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1"/>
  </p:notesMasterIdLst>
  <p:handoutMasterIdLst>
    <p:handoutMasterId r:id="rId32"/>
  </p:handoutMasterIdLst>
  <p:sldIdLst>
    <p:sldId id="500" r:id="rId3"/>
    <p:sldId id="785" r:id="rId4"/>
    <p:sldId id="788" r:id="rId5"/>
    <p:sldId id="789" r:id="rId6"/>
    <p:sldId id="790" r:id="rId7"/>
    <p:sldId id="791" r:id="rId8"/>
    <p:sldId id="808" r:id="rId9"/>
    <p:sldId id="807" r:id="rId10"/>
    <p:sldId id="792" r:id="rId11"/>
    <p:sldId id="809" r:id="rId12"/>
    <p:sldId id="810" r:id="rId13"/>
    <p:sldId id="811" r:id="rId14"/>
    <p:sldId id="796" r:id="rId15"/>
    <p:sldId id="812" r:id="rId16"/>
    <p:sldId id="797" r:id="rId17"/>
    <p:sldId id="798" r:id="rId18"/>
    <p:sldId id="799" r:id="rId19"/>
    <p:sldId id="793" r:id="rId20"/>
    <p:sldId id="794" r:id="rId21"/>
    <p:sldId id="795" r:id="rId22"/>
    <p:sldId id="800" r:id="rId23"/>
    <p:sldId id="801" r:id="rId24"/>
    <p:sldId id="813" r:id="rId25"/>
    <p:sldId id="802" r:id="rId26"/>
    <p:sldId id="803" r:id="rId27"/>
    <p:sldId id="814" r:id="rId28"/>
    <p:sldId id="804" r:id="rId29"/>
    <p:sldId id="681" r:id="rId30"/>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0C0C4"/>
    <a:srgbClr val="678DC5"/>
    <a:srgbClr val="3E67A4"/>
    <a:srgbClr val="3E8DC5"/>
    <a:srgbClr val="5F5F65"/>
    <a:srgbClr val="7E7E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49" autoAdjust="0"/>
    <p:restoredTop sz="84254" autoAdjust="0"/>
  </p:normalViewPr>
  <p:slideViewPr>
    <p:cSldViewPr snapToGrid="0">
      <p:cViewPr varScale="1">
        <p:scale>
          <a:sx n="88" d="100"/>
          <a:sy n="88" d="100"/>
        </p:scale>
        <p:origin x="-798" y="-96"/>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BCC1ECAD-6CE1-4897-9CEF-F2ECC9BEA19E}"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2805898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FB004549-1125-4930-988B-40FFE37DB1EA}" type="slidenum">
              <a:rPr lang="en-US"/>
              <a:pPr>
                <a:defRPr/>
              </a:pPr>
              <a:t>‹#›</a:t>
            </a:fld>
            <a:endParaRPr lang="en-US" dirty="0"/>
          </a:p>
        </p:txBody>
      </p:sp>
      <p:sp>
        <p:nvSpPr>
          <p:cNvPr id="317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117663086"/>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fld id="{F9034988-36DD-4D34-B1CE-37AB851117A5}" type="slidenum">
              <a:rPr lang="en-US" smtClean="0"/>
              <a:pPr/>
              <a:t>1</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Cisco Networking Academy program</a:t>
            </a:r>
          </a:p>
          <a:p>
            <a:pPr eaLnBrk="1" hangingPunct="1">
              <a:buFontTx/>
              <a:buNone/>
            </a:pPr>
            <a:r>
              <a:rPr lang="en-US" b="1" dirty="0" smtClean="0"/>
              <a:t>Routing &amp; Switching</a:t>
            </a:r>
          </a:p>
          <a:p>
            <a:pPr>
              <a:buFontTx/>
              <a:buNone/>
            </a:pPr>
            <a:r>
              <a:rPr lang="en-US" sz="1300" b="1" dirty="0" smtClean="0"/>
              <a:t>Chapter 1: Introduction to Switched Networks</a:t>
            </a:r>
            <a:endParaRPr lang="en-GB" b="1"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1.1 LAN Design</a:t>
            </a:r>
          </a:p>
          <a:p>
            <a:pPr>
              <a:buFontTx/>
              <a:buNone/>
            </a:pPr>
            <a:r>
              <a:rPr lang="en-US" b="1" dirty="0" smtClean="0"/>
              <a:t>1.1.2 Switched Networks</a:t>
            </a:r>
          </a:p>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dirty="0" smtClean="0"/>
              <a:t>1.1.2.1 </a:t>
            </a:r>
            <a:r>
              <a:rPr lang="en-US" sz="1200" b="1" i="0" kern="1200" dirty="0" smtClean="0">
                <a:solidFill>
                  <a:schemeClr val="tx1"/>
                </a:solidFill>
                <a:effectLst/>
                <a:latin typeface="Arial" charset="0"/>
                <a:ea typeface="+mn-ea"/>
                <a:cs typeface="+mn-cs"/>
              </a:rPr>
              <a:t>Role of Switched Networks</a:t>
            </a:r>
            <a:endParaRPr lang="en-US" b="1" dirty="0" smtClean="0"/>
          </a:p>
          <a:p>
            <a:pPr>
              <a:buFontTx/>
              <a:buNone/>
            </a:pPr>
            <a:endParaRPr lang="en-US" b="1"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1.1 LAN Design</a:t>
            </a:r>
          </a:p>
          <a:p>
            <a:pPr>
              <a:buFontTx/>
              <a:buNone/>
            </a:pPr>
            <a:r>
              <a:rPr lang="en-US" b="1" dirty="0" smtClean="0"/>
              <a:t>1.1.2 Switched Networks</a:t>
            </a:r>
          </a:p>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dirty="0" smtClean="0"/>
              <a:t>1.1.2.2 </a:t>
            </a:r>
            <a:r>
              <a:rPr lang="en-US" sz="1200" b="1" i="0" kern="1200" dirty="0" smtClean="0">
                <a:solidFill>
                  <a:schemeClr val="tx1"/>
                </a:solidFill>
                <a:effectLst/>
                <a:latin typeface="Arial" charset="0"/>
                <a:ea typeface="+mn-ea"/>
                <a:cs typeface="+mn-cs"/>
              </a:rPr>
              <a:t>Form Factor</a:t>
            </a:r>
            <a:endParaRPr lang="en-US" b="1" dirty="0" smtClean="0"/>
          </a:p>
          <a:p>
            <a:pPr>
              <a:buFontTx/>
              <a:buNone/>
            </a:pPr>
            <a:endParaRPr lang="en-US" b="1"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1.1 LAN Design</a:t>
            </a:r>
          </a:p>
          <a:p>
            <a:pPr>
              <a:buFontTx/>
              <a:buNone/>
            </a:pPr>
            <a:r>
              <a:rPr lang="en-US" b="1" dirty="0" smtClean="0"/>
              <a:t>1.1.2 Switched Networks</a:t>
            </a:r>
          </a:p>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smtClean="0"/>
              <a:t>1.1.2.2 </a:t>
            </a:r>
            <a:r>
              <a:rPr lang="en-US" sz="1200" b="1" i="0" kern="1200" smtClean="0">
                <a:solidFill>
                  <a:schemeClr val="tx1"/>
                </a:solidFill>
                <a:effectLst/>
                <a:latin typeface="Arial" charset="0"/>
                <a:ea typeface="+mn-ea"/>
                <a:cs typeface="+mn-cs"/>
              </a:rPr>
              <a:t>Form Factor</a:t>
            </a:r>
            <a:endParaRPr lang="en-US" b="1" dirty="0" smtClean="0"/>
          </a:p>
          <a:p>
            <a:pPr>
              <a:buFontTx/>
              <a:buNone/>
            </a:pPr>
            <a:endParaRPr lang="en-US" b="1"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1.1 LAN Design</a:t>
            </a:r>
          </a:p>
          <a:p>
            <a:pPr>
              <a:buFontTx/>
              <a:buNone/>
            </a:pPr>
            <a:r>
              <a:rPr lang="en-US" b="1" dirty="0" smtClean="0"/>
              <a:t>1.1.2 Switched Networks</a:t>
            </a:r>
          </a:p>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smtClean="0"/>
              <a:t>1.1.2.2 </a:t>
            </a:r>
            <a:r>
              <a:rPr lang="en-US" sz="1200" b="1" i="0" kern="1200" smtClean="0">
                <a:solidFill>
                  <a:schemeClr val="tx1"/>
                </a:solidFill>
                <a:effectLst/>
                <a:latin typeface="Arial" charset="0"/>
                <a:ea typeface="+mn-ea"/>
                <a:cs typeface="+mn-cs"/>
              </a:rPr>
              <a:t>Form Factor</a:t>
            </a:r>
            <a:endParaRPr lang="en-US" b="1" dirty="0" smtClean="0"/>
          </a:p>
          <a:p>
            <a:pPr>
              <a:buFontTx/>
              <a:buNone/>
            </a:pPr>
            <a:endParaRPr lang="en-US" b="1"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1.2 The Switched Environment</a:t>
            </a:r>
          </a:p>
          <a:p>
            <a:pPr>
              <a:buFontTx/>
              <a:buNone/>
            </a:pPr>
            <a:r>
              <a:rPr lang="en-US" b="1" dirty="0" smtClean="0"/>
              <a:t>1.2.1 Frame Forwarding</a:t>
            </a:r>
          </a:p>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b="1" i="0" kern="1200" dirty="0" smtClean="0">
                <a:solidFill>
                  <a:schemeClr val="tx1"/>
                </a:solidFill>
                <a:effectLst/>
                <a:latin typeface="Arial" charset="0"/>
                <a:ea typeface="+mn-ea"/>
                <a:cs typeface="+mn-cs"/>
              </a:rPr>
              <a:t>1.2.1.1 Switching as a General Concept in Networking and Telecommunications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1.2 The Switched Environment</a:t>
            </a:r>
          </a:p>
          <a:p>
            <a:pPr>
              <a:buFontTx/>
              <a:buNone/>
            </a:pPr>
            <a:r>
              <a:rPr lang="en-US" b="1" dirty="0" smtClean="0"/>
              <a:t>1.2.1 Frame Forwarding</a:t>
            </a:r>
          </a:p>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b="1" i="0" kern="1200" dirty="0" smtClean="0">
                <a:solidFill>
                  <a:schemeClr val="tx1"/>
                </a:solidFill>
                <a:effectLst/>
                <a:latin typeface="Arial" charset="0"/>
                <a:ea typeface="+mn-ea"/>
                <a:cs typeface="+mn-cs"/>
              </a:rPr>
              <a:t>1.2.1.2 Dynamically Populating a Switch MAC Address Table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1.2 The Switched Environment</a:t>
            </a:r>
          </a:p>
          <a:p>
            <a:pPr>
              <a:buFontTx/>
              <a:buNone/>
            </a:pPr>
            <a:r>
              <a:rPr lang="en-US" b="1" dirty="0" smtClean="0"/>
              <a:t>1.2.1 Frame Forwarding</a:t>
            </a:r>
          </a:p>
          <a:p>
            <a:pPr marL="0" indent="0" fontAlgn="base">
              <a:buNone/>
            </a:pPr>
            <a:r>
              <a:rPr lang="en-US" sz="1200" b="1" i="0" kern="1200" dirty="0" smtClean="0">
                <a:solidFill>
                  <a:schemeClr val="tx1"/>
                </a:solidFill>
                <a:effectLst/>
                <a:latin typeface="Arial" charset="0"/>
                <a:ea typeface="+mn-ea"/>
                <a:cs typeface="+mn-cs"/>
              </a:rPr>
              <a:t>1.2.1.3 Switch Forwarding Methods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1.2 The Switched Environment</a:t>
            </a:r>
          </a:p>
          <a:p>
            <a:pPr>
              <a:buFontTx/>
              <a:buNone/>
            </a:pPr>
            <a:r>
              <a:rPr lang="en-US" b="1" dirty="0" smtClean="0"/>
              <a:t>1.2.1 Frame Forwarding</a:t>
            </a:r>
          </a:p>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b="1" i="0" kern="1200" dirty="0" smtClean="0">
                <a:solidFill>
                  <a:schemeClr val="tx1"/>
                </a:solidFill>
                <a:effectLst/>
                <a:latin typeface="Arial" charset="0"/>
                <a:ea typeface="+mn-ea"/>
                <a:cs typeface="+mn-cs"/>
              </a:rPr>
              <a:t>1.2.1.4 Store-and-Forward Switching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1.2 The Switched Environment</a:t>
            </a:r>
          </a:p>
          <a:p>
            <a:pPr>
              <a:buFontTx/>
              <a:buNone/>
            </a:pPr>
            <a:r>
              <a:rPr lang="en-US" b="1" dirty="0" smtClean="0"/>
              <a:t>1.2.1 Frame Forwarding</a:t>
            </a:r>
          </a:p>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b="1" i="0" kern="1200" dirty="0" smtClean="0">
                <a:solidFill>
                  <a:schemeClr val="tx1"/>
                </a:solidFill>
                <a:effectLst/>
                <a:latin typeface="Arial" charset="0"/>
                <a:ea typeface="+mn-ea"/>
                <a:cs typeface="+mn-cs"/>
              </a:rPr>
              <a:t>1.2.1.5 Cut-Through Switching</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11"/>
          <p:cNvSpPr>
            <a:spLocks noGrp="1" noChangeArrowheads="1"/>
          </p:cNvSpPr>
          <p:nvPr>
            <p:ph type="sldNum" sz="quarter" idx="5"/>
          </p:nvPr>
        </p:nvSpPr>
        <p:spPr>
          <a:noFill/>
        </p:spPr>
        <p:txBody>
          <a:bodyPr/>
          <a:lstStyle/>
          <a:p>
            <a:fld id="{25107968-1111-40B5-A121-D933F8047E37}" type="slidenum">
              <a:rPr lang="en-US" smtClean="0"/>
              <a:pPr/>
              <a:t>23</a:t>
            </a:fld>
            <a:endParaRPr lang="en-US"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r>
              <a:rPr lang="en-US" smtClean="0"/>
              <a:t>Use graphic 1.1.1.1</a:t>
            </a:r>
          </a:p>
          <a:p>
            <a:r>
              <a:rPr lang="en-US" smtClean="0"/>
              <a:t>Use graphic 1.1.1.3</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1.1 LAN Design</a:t>
            </a:r>
          </a:p>
          <a:p>
            <a:pPr>
              <a:buFontTx/>
              <a:buNone/>
            </a:pPr>
            <a:r>
              <a:rPr lang="en-US" b="1" dirty="0" smtClean="0"/>
              <a:t>1.1.1 Converged Networks</a:t>
            </a:r>
          </a:p>
          <a:p>
            <a:pPr>
              <a:buFontTx/>
              <a:buNone/>
            </a:pPr>
            <a:r>
              <a:rPr lang="en-US" b="1" dirty="0" smtClean="0"/>
              <a:t>1.1.1.1 Growing</a:t>
            </a:r>
            <a:r>
              <a:rPr lang="en-US" b="1" baseline="0" dirty="0" smtClean="0"/>
              <a:t> Complexity of </a:t>
            </a:r>
            <a:r>
              <a:rPr lang="en-US" b="1" dirty="0" smtClean="0"/>
              <a:t>Networks</a:t>
            </a:r>
          </a:p>
          <a:p>
            <a:pPr>
              <a:buFontTx/>
              <a:buNone/>
            </a:pPr>
            <a:endParaRPr lang="en-US" b="1"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1.2 The Switched Environment</a:t>
            </a:r>
          </a:p>
          <a:p>
            <a:pPr>
              <a:buFontTx/>
              <a:buNone/>
            </a:pPr>
            <a:r>
              <a:rPr lang="en-US" b="1" dirty="0" smtClean="0"/>
              <a:t>1.2.2 Switching Domains</a:t>
            </a:r>
          </a:p>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b="1" i="0" kern="1200" dirty="0" smtClean="0">
                <a:solidFill>
                  <a:schemeClr val="tx1"/>
                </a:solidFill>
                <a:effectLst/>
                <a:latin typeface="Arial" charset="0"/>
                <a:ea typeface="+mn-ea"/>
                <a:cs typeface="+mn-cs"/>
              </a:rPr>
              <a:t>1.2.2.1 Collision</a:t>
            </a:r>
            <a:r>
              <a:rPr lang="en-US" sz="1200" b="1" i="0" kern="1200" baseline="0" dirty="0" smtClean="0">
                <a:solidFill>
                  <a:schemeClr val="tx1"/>
                </a:solidFill>
                <a:effectLst/>
                <a:latin typeface="Arial" charset="0"/>
                <a:ea typeface="+mn-ea"/>
                <a:cs typeface="+mn-cs"/>
              </a:rPr>
              <a:t> Domains</a:t>
            </a:r>
            <a:endParaRPr lang="en-US" sz="1200" b="1" i="0" kern="1200" dirty="0" smtClean="0">
              <a:solidFill>
                <a:schemeClr val="tx1"/>
              </a:solidFill>
              <a:effectLst/>
              <a:latin typeface="Arial" charset="0"/>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1.2 The Switched Environment</a:t>
            </a:r>
          </a:p>
          <a:p>
            <a:pPr>
              <a:buFontTx/>
              <a:buNone/>
            </a:pPr>
            <a:r>
              <a:rPr lang="en-US" b="1" dirty="0" smtClean="0"/>
              <a:t>1.2.2 Switching Domains</a:t>
            </a:r>
          </a:p>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sz="1200" b="1" i="0" kern="1200" dirty="0" smtClean="0">
                <a:solidFill>
                  <a:schemeClr val="tx1"/>
                </a:solidFill>
                <a:effectLst/>
                <a:latin typeface="Arial" charset="0"/>
                <a:ea typeface="+mn-ea"/>
                <a:cs typeface="+mn-cs"/>
              </a:rPr>
              <a:t>1.2.2.2 Broadcast</a:t>
            </a:r>
            <a:r>
              <a:rPr lang="en-US" sz="1200" b="1" i="0" kern="1200" baseline="0" dirty="0" smtClean="0">
                <a:solidFill>
                  <a:schemeClr val="tx1"/>
                </a:solidFill>
                <a:effectLst/>
                <a:latin typeface="Arial" charset="0"/>
                <a:ea typeface="+mn-ea"/>
                <a:cs typeface="+mn-cs"/>
              </a:rPr>
              <a:t> Domains</a:t>
            </a:r>
            <a:endParaRPr lang="en-US" sz="1200" b="1" i="0" kern="1200" dirty="0" smtClean="0">
              <a:solidFill>
                <a:schemeClr val="tx1"/>
              </a:solidFill>
              <a:effectLst/>
              <a:latin typeface="Arial" charset="0"/>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1.2 The Switched Environment</a:t>
            </a:r>
          </a:p>
          <a:p>
            <a:pPr>
              <a:buFontTx/>
              <a:buNone/>
            </a:pPr>
            <a:r>
              <a:rPr lang="en-US" b="1" dirty="0" smtClean="0"/>
              <a:t>1.2.2 Switching Domains</a:t>
            </a:r>
          </a:p>
          <a:p>
            <a:pPr>
              <a:buFontTx/>
              <a:buNone/>
            </a:pPr>
            <a:r>
              <a:rPr lang="en-US" sz="1200" b="1" i="0" kern="1200" dirty="0" smtClean="0">
                <a:solidFill>
                  <a:schemeClr val="tx1"/>
                </a:solidFill>
                <a:effectLst/>
                <a:latin typeface="Arial" charset="0"/>
                <a:ea typeface="+mn-ea"/>
                <a:cs typeface="+mn-cs"/>
              </a:rPr>
              <a:t>1.2.2.4 Alleviating Network Congestion</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1.1 LAN Design</a:t>
            </a:r>
          </a:p>
          <a:p>
            <a:pPr>
              <a:buFontTx/>
              <a:buNone/>
            </a:pPr>
            <a:r>
              <a:rPr lang="en-US" b="1" dirty="0" smtClean="0"/>
              <a:t>1.1.1 Converged Networks</a:t>
            </a:r>
          </a:p>
          <a:p>
            <a:pPr>
              <a:buFontTx/>
              <a:buNone/>
            </a:pPr>
            <a:r>
              <a:rPr lang="en-US" b="1" dirty="0" smtClean="0"/>
              <a:t>1.1.1.2 </a:t>
            </a:r>
            <a:r>
              <a:rPr lang="en-US" b="1" dirty="0" smtClean="0">
                <a:ea typeface="ＭＳ Ｐゴシック" pitchFamily="34" charset="-128"/>
              </a:rPr>
              <a:t>Elements Of A Converged Network</a:t>
            </a:r>
            <a:endParaRPr lang="en-US" b="1" dirty="0" smtClean="0"/>
          </a:p>
          <a:p>
            <a:pPr>
              <a:buFontTx/>
              <a:buNone/>
            </a:pPr>
            <a:endParaRPr lang="en-US" b="1"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1.1 LAN Design</a:t>
            </a:r>
          </a:p>
          <a:p>
            <a:pPr>
              <a:buFontTx/>
              <a:buNone/>
            </a:pPr>
            <a:r>
              <a:rPr lang="en-US" b="1" dirty="0" smtClean="0"/>
              <a:t>1.1.1 Converged Networks</a:t>
            </a:r>
          </a:p>
          <a:p>
            <a:pPr>
              <a:buFontTx/>
              <a:buNone/>
            </a:pPr>
            <a:r>
              <a:rPr lang="en-US" b="1" dirty="0" smtClean="0"/>
              <a:t>1.1.1.2 </a:t>
            </a:r>
            <a:r>
              <a:rPr lang="en-US" b="1" dirty="0" smtClean="0">
                <a:ea typeface="ＭＳ Ｐゴシック" pitchFamily="34" charset="-128"/>
              </a:rPr>
              <a:t>Elements Of A Converged Network</a:t>
            </a:r>
            <a:endParaRPr lang="en-US" b="1" dirty="0" smtClean="0"/>
          </a:p>
          <a:p>
            <a:pPr>
              <a:buFontTx/>
              <a:buNone/>
            </a:pPr>
            <a:endParaRPr lang="en-US" b="1"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1.1 LAN Design</a:t>
            </a:r>
          </a:p>
          <a:p>
            <a:pPr>
              <a:buFontTx/>
              <a:buNone/>
            </a:pPr>
            <a:r>
              <a:rPr lang="en-US" b="1" dirty="0" smtClean="0"/>
              <a:t>1.1.1 Converged Networks</a:t>
            </a:r>
          </a:p>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dirty="0" smtClean="0"/>
              <a:t>1.1.1.3 </a:t>
            </a:r>
            <a:r>
              <a:rPr lang="en-US" sz="1200" b="1" i="0" kern="1200" dirty="0" smtClean="0">
                <a:solidFill>
                  <a:schemeClr val="tx1"/>
                </a:solidFill>
                <a:effectLst/>
                <a:latin typeface="Arial" charset="0"/>
                <a:ea typeface="+mn-ea"/>
                <a:cs typeface="+mn-cs"/>
              </a:rPr>
              <a:t>Borderless Switched Networks</a:t>
            </a:r>
            <a:endParaRPr lang="en-US" b="1" dirty="0" smtClean="0"/>
          </a:p>
          <a:p>
            <a:pPr>
              <a:buFontTx/>
              <a:buNone/>
            </a:pPr>
            <a:endParaRPr lang="en-US" b="1"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1.1 LAN Design</a:t>
            </a:r>
          </a:p>
          <a:p>
            <a:pPr>
              <a:buFontTx/>
              <a:buNone/>
            </a:pPr>
            <a:r>
              <a:rPr lang="en-US" b="1" dirty="0" smtClean="0"/>
              <a:t>1.1.1 Converged Networks</a:t>
            </a:r>
          </a:p>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b="1" dirty="0" smtClean="0"/>
              <a:t>1.1.1.4 </a:t>
            </a:r>
            <a:r>
              <a:rPr lang="en-US" sz="1200" b="1" i="0" kern="1200" dirty="0" smtClean="0">
                <a:solidFill>
                  <a:schemeClr val="tx1"/>
                </a:solidFill>
                <a:effectLst/>
                <a:latin typeface="Arial" charset="0"/>
                <a:ea typeface="+mn-ea"/>
                <a:cs typeface="+mn-cs"/>
              </a:rPr>
              <a:t>Hierarchy in the Borderless Switched Network</a:t>
            </a:r>
            <a:endParaRPr lang="en-US" b="1" dirty="0" smtClean="0"/>
          </a:p>
          <a:p>
            <a:pPr>
              <a:buFontTx/>
              <a:buNone/>
            </a:pPr>
            <a:endParaRPr lang="en-US" b="1"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1"/>
          <p:cNvSpPr>
            <a:spLocks noGrp="1" noChangeArrowheads="1"/>
          </p:cNvSpPr>
          <p:nvPr>
            <p:ph type="sldNum" sz="quarter" idx="5"/>
          </p:nvPr>
        </p:nvSpPr>
        <p:spPr>
          <a:noFill/>
        </p:spPr>
        <p:txBody>
          <a:bodyPr/>
          <a:lstStyle/>
          <a:p>
            <a:fld id="{A69299A5-9B2A-40F0-AF2E-6393AF94C6BC}" type="slidenum">
              <a:rPr lang="en-US" smtClean="0"/>
              <a:pPr/>
              <a:t>8</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n-US" smtClean="0"/>
              <a:t>Use graphic 1.1.1.1</a:t>
            </a:r>
          </a:p>
          <a:p>
            <a:r>
              <a:rPr lang="en-US" smtClean="0"/>
              <a:t>Use graphic 1.1.1.3</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1.1 LAN Design</a:t>
            </a:r>
          </a:p>
          <a:p>
            <a:pPr>
              <a:buFontTx/>
              <a:buNone/>
            </a:pPr>
            <a:r>
              <a:rPr lang="en-US" b="1" dirty="0" smtClean="0"/>
              <a:t>1.1.1 Converged Networks</a:t>
            </a:r>
          </a:p>
          <a:p>
            <a:pPr marL="0" indent="0" fontAlgn="base">
              <a:buNone/>
            </a:pPr>
            <a:r>
              <a:rPr lang="en-US" sz="1200" b="1" i="0" kern="1200" dirty="0" smtClean="0">
                <a:solidFill>
                  <a:schemeClr val="tx1"/>
                </a:solidFill>
                <a:effectLst/>
                <a:latin typeface="Arial" charset="0"/>
                <a:ea typeface="+mn-ea"/>
                <a:cs typeface="+mn-cs"/>
              </a:rPr>
              <a:t>1.1.1.5 Core, Distribution, Access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1"/>
          <p:cNvSpPr>
            <a:spLocks noGrp="1" noChangeArrowheads="1"/>
          </p:cNvSpPr>
          <p:nvPr>
            <p:ph type="sldNum" sz="quarter" idx="5"/>
          </p:nvPr>
        </p:nvSpPr>
        <p:spPr>
          <a:noFill/>
        </p:spPr>
        <p:txBody>
          <a:bodyPr/>
          <a:lstStyle/>
          <a:p>
            <a:fld id="{BB41CAF5-C9EE-47BB-BA2E-B1460FCACB89}" type="slidenum">
              <a:rPr lang="en-US" smtClean="0"/>
              <a:pPr/>
              <a:t>10</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smtClean="0"/>
              <a:t>Use graphic 1.1.1.1</a:t>
            </a:r>
          </a:p>
          <a:p>
            <a:r>
              <a:rPr lang="en-US" smtClean="0"/>
              <a:t>Use graphic 1.1.1.3</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smtClean="0">
                <a:solidFill>
                  <a:srgbClr val="D3D3D3"/>
                </a:solidFill>
              </a:rPr>
              <a:t>Chapter 4</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C31C4615-7F19-455B-A5C4-EA1B3B194C81}"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ACFA795C-7F0A-48D8-9FC3-F2BA5F8EB736}"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smtClean="0">
                <a:solidFill>
                  <a:srgbClr val="D3D3D3"/>
                </a:solidFill>
              </a:rPr>
              <a:t>Chapter 4</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58EC189E-ADD4-420E-B89E-1E32C54438D7}"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455" r:id="rId1"/>
    <p:sldLayoutId id="2147484434" r:id="rId2"/>
    <p:sldLayoutId id="2147484435" r:id="rId3"/>
    <p:sldLayoutId id="2147484436" r:id="rId4"/>
    <p:sldLayoutId id="2147484437" r:id="rId5"/>
    <p:sldLayoutId id="2147484438" r:id="rId6"/>
    <p:sldLayoutId id="2147484439" r:id="rId7"/>
    <p:sldLayoutId id="2147484440" r:id="rId8"/>
    <p:sldLayoutId id="2147484441" r:id="rId9"/>
    <p:sldLayoutId id="2147484442" r:id="rId10"/>
    <p:sldLayoutId id="2147484443" r:id="rId11"/>
    <p:sldLayoutId id="21474844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C5E045-6C48-46C0-92AE-30A8710B0BBD}"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56" r:id="rId1"/>
    <p:sldLayoutId id="2147484445" r:id="rId2"/>
    <p:sldLayoutId id="2147484446" r:id="rId3"/>
    <p:sldLayoutId id="2147484447" r:id="rId4"/>
    <p:sldLayoutId id="2147484448" r:id="rId5"/>
    <p:sldLayoutId id="2147484449" r:id="rId6"/>
    <p:sldLayoutId id="2147484450" r:id="rId7"/>
    <p:sldLayoutId id="2147484451" r:id="rId8"/>
    <p:sldLayoutId id="2147484452" r:id="rId9"/>
    <p:sldLayoutId id="2147484453" r:id="rId10"/>
    <p:sldLayoutId id="21474844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800" dirty="0" smtClean="0"/>
              <a:t>Chapter 1: Introduction to Switched Networks</a:t>
            </a:r>
            <a:endParaRPr lang="en-US"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dirty="0" smtClean="0"/>
              <a:t>Routing And Switching</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3028" y="222930"/>
            <a:ext cx="6297613" cy="162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53076" y="231493"/>
            <a:ext cx="8488363" cy="551627"/>
          </a:xfrm>
        </p:spPr>
        <p:txBody>
          <a:bodyPr/>
          <a:lstStyle/>
          <a:p>
            <a:pPr eaLnBrk="1" hangingPunct="1"/>
            <a:r>
              <a:rPr lang="en-US" altLang="ja-JP" sz="2800" dirty="0" smtClean="0">
                <a:ea typeface="ＭＳ Ｐゴシック" pitchFamily="34" charset="-128"/>
              </a:rPr>
              <a:t>Hierarchical Network Model: 3 Layers</a:t>
            </a:r>
            <a:endParaRPr lang="en-US" sz="2800" dirty="0" smtClean="0"/>
          </a:p>
        </p:txBody>
      </p:sp>
      <p:sp>
        <p:nvSpPr>
          <p:cNvPr id="8195" name="Rectangle 3"/>
          <p:cNvSpPr>
            <a:spLocks noGrp="1" noChangeArrowheads="1"/>
          </p:cNvSpPr>
          <p:nvPr>
            <p:ph type="body" idx="1"/>
          </p:nvPr>
        </p:nvSpPr>
        <p:spPr>
          <a:xfrm>
            <a:off x="246063" y="743834"/>
            <a:ext cx="8897937" cy="5389563"/>
          </a:xfrm>
        </p:spPr>
        <p:txBody>
          <a:bodyPr/>
          <a:lstStyle/>
          <a:p>
            <a:pPr marL="0" lvl="1" indent="0">
              <a:lnSpc>
                <a:spcPct val="85000"/>
              </a:lnSpc>
              <a:buFontTx/>
              <a:buChar char="–"/>
            </a:pPr>
            <a:r>
              <a:rPr lang="en-US" b="1" dirty="0" smtClean="0">
                <a:solidFill>
                  <a:srgbClr val="FF0000"/>
                </a:solidFill>
              </a:rPr>
              <a:t> Access</a:t>
            </a:r>
            <a:r>
              <a:rPr lang="en-US" sz="2400" b="1" dirty="0" smtClean="0">
                <a:solidFill>
                  <a:srgbClr val="FF0000"/>
                </a:solidFill>
              </a:rPr>
              <a:t> </a:t>
            </a:r>
          </a:p>
          <a:p>
            <a:pPr marL="174625" lvl="2">
              <a:lnSpc>
                <a:spcPct val="85000"/>
              </a:lnSpc>
            </a:pPr>
            <a:r>
              <a:rPr lang="en-IE" sz="1600" dirty="0" smtClean="0"/>
              <a:t>Traditionally</a:t>
            </a:r>
            <a:r>
              <a:rPr lang="en-IE" sz="1600" dirty="0"/>
              <a:t>, the primary function of an access layer switch is to provide network access to the user. Access layer switches connect to distribution layer switches, which implement network foundation technologies such as routing, quality of service, and security.</a:t>
            </a:r>
            <a:r>
              <a:rPr lang="en-US" sz="1600" dirty="0" smtClean="0"/>
              <a:t>.</a:t>
            </a:r>
            <a:endParaRPr lang="en-US" sz="1600" dirty="0" smtClean="0">
              <a:solidFill>
                <a:srgbClr val="FF0000"/>
              </a:solidFill>
            </a:endParaRPr>
          </a:p>
          <a:p>
            <a:pPr marL="0" lvl="1" indent="0">
              <a:lnSpc>
                <a:spcPct val="85000"/>
              </a:lnSpc>
              <a:buFontTx/>
              <a:buChar char="–"/>
            </a:pPr>
            <a:r>
              <a:rPr lang="en-US" b="1" dirty="0" smtClean="0">
                <a:solidFill>
                  <a:srgbClr val="FF0000"/>
                </a:solidFill>
              </a:rPr>
              <a:t> Distribution </a:t>
            </a:r>
          </a:p>
          <a:p>
            <a:pPr marL="174625" lvl="2">
              <a:lnSpc>
                <a:spcPct val="85000"/>
              </a:lnSpc>
            </a:pPr>
            <a:r>
              <a:rPr lang="en-IE" sz="1600" dirty="0"/>
              <a:t>The distribution layer interfaces between the access layer and the core layer to provide many important functions, including:</a:t>
            </a:r>
          </a:p>
          <a:p>
            <a:pPr marL="358775" lvl="3" indent="-184150">
              <a:lnSpc>
                <a:spcPct val="85000"/>
              </a:lnSpc>
              <a:buFontTx/>
              <a:buChar char="•"/>
            </a:pPr>
            <a:r>
              <a:rPr lang="en-IE" sz="1600" dirty="0" smtClean="0"/>
              <a:t>Aggregating </a:t>
            </a:r>
            <a:r>
              <a:rPr lang="en-IE" sz="1600" dirty="0"/>
              <a:t>large-scale wiring closet </a:t>
            </a:r>
            <a:r>
              <a:rPr lang="en-IE" sz="1600" dirty="0" smtClean="0"/>
              <a:t>networks</a:t>
            </a:r>
          </a:p>
          <a:p>
            <a:pPr marL="358775" lvl="3" indent="-184150">
              <a:lnSpc>
                <a:spcPct val="85000"/>
              </a:lnSpc>
              <a:buFontTx/>
              <a:buChar char="•"/>
            </a:pPr>
            <a:r>
              <a:rPr lang="en-US" sz="1600" dirty="0" smtClean="0"/>
              <a:t>The </a:t>
            </a:r>
            <a:r>
              <a:rPr lang="en-US" sz="1600" dirty="0"/>
              <a:t>distribution layer </a:t>
            </a:r>
            <a:r>
              <a:rPr lang="en-US" sz="1600" b="1" dirty="0">
                <a:solidFill>
                  <a:srgbClr val="002060"/>
                </a:solidFill>
              </a:rPr>
              <a:t>controls the flow of network </a:t>
            </a:r>
            <a:r>
              <a:rPr lang="en-US" sz="1600" dirty="0"/>
              <a:t>traffic using policies and delineates broadcast domains by performing </a:t>
            </a:r>
            <a:r>
              <a:rPr lang="en-US" sz="1600" b="1" dirty="0"/>
              <a:t>routing</a:t>
            </a:r>
            <a:r>
              <a:rPr lang="en-US" sz="1600" dirty="0"/>
              <a:t> functions between virtual LANs (</a:t>
            </a:r>
            <a:r>
              <a:rPr lang="en-US" sz="1600" b="1" dirty="0">
                <a:solidFill>
                  <a:srgbClr val="002060"/>
                </a:solidFill>
              </a:rPr>
              <a:t>VLANs</a:t>
            </a:r>
            <a:r>
              <a:rPr lang="en-US" sz="1600" dirty="0"/>
              <a:t>) defined at the access layer. </a:t>
            </a:r>
            <a:endParaRPr lang="en-US" sz="1600" dirty="0" smtClean="0"/>
          </a:p>
          <a:p>
            <a:pPr marL="358775" lvl="3" indent="-184150">
              <a:lnSpc>
                <a:spcPct val="85000"/>
              </a:lnSpc>
              <a:buFontTx/>
              <a:buChar char="•"/>
            </a:pPr>
            <a:r>
              <a:rPr lang="en-US" sz="1600" dirty="0" smtClean="0"/>
              <a:t>Distribution </a:t>
            </a:r>
            <a:r>
              <a:rPr lang="en-US" sz="1600" dirty="0"/>
              <a:t>layer switches are typically </a:t>
            </a:r>
            <a:r>
              <a:rPr lang="en-US" sz="1600" b="1" dirty="0">
                <a:solidFill>
                  <a:srgbClr val="002060"/>
                </a:solidFill>
              </a:rPr>
              <a:t>high-performance devices </a:t>
            </a:r>
            <a:r>
              <a:rPr lang="en-US" sz="1600" dirty="0"/>
              <a:t>that have high availability and redundancy to ensure reliability.</a:t>
            </a:r>
            <a:endParaRPr lang="en-US" sz="1600" dirty="0">
              <a:solidFill>
                <a:srgbClr val="FF0000"/>
              </a:solidFill>
            </a:endParaRPr>
          </a:p>
          <a:p>
            <a:pPr marL="358775" lvl="3" indent="-184150">
              <a:lnSpc>
                <a:spcPct val="85000"/>
              </a:lnSpc>
              <a:buFontTx/>
              <a:buChar char="•"/>
            </a:pPr>
            <a:r>
              <a:rPr lang="en-IE" sz="1600" dirty="0" smtClean="0"/>
              <a:t>Providing </a:t>
            </a:r>
            <a:r>
              <a:rPr lang="en-IE" sz="1600" dirty="0"/>
              <a:t>intelligent switching, routing, and network access policy functions to access the rest of the </a:t>
            </a:r>
            <a:r>
              <a:rPr lang="en-IE" sz="1600" dirty="0" smtClean="0"/>
              <a:t>network.</a:t>
            </a:r>
          </a:p>
          <a:p>
            <a:pPr marL="0" lvl="1" indent="0">
              <a:lnSpc>
                <a:spcPct val="85000"/>
              </a:lnSpc>
              <a:buFontTx/>
              <a:buChar char="–"/>
            </a:pPr>
            <a:r>
              <a:rPr lang="en-US" sz="1800" b="1" dirty="0">
                <a:solidFill>
                  <a:srgbClr val="FF0000"/>
                </a:solidFill>
              </a:rPr>
              <a:t>Core</a:t>
            </a:r>
          </a:p>
          <a:p>
            <a:pPr marL="358775" lvl="2" indent="-184150">
              <a:lnSpc>
                <a:spcPct val="85000"/>
              </a:lnSpc>
              <a:buFontTx/>
              <a:buChar char="•"/>
            </a:pPr>
            <a:r>
              <a:rPr lang="en-US" sz="1600" dirty="0"/>
              <a:t>The core layer of the hierarchical design is the high-speed </a:t>
            </a:r>
            <a:r>
              <a:rPr lang="en-US" sz="1600" b="1" dirty="0">
                <a:solidFill>
                  <a:srgbClr val="002060"/>
                </a:solidFill>
              </a:rPr>
              <a:t>backbone</a:t>
            </a:r>
            <a:r>
              <a:rPr lang="en-US" sz="1600" dirty="0"/>
              <a:t> of the internetwork. </a:t>
            </a:r>
          </a:p>
          <a:p>
            <a:pPr marL="358775" lvl="2" indent="-184150">
              <a:lnSpc>
                <a:spcPct val="85000"/>
              </a:lnSpc>
              <a:buFontTx/>
              <a:buChar char="•"/>
            </a:pPr>
            <a:r>
              <a:rPr lang="en-US" sz="1600" dirty="0"/>
              <a:t>The core layer is critical for interconnectivity between distribution layer devices, so it is important for the core to be </a:t>
            </a:r>
            <a:r>
              <a:rPr lang="en-US" sz="1600" dirty="0">
                <a:solidFill>
                  <a:srgbClr val="002060"/>
                </a:solidFill>
              </a:rPr>
              <a:t>highly available </a:t>
            </a:r>
            <a:r>
              <a:rPr lang="en-US" sz="1600" dirty="0"/>
              <a:t>and </a:t>
            </a:r>
            <a:r>
              <a:rPr lang="en-US" sz="1600" dirty="0">
                <a:solidFill>
                  <a:srgbClr val="002060"/>
                </a:solidFill>
              </a:rPr>
              <a:t>redundant</a:t>
            </a:r>
            <a:r>
              <a:rPr lang="en-US" sz="1600" dirty="0"/>
              <a:t>. </a:t>
            </a:r>
          </a:p>
          <a:p>
            <a:pPr marL="358775" lvl="2" indent="-184150">
              <a:lnSpc>
                <a:spcPct val="85000"/>
              </a:lnSpc>
              <a:buFontTx/>
              <a:buChar char="•"/>
            </a:pPr>
            <a:r>
              <a:rPr lang="en-US" sz="1600" dirty="0"/>
              <a:t>The core area can also connect to Internet resources. </a:t>
            </a:r>
          </a:p>
          <a:p>
            <a:pPr marL="358775" lvl="2" indent="-184150">
              <a:lnSpc>
                <a:spcPct val="85000"/>
              </a:lnSpc>
              <a:buFontTx/>
              <a:buChar char="•"/>
            </a:pPr>
            <a:r>
              <a:rPr lang="en-US" sz="1600" dirty="0"/>
              <a:t>The core aggregates the traffic from all the distribution layer devices, so it must be capable of forwarding large amounts of data quickly. </a:t>
            </a:r>
          </a:p>
          <a:p>
            <a:pPr marL="358775" lvl="3" indent="-184150">
              <a:lnSpc>
                <a:spcPct val="85000"/>
              </a:lnSpc>
              <a:buFontTx/>
              <a:buChar char="•"/>
            </a:pPr>
            <a:endParaRPr lang="en-IE" sz="1600" dirty="0"/>
          </a:p>
          <a:p>
            <a:pPr lvl="2">
              <a:lnSpc>
                <a:spcPct val="85000"/>
              </a:lnSpc>
              <a:buFontTx/>
              <a:buChar char="•"/>
            </a:pPr>
            <a:endParaRPr lang="en-US" sz="1800" dirty="0"/>
          </a:p>
          <a:p>
            <a:pPr lvl="2">
              <a:lnSpc>
                <a:spcPct val="85000"/>
              </a:lnSpc>
              <a:buFontTx/>
              <a:buChar char="•"/>
            </a:pPr>
            <a:endParaRPr lang="en-US" sz="1800" dirty="0" smtClean="0"/>
          </a:p>
        </p:txBody>
      </p:sp>
    </p:spTree>
    <p:extLst>
      <p:ext uri="{BB962C8B-B14F-4D97-AF65-F5344CB8AC3E}">
        <p14:creationId xmlns:p14="http://schemas.microsoft.com/office/powerpoint/2010/main" val="21454345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des24.jpg"/>
          <p:cNvPicPr>
            <a:picLocks noChangeAspect="1"/>
          </p:cNvPicPr>
          <p:nvPr/>
        </p:nvPicPr>
        <p:blipFill>
          <a:blip r:embed="rId2" cstate="print"/>
          <a:srcRect/>
          <a:stretch>
            <a:fillRect/>
          </a:stretch>
        </p:blipFill>
        <p:spPr bwMode="auto">
          <a:xfrm>
            <a:off x="3124200" y="990600"/>
            <a:ext cx="5794375" cy="3778170"/>
          </a:xfrm>
          <a:prstGeom prst="rect">
            <a:avLst/>
          </a:prstGeom>
          <a:noFill/>
          <a:ln w="9525">
            <a:noFill/>
            <a:miter lim="800000"/>
            <a:headEnd/>
            <a:tailEnd/>
          </a:ln>
        </p:spPr>
      </p:pic>
      <p:sp>
        <p:nvSpPr>
          <p:cNvPr id="3" name="Rectangle 3"/>
          <p:cNvSpPr txBox="1">
            <a:spLocks noChangeArrowheads="1"/>
          </p:cNvSpPr>
          <p:nvPr/>
        </p:nvSpPr>
        <p:spPr>
          <a:xfrm>
            <a:off x="163975" y="1122744"/>
            <a:ext cx="8839200" cy="5574175"/>
          </a:xfrm>
          <a:prstGeom prst="rect">
            <a:avLst/>
          </a:prstGeom>
        </p:spPr>
        <p:txBody>
          <a:bodyPr/>
          <a:lstStyle/>
          <a:p>
            <a:pPr marL="236538" marR="0" lvl="0" indent="-236538" algn="l" defTabSz="814388" rtl="0" eaLnBrk="1" fontAlgn="base" latinLnBrk="0" hangingPunct="1">
              <a:lnSpc>
                <a:spcPct val="95000"/>
              </a:lnSpc>
              <a:spcBef>
                <a:spcPct val="50000"/>
              </a:spcBef>
              <a:spcAft>
                <a:spcPct val="0"/>
              </a:spcAft>
              <a:buClrTx/>
              <a:buSzPct val="100000"/>
              <a:buFont typeface="Tahoma" pitchFamily="34" charset="0"/>
              <a:buChar char="•"/>
              <a:tabLst/>
              <a:defRPr/>
            </a:pPr>
            <a:r>
              <a:rPr kumimoji="0" lang="en-US" sz="2400" b="1" i="0" u="none" strike="noStrike" kern="0" cap="none" spc="0" normalizeH="0" baseline="0" noProof="0" dirty="0" smtClean="0">
                <a:ln>
                  <a:noFill/>
                </a:ln>
                <a:solidFill>
                  <a:srgbClr val="FF0000"/>
                </a:solidFill>
                <a:effectLst/>
                <a:uLnTx/>
                <a:uFillTx/>
                <a:latin typeface="+mn-lt"/>
                <a:ea typeface="+mn-ea"/>
                <a:cs typeface="+mn-cs"/>
              </a:rPr>
              <a:t>Bandwidth</a:t>
            </a:r>
            <a:br>
              <a:rPr kumimoji="0" lang="en-US" sz="2400" b="1" i="0" u="none" strike="noStrike" kern="0" cap="none" spc="0" normalizeH="0" baseline="0" noProof="0" dirty="0" smtClean="0">
                <a:ln>
                  <a:noFill/>
                </a:ln>
                <a:solidFill>
                  <a:srgbClr val="FF0000"/>
                </a:solidFill>
                <a:effectLst/>
                <a:uLnTx/>
                <a:uFillTx/>
                <a:latin typeface="+mn-lt"/>
                <a:ea typeface="+mn-ea"/>
                <a:cs typeface="+mn-cs"/>
              </a:rPr>
            </a:br>
            <a:r>
              <a:rPr kumimoji="0" lang="en-US" sz="2400" b="1" i="0" u="none" strike="noStrike" kern="0" cap="none" spc="0" normalizeH="0" baseline="0" noProof="0" dirty="0" smtClean="0">
                <a:ln>
                  <a:noFill/>
                </a:ln>
                <a:solidFill>
                  <a:srgbClr val="FF0000"/>
                </a:solidFill>
                <a:effectLst/>
                <a:uLnTx/>
                <a:uFillTx/>
                <a:latin typeface="+mn-lt"/>
                <a:ea typeface="+mn-ea"/>
                <a:cs typeface="+mn-cs"/>
              </a:rPr>
              <a:t>Aggregation:</a:t>
            </a:r>
          </a:p>
          <a:p>
            <a:pPr marL="358775" marR="0" lvl="1" indent="-185738" algn="l" defTabSz="814388" rtl="0" eaLnBrk="1" fontAlgn="base" latinLnBrk="0" hangingPunct="1">
              <a:lnSpc>
                <a:spcPct val="150000"/>
              </a:lnSpc>
              <a:spcBef>
                <a:spcPct val="35000"/>
              </a:spcBef>
              <a:spcAft>
                <a:spcPct val="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rPr>
              <a:t>Link aggregation</a:t>
            </a:r>
            <a:br>
              <a:rPr kumimoji="0" lang="en-US" sz="2000" b="0" i="0" u="none" strike="noStrike" kern="0" cap="none" spc="0" normalizeH="0" baseline="0" noProof="0" dirty="0" smtClean="0">
                <a:ln>
                  <a:noFill/>
                </a:ln>
                <a:solidFill>
                  <a:schemeClr val="tx1"/>
                </a:solidFill>
                <a:effectLst/>
                <a:uLnTx/>
                <a:uFillTx/>
                <a:latin typeface="+mn-lt"/>
              </a:rPr>
            </a:br>
            <a:r>
              <a:rPr kumimoji="0" lang="en-US" sz="2000" b="0" i="0" u="none" strike="noStrike" kern="0" cap="none" spc="0" normalizeH="0" baseline="0" noProof="0" dirty="0" smtClean="0">
                <a:ln>
                  <a:noFill/>
                </a:ln>
                <a:solidFill>
                  <a:schemeClr val="tx1"/>
                </a:solidFill>
                <a:effectLst/>
                <a:uLnTx/>
                <a:uFillTx/>
                <a:latin typeface="+mn-lt"/>
              </a:rPr>
              <a:t>allows multiple</a:t>
            </a:r>
            <a:br>
              <a:rPr kumimoji="0" lang="en-US" sz="2000" b="0" i="0" u="none" strike="noStrike" kern="0" cap="none" spc="0" normalizeH="0" baseline="0" noProof="0" dirty="0" smtClean="0">
                <a:ln>
                  <a:noFill/>
                </a:ln>
                <a:solidFill>
                  <a:schemeClr val="tx1"/>
                </a:solidFill>
                <a:effectLst/>
                <a:uLnTx/>
                <a:uFillTx/>
                <a:latin typeface="+mn-lt"/>
              </a:rPr>
            </a:br>
            <a:r>
              <a:rPr kumimoji="0" lang="en-US" sz="2000" b="0" i="0" u="none" strike="noStrike" kern="0" cap="none" spc="0" normalizeH="0" baseline="0" noProof="0" dirty="0" smtClean="0">
                <a:ln>
                  <a:noFill/>
                </a:ln>
                <a:solidFill>
                  <a:schemeClr val="tx1"/>
                </a:solidFill>
                <a:effectLst/>
                <a:uLnTx/>
                <a:uFillTx/>
                <a:latin typeface="+mn-lt"/>
              </a:rPr>
              <a:t>switch port links to be</a:t>
            </a:r>
            <a:br>
              <a:rPr kumimoji="0" lang="en-US" sz="2000" b="0" i="0" u="none" strike="noStrike" kern="0" cap="none" spc="0" normalizeH="0" baseline="0" noProof="0" dirty="0" smtClean="0">
                <a:ln>
                  <a:noFill/>
                </a:ln>
                <a:solidFill>
                  <a:schemeClr val="tx1"/>
                </a:solidFill>
                <a:effectLst/>
                <a:uLnTx/>
                <a:uFillTx/>
                <a:latin typeface="+mn-lt"/>
              </a:rPr>
            </a:br>
            <a:r>
              <a:rPr kumimoji="0" lang="en-US" sz="2000" b="0" i="0" u="none" strike="noStrike" kern="0" cap="none" spc="0" normalizeH="0" baseline="0" noProof="0" dirty="0" smtClean="0">
                <a:ln>
                  <a:noFill/>
                </a:ln>
                <a:solidFill>
                  <a:schemeClr val="tx1"/>
                </a:solidFill>
                <a:effectLst/>
                <a:uLnTx/>
                <a:uFillTx/>
                <a:latin typeface="+mn-lt"/>
              </a:rPr>
              <a:t>combined so as to 						</a:t>
            </a:r>
            <a:r>
              <a:rPr kumimoji="0" lang="en-US" sz="2000" b="0" i="0" u="none" strike="noStrike" kern="0" cap="none" spc="0" normalizeH="0" noProof="0" dirty="0" smtClean="0">
                <a:ln>
                  <a:noFill/>
                </a:ln>
                <a:solidFill>
                  <a:schemeClr val="tx1"/>
                </a:solidFill>
                <a:effectLst/>
                <a:uLnTx/>
                <a:uFillTx/>
                <a:latin typeface="+mn-lt"/>
              </a:rPr>
              <a:t>       </a:t>
            </a:r>
            <a:r>
              <a:rPr kumimoji="0" lang="en-US" sz="2000" b="0" i="0" u="none" strike="noStrike" kern="0" cap="none" spc="0" normalizeH="0" baseline="0" noProof="0" dirty="0" smtClean="0">
                <a:ln>
                  <a:noFill/>
                </a:ln>
                <a:solidFill>
                  <a:schemeClr val="tx1"/>
                </a:solidFill>
                <a:effectLst/>
                <a:uLnTx/>
                <a:uFillTx/>
                <a:latin typeface="+mn-lt"/>
              </a:rPr>
              <a:t>achieve higher 							</a:t>
            </a:r>
            <a:r>
              <a:rPr kumimoji="0" lang="en-US" sz="2000" b="0" i="0" u="none" strike="noStrike" kern="0" cap="none" spc="0" normalizeH="0" noProof="0" dirty="0" smtClean="0">
                <a:ln>
                  <a:noFill/>
                </a:ln>
                <a:solidFill>
                  <a:schemeClr val="tx1"/>
                </a:solidFill>
                <a:effectLst/>
                <a:uLnTx/>
                <a:uFillTx/>
                <a:latin typeface="+mn-lt"/>
              </a:rPr>
              <a:t>   </a:t>
            </a:r>
            <a:r>
              <a:rPr kumimoji="0" lang="en-US" sz="2000" b="0" i="0" u="none" strike="noStrike" kern="0" cap="none" spc="0" normalizeH="0" baseline="0" noProof="0" dirty="0" smtClean="0">
                <a:ln>
                  <a:noFill/>
                </a:ln>
                <a:solidFill>
                  <a:schemeClr val="tx1"/>
                </a:solidFill>
                <a:effectLst/>
                <a:uLnTx/>
                <a:uFillTx/>
                <a:latin typeface="+mn-lt"/>
              </a:rPr>
              <a:t>throughput between							 switches.</a:t>
            </a:r>
          </a:p>
          <a:p>
            <a:pPr marL="358775" marR="0" lvl="1" indent="-185738" algn="l" defTabSz="814388" rtl="0" eaLnBrk="1" fontAlgn="base" latinLnBrk="0" hangingPunct="1">
              <a:lnSpc>
                <a:spcPct val="150000"/>
              </a:lnSpc>
              <a:spcBef>
                <a:spcPct val="35000"/>
              </a:spcBef>
              <a:spcAft>
                <a:spcPct val="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rPr>
              <a:t>The determining factor is using link aggregation is the </a:t>
            </a:r>
            <a:r>
              <a:rPr kumimoji="0" lang="en-US" sz="2000" b="1" i="0" u="none" strike="noStrike" kern="0" cap="none" spc="0" normalizeH="0" baseline="0" noProof="0" dirty="0" smtClean="0">
                <a:ln>
                  <a:noFill/>
                </a:ln>
                <a:solidFill>
                  <a:srgbClr val="002060"/>
                </a:solidFill>
                <a:effectLst/>
                <a:uLnTx/>
                <a:uFillTx/>
                <a:latin typeface="+mn-lt"/>
              </a:rPr>
              <a:t>requirements</a:t>
            </a:r>
            <a:r>
              <a:rPr kumimoji="0" lang="en-US" sz="2000" b="0" i="0" u="none" strike="noStrike" kern="0" cap="none" spc="0" normalizeH="0" baseline="0" noProof="0" dirty="0" smtClean="0">
                <a:ln>
                  <a:noFill/>
                </a:ln>
                <a:solidFill>
                  <a:schemeClr val="tx1"/>
                </a:solidFill>
                <a:effectLst/>
                <a:uLnTx/>
                <a:uFillTx/>
                <a:latin typeface="+mn-lt"/>
              </a:rPr>
              <a:t> of the user applications. </a:t>
            </a:r>
          </a:p>
          <a:p>
            <a:pPr marL="574675" marR="0" lvl="1" indent="-117475" algn="l" defTabSz="814388" rtl="0" eaLnBrk="1" fontAlgn="base" latinLnBrk="0" hangingPunct="1">
              <a:lnSpc>
                <a:spcPct val="95000"/>
              </a:lnSpc>
              <a:spcBef>
                <a:spcPct val="35000"/>
              </a:spcBef>
              <a:spcAft>
                <a:spcPct val="0"/>
              </a:spcAft>
              <a:buClrTx/>
              <a:buSzTx/>
              <a:buFontTx/>
              <a:buNone/>
              <a:tabLst/>
              <a:defRPr/>
            </a:pPr>
            <a:endParaRPr kumimoji="0" lang="en-US" sz="2000" b="0" i="0" u="none" strike="noStrike" kern="0" cap="none" spc="0" normalizeH="0" baseline="0" noProof="0" dirty="0" smtClean="0">
              <a:ln>
                <a:noFill/>
              </a:ln>
              <a:solidFill>
                <a:srgbClr val="FFFF00"/>
              </a:solidFill>
              <a:effectLst/>
              <a:uLnTx/>
              <a:uFillTx/>
              <a:latin typeface="+mn-lt"/>
            </a:endParaRPr>
          </a:p>
        </p:txBody>
      </p:sp>
      <p:sp>
        <p:nvSpPr>
          <p:cNvPr id="4" name="Rectangle 2"/>
          <p:cNvSpPr txBox="1">
            <a:spLocks noChangeArrowheads="1"/>
          </p:cNvSpPr>
          <p:nvPr/>
        </p:nvSpPr>
        <p:spPr>
          <a:xfrm>
            <a:off x="276225" y="319995"/>
            <a:ext cx="8488363" cy="518067"/>
          </a:xfrm>
          <a:prstGeom prst="rect">
            <a:avLst/>
          </a:prstGeom>
        </p:spPr>
        <p:txBody>
          <a:bodyPr/>
          <a:lstStyle/>
          <a:p>
            <a:pPr marL="0" marR="0" lvl="0" indent="0" algn="l" defTabSz="814388"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2060"/>
                </a:solidFill>
                <a:effectLst/>
                <a:uLnTx/>
                <a:uFillTx/>
                <a:latin typeface="+mj-lt"/>
                <a:ea typeface="+mj-ea"/>
                <a:cs typeface="+mj-cs"/>
              </a:rPr>
              <a:t>Principles of Hierarchical Network Design</a:t>
            </a:r>
          </a:p>
        </p:txBody>
      </p:sp>
    </p:spTree>
    <p:extLst>
      <p:ext uri="{BB962C8B-B14F-4D97-AF65-F5344CB8AC3E}">
        <p14:creationId xmlns:p14="http://schemas.microsoft.com/office/powerpoint/2010/main" val="29378796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des25.jpg"/>
          <p:cNvPicPr>
            <a:picLocks noChangeAspect="1"/>
          </p:cNvPicPr>
          <p:nvPr/>
        </p:nvPicPr>
        <p:blipFill>
          <a:blip r:embed="rId2" cstate="print"/>
          <a:srcRect/>
          <a:stretch>
            <a:fillRect/>
          </a:stretch>
        </p:blipFill>
        <p:spPr bwMode="auto">
          <a:xfrm>
            <a:off x="3200400" y="990600"/>
            <a:ext cx="5715000" cy="3467100"/>
          </a:xfrm>
          <a:prstGeom prst="rect">
            <a:avLst/>
          </a:prstGeom>
          <a:noFill/>
          <a:ln w="9525">
            <a:noFill/>
            <a:miter lim="800000"/>
            <a:headEnd/>
            <a:tailEnd/>
          </a:ln>
        </p:spPr>
      </p:pic>
      <p:sp>
        <p:nvSpPr>
          <p:cNvPr id="3" name="Rectangle 2"/>
          <p:cNvSpPr txBox="1">
            <a:spLocks noChangeArrowheads="1"/>
          </p:cNvSpPr>
          <p:nvPr/>
        </p:nvSpPr>
        <p:spPr>
          <a:xfrm>
            <a:off x="76200" y="304800"/>
            <a:ext cx="8839200" cy="685800"/>
          </a:xfrm>
          <a:prstGeom prst="rect">
            <a:avLst/>
          </a:prstGeom>
        </p:spPr>
        <p:txBody>
          <a:bodyPr/>
          <a:lstStyle/>
          <a:p>
            <a:pPr marL="0" marR="0" lvl="0" indent="0" algn="ctr" defTabSz="814388"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2060"/>
                </a:solidFill>
                <a:effectLst/>
                <a:uLnTx/>
                <a:uFillTx/>
                <a:latin typeface="+mj-lt"/>
                <a:ea typeface="+mj-ea"/>
                <a:cs typeface="+mj-cs"/>
              </a:rPr>
              <a:t>Principles of Hierarchical Network Design</a:t>
            </a:r>
          </a:p>
        </p:txBody>
      </p:sp>
      <p:sp>
        <p:nvSpPr>
          <p:cNvPr id="4" name="Rectangle 3"/>
          <p:cNvSpPr txBox="1">
            <a:spLocks noChangeArrowheads="1"/>
          </p:cNvSpPr>
          <p:nvPr/>
        </p:nvSpPr>
        <p:spPr>
          <a:xfrm>
            <a:off x="304800" y="1567405"/>
            <a:ext cx="8839200" cy="5105400"/>
          </a:xfrm>
          <a:prstGeom prst="rect">
            <a:avLst/>
          </a:prstGeom>
        </p:spPr>
        <p:txBody>
          <a:bodyPr/>
          <a:lstStyle/>
          <a:p>
            <a:pPr marL="236538" marR="0" lvl="0" indent="-236538" algn="l" defTabSz="814388" rtl="0" eaLnBrk="1" fontAlgn="base" latinLnBrk="0" hangingPunct="1">
              <a:lnSpc>
                <a:spcPct val="95000"/>
              </a:lnSpc>
              <a:spcBef>
                <a:spcPct val="50000"/>
              </a:spcBef>
              <a:spcAft>
                <a:spcPct val="0"/>
              </a:spcAft>
              <a:buClrTx/>
              <a:buSzPct val="100000"/>
              <a:buFont typeface="Tahoma" pitchFamily="34" charset="0"/>
              <a:buChar char="•"/>
              <a:tabLst/>
              <a:defRPr/>
            </a:pPr>
            <a:r>
              <a:rPr kumimoji="0" lang="en-US" sz="2400" b="1" i="0" u="none" strike="noStrike" kern="0" cap="none" spc="0" normalizeH="0" baseline="0" noProof="0" dirty="0" smtClean="0">
                <a:ln>
                  <a:noFill/>
                </a:ln>
                <a:solidFill>
                  <a:srgbClr val="FF0000"/>
                </a:solidFill>
                <a:effectLst/>
                <a:uLnTx/>
                <a:uFillTx/>
                <a:latin typeface="+mn-lt"/>
                <a:ea typeface="+mn-ea"/>
                <a:cs typeface="+mn-cs"/>
              </a:rPr>
              <a:t>Redundancy</a:t>
            </a:r>
          </a:p>
          <a:p>
            <a:pPr marL="236538" marR="0" lvl="0" indent="-236538" algn="l" defTabSz="814388" rtl="0" eaLnBrk="1" fontAlgn="base" latinLnBrk="0" hangingPunct="1">
              <a:lnSpc>
                <a:spcPct val="95000"/>
              </a:lnSpc>
              <a:spcBef>
                <a:spcPct val="50000"/>
              </a:spcBef>
              <a:spcAft>
                <a:spcPct val="0"/>
              </a:spcAft>
              <a:buClrTx/>
              <a:buSzPct val="100000"/>
              <a:tabLst/>
              <a:defRPr/>
            </a:pPr>
            <a:r>
              <a:rPr kumimoji="0" lang="en-US" sz="2400" b="0" i="0" u="none" strike="noStrike" kern="0" cap="none" spc="0" normalizeH="0" baseline="0" noProof="0" dirty="0" smtClean="0">
                <a:ln>
                  <a:noFill/>
                </a:ln>
                <a:solidFill>
                  <a:srgbClr val="FFFF00"/>
                </a:solidFill>
                <a:effectLst/>
                <a:uLnTx/>
                <a:uFillTx/>
                <a:latin typeface="+mn-lt"/>
                <a:ea typeface="+mn-ea"/>
                <a:cs typeface="+mn-cs"/>
              </a:rPr>
              <a:t>:</a:t>
            </a:r>
          </a:p>
          <a:p>
            <a:pPr marL="527050" marR="0" lvl="1" indent="-260350" algn="l" defTabSz="814388" rtl="0" eaLnBrk="1" fontAlgn="base" latinLnBrk="0" hangingPunct="1">
              <a:lnSpc>
                <a:spcPct val="95000"/>
              </a:lnSpc>
              <a:spcBef>
                <a:spcPct val="35000"/>
              </a:spcBef>
              <a:spcAft>
                <a:spcPct val="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rPr>
              <a:t>Redundancy is</a:t>
            </a:r>
            <a:br>
              <a:rPr kumimoji="0" lang="en-US" sz="2000" b="0" i="0" u="none" strike="noStrike" kern="0" cap="none" spc="0" normalizeH="0" baseline="0" noProof="0" dirty="0" smtClean="0">
                <a:ln>
                  <a:noFill/>
                </a:ln>
                <a:solidFill>
                  <a:schemeClr val="tx1"/>
                </a:solidFill>
                <a:effectLst/>
                <a:uLnTx/>
                <a:uFillTx/>
                <a:latin typeface="+mn-lt"/>
              </a:rPr>
            </a:br>
            <a:r>
              <a:rPr kumimoji="0" lang="en-US" sz="2000" b="0" i="0" u="none" strike="noStrike" kern="0" cap="none" spc="0" normalizeH="0" baseline="0" noProof="0" dirty="0" smtClean="0">
                <a:ln>
                  <a:noFill/>
                </a:ln>
                <a:solidFill>
                  <a:schemeClr val="tx1"/>
                </a:solidFill>
                <a:effectLst/>
                <a:uLnTx/>
                <a:uFillTx/>
                <a:latin typeface="+mn-lt"/>
              </a:rPr>
              <a:t>one part of</a:t>
            </a:r>
            <a:br>
              <a:rPr kumimoji="0" lang="en-US" sz="2000" b="0" i="0" u="none" strike="noStrike" kern="0" cap="none" spc="0" normalizeH="0" baseline="0" noProof="0" dirty="0" smtClean="0">
                <a:ln>
                  <a:noFill/>
                </a:ln>
                <a:solidFill>
                  <a:schemeClr val="tx1"/>
                </a:solidFill>
                <a:effectLst/>
                <a:uLnTx/>
                <a:uFillTx/>
                <a:latin typeface="+mn-lt"/>
              </a:rPr>
            </a:br>
            <a:r>
              <a:rPr kumimoji="0" lang="en-US" sz="2000" b="0" i="0" u="none" strike="noStrike" kern="0" cap="none" spc="0" normalizeH="0" baseline="0" noProof="0" dirty="0" smtClean="0">
                <a:ln>
                  <a:noFill/>
                </a:ln>
                <a:solidFill>
                  <a:schemeClr val="tx1"/>
                </a:solidFill>
                <a:effectLst/>
                <a:uLnTx/>
                <a:uFillTx/>
                <a:latin typeface="+mn-lt"/>
              </a:rPr>
              <a:t>creating a</a:t>
            </a:r>
            <a:br>
              <a:rPr kumimoji="0" lang="en-US" sz="2000" b="0" i="0" u="none" strike="noStrike" kern="0" cap="none" spc="0" normalizeH="0" baseline="0" noProof="0" dirty="0" smtClean="0">
                <a:ln>
                  <a:noFill/>
                </a:ln>
                <a:solidFill>
                  <a:schemeClr val="tx1"/>
                </a:solidFill>
                <a:effectLst/>
                <a:uLnTx/>
                <a:uFillTx/>
                <a:latin typeface="+mn-lt"/>
              </a:rPr>
            </a:br>
            <a:r>
              <a:rPr kumimoji="0" lang="en-US" sz="2000" b="0" i="0" u="none" strike="noStrike" kern="0" cap="none" spc="0" normalizeH="0" baseline="0" noProof="0" dirty="0" smtClean="0">
                <a:ln>
                  <a:noFill/>
                </a:ln>
                <a:solidFill>
                  <a:schemeClr val="tx1"/>
                </a:solidFill>
                <a:effectLst/>
                <a:uLnTx/>
                <a:uFillTx/>
                <a:latin typeface="+mn-lt"/>
              </a:rPr>
              <a:t>highly available</a:t>
            </a:r>
            <a:br>
              <a:rPr kumimoji="0" lang="en-US" sz="2000" b="0" i="0" u="none" strike="noStrike" kern="0" cap="none" spc="0" normalizeH="0" baseline="0" noProof="0" dirty="0" smtClean="0">
                <a:ln>
                  <a:noFill/>
                </a:ln>
                <a:solidFill>
                  <a:schemeClr val="tx1"/>
                </a:solidFill>
                <a:effectLst/>
                <a:uLnTx/>
                <a:uFillTx/>
                <a:latin typeface="+mn-lt"/>
              </a:rPr>
            </a:br>
            <a:r>
              <a:rPr kumimoji="0" lang="en-US" sz="2000" b="0" i="0" u="none" strike="noStrike" kern="0" cap="none" spc="0" normalizeH="0" baseline="0" noProof="0" dirty="0" smtClean="0">
                <a:ln>
                  <a:noFill/>
                </a:ln>
                <a:solidFill>
                  <a:schemeClr val="tx1"/>
                </a:solidFill>
                <a:effectLst/>
                <a:uLnTx/>
                <a:uFillTx/>
                <a:latin typeface="+mn-lt"/>
              </a:rPr>
              <a:t>network.</a:t>
            </a:r>
          </a:p>
          <a:p>
            <a:pPr marL="527050" marR="0" lvl="1" indent="-260350" algn="l" defTabSz="814388" rtl="0" eaLnBrk="1" fontAlgn="base" latinLnBrk="0" hangingPunct="1">
              <a:lnSpc>
                <a:spcPct val="95000"/>
              </a:lnSpc>
              <a:spcBef>
                <a:spcPct val="35000"/>
              </a:spcBef>
              <a:spcAft>
                <a:spcPct val="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rPr>
              <a:t>Multiple links</a:t>
            </a:r>
            <a:br>
              <a:rPr kumimoji="0" lang="en-US" sz="2000" b="0" i="0" u="none" strike="noStrike" kern="0" cap="none" spc="0" normalizeH="0" baseline="0" noProof="0" dirty="0" smtClean="0">
                <a:ln>
                  <a:noFill/>
                </a:ln>
                <a:solidFill>
                  <a:schemeClr val="tx1"/>
                </a:solidFill>
                <a:effectLst/>
                <a:uLnTx/>
                <a:uFillTx/>
                <a:latin typeface="+mn-lt"/>
              </a:rPr>
            </a:br>
            <a:r>
              <a:rPr kumimoji="0" lang="en-US" sz="2000" b="0" i="0" u="none" strike="noStrike" kern="0" cap="none" spc="0" normalizeH="0" baseline="0" noProof="0" dirty="0" smtClean="0">
                <a:ln>
                  <a:noFill/>
                </a:ln>
                <a:solidFill>
                  <a:schemeClr val="tx1"/>
                </a:solidFill>
                <a:effectLst/>
                <a:uLnTx/>
                <a:uFillTx/>
                <a:latin typeface="+mn-lt"/>
              </a:rPr>
              <a:t>between</a:t>
            </a:r>
            <a:br>
              <a:rPr kumimoji="0" lang="en-US" sz="2000" b="0" i="0" u="none" strike="noStrike" kern="0" cap="none" spc="0" normalizeH="0" baseline="0" noProof="0" dirty="0" smtClean="0">
                <a:ln>
                  <a:noFill/>
                </a:ln>
                <a:solidFill>
                  <a:schemeClr val="tx1"/>
                </a:solidFill>
                <a:effectLst/>
                <a:uLnTx/>
                <a:uFillTx/>
                <a:latin typeface="+mn-lt"/>
              </a:rPr>
            </a:br>
            <a:r>
              <a:rPr kumimoji="0" lang="en-US" sz="2000" b="0" i="0" u="none" strike="noStrike" kern="0" cap="none" spc="0" normalizeH="0" baseline="0" noProof="0" dirty="0" smtClean="0">
                <a:ln>
                  <a:noFill/>
                </a:ln>
                <a:solidFill>
                  <a:schemeClr val="tx1"/>
                </a:solidFill>
                <a:effectLst/>
                <a:uLnTx/>
                <a:uFillTx/>
                <a:latin typeface="+mn-lt"/>
              </a:rPr>
              <a:t>switches or multiple devices.</a:t>
            </a:r>
          </a:p>
          <a:p>
            <a:pPr marL="527050" marR="0" lvl="1" indent="-260350" algn="l" defTabSz="814388" rtl="0" eaLnBrk="1" fontAlgn="base" latinLnBrk="0" hangingPunct="1">
              <a:lnSpc>
                <a:spcPct val="95000"/>
              </a:lnSpc>
              <a:spcBef>
                <a:spcPct val="35000"/>
              </a:spcBef>
              <a:spcAft>
                <a:spcPct val="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rPr>
              <a:t>It can get </a:t>
            </a:r>
            <a:r>
              <a:rPr kumimoji="0" lang="en-US" sz="2000" b="1" i="0" u="none" strike="noStrike" kern="0" cap="none" spc="0" normalizeH="0" baseline="0" noProof="0" dirty="0" smtClean="0">
                <a:ln>
                  <a:noFill/>
                </a:ln>
                <a:solidFill>
                  <a:srgbClr val="FF0000"/>
                </a:solidFill>
                <a:effectLst/>
                <a:uLnTx/>
                <a:uFillTx/>
                <a:latin typeface="+mn-lt"/>
              </a:rPr>
              <a:t>expensive</a:t>
            </a:r>
            <a:r>
              <a:rPr kumimoji="0" lang="en-US" sz="2000" b="0" i="0" u="none" strike="noStrike" kern="0" cap="none" spc="0" normalizeH="0" baseline="0" noProof="0" dirty="0" smtClean="0">
                <a:ln>
                  <a:noFill/>
                </a:ln>
                <a:solidFill>
                  <a:schemeClr val="tx1"/>
                </a:solidFill>
                <a:effectLst/>
                <a:uLnTx/>
                <a:uFillTx/>
                <a:latin typeface="+mn-lt"/>
              </a:rPr>
              <a:t> and most likely will not be done on the access layer because of the cost and variety of devices.</a:t>
            </a:r>
          </a:p>
          <a:p>
            <a:pPr marL="527050" marR="0" lvl="1" indent="-260350" algn="l" defTabSz="814388" rtl="0" eaLnBrk="1" fontAlgn="base" latinLnBrk="0" hangingPunct="1">
              <a:lnSpc>
                <a:spcPct val="95000"/>
              </a:lnSpc>
              <a:spcBef>
                <a:spcPct val="35000"/>
              </a:spcBef>
              <a:spcAft>
                <a:spcPct val="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rPr>
              <a:t>It is feasible at the distribution and core layers. </a:t>
            </a:r>
          </a:p>
        </p:txBody>
      </p:sp>
    </p:spTree>
    <p:extLst>
      <p:ext uri="{BB962C8B-B14F-4D97-AF65-F5344CB8AC3E}">
        <p14:creationId xmlns:p14="http://schemas.microsoft.com/office/powerpoint/2010/main" val="1840859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Switched Networks</a:t>
            </a:r>
            <a:br>
              <a:rPr lang="en-US" sz="1800" dirty="0" smtClean="0">
                <a:ea typeface="ＭＳ Ｐゴシック" pitchFamily="34" charset="-128"/>
              </a:rPr>
            </a:br>
            <a:r>
              <a:rPr lang="en-US" sz="2800" dirty="0" smtClean="0"/>
              <a:t>Role </a:t>
            </a:r>
            <a:r>
              <a:rPr lang="en-US" sz="2800" dirty="0"/>
              <a:t>of Switched </a:t>
            </a:r>
            <a:r>
              <a:rPr lang="en-US" sz="2800" dirty="0" smtClean="0"/>
              <a:t>Networks</a:t>
            </a:r>
            <a:endParaRPr lang="en-US" sz="2800" dirty="0" smtClean="0">
              <a:ea typeface="ＭＳ Ｐゴシック" pitchFamily="34" charset="-128"/>
            </a:endParaRPr>
          </a:p>
        </p:txBody>
      </p:sp>
      <p:sp>
        <p:nvSpPr>
          <p:cNvPr id="2" name="Content Placeholder 1"/>
          <p:cNvSpPr>
            <a:spLocks noGrp="1"/>
          </p:cNvSpPr>
          <p:nvPr>
            <p:ph idx="1"/>
          </p:nvPr>
        </p:nvSpPr>
        <p:spPr>
          <a:xfrm>
            <a:off x="387125" y="1519455"/>
            <a:ext cx="8560931" cy="4904715"/>
          </a:xfrm>
        </p:spPr>
        <p:txBody>
          <a:bodyPr/>
          <a:lstStyle/>
          <a:p>
            <a:r>
              <a:rPr lang="en-US" dirty="0"/>
              <a:t>The role of switched networks has </a:t>
            </a:r>
            <a:r>
              <a:rPr lang="en-US" dirty="0" smtClean="0"/>
              <a:t>evolved. </a:t>
            </a:r>
            <a:r>
              <a:rPr lang="en-IE" dirty="0"/>
              <a:t>It was not long ago that </a:t>
            </a:r>
            <a:r>
              <a:rPr lang="en-IE" dirty="0">
                <a:solidFill>
                  <a:srgbClr val="FF0000"/>
                </a:solidFill>
              </a:rPr>
              <a:t>flat</a:t>
            </a:r>
            <a:r>
              <a:rPr lang="en-IE" dirty="0"/>
              <a:t> Layer 2 switched networks were the </a:t>
            </a:r>
            <a:r>
              <a:rPr lang="en-IE" dirty="0" smtClean="0"/>
              <a:t>norm and </a:t>
            </a:r>
            <a:r>
              <a:rPr lang="en-IE" dirty="0"/>
              <a:t>relied on </a:t>
            </a:r>
            <a:r>
              <a:rPr lang="en-IE" dirty="0" smtClean="0"/>
              <a:t>the </a:t>
            </a:r>
            <a:r>
              <a:rPr lang="en-IE" dirty="0"/>
              <a:t>widespread use of </a:t>
            </a:r>
            <a:r>
              <a:rPr lang="en-IE" dirty="0">
                <a:solidFill>
                  <a:srgbClr val="FF0000"/>
                </a:solidFill>
              </a:rPr>
              <a:t>hub repeaters </a:t>
            </a:r>
            <a:r>
              <a:rPr lang="en-IE" dirty="0"/>
              <a:t>to propagate LAN traffic throughout an organization</a:t>
            </a:r>
            <a:endParaRPr lang="en-US" dirty="0" smtClean="0"/>
          </a:p>
          <a:p>
            <a:r>
              <a:rPr lang="en-US" dirty="0"/>
              <a:t>A switched LAN allows more flexibility, traffic </a:t>
            </a:r>
            <a:r>
              <a:rPr lang="en-US" dirty="0" smtClean="0"/>
              <a:t>management</a:t>
            </a:r>
            <a:r>
              <a:rPr lang="en-IE" dirty="0" smtClean="0"/>
              <a:t> </a:t>
            </a:r>
            <a:r>
              <a:rPr lang="en-IE" dirty="0"/>
              <a:t>and additional features, such as</a:t>
            </a:r>
            <a:endParaRPr lang="en-US" dirty="0" smtClean="0"/>
          </a:p>
          <a:p>
            <a:pPr marL="742950" lvl="1" indent="-285750">
              <a:buFont typeface="Arial" panose="020B0604020202020204" pitchFamily="34" charset="0"/>
              <a:buChar char="•"/>
            </a:pPr>
            <a:r>
              <a:rPr lang="en-IE" sz="2400" dirty="0" smtClean="0">
                <a:solidFill>
                  <a:srgbClr val="002060"/>
                </a:solidFill>
              </a:rPr>
              <a:t>Quality </a:t>
            </a:r>
            <a:r>
              <a:rPr lang="en-IE" sz="2400" dirty="0">
                <a:solidFill>
                  <a:srgbClr val="002060"/>
                </a:solidFill>
              </a:rPr>
              <a:t>of service</a:t>
            </a:r>
          </a:p>
          <a:p>
            <a:pPr marL="742950" lvl="1" indent="-285750">
              <a:buFont typeface="Arial" panose="020B0604020202020204" pitchFamily="34" charset="0"/>
              <a:buChar char="•"/>
            </a:pPr>
            <a:r>
              <a:rPr lang="en-IE" sz="2400" dirty="0">
                <a:solidFill>
                  <a:srgbClr val="002060"/>
                </a:solidFill>
              </a:rPr>
              <a:t>Additional security</a:t>
            </a:r>
          </a:p>
          <a:p>
            <a:pPr marL="742950" lvl="1" indent="-285750">
              <a:buFont typeface="Arial" panose="020B0604020202020204" pitchFamily="34" charset="0"/>
              <a:buChar char="•"/>
            </a:pPr>
            <a:r>
              <a:rPr lang="en-IE" sz="2400" dirty="0">
                <a:solidFill>
                  <a:srgbClr val="002060"/>
                </a:solidFill>
              </a:rPr>
              <a:t>Support for wireless networking and connectivity</a:t>
            </a:r>
          </a:p>
          <a:p>
            <a:pPr marL="742950" lvl="1" indent="-285750">
              <a:buFont typeface="Arial" panose="020B0604020202020204" pitchFamily="34" charset="0"/>
              <a:buChar char="•"/>
            </a:pPr>
            <a:r>
              <a:rPr lang="en-IE" sz="2400" dirty="0">
                <a:solidFill>
                  <a:srgbClr val="002060"/>
                </a:solidFill>
              </a:rPr>
              <a:t>Support for new technologies, such as IP telephony and mobility services</a:t>
            </a:r>
          </a:p>
          <a:p>
            <a:endParaRPr lang="en-US" dirty="0">
              <a:solidFill>
                <a:srgbClr val="FF0000"/>
              </a:solidFill>
            </a:endParaRPr>
          </a:p>
          <a:p>
            <a:endParaRPr lang="en-US" dirty="0" smtClean="0"/>
          </a:p>
        </p:txBody>
      </p:sp>
    </p:spTree>
    <p:extLst>
      <p:ext uri="{BB962C8B-B14F-4D97-AF65-F5344CB8AC3E}">
        <p14:creationId xmlns:p14="http://schemas.microsoft.com/office/powerpoint/2010/main" val="2669709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769" y="363084"/>
            <a:ext cx="8145462" cy="838200"/>
          </a:xfrm>
        </p:spPr>
        <p:txBody>
          <a:bodyPr/>
          <a:lstStyle/>
          <a:p>
            <a:r>
              <a:rPr lang="en-IE" dirty="0" smtClean="0">
                <a:solidFill>
                  <a:srgbClr val="002060"/>
                </a:solidFill>
              </a:rPr>
              <a:t>Considerations when Selecting a Switch</a:t>
            </a:r>
            <a:endParaRPr lang="en-IE" dirty="0">
              <a:solidFill>
                <a:srgbClr val="002060"/>
              </a:solidFill>
            </a:endParaRPr>
          </a:p>
        </p:txBody>
      </p:sp>
      <p:sp>
        <p:nvSpPr>
          <p:cNvPr id="3" name="Rectangle 2"/>
          <p:cNvSpPr/>
          <p:nvPr/>
        </p:nvSpPr>
        <p:spPr>
          <a:xfrm>
            <a:off x="304800" y="1240169"/>
            <a:ext cx="8588829" cy="5447645"/>
          </a:xfrm>
          <a:prstGeom prst="rect">
            <a:avLst/>
          </a:prstGeom>
        </p:spPr>
        <p:txBody>
          <a:bodyPr wrap="square">
            <a:spAutoFit/>
          </a:bodyPr>
          <a:lstStyle/>
          <a:p>
            <a:pPr algn="l">
              <a:spcBef>
                <a:spcPts val="1200"/>
              </a:spcBef>
            </a:pPr>
            <a:r>
              <a:rPr lang="en-IE" sz="2000" dirty="0">
                <a:solidFill>
                  <a:srgbClr val="FF0000"/>
                </a:solidFill>
              </a:rPr>
              <a:t>Cost</a:t>
            </a:r>
            <a:r>
              <a:rPr lang="en-IE" sz="2000" dirty="0"/>
              <a:t> - The cost of a switch will depend on the number and speed of the interfaces, supported features, and expansion capability</a:t>
            </a:r>
            <a:r>
              <a:rPr lang="en-IE" sz="2000" dirty="0" smtClean="0"/>
              <a:t>.</a:t>
            </a:r>
          </a:p>
          <a:p>
            <a:pPr algn="l">
              <a:spcBef>
                <a:spcPts val="1200"/>
              </a:spcBef>
            </a:pPr>
            <a:r>
              <a:rPr lang="en-IE" sz="2000" dirty="0" smtClean="0">
                <a:solidFill>
                  <a:srgbClr val="FF0000"/>
                </a:solidFill>
              </a:rPr>
              <a:t>Port </a:t>
            </a:r>
            <a:r>
              <a:rPr lang="en-IE" sz="2000" dirty="0">
                <a:solidFill>
                  <a:srgbClr val="FF0000"/>
                </a:solidFill>
              </a:rPr>
              <a:t>Density </a:t>
            </a:r>
            <a:r>
              <a:rPr lang="en-IE" sz="2000" dirty="0"/>
              <a:t>- Network switches must support the appropriate number of devices on the network</a:t>
            </a:r>
            <a:r>
              <a:rPr lang="en-IE" sz="2000" dirty="0" smtClean="0"/>
              <a:t>.</a:t>
            </a:r>
          </a:p>
          <a:p>
            <a:pPr algn="l">
              <a:spcBef>
                <a:spcPts val="1200"/>
              </a:spcBef>
            </a:pPr>
            <a:r>
              <a:rPr lang="en-IE" sz="2000" dirty="0" smtClean="0">
                <a:solidFill>
                  <a:srgbClr val="FF0000"/>
                </a:solidFill>
              </a:rPr>
              <a:t>Power</a:t>
            </a:r>
            <a:r>
              <a:rPr lang="en-IE" sz="2000" dirty="0" smtClean="0"/>
              <a:t> </a:t>
            </a:r>
            <a:r>
              <a:rPr lang="en-IE" sz="2000" dirty="0"/>
              <a:t>- It is now common to power access points, IP phones, and even compact switches using Power over Ethernet (</a:t>
            </a:r>
            <a:r>
              <a:rPr lang="en-IE" sz="2000" dirty="0" err="1"/>
              <a:t>PoE</a:t>
            </a:r>
            <a:r>
              <a:rPr lang="en-IE" sz="2000" dirty="0"/>
              <a:t>). In addition to </a:t>
            </a:r>
            <a:r>
              <a:rPr lang="en-IE" sz="2000" dirty="0" err="1"/>
              <a:t>PoE</a:t>
            </a:r>
            <a:r>
              <a:rPr lang="en-IE" sz="2000" dirty="0"/>
              <a:t> considerations, some chassis-based switches support redundant power supplies. </a:t>
            </a:r>
            <a:endParaRPr lang="en-IE" sz="2000" dirty="0" smtClean="0"/>
          </a:p>
          <a:p>
            <a:pPr algn="l">
              <a:spcBef>
                <a:spcPts val="1200"/>
              </a:spcBef>
            </a:pPr>
            <a:r>
              <a:rPr lang="en-IE" sz="2000" dirty="0" smtClean="0">
                <a:solidFill>
                  <a:srgbClr val="FF0000"/>
                </a:solidFill>
              </a:rPr>
              <a:t>Reliability</a:t>
            </a:r>
            <a:r>
              <a:rPr lang="en-IE" sz="2000" dirty="0" smtClean="0"/>
              <a:t> </a:t>
            </a:r>
            <a:r>
              <a:rPr lang="en-IE" sz="2000" dirty="0"/>
              <a:t>- The switch should provide continuous access to the </a:t>
            </a:r>
            <a:r>
              <a:rPr lang="en-IE" sz="2000" dirty="0" smtClean="0"/>
              <a:t>network</a:t>
            </a:r>
          </a:p>
          <a:p>
            <a:pPr algn="l">
              <a:spcBef>
                <a:spcPts val="1200"/>
              </a:spcBef>
            </a:pPr>
            <a:r>
              <a:rPr lang="en-IE" sz="2000" dirty="0" smtClean="0">
                <a:solidFill>
                  <a:srgbClr val="FF0000"/>
                </a:solidFill>
              </a:rPr>
              <a:t>Port </a:t>
            </a:r>
            <a:r>
              <a:rPr lang="en-IE" sz="2000" dirty="0">
                <a:solidFill>
                  <a:srgbClr val="FF0000"/>
                </a:solidFill>
              </a:rPr>
              <a:t>Speed </a:t>
            </a:r>
            <a:r>
              <a:rPr lang="en-IE" sz="2000" dirty="0"/>
              <a:t>- The speed of the network connection is of primary concern to end users</a:t>
            </a:r>
            <a:r>
              <a:rPr lang="en-IE" sz="2000" dirty="0" smtClean="0"/>
              <a:t>.</a:t>
            </a:r>
          </a:p>
          <a:p>
            <a:pPr algn="l">
              <a:spcBef>
                <a:spcPts val="1200"/>
              </a:spcBef>
            </a:pPr>
            <a:r>
              <a:rPr lang="en-IE" sz="2000" dirty="0" smtClean="0">
                <a:solidFill>
                  <a:srgbClr val="FF0000"/>
                </a:solidFill>
              </a:rPr>
              <a:t>Frame </a:t>
            </a:r>
            <a:r>
              <a:rPr lang="en-IE" sz="2000" dirty="0">
                <a:solidFill>
                  <a:srgbClr val="FF0000"/>
                </a:solidFill>
              </a:rPr>
              <a:t>Buffers </a:t>
            </a:r>
            <a:r>
              <a:rPr lang="en-IE" sz="2000" dirty="0"/>
              <a:t>- The ability of the switch to store frames is important in a network where there may be congested ports to servers or other areas of the network</a:t>
            </a:r>
            <a:r>
              <a:rPr lang="en-IE" sz="2000" dirty="0" smtClean="0"/>
              <a:t>.</a:t>
            </a:r>
          </a:p>
          <a:p>
            <a:pPr algn="l">
              <a:spcBef>
                <a:spcPts val="1200"/>
              </a:spcBef>
            </a:pPr>
            <a:r>
              <a:rPr lang="en-IE" sz="2000" dirty="0" smtClean="0">
                <a:solidFill>
                  <a:srgbClr val="FF0000"/>
                </a:solidFill>
              </a:rPr>
              <a:t>Scalability</a:t>
            </a:r>
            <a:r>
              <a:rPr lang="en-IE" sz="2000" dirty="0" smtClean="0"/>
              <a:t> </a:t>
            </a:r>
            <a:r>
              <a:rPr lang="en-IE" sz="2000" dirty="0"/>
              <a:t>- The number of users on a network typically grows over time; therefore, the switch should provide the opportunity for growth.</a:t>
            </a:r>
          </a:p>
        </p:txBody>
      </p:sp>
    </p:spTree>
    <p:extLst>
      <p:ext uri="{BB962C8B-B14F-4D97-AF65-F5344CB8AC3E}">
        <p14:creationId xmlns:p14="http://schemas.microsoft.com/office/powerpoint/2010/main" val="1076854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Switched Networks</a:t>
            </a:r>
            <a:br>
              <a:rPr lang="en-US" sz="1800" dirty="0" smtClean="0">
                <a:ea typeface="ＭＳ Ｐゴシック" pitchFamily="34" charset="-128"/>
              </a:rPr>
            </a:br>
            <a:r>
              <a:rPr lang="en-US" sz="2800" dirty="0" smtClean="0"/>
              <a:t>Form Factor</a:t>
            </a:r>
            <a:endParaRPr lang="en-US" sz="2800" dirty="0" smtClean="0">
              <a:ea typeface="ＭＳ Ｐゴシック" pitchFamily="34" charset="-128"/>
            </a:endParaRPr>
          </a:p>
        </p:txBody>
      </p:sp>
      <p:sp>
        <p:nvSpPr>
          <p:cNvPr id="3" name="Content Placeholder 2"/>
          <p:cNvSpPr>
            <a:spLocks noGrp="1"/>
          </p:cNvSpPr>
          <p:nvPr>
            <p:ph idx="1"/>
          </p:nvPr>
        </p:nvSpPr>
        <p:spPr>
          <a:xfrm>
            <a:off x="655638" y="2014539"/>
            <a:ext cx="1521505" cy="728662"/>
          </a:xfrm>
        </p:spPr>
        <p:txBody>
          <a:bodyPr/>
          <a:lstStyle/>
          <a:p>
            <a:r>
              <a:rPr lang="en-US" dirty="0" smtClean="0"/>
              <a:t>Fixed</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786" y="1503778"/>
            <a:ext cx="4935071" cy="5073870"/>
          </a:xfrm>
          <a:prstGeom prst="rect">
            <a:avLst/>
          </a:prstGeom>
        </p:spPr>
      </p:pic>
    </p:spTree>
    <p:extLst>
      <p:ext uri="{BB962C8B-B14F-4D97-AF65-F5344CB8AC3E}">
        <p14:creationId xmlns:p14="http://schemas.microsoft.com/office/powerpoint/2010/main" val="593104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Switched Networks</a:t>
            </a:r>
            <a:br>
              <a:rPr lang="en-US" sz="1800" dirty="0" smtClean="0">
                <a:ea typeface="ＭＳ Ｐゴシック" pitchFamily="34" charset="-128"/>
              </a:rPr>
            </a:br>
            <a:r>
              <a:rPr lang="en-US" sz="2800" dirty="0" smtClean="0"/>
              <a:t>Form Factor</a:t>
            </a:r>
            <a:endParaRPr lang="en-US" sz="2800" dirty="0" smtClean="0">
              <a:ea typeface="ＭＳ Ｐゴシック" pitchFamily="34" charset="-128"/>
            </a:endParaRPr>
          </a:p>
        </p:txBody>
      </p:sp>
      <p:sp>
        <p:nvSpPr>
          <p:cNvPr id="3" name="Content Placeholder 2"/>
          <p:cNvSpPr>
            <a:spLocks noGrp="1"/>
          </p:cNvSpPr>
          <p:nvPr>
            <p:ph idx="1"/>
          </p:nvPr>
        </p:nvSpPr>
        <p:spPr>
          <a:xfrm>
            <a:off x="655638" y="2014539"/>
            <a:ext cx="1521505" cy="728662"/>
          </a:xfrm>
        </p:spPr>
        <p:txBody>
          <a:bodyPr/>
          <a:lstStyle/>
          <a:p>
            <a:r>
              <a:rPr lang="en-US" dirty="0" smtClean="0"/>
              <a:t>Modular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786" y="1566615"/>
            <a:ext cx="4935071" cy="4948195"/>
          </a:xfrm>
          <a:prstGeom prst="rect">
            <a:avLst/>
          </a:prstGeom>
        </p:spPr>
      </p:pic>
    </p:spTree>
    <p:extLst>
      <p:ext uri="{BB962C8B-B14F-4D97-AF65-F5344CB8AC3E}">
        <p14:creationId xmlns:p14="http://schemas.microsoft.com/office/powerpoint/2010/main" val="4060253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Switched Networks</a:t>
            </a:r>
            <a:br>
              <a:rPr lang="en-US" sz="1800" dirty="0" smtClean="0">
                <a:ea typeface="ＭＳ Ｐゴシック" pitchFamily="34" charset="-128"/>
              </a:rPr>
            </a:br>
            <a:r>
              <a:rPr lang="en-US" sz="2800" dirty="0" smtClean="0"/>
              <a:t>Form Factor</a:t>
            </a:r>
            <a:endParaRPr lang="en-US" sz="2800" dirty="0" smtClean="0">
              <a:ea typeface="ＭＳ Ｐゴシック" pitchFamily="34" charset="-128"/>
            </a:endParaRPr>
          </a:p>
        </p:txBody>
      </p:sp>
      <p:sp>
        <p:nvSpPr>
          <p:cNvPr id="3" name="Content Placeholder 2"/>
          <p:cNvSpPr>
            <a:spLocks noGrp="1"/>
          </p:cNvSpPr>
          <p:nvPr>
            <p:ph idx="1"/>
          </p:nvPr>
        </p:nvSpPr>
        <p:spPr>
          <a:xfrm>
            <a:off x="655638" y="2014539"/>
            <a:ext cx="1869848" cy="728662"/>
          </a:xfrm>
        </p:spPr>
        <p:txBody>
          <a:bodyPr/>
          <a:lstStyle/>
          <a:p>
            <a:r>
              <a:rPr lang="en-US" dirty="0" smtClean="0"/>
              <a:t>Stackable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786" y="1877614"/>
            <a:ext cx="4935071" cy="4326197"/>
          </a:xfrm>
          <a:prstGeom prst="rect">
            <a:avLst/>
          </a:prstGeom>
        </p:spPr>
      </p:pic>
    </p:spTree>
    <p:extLst>
      <p:ext uri="{BB962C8B-B14F-4D97-AF65-F5344CB8AC3E}">
        <p14:creationId xmlns:p14="http://schemas.microsoft.com/office/powerpoint/2010/main" val="6280285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Frame Forwarding</a:t>
            </a:r>
            <a:br>
              <a:rPr lang="en-US" sz="1800" dirty="0" smtClean="0">
                <a:ea typeface="ＭＳ Ｐゴシック" pitchFamily="34" charset="-128"/>
              </a:rPr>
            </a:br>
            <a:r>
              <a:rPr lang="en-US" dirty="0" smtClean="0"/>
              <a:t>Switching </a:t>
            </a:r>
            <a:r>
              <a:rPr lang="en-US" dirty="0"/>
              <a:t>as a General </a:t>
            </a:r>
            <a:r>
              <a:rPr lang="en-US" dirty="0" smtClean="0"/>
              <a:t>Concept</a:t>
            </a:r>
            <a:endParaRPr lang="en-US" dirty="0" smtClean="0">
              <a:ea typeface="ＭＳ Ｐゴシック" pitchFamily="34" charset="-128"/>
            </a:endParaRPr>
          </a:p>
        </p:txBody>
      </p:sp>
      <p:sp>
        <p:nvSpPr>
          <p:cNvPr id="5" name="Content Placeholder 1"/>
          <p:cNvSpPr>
            <a:spLocks noGrp="1"/>
          </p:cNvSpPr>
          <p:nvPr>
            <p:ph idx="1"/>
          </p:nvPr>
        </p:nvSpPr>
        <p:spPr>
          <a:xfrm>
            <a:off x="350860" y="1620887"/>
            <a:ext cx="8248854" cy="4904715"/>
          </a:xfrm>
        </p:spPr>
        <p:txBody>
          <a:bodyPr/>
          <a:lstStyle/>
          <a:p>
            <a:pPr marL="342900" indent="-342900"/>
            <a:r>
              <a:rPr lang="en-US" dirty="0"/>
              <a:t>A Switch makes a decision based on ingress </a:t>
            </a:r>
            <a:r>
              <a:rPr lang="en-US" dirty="0" smtClean="0"/>
              <a:t>(incoming) and </a:t>
            </a:r>
            <a:r>
              <a:rPr lang="en-US" dirty="0"/>
              <a:t>destination port</a:t>
            </a:r>
          </a:p>
          <a:p>
            <a:pPr marL="342900" indent="-342900"/>
            <a:r>
              <a:rPr lang="en-US" dirty="0"/>
              <a:t>A </a:t>
            </a:r>
            <a:r>
              <a:rPr lang="en-US" dirty="0" smtClean="0"/>
              <a:t>LAN switch </a:t>
            </a:r>
            <a:r>
              <a:rPr lang="en-US" dirty="0"/>
              <a:t>keeps a table that it uses to determine how to forward traffic through the </a:t>
            </a:r>
            <a:r>
              <a:rPr lang="en-US" dirty="0" smtClean="0"/>
              <a:t>switch</a:t>
            </a:r>
          </a:p>
          <a:p>
            <a:pPr marL="342900" indent="-342900"/>
            <a:r>
              <a:rPr lang="en-US" dirty="0" smtClean="0"/>
              <a:t>Cisco </a:t>
            </a:r>
            <a:r>
              <a:rPr lang="en-US" dirty="0"/>
              <a:t>LAN switches forward Ethernet frames based on the </a:t>
            </a:r>
            <a:r>
              <a:rPr lang="en-US" b="1" dirty="0">
                <a:solidFill>
                  <a:srgbClr val="FF0000"/>
                </a:solidFill>
              </a:rPr>
              <a:t>destination MAC address </a:t>
            </a:r>
            <a:r>
              <a:rPr lang="en-US" dirty="0"/>
              <a:t>of the frames.</a:t>
            </a:r>
          </a:p>
          <a:p>
            <a:pPr marL="342900" indent="-342900"/>
            <a:endParaRPr lang="en-US" dirty="0"/>
          </a:p>
          <a:p>
            <a:pPr marL="342900" indent="-342900"/>
            <a:endParaRPr lang="en-US" dirty="0"/>
          </a:p>
        </p:txBody>
      </p:sp>
      <p:sp>
        <p:nvSpPr>
          <p:cNvPr id="2" name="TextBox 1"/>
          <p:cNvSpPr txBox="1"/>
          <p:nvPr/>
        </p:nvSpPr>
        <p:spPr>
          <a:xfrm>
            <a:off x="2752484" y="6182897"/>
            <a:ext cx="2996462" cy="424732"/>
          </a:xfrm>
          <a:prstGeom prst="rect">
            <a:avLst/>
          </a:prstGeom>
          <a:noFill/>
        </p:spPr>
        <p:txBody>
          <a:bodyPr wrap="none" rtlCol="0">
            <a:spAutoFit/>
          </a:bodyPr>
          <a:lstStyle/>
          <a:p>
            <a:r>
              <a:rPr lang="en-IE" sz="2000" b="1" dirty="0" smtClean="0">
                <a:solidFill>
                  <a:srgbClr val="FF0000"/>
                </a:solidFill>
              </a:rPr>
              <a:t>(See Animation 1.2.1.1</a:t>
            </a:r>
            <a:r>
              <a:rPr lang="en-IE" dirty="0" smtClean="0"/>
              <a:t>)</a:t>
            </a:r>
            <a:endParaRPr lang="en-IE" dirty="0"/>
          </a:p>
        </p:txBody>
      </p:sp>
    </p:spTree>
    <p:extLst>
      <p:ext uri="{BB962C8B-B14F-4D97-AF65-F5344CB8AC3E}">
        <p14:creationId xmlns:p14="http://schemas.microsoft.com/office/powerpoint/2010/main" val="25327959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a:ea typeface="ＭＳ Ｐゴシック" pitchFamily="34" charset="-128"/>
              </a:rPr>
              <a:t>Frame Forwarding</a:t>
            </a:r>
            <a:r>
              <a:rPr lang="en-US" sz="1800" dirty="0" smtClean="0">
                <a:ea typeface="ＭＳ Ｐゴシック" pitchFamily="34" charset="-128"/>
              </a:rPr>
              <a:t/>
            </a:r>
            <a:br>
              <a:rPr lang="en-US" sz="1800" dirty="0" smtClean="0">
                <a:ea typeface="ＭＳ Ｐゴシック" pitchFamily="34" charset="-128"/>
              </a:rPr>
            </a:br>
            <a:r>
              <a:rPr lang="en-US" sz="2400" dirty="0" smtClean="0"/>
              <a:t>Dynamically </a:t>
            </a:r>
            <a:r>
              <a:rPr lang="en-US" sz="2400" dirty="0"/>
              <a:t>Populating a Switch MAC Address </a:t>
            </a:r>
            <a:r>
              <a:rPr lang="en-US" sz="2400" dirty="0" smtClean="0"/>
              <a:t>Table</a:t>
            </a:r>
            <a:endParaRPr lang="en-US" sz="2400" dirty="0" smtClean="0">
              <a:ea typeface="ＭＳ Ｐゴシック" pitchFamily="34" charset="-128"/>
            </a:endParaRPr>
          </a:p>
        </p:txBody>
      </p:sp>
      <p:sp>
        <p:nvSpPr>
          <p:cNvPr id="5" name="Content Placeholder 1"/>
          <p:cNvSpPr>
            <a:spLocks noGrp="1"/>
          </p:cNvSpPr>
          <p:nvPr>
            <p:ph idx="1"/>
          </p:nvPr>
        </p:nvSpPr>
        <p:spPr>
          <a:xfrm>
            <a:off x="318203" y="1428575"/>
            <a:ext cx="8183540" cy="4438825"/>
          </a:xfrm>
        </p:spPr>
        <p:txBody>
          <a:bodyPr/>
          <a:lstStyle/>
          <a:p>
            <a:pPr marL="342900" indent="-342900"/>
            <a:r>
              <a:rPr lang="en-US" dirty="0"/>
              <a:t>A switch must first </a:t>
            </a:r>
            <a:r>
              <a:rPr lang="en-US" b="1" dirty="0">
                <a:solidFill>
                  <a:srgbClr val="FF0000"/>
                </a:solidFill>
              </a:rPr>
              <a:t>learn</a:t>
            </a:r>
            <a:r>
              <a:rPr lang="en-US" dirty="0"/>
              <a:t> which devices exist on each port </a:t>
            </a:r>
            <a:r>
              <a:rPr lang="en-US" dirty="0" smtClean="0"/>
              <a:t>before it can transmit </a:t>
            </a:r>
            <a:r>
              <a:rPr lang="en-US" dirty="0"/>
              <a:t>a </a:t>
            </a:r>
            <a:r>
              <a:rPr lang="en-US" dirty="0" smtClean="0"/>
              <a:t>frame</a:t>
            </a:r>
            <a:endParaRPr lang="en-US" dirty="0"/>
          </a:p>
          <a:p>
            <a:pPr marL="342900" indent="-342900"/>
            <a:r>
              <a:rPr lang="en-US" dirty="0"/>
              <a:t>I</a:t>
            </a:r>
            <a:r>
              <a:rPr lang="en-US" dirty="0" smtClean="0"/>
              <a:t>t </a:t>
            </a:r>
            <a:r>
              <a:rPr lang="en-US" dirty="0"/>
              <a:t>builds a table called a MAC address, or content addressable memory (CAM) </a:t>
            </a:r>
            <a:r>
              <a:rPr lang="en-US" dirty="0" smtClean="0"/>
              <a:t>table</a:t>
            </a:r>
          </a:p>
          <a:p>
            <a:pPr marL="342900" indent="-342900"/>
            <a:r>
              <a:rPr lang="en-US" dirty="0" smtClean="0"/>
              <a:t>The mapping device &lt;-&gt; port is stored in the CAM table</a:t>
            </a:r>
          </a:p>
          <a:p>
            <a:pPr marL="342900" indent="-342900"/>
            <a:r>
              <a:rPr lang="en-US" dirty="0" smtClean="0"/>
              <a:t>The </a:t>
            </a:r>
            <a:r>
              <a:rPr lang="en-US" dirty="0"/>
              <a:t>information in the MAC address table </a:t>
            </a:r>
            <a:r>
              <a:rPr lang="en-US" dirty="0" smtClean="0"/>
              <a:t>I used to </a:t>
            </a:r>
            <a:r>
              <a:rPr lang="en-US" dirty="0"/>
              <a:t>send </a:t>
            </a:r>
            <a:r>
              <a:rPr lang="en-US" dirty="0" smtClean="0"/>
              <a:t>frames</a:t>
            </a:r>
          </a:p>
          <a:p>
            <a:pPr marL="342900" indent="-342900"/>
            <a:r>
              <a:rPr lang="en-US" dirty="0">
                <a:solidFill>
                  <a:srgbClr val="FF0000"/>
                </a:solidFill>
              </a:rPr>
              <a:t>When a switch receives an incoming frame with a MAC address that is not found in the </a:t>
            </a:r>
            <a:r>
              <a:rPr lang="en-US" dirty="0" smtClean="0">
                <a:solidFill>
                  <a:srgbClr val="FF0000"/>
                </a:solidFill>
              </a:rPr>
              <a:t>CAM table, it floods it to all ports but the one that received the frame.</a:t>
            </a:r>
            <a:endParaRPr lang="en-US" dirty="0">
              <a:solidFill>
                <a:srgbClr val="FF0000"/>
              </a:solidFill>
            </a:endParaRPr>
          </a:p>
        </p:txBody>
      </p:sp>
      <p:sp>
        <p:nvSpPr>
          <p:cNvPr id="2" name="TextBox 1"/>
          <p:cNvSpPr txBox="1"/>
          <p:nvPr/>
        </p:nvSpPr>
        <p:spPr>
          <a:xfrm>
            <a:off x="1292540" y="5971087"/>
            <a:ext cx="6431569" cy="646331"/>
          </a:xfrm>
          <a:prstGeom prst="rect">
            <a:avLst/>
          </a:prstGeom>
          <a:noFill/>
        </p:spPr>
        <p:txBody>
          <a:bodyPr wrap="none" rtlCol="0">
            <a:spAutoFit/>
          </a:bodyPr>
          <a:lstStyle/>
          <a:p>
            <a:r>
              <a:rPr lang="en-IE" sz="2000" b="1" i="1" dirty="0" smtClean="0">
                <a:solidFill>
                  <a:srgbClr val="002060"/>
                </a:solidFill>
              </a:rPr>
              <a:t>Examines Source MAC to learn who is where. </a:t>
            </a:r>
          </a:p>
          <a:p>
            <a:r>
              <a:rPr lang="en-IE" sz="2000" b="1" i="1" dirty="0" smtClean="0">
                <a:solidFill>
                  <a:srgbClr val="002060"/>
                </a:solidFill>
              </a:rPr>
              <a:t>Uses Destination MAC to switch frame to it target.</a:t>
            </a:r>
            <a:endParaRPr lang="en-IE" sz="2000" b="1" i="1" dirty="0">
              <a:solidFill>
                <a:srgbClr val="002060"/>
              </a:solidFill>
            </a:endParaRPr>
          </a:p>
        </p:txBody>
      </p:sp>
    </p:spTree>
    <p:extLst>
      <p:ext uri="{BB962C8B-B14F-4D97-AF65-F5344CB8AC3E}">
        <p14:creationId xmlns:p14="http://schemas.microsoft.com/office/powerpoint/2010/main" val="113430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Converged Networks</a:t>
            </a:r>
            <a:br>
              <a:rPr lang="en-US" sz="1800" dirty="0" smtClean="0">
                <a:ea typeface="ＭＳ Ｐゴシック" pitchFamily="34" charset="-128"/>
              </a:rPr>
            </a:br>
            <a:r>
              <a:rPr lang="en-US" dirty="0" smtClean="0">
                <a:ea typeface="ＭＳ Ｐゴシック" pitchFamily="34" charset="-128"/>
              </a:rPr>
              <a:t>Growing Complexity of Networks</a:t>
            </a:r>
          </a:p>
        </p:txBody>
      </p:sp>
      <p:sp>
        <p:nvSpPr>
          <p:cNvPr id="2" name="Content Placeholder 1"/>
          <p:cNvSpPr>
            <a:spLocks noGrp="1"/>
          </p:cNvSpPr>
          <p:nvPr>
            <p:ph idx="1"/>
          </p:nvPr>
        </p:nvSpPr>
        <p:spPr>
          <a:xfrm>
            <a:off x="394381" y="1457490"/>
            <a:ext cx="4818750" cy="2659062"/>
          </a:xfrm>
        </p:spPr>
        <p:txBody>
          <a:bodyPr/>
          <a:lstStyle/>
          <a:p>
            <a:r>
              <a:rPr lang="en-US" sz="2000" dirty="0"/>
              <a:t>Our digital world is </a:t>
            </a:r>
            <a:r>
              <a:rPr lang="en-US" sz="2000" dirty="0" smtClean="0"/>
              <a:t>changing.</a:t>
            </a:r>
            <a:r>
              <a:rPr lang="en-IE" sz="2000" kern="1200" dirty="0">
                <a:solidFill>
                  <a:srgbClr val="000000"/>
                </a:solidFill>
                <a:latin typeface="Arial" charset="0"/>
              </a:rPr>
              <a:t> </a:t>
            </a:r>
            <a:endParaRPr lang="en-IE" sz="2000" kern="1200" dirty="0" smtClean="0">
              <a:solidFill>
                <a:srgbClr val="000000"/>
              </a:solidFill>
              <a:latin typeface="Arial" charset="0"/>
            </a:endParaRPr>
          </a:p>
          <a:p>
            <a:r>
              <a:rPr lang="en-IE" sz="2000" kern="1200" dirty="0" smtClean="0">
                <a:solidFill>
                  <a:srgbClr val="000000"/>
                </a:solidFill>
                <a:latin typeface="Arial" charset="0"/>
              </a:rPr>
              <a:t>The </a:t>
            </a:r>
            <a:r>
              <a:rPr lang="en-IE" sz="2000" kern="1200" dirty="0">
                <a:solidFill>
                  <a:srgbClr val="000000"/>
                </a:solidFill>
                <a:latin typeface="Arial" charset="0"/>
              </a:rPr>
              <a:t>ability to access the Internet and the corporate network is no longer confined to physical offices, geographical locations, or time zones. In today’s globalized workplace, employees can access resources from anywhere in the world and </a:t>
            </a:r>
            <a:r>
              <a:rPr lang="en-IE" sz="2000" b="1" kern="1200" dirty="0">
                <a:solidFill>
                  <a:srgbClr val="002060"/>
                </a:solidFill>
                <a:latin typeface="Arial" charset="0"/>
              </a:rPr>
              <a:t>information must be available at any time, and on any device</a:t>
            </a:r>
            <a:endParaRPr lang="en-US" sz="2000" b="1" dirty="0" smtClean="0">
              <a:solidFill>
                <a:srgbClr val="002060"/>
              </a:solidFill>
            </a:endParaRPr>
          </a:p>
          <a:p>
            <a:r>
              <a:rPr lang="en-US" sz="2000" dirty="0" smtClean="0"/>
              <a:t>Networks must be </a:t>
            </a:r>
            <a:r>
              <a:rPr lang="en-US" sz="2000" b="1" dirty="0" smtClean="0">
                <a:solidFill>
                  <a:srgbClr val="002060"/>
                </a:solidFill>
              </a:rPr>
              <a:t>secure</a:t>
            </a:r>
            <a:r>
              <a:rPr lang="en-US" sz="2000" b="1" dirty="0">
                <a:solidFill>
                  <a:srgbClr val="002060"/>
                </a:solidFill>
              </a:rPr>
              <a:t>, reliable, and highly </a:t>
            </a:r>
            <a:r>
              <a:rPr lang="en-US" sz="2000" b="1" dirty="0" smtClean="0">
                <a:solidFill>
                  <a:srgbClr val="002060"/>
                </a:solidFill>
              </a:rPr>
              <a:t>available.</a:t>
            </a:r>
            <a:r>
              <a:rPr lang="en-IE" sz="2000" dirty="0"/>
              <a:t> </a:t>
            </a:r>
            <a:endParaRPr lang="en-IE" sz="2000" dirty="0" smtClean="0"/>
          </a:p>
          <a:p>
            <a:r>
              <a:rPr lang="en-IE" sz="2000" dirty="0" smtClean="0"/>
              <a:t>These </a:t>
            </a:r>
            <a:r>
              <a:rPr lang="en-IE" sz="2000" dirty="0"/>
              <a:t>next generation networks must not only support current expectations and equipment, but must also be able to integrate </a:t>
            </a:r>
            <a:r>
              <a:rPr lang="en-IE" sz="2000" b="1" dirty="0">
                <a:solidFill>
                  <a:srgbClr val="002060"/>
                </a:solidFill>
              </a:rPr>
              <a:t>legacy platforms</a:t>
            </a:r>
            <a:r>
              <a:rPr lang="en-IE" sz="2000" dirty="0"/>
              <a:t>. </a:t>
            </a:r>
            <a:endParaRPr lang="en-US" sz="2000" dirty="0" smtClean="0"/>
          </a:p>
          <a:p>
            <a:endParaRPr lang="en-US" dirty="0" smtClean="0"/>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0226" y="2154622"/>
            <a:ext cx="3428761" cy="3343734"/>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a:ea typeface="ＭＳ Ｐゴシック" pitchFamily="34" charset="-128"/>
              </a:rPr>
              <a:t>Frame </a:t>
            </a:r>
            <a:r>
              <a:rPr lang="en-US" sz="1800" dirty="0" smtClean="0">
                <a:ea typeface="ＭＳ Ｐゴシック" pitchFamily="34" charset="-128"/>
              </a:rPr>
              <a:t>Forwarding Modes of Operation</a:t>
            </a:r>
            <a:br>
              <a:rPr lang="en-US" sz="1800" dirty="0" smtClean="0">
                <a:ea typeface="ＭＳ Ｐゴシック" pitchFamily="34" charset="-128"/>
              </a:rPr>
            </a:br>
            <a:r>
              <a:rPr lang="en-US" dirty="0" smtClean="0"/>
              <a:t>Switch </a:t>
            </a:r>
            <a:r>
              <a:rPr lang="en-US" dirty="0"/>
              <a:t>Forwarding </a:t>
            </a:r>
            <a:r>
              <a:rPr lang="en-US" dirty="0" smtClean="0"/>
              <a:t>Methods</a:t>
            </a:r>
            <a:endParaRPr lang="en-US" dirty="0" smtClean="0">
              <a:ea typeface="ＭＳ Ｐゴシック" pitchFamily="34" charset="-128"/>
            </a:endParaRP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416" y="1638613"/>
            <a:ext cx="9024034" cy="4323725"/>
          </a:xfrm>
        </p:spPr>
      </p:pic>
    </p:spTree>
    <p:extLst>
      <p:ext uri="{BB962C8B-B14F-4D97-AF65-F5344CB8AC3E}">
        <p14:creationId xmlns:p14="http://schemas.microsoft.com/office/powerpoint/2010/main" val="21941875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3326" y="2450773"/>
            <a:ext cx="5559913" cy="3719285"/>
          </a:xfrm>
          <a:prstGeom prst="rect">
            <a:avLst/>
          </a:prstGeom>
        </p:spPr>
      </p:pic>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a:ea typeface="ＭＳ Ｐゴシック" pitchFamily="34" charset="-128"/>
              </a:rPr>
              <a:t>Frame Forwarding</a:t>
            </a:r>
            <a:r>
              <a:rPr lang="en-US" sz="1800" dirty="0" smtClean="0">
                <a:ea typeface="ＭＳ Ｐゴシック" pitchFamily="34" charset="-128"/>
              </a:rPr>
              <a:t/>
            </a:r>
            <a:br>
              <a:rPr lang="en-US" sz="1800" dirty="0" smtClean="0">
                <a:ea typeface="ＭＳ Ｐゴシック" pitchFamily="34" charset="-128"/>
              </a:rPr>
            </a:br>
            <a:r>
              <a:rPr lang="en-US" dirty="0"/>
              <a:t>Store-and-Forward </a:t>
            </a:r>
            <a:r>
              <a:rPr lang="en-US" dirty="0" smtClean="0"/>
              <a:t>Switching</a:t>
            </a:r>
            <a:endParaRPr lang="en-US" dirty="0" smtClean="0">
              <a:ea typeface="ＭＳ Ｐゴシック" pitchFamily="34" charset="-128"/>
            </a:endParaRPr>
          </a:p>
        </p:txBody>
      </p:sp>
      <p:sp>
        <p:nvSpPr>
          <p:cNvPr id="5" name="Content Placeholder 1"/>
          <p:cNvSpPr>
            <a:spLocks noGrp="1"/>
          </p:cNvSpPr>
          <p:nvPr>
            <p:ph idx="1"/>
          </p:nvPr>
        </p:nvSpPr>
        <p:spPr>
          <a:xfrm>
            <a:off x="165803" y="1417692"/>
            <a:ext cx="8183540" cy="1296480"/>
          </a:xfrm>
        </p:spPr>
        <p:txBody>
          <a:bodyPr/>
          <a:lstStyle/>
          <a:p>
            <a:pPr marL="342900" indent="-342900"/>
            <a:r>
              <a:rPr lang="en-US" dirty="0" smtClean="0"/>
              <a:t>Reads in entire frame before forwarding.</a:t>
            </a:r>
          </a:p>
          <a:p>
            <a:pPr marL="342900" indent="-342900"/>
            <a:r>
              <a:rPr lang="en-US" dirty="0" smtClean="0"/>
              <a:t>Store-and-Forwarding allows the switch to:</a:t>
            </a:r>
          </a:p>
          <a:p>
            <a:pPr marL="681037" lvl="1" indent="-342900"/>
            <a:r>
              <a:rPr lang="en-US" dirty="0"/>
              <a:t>Check for errors (via FCS check)</a:t>
            </a:r>
          </a:p>
          <a:p>
            <a:pPr marL="681037" lvl="1" indent="-342900"/>
            <a:r>
              <a:rPr lang="en-US" dirty="0"/>
              <a:t>Perform Automatic Buffering</a:t>
            </a:r>
          </a:p>
          <a:p>
            <a:pPr marL="342900" indent="-342900"/>
            <a:r>
              <a:rPr lang="en-US" b="1" u="sng" dirty="0" smtClean="0">
                <a:solidFill>
                  <a:srgbClr val="FF0000"/>
                </a:solidFill>
              </a:rPr>
              <a:t>Slower</a:t>
            </a:r>
            <a:r>
              <a:rPr lang="en-US" dirty="0" smtClean="0"/>
              <a:t> forwarding</a:t>
            </a:r>
          </a:p>
          <a:p>
            <a:pPr marL="342900" indent="-342900"/>
            <a:endParaRPr lang="en-US" dirty="0" smtClean="0"/>
          </a:p>
        </p:txBody>
      </p:sp>
      <p:sp>
        <p:nvSpPr>
          <p:cNvPr id="3" name="TextBox 2"/>
          <p:cNvSpPr txBox="1"/>
          <p:nvPr/>
        </p:nvSpPr>
        <p:spPr>
          <a:xfrm>
            <a:off x="344096" y="4083333"/>
            <a:ext cx="3302618" cy="2086725"/>
          </a:xfrm>
          <a:prstGeom prst="rect">
            <a:avLst/>
          </a:prstGeom>
          <a:noFill/>
        </p:spPr>
        <p:txBody>
          <a:bodyPr wrap="square" rtlCol="0">
            <a:spAutoFit/>
          </a:bodyPr>
          <a:lstStyle/>
          <a:p>
            <a:pPr algn="l"/>
            <a:r>
              <a:rPr lang="en-IE" dirty="0"/>
              <a:t>The </a:t>
            </a:r>
            <a:r>
              <a:rPr lang="en-IE" dirty="0" smtClean="0"/>
              <a:t>port </a:t>
            </a:r>
            <a:r>
              <a:rPr lang="en-IE" dirty="0"/>
              <a:t>buffering process used by store-and-forward switches provides the flexibility to support any mix of Ethernet speeds.</a:t>
            </a:r>
          </a:p>
        </p:txBody>
      </p:sp>
    </p:spTree>
    <p:extLst>
      <p:ext uri="{BB962C8B-B14F-4D97-AF65-F5344CB8AC3E}">
        <p14:creationId xmlns:p14="http://schemas.microsoft.com/office/powerpoint/2010/main" val="42650138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6514" y="2363891"/>
            <a:ext cx="6421669" cy="4212543"/>
          </a:xfrm>
          <a:prstGeom prst="rect">
            <a:avLst/>
          </a:prstGeom>
        </p:spPr>
      </p:pic>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a:ea typeface="ＭＳ Ｐゴシック" pitchFamily="34" charset="-128"/>
              </a:rPr>
              <a:t>Frame Forwarding</a:t>
            </a:r>
            <a:r>
              <a:rPr lang="en-US" sz="1800" dirty="0" smtClean="0">
                <a:ea typeface="ＭＳ Ｐゴシック" pitchFamily="34" charset="-128"/>
              </a:rPr>
              <a:t/>
            </a:r>
            <a:br>
              <a:rPr lang="en-US" sz="1800" dirty="0" smtClean="0">
                <a:ea typeface="ＭＳ Ｐゴシック" pitchFamily="34" charset="-128"/>
              </a:rPr>
            </a:br>
            <a:r>
              <a:rPr lang="en-US" dirty="0" smtClean="0"/>
              <a:t>Cut-Through Switching</a:t>
            </a:r>
            <a:endParaRPr lang="en-US" dirty="0" smtClean="0">
              <a:ea typeface="ＭＳ Ｐゴシック" pitchFamily="34" charset="-128"/>
            </a:endParaRPr>
          </a:p>
        </p:txBody>
      </p:sp>
      <p:sp>
        <p:nvSpPr>
          <p:cNvPr id="5" name="Content Placeholder 1"/>
          <p:cNvSpPr>
            <a:spLocks noGrp="1"/>
          </p:cNvSpPr>
          <p:nvPr>
            <p:ph idx="1"/>
          </p:nvPr>
        </p:nvSpPr>
        <p:spPr>
          <a:xfrm>
            <a:off x="350860" y="1417692"/>
            <a:ext cx="8183540" cy="1296480"/>
          </a:xfrm>
        </p:spPr>
        <p:txBody>
          <a:bodyPr/>
          <a:lstStyle/>
          <a:p>
            <a:pPr marL="342900" indent="-342900"/>
            <a:r>
              <a:rPr lang="en-US" dirty="0" smtClean="0"/>
              <a:t>Cut-Through allows the switch to start forwarding in about 10 microseconds.</a:t>
            </a:r>
          </a:p>
          <a:p>
            <a:pPr marL="342900" indent="-342900" defTabSz="358775"/>
            <a:r>
              <a:rPr lang="en-US" dirty="0" smtClean="0">
                <a:solidFill>
                  <a:srgbClr val="FF0000"/>
                </a:solidFill>
              </a:rPr>
              <a:t>As soon as it reads the 												</a:t>
            </a:r>
            <a:r>
              <a:rPr lang="en-US" dirty="0" err="1">
                <a:solidFill>
                  <a:srgbClr val="FF0000"/>
                </a:solidFill>
              </a:rPr>
              <a:t>d</a:t>
            </a:r>
            <a:r>
              <a:rPr lang="en-US" dirty="0" err="1" smtClean="0">
                <a:solidFill>
                  <a:srgbClr val="FF0000"/>
                </a:solidFill>
              </a:rPr>
              <a:t>est</a:t>
            </a:r>
            <a:r>
              <a:rPr lang="en-US" dirty="0" smtClean="0">
                <a:solidFill>
                  <a:srgbClr val="FF0000"/>
                </a:solidFill>
              </a:rPr>
              <a:t>’ MAC	 it starts															forwarding.</a:t>
            </a:r>
            <a:r>
              <a:rPr lang="en-US" dirty="0" smtClean="0"/>
              <a:t>	</a:t>
            </a:r>
          </a:p>
          <a:p>
            <a:pPr marL="342900" indent="-342900"/>
            <a:r>
              <a:rPr lang="en-US" dirty="0" smtClean="0"/>
              <a:t>No FCS check</a:t>
            </a:r>
          </a:p>
          <a:p>
            <a:pPr marL="342900" indent="-342900"/>
            <a:r>
              <a:rPr lang="en-US" dirty="0" smtClean="0"/>
              <a:t>No Automatic 						     Buffering</a:t>
            </a:r>
          </a:p>
        </p:txBody>
      </p:sp>
    </p:spTree>
    <p:extLst>
      <p:ext uri="{BB962C8B-B14F-4D97-AF65-F5344CB8AC3E}">
        <p14:creationId xmlns:p14="http://schemas.microsoft.com/office/powerpoint/2010/main" val="31313763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293712" y="1186770"/>
            <a:ext cx="8654345" cy="5389563"/>
          </a:xfrm>
        </p:spPr>
        <p:txBody>
          <a:bodyPr/>
          <a:lstStyle/>
          <a:p>
            <a:pPr eaLnBrk="1" hangingPunct="1">
              <a:buNone/>
            </a:pPr>
            <a:r>
              <a:rPr lang="en-US" sz="1600" b="1" dirty="0" smtClean="0">
                <a:solidFill>
                  <a:srgbClr val="002060"/>
                </a:solidFill>
              </a:rPr>
              <a:t>There are two variants of cut-through switching:</a:t>
            </a:r>
          </a:p>
          <a:p>
            <a:pPr eaLnBrk="1" hangingPunct="1"/>
            <a:r>
              <a:rPr lang="en-US" sz="2000" dirty="0" smtClean="0">
                <a:solidFill>
                  <a:srgbClr val="FF0000"/>
                </a:solidFill>
              </a:rPr>
              <a:t>Fast-forward switching: </a:t>
            </a:r>
            <a:r>
              <a:rPr lang="en-US" sz="2000" dirty="0" smtClean="0">
                <a:solidFill>
                  <a:schemeClr val="accent1"/>
                </a:solidFill>
              </a:rPr>
              <a:t>offers the lowest level of latency. </a:t>
            </a:r>
          </a:p>
          <a:p>
            <a:pPr lvl="1" indent="0" eaLnBrk="1" hangingPunct="1">
              <a:lnSpc>
                <a:spcPct val="100000"/>
              </a:lnSpc>
            </a:pPr>
            <a:r>
              <a:rPr lang="en-US" sz="1800" dirty="0" smtClean="0"/>
              <a:t>Fast-forward switching is the typical cut-through method of switching, immediately forwards a packet after reading the destination address. </a:t>
            </a:r>
          </a:p>
          <a:p>
            <a:pPr lvl="1" indent="0" eaLnBrk="1" hangingPunct="1">
              <a:lnSpc>
                <a:spcPct val="100000"/>
              </a:lnSpc>
            </a:pPr>
            <a:r>
              <a:rPr lang="en-US" sz="1800" dirty="0" smtClean="0"/>
              <a:t>Because fast-forward switching starts forwarding before the entire packet has been received, there may be times when packets are relayed with errors. </a:t>
            </a:r>
          </a:p>
          <a:p>
            <a:pPr eaLnBrk="1" hangingPunct="1"/>
            <a:r>
              <a:rPr lang="en-US" sz="2000" dirty="0" smtClean="0">
                <a:solidFill>
                  <a:srgbClr val="FF0000"/>
                </a:solidFill>
              </a:rPr>
              <a:t>Fragment-free switching</a:t>
            </a:r>
            <a:r>
              <a:rPr lang="en-US" sz="2000" dirty="0" smtClean="0"/>
              <a:t>: </a:t>
            </a:r>
            <a:r>
              <a:rPr lang="en-US" sz="2000" dirty="0" smtClean="0">
                <a:solidFill>
                  <a:schemeClr val="accent1"/>
                </a:solidFill>
              </a:rPr>
              <a:t>In fragment-free switching, the switch stores the </a:t>
            </a:r>
            <a:r>
              <a:rPr lang="en-US" sz="2000" b="1" dirty="0" smtClean="0">
                <a:solidFill>
                  <a:srgbClr val="002060"/>
                </a:solidFill>
              </a:rPr>
              <a:t>first 64 bytes </a:t>
            </a:r>
            <a:r>
              <a:rPr lang="en-US" sz="2000" dirty="0" smtClean="0">
                <a:solidFill>
                  <a:schemeClr val="accent1"/>
                </a:solidFill>
              </a:rPr>
              <a:t>of the frame before forwarding. </a:t>
            </a:r>
          </a:p>
          <a:p>
            <a:pPr lvl="1" indent="0" eaLnBrk="1" hangingPunct="1">
              <a:lnSpc>
                <a:spcPct val="100000"/>
              </a:lnSpc>
            </a:pPr>
            <a:r>
              <a:rPr lang="en-US" sz="1800" dirty="0" smtClean="0"/>
              <a:t>Is the compromise between store-and-forward switching and cut-through switching. The reason fragment-free switching stores only the first 64 bytes of the frame is that </a:t>
            </a:r>
            <a:r>
              <a:rPr lang="en-US" sz="1800" b="1" dirty="0" smtClean="0">
                <a:solidFill>
                  <a:srgbClr val="002060"/>
                </a:solidFill>
              </a:rPr>
              <a:t>most</a:t>
            </a:r>
            <a:r>
              <a:rPr lang="en-US" sz="1800" dirty="0" smtClean="0"/>
              <a:t> network errors and collisions occur during the first 64 bytes. </a:t>
            </a:r>
          </a:p>
          <a:p>
            <a:pPr lvl="1" indent="0" eaLnBrk="1" hangingPunct="1">
              <a:lnSpc>
                <a:spcPct val="100000"/>
              </a:lnSpc>
            </a:pPr>
            <a:r>
              <a:rPr lang="en-US" sz="1800" dirty="0" smtClean="0"/>
              <a:t>Fragment-free switching tries to enhance cut-through switching by performing a </a:t>
            </a:r>
            <a:r>
              <a:rPr lang="en-US" sz="1800" b="1" dirty="0" smtClean="0">
                <a:solidFill>
                  <a:srgbClr val="002060"/>
                </a:solidFill>
              </a:rPr>
              <a:t>small error check </a:t>
            </a:r>
            <a:r>
              <a:rPr lang="en-US" sz="1800" dirty="0" smtClean="0"/>
              <a:t>on the first 64 bytes of the frame to ensure that a collision has not occurred before forwarding the frame. </a:t>
            </a:r>
          </a:p>
          <a:p>
            <a:pPr lvl="1" indent="0" eaLnBrk="1" hangingPunct="1">
              <a:lnSpc>
                <a:spcPct val="100000"/>
              </a:lnSpc>
            </a:pPr>
            <a:endParaRPr lang="en-US" sz="1800" dirty="0" smtClean="0"/>
          </a:p>
        </p:txBody>
      </p:sp>
      <p:sp>
        <p:nvSpPr>
          <p:cNvPr id="6" name="Rectangle 2"/>
          <p:cNvSpPr txBox="1">
            <a:spLocks noChangeArrowheads="1"/>
          </p:cNvSpPr>
          <p:nvPr/>
        </p:nvSpPr>
        <p:spPr bwMode="auto">
          <a:xfrm>
            <a:off x="365352" y="348570"/>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002060"/>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pPr eaLnBrk="1" hangingPunct="1"/>
            <a:r>
              <a:rPr lang="en-US" sz="1800" kern="0" dirty="0" smtClean="0">
                <a:ea typeface="ＭＳ Ｐゴシック" pitchFamily="34" charset="-128"/>
              </a:rPr>
              <a:t>Frame Forwarding</a:t>
            </a:r>
            <a:br>
              <a:rPr lang="en-US" sz="1800" kern="0" dirty="0" smtClean="0">
                <a:ea typeface="ＭＳ Ｐゴシック" pitchFamily="34" charset="-128"/>
              </a:rPr>
            </a:br>
            <a:r>
              <a:rPr lang="en-US" kern="0" dirty="0" smtClean="0"/>
              <a:t>Cut-Through Switching</a:t>
            </a:r>
            <a:endParaRPr lang="en-US" kern="0" dirty="0" smtClean="0">
              <a:ea typeface="ＭＳ Ｐゴシック" pitchFamily="34" charset="-128"/>
            </a:endParaRPr>
          </a:p>
        </p:txBody>
      </p:sp>
    </p:spTree>
    <p:extLst>
      <p:ext uri="{BB962C8B-B14F-4D97-AF65-F5344CB8AC3E}">
        <p14:creationId xmlns:p14="http://schemas.microsoft.com/office/powerpoint/2010/main" val="21977211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Switching Domains</a:t>
            </a:r>
            <a:br>
              <a:rPr lang="en-US" sz="1800" dirty="0" smtClean="0">
                <a:ea typeface="ＭＳ Ｐゴシック" pitchFamily="34" charset="-128"/>
              </a:rPr>
            </a:br>
            <a:r>
              <a:rPr lang="en-US" dirty="0" smtClean="0"/>
              <a:t>Collision Domains</a:t>
            </a:r>
            <a:endParaRPr lang="en-US" dirty="0" smtClean="0">
              <a:ea typeface="ＭＳ Ｐゴシック" pitchFamily="34" charset="-128"/>
            </a:endParaRPr>
          </a:p>
        </p:txBody>
      </p:sp>
      <p:sp>
        <p:nvSpPr>
          <p:cNvPr id="5" name="Content Placeholder 1"/>
          <p:cNvSpPr>
            <a:spLocks noGrp="1"/>
          </p:cNvSpPr>
          <p:nvPr>
            <p:ph idx="1"/>
          </p:nvPr>
        </p:nvSpPr>
        <p:spPr>
          <a:xfrm>
            <a:off x="350860" y="1504775"/>
            <a:ext cx="8183540" cy="4904715"/>
          </a:xfrm>
        </p:spPr>
        <p:txBody>
          <a:bodyPr/>
          <a:lstStyle/>
          <a:p>
            <a:pPr marL="342900" indent="-342900"/>
            <a:r>
              <a:rPr lang="en-US" dirty="0"/>
              <a:t>C</a:t>
            </a:r>
            <a:r>
              <a:rPr lang="en-US" dirty="0" smtClean="0"/>
              <a:t>ollision domain is the segment where devices must compete to communicate</a:t>
            </a:r>
          </a:p>
          <a:p>
            <a:pPr marL="342900" indent="-342900"/>
            <a:r>
              <a:rPr lang="en-US" dirty="0" smtClean="0"/>
              <a:t>All ports of a hub belong to the same collision domain</a:t>
            </a:r>
          </a:p>
          <a:p>
            <a:pPr marL="342900" indent="-342900"/>
            <a:r>
              <a:rPr lang="en-US" dirty="0" smtClean="0"/>
              <a:t>Every port of a switch is a collision domain on its own</a:t>
            </a:r>
          </a:p>
          <a:p>
            <a:pPr marL="342900" indent="-342900"/>
            <a:r>
              <a:rPr lang="en-US" dirty="0">
                <a:solidFill>
                  <a:srgbClr val="FF0000"/>
                </a:solidFill>
              </a:rPr>
              <a:t>A switch break the segment into smaller collision domains, </a:t>
            </a:r>
            <a:r>
              <a:rPr lang="en-US" dirty="0" smtClean="0">
                <a:solidFill>
                  <a:srgbClr val="FF0000"/>
                </a:solidFill>
              </a:rPr>
              <a:t>easing </a:t>
            </a:r>
            <a:r>
              <a:rPr lang="en-US" dirty="0">
                <a:solidFill>
                  <a:srgbClr val="FF0000"/>
                </a:solidFill>
              </a:rPr>
              <a:t>device competition</a:t>
            </a:r>
            <a:r>
              <a:rPr lang="en-US" dirty="0" smtClean="0">
                <a:solidFill>
                  <a:srgbClr val="FF0000"/>
                </a:solidFill>
              </a:rPr>
              <a:t>. (eliminates collisions)</a:t>
            </a:r>
            <a:endParaRPr lang="en-US" dirty="0">
              <a:solidFill>
                <a:srgbClr val="FF0000"/>
              </a:solidFill>
            </a:endParaRPr>
          </a:p>
          <a:p>
            <a:pPr marL="342900" indent="-342900"/>
            <a:endParaRPr lang="en-US" dirty="0" smtClean="0"/>
          </a:p>
        </p:txBody>
      </p:sp>
    </p:spTree>
    <p:extLst>
      <p:ext uri="{BB962C8B-B14F-4D97-AF65-F5344CB8AC3E}">
        <p14:creationId xmlns:p14="http://schemas.microsoft.com/office/powerpoint/2010/main" val="27024742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Switching Domains</a:t>
            </a:r>
            <a:br>
              <a:rPr lang="en-US" sz="1800" dirty="0" smtClean="0">
                <a:ea typeface="ＭＳ Ｐゴシック" pitchFamily="34" charset="-128"/>
              </a:rPr>
            </a:br>
            <a:r>
              <a:rPr lang="en-US" dirty="0" smtClean="0"/>
              <a:t>Broadcast Domains</a:t>
            </a:r>
            <a:endParaRPr lang="en-US" dirty="0" smtClean="0">
              <a:ea typeface="ＭＳ Ｐゴシック" pitchFamily="34" charset="-128"/>
            </a:endParaRPr>
          </a:p>
        </p:txBody>
      </p:sp>
      <p:sp>
        <p:nvSpPr>
          <p:cNvPr id="5" name="Content Placeholder 1"/>
          <p:cNvSpPr>
            <a:spLocks noGrp="1"/>
          </p:cNvSpPr>
          <p:nvPr>
            <p:ph idx="1"/>
          </p:nvPr>
        </p:nvSpPr>
        <p:spPr>
          <a:xfrm>
            <a:off x="350860" y="1504775"/>
            <a:ext cx="8183540" cy="4904715"/>
          </a:xfrm>
        </p:spPr>
        <p:txBody>
          <a:bodyPr/>
          <a:lstStyle/>
          <a:p>
            <a:pPr marL="342900" indent="-342900"/>
            <a:r>
              <a:rPr lang="en-US" dirty="0" smtClean="0"/>
              <a:t>Broadcast domain is the extend of the network where a broadcast frame can be heard.</a:t>
            </a:r>
          </a:p>
          <a:p>
            <a:pPr marL="342900" indent="-342900"/>
            <a:r>
              <a:rPr lang="en-US" dirty="0" smtClean="0"/>
              <a:t>Switches </a:t>
            </a:r>
            <a:r>
              <a:rPr lang="en-US" dirty="0">
                <a:solidFill>
                  <a:srgbClr val="FF0000"/>
                </a:solidFill>
              </a:rPr>
              <a:t>forward</a:t>
            </a:r>
            <a:r>
              <a:rPr lang="en-US" dirty="0"/>
              <a:t> broadcast frames to all </a:t>
            </a:r>
            <a:r>
              <a:rPr lang="en-US" dirty="0" smtClean="0"/>
              <a:t>ports. Therefore switches don’t break broadcast domains.</a:t>
            </a:r>
            <a:endParaRPr lang="en-US" dirty="0"/>
          </a:p>
          <a:p>
            <a:pPr marL="342900" indent="-342900"/>
            <a:r>
              <a:rPr lang="en-US" dirty="0" smtClean="0"/>
              <a:t>All ports of a switch (with its default configuration) belong to the same broadcast domain</a:t>
            </a:r>
          </a:p>
          <a:p>
            <a:pPr marL="342900" indent="-342900"/>
            <a:r>
              <a:rPr lang="en-US" dirty="0" smtClean="0"/>
              <a:t>If two or more switches are connected, broadcasts will be forward to all ports of all switches (except for the port that originally received the broadcast)</a:t>
            </a:r>
          </a:p>
          <a:p>
            <a:pPr marL="342900" indent="-342900"/>
            <a:endParaRPr lang="en-US" dirty="0" smtClean="0"/>
          </a:p>
        </p:txBody>
      </p:sp>
    </p:spTree>
    <p:extLst>
      <p:ext uri="{BB962C8B-B14F-4D97-AF65-F5344CB8AC3E}">
        <p14:creationId xmlns:p14="http://schemas.microsoft.com/office/powerpoint/2010/main" val="15169706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53" y="569913"/>
            <a:ext cx="8145462" cy="838200"/>
          </a:xfrm>
        </p:spPr>
        <p:txBody>
          <a:bodyPr/>
          <a:lstStyle/>
          <a:p>
            <a:r>
              <a:rPr lang="en-IE" dirty="0" smtClean="0">
                <a:solidFill>
                  <a:srgbClr val="002060"/>
                </a:solidFill>
              </a:rPr>
              <a:t>Collision/Broadcast Domains</a:t>
            </a:r>
            <a:endParaRPr lang="en-IE" dirty="0">
              <a:solidFill>
                <a:srgbClr val="00206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42" y="1447675"/>
            <a:ext cx="7347857" cy="3648879"/>
          </a:xfrm>
          <a:prstGeom prst="rect">
            <a:avLst/>
          </a:prstGeom>
        </p:spPr>
      </p:pic>
      <p:sp>
        <p:nvSpPr>
          <p:cNvPr id="4" name="TextBox 3"/>
          <p:cNvSpPr txBox="1"/>
          <p:nvPr/>
        </p:nvSpPr>
        <p:spPr>
          <a:xfrm>
            <a:off x="445147" y="5497284"/>
            <a:ext cx="5716167" cy="1089529"/>
          </a:xfrm>
          <a:prstGeom prst="rect">
            <a:avLst/>
          </a:prstGeom>
          <a:noFill/>
        </p:spPr>
        <p:txBody>
          <a:bodyPr wrap="square" rtlCol="0">
            <a:spAutoFit/>
          </a:bodyPr>
          <a:lstStyle/>
          <a:p>
            <a:pPr algn="l"/>
            <a:r>
              <a:rPr lang="en-IE" b="1" dirty="0" smtClean="0">
                <a:solidFill>
                  <a:srgbClr val="002060"/>
                </a:solidFill>
              </a:rPr>
              <a:t>How many Collision Domains?</a:t>
            </a:r>
          </a:p>
          <a:p>
            <a:pPr algn="l"/>
            <a:endParaRPr lang="en-IE" b="1" dirty="0" smtClean="0">
              <a:solidFill>
                <a:srgbClr val="002060"/>
              </a:solidFill>
            </a:endParaRPr>
          </a:p>
          <a:p>
            <a:pPr algn="l"/>
            <a:r>
              <a:rPr lang="en-IE" b="1" dirty="0" smtClean="0">
                <a:solidFill>
                  <a:srgbClr val="002060"/>
                </a:solidFill>
              </a:rPr>
              <a:t>How many Broadcast Domains?</a:t>
            </a:r>
            <a:endParaRPr lang="en-IE" b="1" dirty="0">
              <a:solidFill>
                <a:srgbClr val="002060"/>
              </a:solidFill>
            </a:endParaRPr>
          </a:p>
        </p:txBody>
      </p:sp>
      <p:sp>
        <p:nvSpPr>
          <p:cNvPr id="5" name="TextBox 4"/>
          <p:cNvSpPr txBox="1"/>
          <p:nvPr/>
        </p:nvSpPr>
        <p:spPr>
          <a:xfrm>
            <a:off x="5179089" y="5497284"/>
            <a:ext cx="527709" cy="424732"/>
          </a:xfrm>
          <a:prstGeom prst="rect">
            <a:avLst/>
          </a:prstGeom>
          <a:noFill/>
        </p:spPr>
        <p:txBody>
          <a:bodyPr wrap="none" rtlCol="0">
            <a:spAutoFit/>
          </a:bodyPr>
          <a:lstStyle/>
          <a:p>
            <a:r>
              <a:rPr lang="en-IE" b="1" u="sng" dirty="0" smtClean="0">
                <a:solidFill>
                  <a:srgbClr val="FF0000"/>
                </a:solidFill>
              </a:rPr>
              <a:t>12</a:t>
            </a:r>
            <a:endParaRPr lang="en-IE" b="1" u="sng" dirty="0">
              <a:solidFill>
                <a:srgbClr val="FF0000"/>
              </a:solidFill>
            </a:endParaRPr>
          </a:p>
        </p:txBody>
      </p:sp>
      <p:sp>
        <p:nvSpPr>
          <p:cNvPr id="6" name="TextBox 5"/>
          <p:cNvSpPr txBox="1"/>
          <p:nvPr/>
        </p:nvSpPr>
        <p:spPr>
          <a:xfrm>
            <a:off x="5264849" y="6074705"/>
            <a:ext cx="356188" cy="424732"/>
          </a:xfrm>
          <a:prstGeom prst="rect">
            <a:avLst/>
          </a:prstGeom>
          <a:noFill/>
        </p:spPr>
        <p:txBody>
          <a:bodyPr wrap="none" rtlCol="0">
            <a:spAutoFit/>
          </a:bodyPr>
          <a:lstStyle/>
          <a:p>
            <a:r>
              <a:rPr lang="en-IE" b="1" u="sng" dirty="0" smtClean="0">
                <a:solidFill>
                  <a:srgbClr val="FF0000"/>
                </a:solidFill>
              </a:rPr>
              <a:t>5</a:t>
            </a:r>
            <a:endParaRPr lang="en-IE" b="1" u="sng" dirty="0">
              <a:solidFill>
                <a:srgbClr val="FF0000"/>
              </a:solidFill>
            </a:endParaRPr>
          </a:p>
        </p:txBody>
      </p:sp>
    </p:spTree>
    <p:extLst>
      <p:ext uri="{BB962C8B-B14F-4D97-AF65-F5344CB8AC3E}">
        <p14:creationId xmlns:p14="http://schemas.microsoft.com/office/powerpoint/2010/main" val="10083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Switching Domains</a:t>
            </a:r>
            <a:br>
              <a:rPr lang="en-US" sz="1800" dirty="0" smtClean="0">
                <a:ea typeface="ＭＳ Ｐゴシック" pitchFamily="34" charset="-128"/>
              </a:rPr>
            </a:br>
            <a:r>
              <a:rPr lang="en-US" dirty="0"/>
              <a:t>Alleviating Network </a:t>
            </a:r>
            <a:r>
              <a:rPr lang="en-US" dirty="0" smtClean="0"/>
              <a:t>Congestion</a:t>
            </a:r>
            <a:endParaRPr lang="en-US" dirty="0" smtClean="0">
              <a:ea typeface="ＭＳ Ｐゴシック" pitchFamily="34" charset="-128"/>
            </a:endParaRPr>
          </a:p>
        </p:txBody>
      </p:sp>
      <p:sp>
        <p:nvSpPr>
          <p:cNvPr id="5" name="Content Placeholder 1"/>
          <p:cNvSpPr>
            <a:spLocks noGrp="1"/>
          </p:cNvSpPr>
          <p:nvPr>
            <p:ph idx="1"/>
          </p:nvPr>
        </p:nvSpPr>
        <p:spPr>
          <a:xfrm>
            <a:off x="350859" y="1504775"/>
            <a:ext cx="8256112" cy="4904715"/>
          </a:xfrm>
        </p:spPr>
        <p:txBody>
          <a:bodyPr/>
          <a:lstStyle/>
          <a:p>
            <a:pPr marL="0" indent="0">
              <a:buNone/>
            </a:pPr>
            <a:r>
              <a:rPr lang="en-US" dirty="0" smtClean="0"/>
              <a:t>Switches help alleviating network congestion by:</a:t>
            </a:r>
          </a:p>
          <a:p>
            <a:pPr marL="342900" indent="-342900"/>
            <a:r>
              <a:rPr lang="en-US" dirty="0" smtClean="0"/>
              <a:t>facilitating </a:t>
            </a:r>
            <a:r>
              <a:rPr lang="en-US" dirty="0"/>
              <a:t>the segmentation of a LAN into separate collision </a:t>
            </a:r>
            <a:r>
              <a:rPr lang="en-US" dirty="0" smtClean="0"/>
              <a:t>domains</a:t>
            </a:r>
          </a:p>
          <a:p>
            <a:pPr marL="342900" indent="-342900"/>
            <a:r>
              <a:rPr lang="en-US" dirty="0" smtClean="0"/>
              <a:t>providing </a:t>
            </a:r>
            <a:r>
              <a:rPr lang="en-US" dirty="0"/>
              <a:t>full-duplex communication between </a:t>
            </a:r>
            <a:r>
              <a:rPr lang="en-US" dirty="0" smtClean="0"/>
              <a:t>devices</a:t>
            </a:r>
          </a:p>
          <a:p>
            <a:pPr marL="342900" indent="-342900"/>
            <a:r>
              <a:rPr lang="en-US" dirty="0"/>
              <a:t>t</a:t>
            </a:r>
            <a:r>
              <a:rPr lang="en-US" dirty="0" smtClean="0"/>
              <a:t>aking advantage of their high port density</a:t>
            </a:r>
          </a:p>
          <a:p>
            <a:pPr marL="342900" indent="-342900"/>
            <a:r>
              <a:rPr lang="en-US" dirty="0"/>
              <a:t>b</a:t>
            </a:r>
            <a:r>
              <a:rPr lang="en-US" dirty="0" smtClean="0"/>
              <a:t>uffering large frames</a:t>
            </a:r>
          </a:p>
          <a:p>
            <a:pPr marL="342900" indent="-342900"/>
            <a:r>
              <a:rPr lang="en-US" dirty="0" smtClean="0"/>
              <a:t>employing high speed ports</a:t>
            </a:r>
          </a:p>
          <a:p>
            <a:pPr marL="342900" indent="-342900"/>
            <a:r>
              <a:rPr lang="en-US" dirty="0"/>
              <a:t>taking </a:t>
            </a:r>
            <a:r>
              <a:rPr lang="en-US" dirty="0" smtClean="0"/>
              <a:t>advantage of their fast internal switching process</a:t>
            </a:r>
          </a:p>
          <a:p>
            <a:pPr marL="342900" indent="-342900"/>
            <a:r>
              <a:rPr lang="en-US" dirty="0" smtClean="0"/>
              <a:t>having a low per-port cost</a:t>
            </a:r>
          </a:p>
        </p:txBody>
      </p:sp>
    </p:spTree>
    <p:extLst>
      <p:ext uri="{BB962C8B-B14F-4D97-AF65-F5344CB8AC3E}">
        <p14:creationId xmlns:p14="http://schemas.microsoft.com/office/powerpoint/2010/main" val="27846857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dirty="0"/>
          </a:p>
        </p:txBody>
      </p:sp>
      <p:pic>
        <p:nvPicPr>
          <p:cNvPr id="30723"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cstate="print"/>
          <a:srcRect/>
          <a:stretch>
            <a:fillRect/>
          </a:stretch>
        </p:blipFill>
        <p:spPr bwMode="auto">
          <a:xfrm>
            <a:off x="5238750" y="612775"/>
            <a:ext cx="3905250" cy="3228975"/>
          </a:xfrm>
          <a:prstGeom prst="rect">
            <a:avLst/>
          </a:prstGeom>
          <a:noFill/>
          <a:ln w="9525">
            <a:noFill/>
            <a:miter lim="800000"/>
            <a:headEnd/>
            <a:tailEnd/>
          </a:ln>
        </p:spPr>
      </p:pic>
      <p:sp>
        <p:nvSpPr>
          <p:cNvPr id="7170" name="Rectangle 2"/>
          <p:cNvSpPr>
            <a:spLocks noGrp="1" noChangeArrowheads="1"/>
          </p:cNvSpPr>
          <p:nvPr>
            <p:ph type="title"/>
          </p:nvPr>
        </p:nvSpPr>
        <p:spPr>
          <a:xfrm>
            <a:off x="202066" y="798513"/>
            <a:ext cx="8145462" cy="838200"/>
          </a:xfrm>
        </p:spPr>
        <p:txBody>
          <a:bodyPr/>
          <a:lstStyle/>
          <a:p>
            <a:pPr eaLnBrk="1" hangingPunct="1"/>
            <a:r>
              <a:rPr lang="en-US" sz="1800" dirty="0" smtClean="0">
                <a:ea typeface="ＭＳ Ｐゴシック" pitchFamily="34" charset="-128"/>
              </a:rPr>
              <a:t>Converged Networks</a:t>
            </a:r>
            <a:br>
              <a:rPr lang="en-US" sz="1800" dirty="0" smtClean="0">
                <a:ea typeface="ＭＳ Ｐゴシック" pitchFamily="34" charset="-128"/>
              </a:rPr>
            </a:br>
            <a:r>
              <a:rPr lang="en-US" dirty="0" smtClean="0">
                <a:ea typeface="ＭＳ Ｐゴシック" pitchFamily="34" charset="-128"/>
              </a:rPr>
              <a:t>Elements </a:t>
            </a:r>
            <a:r>
              <a:rPr lang="en-US" dirty="0">
                <a:ea typeface="ＭＳ Ｐゴシック" pitchFamily="34" charset="-128"/>
              </a:rPr>
              <a:t>O</a:t>
            </a:r>
            <a:r>
              <a:rPr lang="en-US" dirty="0" smtClean="0">
                <a:ea typeface="ＭＳ Ｐゴシック" pitchFamily="34" charset="-128"/>
              </a:rPr>
              <a:t>f A Converged </a:t>
            </a:r>
            <a:br>
              <a:rPr lang="en-US" dirty="0" smtClean="0">
                <a:ea typeface="ＭＳ Ｐゴシック" pitchFamily="34" charset="-128"/>
              </a:rPr>
            </a:br>
            <a:r>
              <a:rPr lang="en-US" dirty="0" smtClean="0">
                <a:ea typeface="ＭＳ Ｐゴシック" pitchFamily="34" charset="-128"/>
              </a:rPr>
              <a:t>Network</a:t>
            </a:r>
          </a:p>
        </p:txBody>
      </p:sp>
      <p:sp>
        <p:nvSpPr>
          <p:cNvPr id="2" name="Content Placeholder 1"/>
          <p:cNvSpPr>
            <a:spLocks noGrp="1"/>
          </p:cNvSpPr>
          <p:nvPr>
            <p:ph idx="1"/>
          </p:nvPr>
        </p:nvSpPr>
        <p:spPr>
          <a:xfrm>
            <a:off x="234724" y="1762569"/>
            <a:ext cx="4758191" cy="4904715"/>
          </a:xfrm>
        </p:spPr>
        <p:txBody>
          <a:bodyPr/>
          <a:lstStyle/>
          <a:p>
            <a:r>
              <a:rPr lang="en-US" dirty="0" smtClean="0"/>
              <a:t>Collaboration is a requirement</a:t>
            </a:r>
          </a:p>
          <a:p>
            <a:r>
              <a:rPr lang="en-US" dirty="0" smtClean="0"/>
              <a:t>To support collaboration, networks employ </a:t>
            </a:r>
            <a:r>
              <a:rPr lang="en-US" dirty="0">
                <a:solidFill>
                  <a:srgbClr val="FF0000"/>
                </a:solidFill>
              </a:rPr>
              <a:t>c</a:t>
            </a:r>
            <a:r>
              <a:rPr lang="en-US" dirty="0" smtClean="0">
                <a:solidFill>
                  <a:srgbClr val="FF0000"/>
                </a:solidFill>
              </a:rPr>
              <a:t>onverged</a:t>
            </a:r>
            <a:r>
              <a:rPr lang="en-US" dirty="0" smtClean="0"/>
              <a:t> solutions</a:t>
            </a:r>
          </a:p>
          <a:p>
            <a:r>
              <a:rPr lang="en-US" dirty="0" smtClean="0"/>
              <a:t>Data services such as voice </a:t>
            </a:r>
            <a:r>
              <a:rPr lang="en-US" dirty="0"/>
              <a:t>systems, IP phones, voice gateways, video support, and video </a:t>
            </a:r>
            <a:r>
              <a:rPr lang="en-US" dirty="0" smtClean="0"/>
              <a:t>conferencing</a:t>
            </a:r>
          </a:p>
          <a:p>
            <a:r>
              <a:rPr lang="en-US" dirty="0" smtClean="0"/>
              <a:t>Call control, voice messaging, mobility and automated attendant are also common features</a:t>
            </a:r>
            <a:endParaRPr lang="en-US" dirty="0"/>
          </a:p>
        </p:txBody>
      </p:sp>
      <p:pic>
        <p:nvPicPr>
          <p:cNvPr id="6" name="Picture 5"/>
          <p:cNvPicPr>
            <a:picLocks noChangeAspect="1" noChangeArrowheads="1"/>
          </p:cNvPicPr>
          <p:nvPr/>
        </p:nvPicPr>
        <p:blipFill>
          <a:blip r:embed="rId4" cstate="print"/>
          <a:srcRect/>
          <a:stretch>
            <a:fillRect/>
          </a:stretch>
        </p:blipFill>
        <p:spPr bwMode="auto">
          <a:xfrm>
            <a:off x="5289550" y="3919538"/>
            <a:ext cx="3730625" cy="2647950"/>
          </a:xfrm>
          <a:prstGeom prst="rect">
            <a:avLst/>
          </a:prstGeom>
          <a:noFill/>
          <a:ln w="9525">
            <a:noFill/>
            <a:miter lim="800000"/>
            <a:headEnd/>
            <a:tailEnd/>
          </a:ln>
        </p:spPr>
      </p:pic>
    </p:spTree>
    <p:extLst>
      <p:ext uri="{BB962C8B-B14F-4D97-AF65-F5344CB8AC3E}">
        <p14:creationId xmlns:p14="http://schemas.microsoft.com/office/powerpoint/2010/main" val="1331383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6141" y="1192653"/>
            <a:ext cx="3807859" cy="3325280"/>
          </a:xfrm>
          <a:prstGeom prst="rect">
            <a:avLst/>
          </a:prstGeom>
        </p:spPr>
      </p:pic>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Converged Networks</a:t>
            </a:r>
            <a:br>
              <a:rPr lang="en-US" sz="1800" dirty="0" smtClean="0">
                <a:ea typeface="ＭＳ Ｐゴシック" pitchFamily="34" charset="-128"/>
              </a:rPr>
            </a:br>
            <a:r>
              <a:rPr lang="en-US" dirty="0" smtClean="0">
                <a:ea typeface="ＭＳ Ｐゴシック" pitchFamily="34" charset="-128"/>
              </a:rPr>
              <a:t>Elements Of A Converged Network</a:t>
            </a:r>
          </a:p>
        </p:txBody>
      </p:sp>
      <p:sp>
        <p:nvSpPr>
          <p:cNvPr id="2" name="Content Placeholder 1"/>
          <p:cNvSpPr>
            <a:spLocks noGrp="1"/>
          </p:cNvSpPr>
          <p:nvPr>
            <p:ph idx="1"/>
          </p:nvPr>
        </p:nvSpPr>
        <p:spPr>
          <a:xfrm>
            <a:off x="126124" y="1394707"/>
            <a:ext cx="4632067" cy="4904715"/>
          </a:xfrm>
        </p:spPr>
        <p:txBody>
          <a:bodyPr/>
          <a:lstStyle/>
          <a:p>
            <a:pPr marL="236538" lvl="1" indent="-236538">
              <a:spcBef>
                <a:spcPct val="50000"/>
              </a:spcBef>
              <a:buFont typeface="Wingdings" pitchFamily="2" charset="2"/>
              <a:buChar char="§"/>
            </a:pPr>
            <a:r>
              <a:rPr lang="en-US" dirty="0" smtClean="0"/>
              <a:t>Technology advances are enabling us to consolidate these disparate networks onto </a:t>
            </a:r>
            <a:r>
              <a:rPr lang="en-US" b="1" dirty="0" smtClean="0"/>
              <a:t>one platform</a:t>
            </a:r>
            <a:r>
              <a:rPr lang="en-US" dirty="0" smtClean="0"/>
              <a:t> - a platform defined as a </a:t>
            </a:r>
            <a:r>
              <a:rPr lang="en-US" dirty="0" smtClean="0">
                <a:solidFill>
                  <a:srgbClr val="FF0000"/>
                </a:solidFill>
              </a:rPr>
              <a:t>converged network. </a:t>
            </a:r>
          </a:p>
          <a:p>
            <a:r>
              <a:rPr lang="en-US" dirty="0" smtClean="0"/>
              <a:t>Benefits of Converged Networks include:</a:t>
            </a:r>
          </a:p>
          <a:p>
            <a:pPr lvl="1"/>
            <a:r>
              <a:rPr lang="en-US" dirty="0" smtClean="0"/>
              <a:t>Multiple types of traffic; Only one network to manage</a:t>
            </a:r>
          </a:p>
          <a:p>
            <a:pPr lvl="1"/>
            <a:r>
              <a:rPr lang="en-US" dirty="0" smtClean="0"/>
              <a:t>Substantial savings over installation and </a:t>
            </a:r>
            <a:r>
              <a:rPr lang="en-US" dirty="0"/>
              <a:t>management of separate voice, video and data </a:t>
            </a:r>
            <a:r>
              <a:rPr lang="en-US" dirty="0" smtClean="0"/>
              <a:t>networks</a:t>
            </a:r>
          </a:p>
          <a:p>
            <a:pPr lvl="1"/>
            <a:r>
              <a:rPr lang="en-US" dirty="0" smtClean="0"/>
              <a:t>Integrates </a:t>
            </a:r>
            <a:r>
              <a:rPr lang="en-US" dirty="0"/>
              <a:t>IT </a:t>
            </a:r>
            <a:r>
              <a:rPr lang="en-US" dirty="0" smtClean="0"/>
              <a:t>management</a:t>
            </a:r>
          </a:p>
          <a:p>
            <a:endParaRPr lang="en-US" dirty="0"/>
          </a:p>
        </p:txBody>
      </p:sp>
      <p:sp>
        <p:nvSpPr>
          <p:cNvPr id="4" name="Rectangle 3"/>
          <p:cNvSpPr/>
          <p:nvPr/>
        </p:nvSpPr>
        <p:spPr>
          <a:xfrm>
            <a:off x="5129049" y="4510050"/>
            <a:ext cx="3788978" cy="2086725"/>
          </a:xfrm>
          <a:prstGeom prst="rect">
            <a:avLst/>
          </a:prstGeom>
        </p:spPr>
        <p:txBody>
          <a:bodyPr wrap="square">
            <a:spAutoFit/>
          </a:bodyPr>
          <a:lstStyle/>
          <a:p>
            <a:r>
              <a:rPr lang="en-IE" sz="1800" i="1" dirty="0">
                <a:solidFill>
                  <a:srgbClr val="002060"/>
                </a:solidFill>
                <a:latin typeface="Geneva"/>
              </a:rPr>
              <a:t>One of the primary benefits of transitioning to the converged network is that there is just one physical network to install and manage. This results in substantial savings over the installation and management of separate voice, video, and data networks.</a:t>
            </a:r>
            <a:endParaRPr lang="en-IE" sz="1800" i="1" dirty="0">
              <a:solidFill>
                <a:srgbClr val="002060"/>
              </a:solidFill>
            </a:endParaRPr>
          </a:p>
        </p:txBody>
      </p:sp>
    </p:spTree>
    <p:extLst>
      <p:ext uri="{BB962C8B-B14F-4D97-AF65-F5344CB8AC3E}">
        <p14:creationId xmlns:p14="http://schemas.microsoft.com/office/powerpoint/2010/main" val="7658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Converged Networks</a:t>
            </a:r>
            <a:br>
              <a:rPr lang="en-US" sz="1800" dirty="0" smtClean="0">
                <a:ea typeface="ＭＳ Ｐゴシック" pitchFamily="34" charset="-128"/>
              </a:rPr>
            </a:br>
            <a:r>
              <a:rPr lang="en-US" dirty="0" smtClean="0">
                <a:ea typeface="ＭＳ Ｐゴシック" pitchFamily="34" charset="-128"/>
              </a:rPr>
              <a:t>Borderless Switched Networks</a:t>
            </a:r>
          </a:p>
        </p:txBody>
      </p:sp>
      <p:sp>
        <p:nvSpPr>
          <p:cNvPr id="2" name="Content Placeholder 1"/>
          <p:cNvSpPr>
            <a:spLocks noGrp="1"/>
          </p:cNvSpPr>
          <p:nvPr>
            <p:ph idx="1"/>
          </p:nvPr>
        </p:nvSpPr>
        <p:spPr>
          <a:xfrm>
            <a:off x="304800" y="1385198"/>
            <a:ext cx="8839200" cy="4904715"/>
          </a:xfrm>
        </p:spPr>
        <p:txBody>
          <a:bodyPr/>
          <a:lstStyle/>
          <a:p>
            <a:r>
              <a:rPr lang="en-IE" sz="2000" dirty="0" smtClean="0"/>
              <a:t>With the increasing demands of the converged network, the network must be developed with an architectural approach that embeds </a:t>
            </a:r>
            <a:r>
              <a:rPr lang="en-IE" sz="2000" dirty="0" smtClean="0">
                <a:solidFill>
                  <a:srgbClr val="FF0000"/>
                </a:solidFill>
              </a:rPr>
              <a:t>intelligence</a:t>
            </a:r>
            <a:r>
              <a:rPr lang="en-IE" sz="2000" dirty="0" smtClean="0"/>
              <a:t>, </a:t>
            </a:r>
            <a:r>
              <a:rPr lang="en-IE" sz="2000" dirty="0" smtClean="0">
                <a:solidFill>
                  <a:srgbClr val="FF0000"/>
                </a:solidFill>
              </a:rPr>
              <a:t>simplifies operations</a:t>
            </a:r>
            <a:r>
              <a:rPr lang="en-IE" sz="2000" dirty="0" smtClean="0"/>
              <a:t>, and is </a:t>
            </a:r>
            <a:r>
              <a:rPr lang="en-IE" sz="2000" dirty="0" smtClean="0">
                <a:solidFill>
                  <a:srgbClr val="FF0000"/>
                </a:solidFill>
              </a:rPr>
              <a:t>scalable</a:t>
            </a:r>
            <a:r>
              <a:rPr lang="en-IE" sz="2000" dirty="0" smtClean="0"/>
              <a:t> to meet future demands.</a:t>
            </a:r>
          </a:p>
          <a:p>
            <a:r>
              <a:rPr lang="en-IE" sz="2000" dirty="0" smtClean="0"/>
              <a:t>Cisco Borderless Networks is the brand name for a set of hardware and software technologies which allow "anyone, anywhere, anytime, and on any device" to connect to an organization's network, </a:t>
            </a:r>
            <a:r>
              <a:rPr lang="en-US" sz="2000" dirty="0" smtClean="0"/>
              <a:t>securely, reliably, and seamlessly</a:t>
            </a:r>
            <a:r>
              <a:rPr lang="en-IE" sz="2000" dirty="0" smtClean="0"/>
              <a:t>. </a:t>
            </a:r>
          </a:p>
          <a:p>
            <a:r>
              <a:rPr lang="en-IE" sz="2000" dirty="0" smtClean="0"/>
              <a:t>The product line was developed to meet the increased performance demands of streaming video, wireless networking, cloud and virtualization services, and the rising usage of smartphones and other consumer devices in the workplace.</a:t>
            </a:r>
            <a:endParaRPr lang="en-US" sz="2000" dirty="0" smtClean="0"/>
          </a:p>
          <a:p>
            <a:r>
              <a:rPr lang="en-US" sz="2000" dirty="0" smtClean="0"/>
              <a:t>It is designed to address IT and business challenges, such as supporting the converged network and changing work patterns.</a:t>
            </a:r>
          </a:p>
        </p:txBody>
      </p:sp>
    </p:spTree>
    <p:extLst>
      <p:ext uri="{BB962C8B-B14F-4D97-AF65-F5344CB8AC3E}">
        <p14:creationId xmlns:p14="http://schemas.microsoft.com/office/powerpoint/2010/main" val="2286519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3286" y="1354202"/>
            <a:ext cx="4841624" cy="3951123"/>
          </a:xfrm>
          <a:prstGeom prst="rect">
            <a:avLst/>
          </a:prstGeom>
        </p:spPr>
      </p:pic>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Converged Networks</a:t>
            </a:r>
            <a:br>
              <a:rPr lang="en-US" sz="1800" dirty="0" smtClean="0">
                <a:ea typeface="ＭＳ Ｐゴシック" pitchFamily="34" charset="-128"/>
              </a:rPr>
            </a:br>
            <a:r>
              <a:rPr lang="en-US" sz="2800" dirty="0" smtClean="0"/>
              <a:t>Hierarchy </a:t>
            </a:r>
            <a:r>
              <a:rPr lang="en-US" sz="2800" dirty="0"/>
              <a:t>in the Borderless Switched </a:t>
            </a:r>
            <a:r>
              <a:rPr lang="en-US" sz="2800" dirty="0" smtClean="0"/>
              <a:t>Network</a:t>
            </a:r>
            <a:endParaRPr lang="en-US" sz="2800" dirty="0" smtClean="0">
              <a:ea typeface="ＭＳ Ｐゴシック" pitchFamily="34" charset="-128"/>
            </a:endParaRPr>
          </a:p>
        </p:txBody>
      </p:sp>
      <p:sp>
        <p:nvSpPr>
          <p:cNvPr id="2" name="Content Placeholder 1"/>
          <p:cNvSpPr>
            <a:spLocks noGrp="1"/>
          </p:cNvSpPr>
          <p:nvPr>
            <p:ph idx="1"/>
          </p:nvPr>
        </p:nvSpPr>
        <p:spPr>
          <a:xfrm>
            <a:off x="299290" y="1570880"/>
            <a:ext cx="3499824" cy="4409068"/>
          </a:xfrm>
        </p:spPr>
        <p:txBody>
          <a:bodyPr/>
          <a:lstStyle/>
          <a:p>
            <a:r>
              <a:rPr lang="en-IE" dirty="0"/>
              <a:t>Creating a borderless switched network requires that sound network design principles are used to ensure </a:t>
            </a:r>
            <a:r>
              <a:rPr lang="en-IE" dirty="0">
                <a:solidFill>
                  <a:srgbClr val="FF0000"/>
                </a:solidFill>
              </a:rPr>
              <a:t>maximum availability</a:t>
            </a:r>
            <a:r>
              <a:rPr lang="en-IE" dirty="0"/>
              <a:t>, </a:t>
            </a:r>
            <a:r>
              <a:rPr lang="en-IE" dirty="0">
                <a:solidFill>
                  <a:srgbClr val="FF0000"/>
                </a:solidFill>
              </a:rPr>
              <a:t>flexibility</a:t>
            </a:r>
            <a:r>
              <a:rPr lang="en-IE" dirty="0"/>
              <a:t>, </a:t>
            </a:r>
            <a:r>
              <a:rPr lang="en-IE" dirty="0">
                <a:solidFill>
                  <a:srgbClr val="FF0000"/>
                </a:solidFill>
              </a:rPr>
              <a:t>security</a:t>
            </a:r>
            <a:r>
              <a:rPr lang="en-IE" dirty="0"/>
              <a:t>, and </a:t>
            </a:r>
            <a:r>
              <a:rPr lang="en-IE" dirty="0">
                <a:solidFill>
                  <a:srgbClr val="FF0000"/>
                </a:solidFill>
              </a:rPr>
              <a:t>manageability</a:t>
            </a:r>
            <a:r>
              <a:rPr lang="en-IE" dirty="0"/>
              <a:t>.</a:t>
            </a:r>
            <a:endParaRPr lang="en-US" dirty="0" smtClean="0"/>
          </a:p>
          <a:p>
            <a:endParaRPr lang="en-US" dirty="0" smtClean="0"/>
          </a:p>
        </p:txBody>
      </p:sp>
      <p:sp>
        <p:nvSpPr>
          <p:cNvPr id="4" name="Rectangle 3"/>
          <p:cNvSpPr/>
          <p:nvPr/>
        </p:nvSpPr>
        <p:spPr>
          <a:xfrm>
            <a:off x="5770179" y="5410562"/>
            <a:ext cx="3394264" cy="1138773"/>
          </a:xfrm>
          <a:prstGeom prst="rect">
            <a:avLst/>
          </a:prstGeom>
        </p:spPr>
        <p:txBody>
          <a:bodyPr wrap="square">
            <a:spAutoFit/>
          </a:bodyPr>
          <a:lstStyle/>
          <a:p>
            <a:pPr lvl="0" defTabSz="814388">
              <a:lnSpc>
                <a:spcPct val="85000"/>
              </a:lnSpc>
              <a:spcBef>
                <a:spcPct val="50000"/>
              </a:spcBef>
              <a:buSzPct val="100000"/>
            </a:pPr>
            <a:r>
              <a:rPr lang="en-US" sz="1600" kern="0" dirty="0">
                <a:solidFill>
                  <a:srgbClr val="002060"/>
                </a:solidFill>
                <a:latin typeface="Arial"/>
              </a:rPr>
              <a:t>In smaller networks, it is not unusual to implement a collapsed core model, where the distribution layer and core layer are combined into one layer.</a:t>
            </a:r>
          </a:p>
        </p:txBody>
      </p:sp>
    </p:spTree>
    <p:extLst>
      <p:ext uri="{BB962C8B-B14F-4D97-AF65-F5344CB8AC3E}">
        <p14:creationId xmlns:p14="http://schemas.microsoft.com/office/powerpoint/2010/main" val="1712797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450170"/>
            <a:ext cx="8145462" cy="838200"/>
          </a:xfrm>
        </p:spPr>
        <p:txBody>
          <a:bodyPr/>
          <a:lstStyle/>
          <a:p>
            <a:r>
              <a:rPr lang="en-US" sz="1800" dirty="0">
                <a:solidFill>
                  <a:srgbClr val="002060"/>
                </a:solidFill>
                <a:ea typeface="ＭＳ Ｐゴシック" pitchFamily="34" charset="-128"/>
              </a:rPr>
              <a:t>Converged Networks</a:t>
            </a:r>
            <a:br>
              <a:rPr lang="en-US" sz="1800" dirty="0">
                <a:solidFill>
                  <a:srgbClr val="002060"/>
                </a:solidFill>
                <a:ea typeface="ＭＳ Ｐゴシック" pitchFamily="34" charset="-128"/>
              </a:rPr>
            </a:br>
            <a:r>
              <a:rPr lang="en-US" dirty="0">
                <a:solidFill>
                  <a:srgbClr val="002060"/>
                </a:solidFill>
                <a:ea typeface="ＭＳ Ｐゴシック" pitchFamily="34" charset="-128"/>
              </a:rPr>
              <a:t>Borderless Switched Networks</a:t>
            </a:r>
            <a:endParaRPr lang="en-IE" dirty="0">
              <a:solidFill>
                <a:srgbClr val="002060"/>
              </a:solidFill>
            </a:endParaRPr>
          </a:p>
        </p:txBody>
      </p:sp>
      <p:sp>
        <p:nvSpPr>
          <p:cNvPr id="3" name="Rectangle 2"/>
          <p:cNvSpPr/>
          <p:nvPr/>
        </p:nvSpPr>
        <p:spPr>
          <a:xfrm>
            <a:off x="415157" y="1779687"/>
            <a:ext cx="8140263" cy="4081117"/>
          </a:xfrm>
          <a:prstGeom prst="rect">
            <a:avLst/>
          </a:prstGeom>
        </p:spPr>
        <p:txBody>
          <a:bodyPr wrap="square">
            <a:spAutoFit/>
          </a:bodyPr>
          <a:lstStyle/>
          <a:p>
            <a:pPr marL="174625" indent="-174625" algn="l">
              <a:buFont typeface="Arial"/>
              <a:buChar char="•"/>
            </a:pPr>
            <a:r>
              <a:rPr lang="en-US" dirty="0"/>
              <a:t>Borderless switched network design guidelines are built upon the following principles:</a:t>
            </a:r>
          </a:p>
          <a:p>
            <a:pPr marL="174625" indent="-174625" algn="l">
              <a:buFont typeface="Arial"/>
              <a:buChar char="•"/>
            </a:pPr>
            <a:endParaRPr lang="en-IE" b="1" dirty="0" smtClean="0">
              <a:solidFill>
                <a:srgbClr val="393536"/>
              </a:solidFill>
              <a:latin typeface="Geneva"/>
            </a:endParaRPr>
          </a:p>
          <a:p>
            <a:pPr marL="174625" indent="-174625" algn="l">
              <a:buFont typeface="Arial"/>
              <a:buChar char="•"/>
            </a:pPr>
            <a:r>
              <a:rPr lang="en-IE" b="1" dirty="0" smtClean="0">
                <a:solidFill>
                  <a:srgbClr val="FF0000"/>
                </a:solidFill>
                <a:latin typeface="Geneva"/>
              </a:rPr>
              <a:t>Hierarchical</a:t>
            </a:r>
            <a:r>
              <a:rPr lang="en-IE" dirty="0">
                <a:solidFill>
                  <a:srgbClr val="FF0000"/>
                </a:solidFill>
                <a:latin typeface="Geneva"/>
              </a:rPr>
              <a:t> </a:t>
            </a:r>
            <a:r>
              <a:rPr lang="en-IE" dirty="0">
                <a:solidFill>
                  <a:srgbClr val="393536"/>
                </a:solidFill>
                <a:latin typeface="Geneva"/>
              </a:rPr>
              <a:t>- Facilitates understanding the role of each device at every tier, simplifies deployment, operation, and management, and reduces fault domains at every tier</a:t>
            </a:r>
          </a:p>
          <a:p>
            <a:pPr marL="174625" indent="-174625" algn="l">
              <a:buFont typeface="Arial"/>
              <a:buChar char="•"/>
            </a:pPr>
            <a:r>
              <a:rPr lang="en-IE" b="1" dirty="0">
                <a:solidFill>
                  <a:srgbClr val="FF0000"/>
                </a:solidFill>
                <a:latin typeface="Geneva"/>
              </a:rPr>
              <a:t>Modularity</a:t>
            </a:r>
            <a:r>
              <a:rPr lang="en-IE" b="1" dirty="0">
                <a:solidFill>
                  <a:srgbClr val="393536"/>
                </a:solidFill>
                <a:latin typeface="Geneva"/>
              </a:rPr>
              <a:t> </a:t>
            </a:r>
            <a:r>
              <a:rPr lang="en-IE" dirty="0">
                <a:solidFill>
                  <a:srgbClr val="393536"/>
                </a:solidFill>
                <a:latin typeface="Geneva"/>
              </a:rPr>
              <a:t>- Allows seamless network expansion and integrated service enablement on an on-demand basis</a:t>
            </a:r>
          </a:p>
          <a:p>
            <a:pPr marL="174625" indent="-174625" algn="l">
              <a:buFont typeface="Arial"/>
              <a:buChar char="•"/>
            </a:pPr>
            <a:r>
              <a:rPr lang="en-IE" b="1" dirty="0">
                <a:solidFill>
                  <a:srgbClr val="FF0000"/>
                </a:solidFill>
                <a:latin typeface="Geneva"/>
              </a:rPr>
              <a:t>Resiliency</a:t>
            </a:r>
            <a:r>
              <a:rPr lang="en-IE" b="1" dirty="0">
                <a:solidFill>
                  <a:srgbClr val="393536"/>
                </a:solidFill>
                <a:latin typeface="Geneva"/>
              </a:rPr>
              <a:t> </a:t>
            </a:r>
            <a:r>
              <a:rPr lang="en-IE" dirty="0">
                <a:solidFill>
                  <a:srgbClr val="393536"/>
                </a:solidFill>
                <a:latin typeface="Geneva"/>
              </a:rPr>
              <a:t>- Satisfies user expectations for keeping the network always on</a:t>
            </a:r>
          </a:p>
          <a:p>
            <a:pPr marL="174625" indent="-174625" algn="l">
              <a:buFont typeface="Arial"/>
              <a:buChar char="•"/>
            </a:pPr>
            <a:r>
              <a:rPr lang="en-IE" b="1" dirty="0">
                <a:solidFill>
                  <a:srgbClr val="FF0000"/>
                </a:solidFill>
                <a:latin typeface="Geneva"/>
              </a:rPr>
              <a:t>Flexibility</a:t>
            </a:r>
            <a:r>
              <a:rPr lang="en-IE" b="1" dirty="0">
                <a:solidFill>
                  <a:srgbClr val="393536"/>
                </a:solidFill>
                <a:latin typeface="Geneva"/>
              </a:rPr>
              <a:t> </a:t>
            </a:r>
            <a:r>
              <a:rPr lang="en-IE" dirty="0">
                <a:solidFill>
                  <a:srgbClr val="393536"/>
                </a:solidFill>
                <a:latin typeface="Geneva"/>
              </a:rPr>
              <a:t>- Allows intelligent traffic load sharing by using all network resources</a:t>
            </a:r>
            <a:endParaRPr lang="en-IE" b="0" i="0" dirty="0">
              <a:solidFill>
                <a:srgbClr val="393536"/>
              </a:solidFill>
              <a:effectLst/>
              <a:latin typeface="Geneva"/>
            </a:endParaRPr>
          </a:p>
        </p:txBody>
      </p:sp>
    </p:spTree>
    <p:extLst>
      <p:ext uri="{BB962C8B-B14F-4D97-AF65-F5344CB8AC3E}">
        <p14:creationId xmlns:p14="http://schemas.microsoft.com/office/powerpoint/2010/main" val="871268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7799" y="150470"/>
            <a:ext cx="8488363" cy="586351"/>
          </a:xfrm>
        </p:spPr>
        <p:txBody>
          <a:bodyPr/>
          <a:lstStyle/>
          <a:p>
            <a:pPr eaLnBrk="1" hangingPunct="1"/>
            <a:r>
              <a:rPr lang="en-US" altLang="ja-JP" sz="2800" dirty="0" smtClean="0">
                <a:ea typeface="ＭＳ Ｐゴシック" pitchFamily="34" charset="-128"/>
              </a:rPr>
              <a:t>Hierarchical Network Model</a:t>
            </a:r>
            <a:endParaRPr lang="en-US" sz="2800" dirty="0" smtClean="0"/>
          </a:p>
        </p:txBody>
      </p:sp>
      <p:sp>
        <p:nvSpPr>
          <p:cNvPr id="7171" name="Rectangle 3"/>
          <p:cNvSpPr>
            <a:spLocks noGrp="1" noChangeArrowheads="1"/>
          </p:cNvSpPr>
          <p:nvPr>
            <p:ph type="body" idx="1"/>
          </p:nvPr>
        </p:nvSpPr>
        <p:spPr>
          <a:xfrm>
            <a:off x="153466" y="770822"/>
            <a:ext cx="8411800" cy="3106697"/>
          </a:xfrm>
        </p:spPr>
        <p:txBody>
          <a:bodyPr/>
          <a:lstStyle/>
          <a:p>
            <a:pPr>
              <a:lnSpc>
                <a:spcPct val="85000"/>
              </a:lnSpc>
            </a:pPr>
            <a:r>
              <a:rPr lang="en-US" sz="1800" dirty="0" smtClean="0"/>
              <a:t>When building a LAN that satisfies the needs of a small- or medium-sized business, your plan is more likely to be successful if a </a:t>
            </a:r>
            <a:r>
              <a:rPr lang="en-US" sz="1800" b="1" dirty="0" smtClean="0">
                <a:solidFill>
                  <a:srgbClr val="FF0000"/>
                </a:solidFill>
              </a:rPr>
              <a:t>hierarchical design </a:t>
            </a:r>
            <a:r>
              <a:rPr lang="en-US" sz="1800" dirty="0" smtClean="0">
                <a:solidFill>
                  <a:srgbClr val="FF0000"/>
                </a:solidFill>
              </a:rPr>
              <a:t>model</a:t>
            </a:r>
            <a:r>
              <a:rPr lang="en-US" sz="1800" dirty="0" smtClean="0"/>
              <a:t> is used. </a:t>
            </a:r>
          </a:p>
          <a:p>
            <a:pPr lvl="1" indent="0">
              <a:lnSpc>
                <a:spcPct val="85000"/>
              </a:lnSpc>
              <a:buFontTx/>
              <a:buChar char="–"/>
            </a:pPr>
            <a:r>
              <a:rPr lang="en-US" sz="1600" dirty="0" smtClean="0">
                <a:solidFill>
                  <a:schemeClr val="accent1"/>
                </a:solidFill>
              </a:rPr>
              <a:t>Hierarchical network design involves dividing the network into discrete layers. </a:t>
            </a:r>
          </a:p>
          <a:p>
            <a:pPr lvl="1" indent="0">
              <a:lnSpc>
                <a:spcPct val="85000"/>
              </a:lnSpc>
              <a:buFontTx/>
              <a:buChar char="–"/>
            </a:pPr>
            <a:r>
              <a:rPr lang="en-US" sz="1600" dirty="0" smtClean="0">
                <a:solidFill>
                  <a:schemeClr val="accent1"/>
                </a:solidFill>
              </a:rPr>
              <a:t>Each layer provides specific functions that define its role within the overall network. </a:t>
            </a:r>
          </a:p>
          <a:p>
            <a:pPr lvl="1" indent="0">
              <a:lnSpc>
                <a:spcPct val="85000"/>
              </a:lnSpc>
              <a:buFontTx/>
              <a:buChar char="–"/>
            </a:pPr>
            <a:r>
              <a:rPr lang="en-US" sz="1600" dirty="0" smtClean="0">
                <a:solidFill>
                  <a:schemeClr val="accent1"/>
                </a:solidFill>
              </a:rPr>
              <a:t>By separating the various functions that exist on a network, the network design becomes modular, which facilitates </a:t>
            </a:r>
            <a:r>
              <a:rPr lang="en-US" sz="1600" u="sng" dirty="0" smtClean="0">
                <a:solidFill>
                  <a:schemeClr val="accent1"/>
                </a:solidFill>
              </a:rPr>
              <a:t>scalability</a:t>
            </a:r>
            <a:r>
              <a:rPr lang="en-US" sz="1600" dirty="0" smtClean="0">
                <a:solidFill>
                  <a:schemeClr val="accent1"/>
                </a:solidFill>
              </a:rPr>
              <a:t> and </a:t>
            </a:r>
            <a:r>
              <a:rPr lang="en-US" sz="1600" u="sng" dirty="0" smtClean="0">
                <a:solidFill>
                  <a:schemeClr val="accent1"/>
                </a:solidFill>
              </a:rPr>
              <a:t>performance</a:t>
            </a:r>
            <a:r>
              <a:rPr lang="en-US" sz="1600" dirty="0" smtClean="0">
                <a:solidFill>
                  <a:schemeClr val="accent1"/>
                </a:solidFill>
              </a:rPr>
              <a:t>. </a:t>
            </a:r>
          </a:p>
          <a:p>
            <a:pPr>
              <a:lnSpc>
                <a:spcPct val="85000"/>
              </a:lnSpc>
            </a:pPr>
            <a:r>
              <a:rPr lang="en-US" sz="1800" dirty="0" smtClean="0"/>
              <a:t>The typical hierarchical design model is broken up in to three layers: </a:t>
            </a:r>
          </a:p>
          <a:p>
            <a:pPr marL="917575" lvl="1" indent="-342900">
              <a:lnSpc>
                <a:spcPct val="85000"/>
              </a:lnSpc>
              <a:buFont typeface="+mj-lt"/>
              <a:buAutoNum type="arabicPeriod"/>
            </a:pPr>
            <a:r>
              <a:rPr lang="en-US" b="1" dirty="0" smtClean="0">
                <a:solidFill>
                  <a:srgbClr val="FF0000"/>
                </a:solidFill>
              </a:rPr>
              <a:t>access</a:t>
            </a:r>
          </a:p>
          <a:p>
            <a:pPr marL="917575" lvl="1" indent="-342900">
              <a:lnSpc>
                <a:spcPct val="85000"/>
              </a:lnSpc>
              <a:buFont typeface="+mj-lt"/>
              <a:buAutoNum type="arabicPeriod"/>
            </a:pPr>
            <a:r>
              <a:rPr lang="en-US" b="1" dirty="0" smtClean="0">
                <a:solidFill>
                  <a:srgbClr val="FF0000"/>
                </a:solidFill>
              </a:rPr>
              <a:t>distribution</a:t>
            </a:r>
          </a:p>
          <a:p>
            <a:pPr marL="917575" lvl="1" indent="-342900">
              <a:lnSpc>
                <a:spcPct val="85000"/>
              </a:lnSpc>
              <a:buFont typeface="+mj-lt"/>
              <a:buAutoNum type="arabicPeriod"/>
            </a:pPr>
            <a:r>
              <a:rPr lang="en-US" b="1" dirty="0" smtClean="0">
                <a:solidFill>
                  <a:srgbClr val="FF0000"/>
                </a:solidFill>
              </a:rPr>
              <a:t>core</a:t>
            </a:r>
            <a:endParaRPr lang="en-US" sz="1800" b="1" dirty="0" smtClean="0">
              <a:solidFill>
                <a:srgbClr val="FF0000"/>
              </a:solidFill>
            </a:endParaRPr>
          </a:p>
        </p:txBody>
      </p:sp>
      <p:pic>
        <p:nvPicPr>
          <p:cNvPr id="7172" name="Picture 11"/>
          <p:cNvPicPr>
            <a:picLocks noChangeAspect="1" noChangeArrowheads="1"/>
          </p:cNvPicPr>
          <p:nvPr/>
        </p:nvPicPr>
        <p:blipFill>
          <a:blip r:embed="rId3" cstate="print"/>
          <a:srcRect/>
          <a:stretch>
            <a:fillRect/>
          </a:stretch>
        </p:blipFill>
        <p:spPr bwMode="auto">
          <a:xfrm>
            <a:off x="2662599" y="3055716"/>
            <a:ext cx="5613299" cy="3553428"/>
          </a:xfrm>
          <a:prstGeom prst="rect">
            <a:avLst/>
          </a:prstGeom>
          <a:noFill/>
          <a:ln w="9525" algn="ctr">
            <a:noFill/>
            <a:miter lim="800000"/>
            <a:headEnd/>
            <a:tailEnd/>
          </a:ln>
        </p:spPr>
      </p:pic>
    </p:spTree>
    <p:extLst>
      <p:ext uri="{BB962C8B-B14F-4D97-AF65-F5344CB8AC3E}">
        <p14:creationId xmlns:p14="http://schemas.microsoft.com/office/powerpoint/2010/main" val="115267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284" y="1553037"/>
            <a:ext cx="5561328" cy="4954314"/>
          </a:xfrm>
          <a:prstGeom prst="rect">
            <a:avLst/>
          </a:prstGeom>
        </p:spPr>
      </p:pic>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Converged Networks</a:t>
            </a:r>
            <a:br>
              <a:rPr lang="en-US" sz="1800" dirty="0" smtClean="0">
                <a:ea typeface="ＭＳ Ｐゴシック" pitchFamily="34" charset="-128"/>
              </a:rPr>
            </a:br>
            <a:r>
              <a:rPr lang="en-US" dirty="0" smtClean="0"/>
              <a:t>Core, Distribution, Access</a:t>
            </a:r>
            <a:endParaRPr lang="en-US" dirty="0" smtClean="0">
              <a:ea typeface="ＭＳ Ｐゴシック" pitchFamily="34" charset="-128"/>
            </a:endParaRPr>
          </a:p>
        </p:txBody>
      </p:sp>
    </p:spTree>
    <p:extLst>
      <p:ext uri="{BB962C8B-B14F-4D97-AF65-F5344CB8AC3E}">
        <p14:creationId xmlns:p14="http://schemas.microsoft.com/office/powerpoint/2010/main" val="3467774629"/>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16457</TotalTime>
  <Pages>28</Pages>
  <Words>1901</Words>
  <Application>Microsoft Office PowerPoint</Application>
  <PresentationFormat>On-screen Show (4:3)</PresentationFormat>
  <Paragraphs>235</Paragraphs>
  <Slides>28</Slides>
  <Notes>22</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PPT-TMPLT-WHT_C</vt:lpstr>
      <vt:lpstr>NetAcad-4F_PPT-WHT_060408</vt:lpstr>
      <vt:lpstr>Chapter 1: Introduction to Switched Networks</vt:lpstr>
      <vt:lpstr>Converged Networks Growing Complexity of Networks</vt:lpstr>
      <vt:lpstr>Converged Networks Elements Of A Converged  Network</vt:lpstr>
      <vt:lpstr>Converged Networks Elements Of A Converged Network</vt:lpstr>
      <vt:lpstr>Converged Networks Borderless Switched Networks</vt:lpstr>
      <vt:lpstr>Converged Networks Hierarchy in the Borderless Switched Network</vt:lpstr>
      <vt:lpstr>Converged Networks Borderless Switched Networks</vt:lpstr>
      <vt:lpstr>Hierarchical Network Model</vt:lpstr>
      <vt:lpstr>Converged Networks Core, Distribution, Access</vt:lpstr>
      <vt:lpstr>Hierarchical Network Model: 3 Layers</vt:lpstr>
      <vt:lpstr>PowerPoint Presentation</vt:lpstr>
      <vt:lpstr>PowerPoint Presentation</vt:lpstr>
      <vt:lpstr>Switched Networks Role of Switched Networks</vt:lpstr>
      <vt:lpstr>Considerations when Selecting a Switch</vt:lpstr>
      <vt:lpstr>Switched Networks Form Factor</vt:lpstr>
      <vt:lpstr>Switched Networks Form Factor</vt:lpstr>
      <vt:lpstr>Switched Networks Form Factor</vt:lpstr>
      <vt:lpstr>Frame Forwarding Switching as a General Concept</vt:lpstr>
      <vt:lpstr>Frame Forwarding Dynamically Populating a Switch MAC Address Table</vt:lpstr>
      <vt:lpstr>Frame Forwarding Modes of Operation Switch Forwarding Methods</vt:lpstr>
      <vt:lpstr>Frame Forwarding Store-and-Forward Switching</vt:lpstr>
      <vt:lpstr>Frame Forwarding Cut-Through Switching</vt:lpstr>
      <vt:lpstr>PowerPoint Presentation</vt:lpstr>
      <vt:lpstr>Switching Domains Collision Domains</vt:lpstr>
      <vt:lpstr>Switching Domains Broadcast Domains</vt:lpstr>
      <vt:lpstr>Collision/Broadcast Domains</vt:lpstr>
      <vt:lpstr>Switching Domains Alleviating Network Congestion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student</cp:lastModifiedBy>
  <cp:revision>1159</cp:revision>
  <cp:lastPrinted>1999-01-27T00:54:54Z</cp:lastPrinted>
  <dcterms:created xsi:type="dcterms:W3CDTF">2006-10-23T15:07:30Z</dcterms:created>
  <dcterms:modified xsi:type="dcterms:W3CDTF">2013-12-18T19:42:40Z</dcterms:modified>
</cp:coreProperties>
</file>