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63" r:id="rId2"/>
    <p:sldId id="257" r:id="rId3"/>
    <p:sldId id="266" r:id="rId4"/>
    <p:sldId id="275" r:id="rId5"/>
    <p:sldId id="270" r:id="rId6"/>
    <p:sldId id="274" r:id="rId7"/>
    <p:sldId id="271" r:id="rId8"/>
    <p:sldId id="273" r:id="rId9"/>
    <p:sldId id="276" r:id="rId10"/>
    <p:sldId id="267" r:id="rId11"/>
    <p:sldId id="277" r:id="rId12"/>
    <p:sldId id="272" r:id="rId13"/>
    <p:sldId id="260" r:id="rId14"/>
    <p:sldId id="268" r:id="rId15"/>
    <p:sldId id="278" r:id="rId16"/>
    <p:sldId id="281" r:id="rId17"/>
    <p:sldId id="288" r:id="rId18"/>
    <p:sldId id="282" r:id="rId19"/>
    <p:sldId id="283" r:id="rId20"/>
    <p:sldId id="287" r:id="rId21"/>
    <p:sldId id="284" r:id="rId22"/>
    <p:sldId id="285" r:id="rId23"/>
    <p:sldId id="292" r:id="rId24"/>
    <p:sldId id="279" r:id="rId25"/>
    <p:sldId id="286" r:id="rId26"/>
    <p:sldId id="269" r:id="rId27"/>
    <p:sldId id="293" r:id="rId28"/>
    <p:sldId id="290" r:id="rId29"/>
    <p:sldId id="280" r:id="rId30"/>
    <p:sldId id="291" r:id="rId31"/>
    <p:sldId id="294" r:id="rId32"/>
    <p:sldId id="265" r:id="rId33"/>
    <p:sldId id="289" r:id="rId34"/>
    <p:sldId id="26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89959-AFB9-4F58-B44E-B361998B6255}">
          <p14:sldIdLst>
            <p14:sldId id="263"/>
          </p14:sldIdLst>
        </p14:section>
        <p14:section name="Untitled Section" id="{BCB2F097-F400-4F32-98ED-F0C834495161}">
          <p14:sldIdLst>
            <p14:sldId id="257"/>
            <p14:sldId id="266"/>
            <p14:sldId id="275"/>
            <p14:sldId id="270"/>
            <p14:sldId id="274"/>
            <p14:sldId id="271"/>
            <p14:sldId id="273"/>
            <p14:sldId id="276"/>
            <p14:sldId id="267"/>
            <p14:sldId id="277"/>
            <p14:sldId id="272"/>
            <p14:sldId id="260"/>
            <p14:sldId id="268"/>
            <p14:sldId id="278"/>
            <p14:sldId id="281"/>
            <p14:sldId id="288"/>
            <p14:sldId id="282"/>
            <p14:sldId id="283"/>
            <p14:sldId id="287"/>
            <p14:sldId id="284"/>
            <p14:sldId id="285"/>
            <p14:sldId id="292"/>
            <p14:sldId id="279"/>
            <p14:sldId id="286"/>
            <p14:sldId id="269"/>
            <p14:sldId id="293"/>
            <p14:sldId id="290"/>
            <p14:sldId id="280"/>
            <p14:sldId id="291"/>
            <p14:sldId id="294"/>
            <p14:sldId id="265"/>
            <p14:sldId id="289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883" autoAdjust="0"/>
  </p:normalViewPr>
  <p:slideViewPr>
    <p:cSldViewPr snapToGrid="0" snapToObjects="1">
      <p:cViewPr varScale="1">
        <p:scale>
          <a:sx n="77" d="100"/>
          <a:sy n="77" d="100"/>
        </p:scale>
        <p:origin x="-145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DA9C-6103-4EBF-A693-392C282FD2F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6A62-837B-4166-A0C0-A953C60F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1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3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48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8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6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96A62-837B-4166-A0C0-A953C60FEA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516685"/>
            <a:ext cx="7356636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325" y="2343150"/>
            <a:ext cx="8267975" cy="2581275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933"/>
            <a:ext cx="9144000" cy="7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yent/node" TargetMode="External"/><Relationship Id="rId4" Type="http://schemas.openxmlformats.org/officeDocument/2006/relationships/hyperlink" Target="http://nodejs.org/a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harepointsaturday.eu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talk =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title: "</a:t>
            </a:r>
            <a:r>
              <a:rPr lang="en-US" b="1" dirty="0" smtClean="0"/>
              <a:t>Node.JS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err="1" smtClean="0"/>
              <a:t>subTitle</a:t>
            </a:r>
            <a:r>
              <a:rPr lang="en-US" dirty="0" smtClean="0"/>
              <a:t>: “</a:t>
            </a:r>
            <a:r>
              <a:rPr lang="en-US" b="1" dirty="0" smtClean="0"/>
              <a:t>What’s All the Fuss About?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6" y="311150"/>
            <a:ext cx="5510773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in five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8214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Evented I/O for V8 JavaScript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800" dirty="0" smtClean="0"/>
              <a:t>A Great Networking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9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/>
          <p:cNvSpPr>
            <a:spLocks noChangeAspect="1"/>
          </p:cNvSpPr>
          <p:nvPr/>
        </p:nvSpPr>
        <p:spPr>
          <a:xfrm>
            <a:off x="3205252" y="2297540"/>
            <a:ext cx="2327729" cy="2327729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Evented Model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36600" y="3270905"/>
            <a:ext cx="1905000" cy="381000"/>
            <a:chOff x="1016000" y="3409950"/>
            <a:chExt cx="1905000" cy="381000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2540000" y="3409950"/>
              <a:ext cx="381000" cy="381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159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16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1397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1778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>
            <a:spLocks noChangeAspect="1"/>
          </p:cNvSpPr>
          <p:nvPr/>
        </p:nvSpPr>
        <p:spPr>
          <a:xfrm>
            <a:off x="3022600" y="3270905"/>
            <a:ext cx="381000" cy="38100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3"/>
            <a:endCxn id="37" idx="1"/>
          </p:cNvCxnSpPr>
          <p:nvPr/>
        </p:nvCxnSpPr>
        <p:spPr>
          <a:xfrm>
            <a:off x="2641600" y="3461405"/>
            <a:ext cx="381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60938" y="2424829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vent</a:t>
            </a:r>
          </a:p>
          <a:p>
            <a:pPr algn="ctr"/>
            <a:r>
              <a:rPr lang="en-US" b="1" dirty="0"/>
              <a:t>q</a:t>
            </a:r>
            <a:r>
              <a:rPr lang="en-US" b="1" dirty="0" smtClean="0"/>
              <a:t>ueue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08067" y="2999740"/>
            <a:ext cx="1532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vent</a:t>
            </a:r>
          </a:p>
          <a:p>
            <a:pPr algn="ctr"/>
            <a:r>
              <a:rPr lang="en-US" b="1" dirty="0" smtClean="0"/>
              <a:t>loop</a:t>
            </a:r>
          </a:p>
          <a:p>
            <a:pPr algn="ctr"/>
            <a:r>
              <a:rPr lang="en-US" dirty="0" smtClean="0"/>
              <a:t>single-thread</a:t>
            </a:r>
          </a:p>
        </p:txBody>
      </p:sp>
      <p:cxnSp>
        <p:nvCxnSpPr>
          <p:cNvPr id="126" name="Straight Arrow Connector 125"/>
          <p:cNvCxnSpPr>
            <a:endCxn id="37" idx="2"/>
          </p:cNvCxnSpPr>
          <p:nvPr/>
        </p:nvCxnSpPr>
        <p:spPr>
          <a:xfrm flipH="1" flipV="1">
            <a:off x="3213100" y="3651905"/>
            <a:ext cx="38735" cy="104755"/>
          </a:xfrm>
          <a:prstGeom prst="straightConnector1">
            <a:avLst/>
          </a:prstGeom>
          <a:ln w="28575" cap="flat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32100" y="1518305"/>
            <a:ext cx="3057071" cy="340203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789311" y="154616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cxnSp>
        <p:nvCxnSpPr>
          <p:cNvPr id="146" name="Elbow Connector 145"/>
          <p:cNvCxnSpPr>
            <a:stCxn id="138" idx="2"/>
            <a:endCxn id="34" idx="2"/>
          </p:cNvCxnSpPr>
          <p:nvPr/>
        </p:nvCxnSpPr>
        <p:spPr>
          <a:xfrm rot="5400000" flipH="1">
            <a:off x="3707365" y="871641"/>
            <a:ext cx="1268439" cy="6828969"/>
          </a:xfrm>
          <a:prstGeom prst="bentConnector3">
            <a:avLst>
              <a:gd name="adj1" fmla="val -34328"/>
            </a:avLst>
          </a:prstGeom>
          <a:ln w="12700">
            <a:solidFill>
              <a:srgbClr val="92D05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230008" y="5236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891864" y="539853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done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49143" y="1730829"/>
            <a:ext cx="2013852" cy="3189515"/>
            <a:chOff x="6531429" y="1730828"/>
            <a:chExt cx="2002971" cy="3189515"/>
          </a:xfrm>
        </p:grpSpPr>
        <p:sp>
          <p:nvSpPr>
            <p:cNvPr id="138" name="Rectangle 137"/>
            <p:cNvSpPr/>
            <p:nvPr/>
          </p:nvSpPr>
          <p:spPr>
            <a:xfrm>
              <a:off x="6531429" y="1730828"/>
              <a:ext cx="2002971" cy="3189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721931" y="3068314"/>
              <a:ext cx="1621970" cy="400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network</a:t>
              </a:r>
              <a:endParaRPr lang="en-US" sz="16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721931" y="3696544"/>
              <a:ext cx="1621970" cy="400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file system</a:t>
              </a:r>
              <a:endParaRPr lang="en-US" sz="16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721931" y="4324773"/>
              <a:ext cx="1621970" cy="400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other</a:t>
              </a:r>
              <a:endParaRPr lang="en-US" sz="16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852672" y="1974373"/>
              <a:ext cx="1360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nternal</a:t>
              </a:r>
            </a:p>
            <a:p>
              <a:pPr algn="ctr"/>
              <a:r>
                <a:rPr lang="en-US" dirty="0" smtClean="0"/>
                <a:t>thread pool</a:t>
              </a:r>
            </a:p>
          </p:txBody>
        </p:sp>
      </p:grpSp>
      <p:cxnSp>
        <p:nvCxnSpPr>
          <p:cNvPr id="172" name="Elbow Connector 171"/>
          <p:cNvCxnSpPr>
            <a:stCxn id="106" idx="1"/>
            <a:endCxn id="138" idx="1"/>
          </p:cNvCxnSpPr>
          <p:nvPr/>
        </p:nvCxnSpPr>
        <p:spPr>
          <a:xfrm rot="16200000" flipH="1">
            <a:off x="4804061" y="1380506"/>
            <a:ext cx="687159" cy="3203003"/>
          </a:xfrm>
          <a:prstGeom prst="bentConnector4">
            <a:avLst>
              <a:gd name="adj1" fmla="val -70142"/>
              <a:gd name="adj2" fmla="val 81015"/>
            </a:avLst>
          </a:prstGeom>
          <a:ln w="12700">
            <a:solidFill>
              <a:srgbClr val="92D05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06" idx="5"/>
          </p:cNvCxnSpPr>
          <p:nvPr/>
        </p:nvCxnSpPr>
        <p:spPr>
          <a:xfrm rot="5400000" flipH="1" flipV="1">
            <a:off x="5774185" y="3314868"/>
            <a:ext cx="387421" cy="1551606"/>
          </a:xfrm>
          <a:prstGeom prst="bentConnector4">
            <a:avLst>
              <a:gd name="adj1" fmla="val -59006"/>
              <a:gd name="adj2" fmla="val 60985"/>
            </a:avLst>
          </a:prstGeom>
          <a:ln w="12700">
            <a:solidFill>
              <a:srgbClr val="92D05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Node.JS made of?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0453" y="21680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0507" y="30824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 / C++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517" y="4198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C/C++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895475"/>
            <a:ext cx="6652531" cy="3154476"/>
            <a:chOff x="1240971" y="1895475"/>
            <a:chExt cx="6325960" cy="3154476"/>
          </a:xfrm>
        </p:grpSpPr>
        <p:grpSp>
          <p:nvGrpSpPr>
            <p:cNvPr id="5" name="Group 4"/>
            <p:cNvGrpSpPr/>
            <p:nvPr/>
          </p:nvGrpSpPr>
          <p:grpSpPr>
            <a:xfrm>
              <a:off x="1240971" y="1895475"/>
              <a:ext cx="6325960" cy="3154476"/>
              <a:chOff x="1785253" y="1895475"/>
              <a:chExt cx="5781678" cy="315447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785256" y="1895475"/>
                <a:ext cx="5781675" cy="31544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85255" y="1895476"/>
                <a:ext cx="5781676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node standard library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http(s), net, stream, fs, events, buffer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85256" y="2809876"/>
                <a:ext cx="5781675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node bindings</a:t>
                </a:r>
                <a:endParaRPr lang="en-US" dirty="0" smtClean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85253" y="3724276"/>
                <a:ext cx="1420733" cy="13256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V8</a:t>
                </a:r>
                <a:endParaRPr lang="bg-BG" sz="1600" dirty="0"/>
              </a:p>
              <a:p>
                <a:pPr algn="ctr"/>
                <a:r>
                  <a:rPr lang="en-US" sz="1600" dirty="0" smtClean="0"/>
                  <a:t>JavaScript VM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05986" y="3724276"/>
                <a:ext cx="1420733" cy="131716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 smtClean="0"/>
                  <a:t>libuv</a:t>
                </a:r>
                <a:endParaRPr lang="en-US" sz="1600" b="1" dirty="0" smtClean="0"/>
              </a:p>
              <a:p>
                <a:pPr algn="ctr"/>
                <a:r>
                  <a:rPr lang="en-US" sz="1600" dirty="0" smtClean="0"/>
                  <a:t>thread pool</a:t>
                </a:r>
              </a:p>
              <a:p>
                <a:pPr algn="ctr"/>
                <a:r>
                  <a:rPr lang="en-US" sz="1600" dirty="0" smtClean="0"/>
                  <a:t>event loop</a:t>
                </a:r>
              </a:p>
              <a:p>
                <a:pPr algn="ctr"/>
                <a:r>
                  <a:rPr lang="en-US" sz="1600" dirty="0" err="1" smtClean="0"/>
                  <a:t>async</a:t>
                </a:r>
                <a:r>
                  <a:rPr lang="en-US" sz="1600" dirty="0" smtClean="0"/>
                  <a:t> I/O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26720" y="3724276"/>
                <a:ext cx="1420733" cy="131716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c-</a:t>
                </a:r>
                <a:r>
                  <a:rPr lang="en-US" sz="1600" b="1" dirty="0" err="1" smtClean="0"/>
                  <a:t>ares</a:t>
                </a:r>
                <a:endParaRPr lang="en-US" sz="1600" dirty="0" smtClean="0"/>
              </a:p>
              <a:p>
                <a:pPr algn="ctr"/>
                <a:r>
                  <a:rPr lang="en-US" sz="1600" dirty="0" err="1" smtClean="0"/>
                  <a:t>async</a:t>
                </a:r>
                <a:r>
                  <a:rPr lang="en-US" sz="1600" dirty="0" smtClean="0"/>
                  <a:t> DNS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904411" y="3724276"/>
              <a:ext cx="1662520" cy="131716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http_parser</a:t>
              </a:r>
              <a:endParaRPr lang="en-US" sz="1600" dirty="0" smtClean="0"/>
            </a:p>
            <a:p>
              <a:pPr algn="ctr"/>
              <a:r>
                <a:rPr lang="en-US" sz="1600" dirty="0" err="1" smtClean="0"/>
                <a:t>OpenSSL</a:t>
              </a:r>
              <a:endParaRPr lang="en-US" sz="1600" dirty="0" smtClean="0"/>
            </a:p>
            <a:p>
              <a:pPr algn="ctr"/>
              <a:r>
                <a:rPr lang="en-US" sz="1600" dirty="0" err="1" smtClean="0"/>
                <a:t>zlib</a:t>
              </a:r>
              <a:r>
                <a:rPr lang="en-US" sz="1600" dirty="0" smtClean="0"/>
                <a:t>, etc.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4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Callbacks - Look Familiar?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8984" y="17270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setTimeout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"time's up"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1000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'hello'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8984" y="329656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26636" y="3657601"/>
            <a:ext cx="25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gets printed now?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23" idx="3"/>
          </p:cNvCxnSpPr>
          <p:nvPr/>
        </p:nvCxnSpPr>
        <p:spPr>
          <a:xfrm flipH="1" flipV="1">
            <a:off x="3231524" y="3481228"/>
            <a:ext cx="1895112" cy="361039"/>
          </a:xfrm>
          <a:prstGeom prst="straightConnector1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Socket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4380" y="1581624"/>
            <a:ext cx="7075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net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'net'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server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net.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createServer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socket.</a:t>
            </a:r>
            <a:r>
              <a:rPr lang="en-US" b="1" dirty="0" err="1">
                <a:solidFill>
                  <a:srgbClr val="000066"/>
                </a:solidFill>
                <a:latin typeface="Courier New"/>
              </a:rPr>
              <a:t>write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'hello</a:t>
            </a:r>
            <a:r>
              <a:rPr lang="en-US" b="1" dirty="0">
                <a:solidFill>
                  <a:srgbClr val="000099"/>
                </a:solidFill>
                <a:latin typeface="Courier New"/>
              </a:rPr>
              <a:t>\n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socket.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server.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9898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–Listeners and Emitters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389" y="1599994"/>
            <a:ext cx="72852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 smtClean="0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server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net.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createServer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socket.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'data'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toString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socket.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'end'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'client disconnected'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endParaRPr lang="en-US" dirty="0" smtClean="0">
              <a:solidFill>
                <a:srgbClr val="009900"/>
              </a:solidFill>
              <a:latin typeface="Courier New"/>
            </a:endParaRPr>
          </a:p>
          <a:p>
            <a:pPr fontAlgn="t"/>
            <a:r>
              <a:rPr lang="en-US" dirty="0" smtClean="0">
                <a:solidFill>
                  <a:srgbClr val="009900"/>
                </a:solidFill>
                <a:latin typeface="Courier New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9898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2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HTTP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1853" y="1683046"/>
            <a:ext cx="7847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http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'http'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http.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createServer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writeHead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200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3366CC"/>
                </a:solidFill>
                <a:latin typeface="Courier New"/>
              </a:rPr>
              <a:t>'Content-Type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'text/plain'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"hello</a:t>
            </a:r>
            <a:r>
              <a:rPr lang="en-US" b="1" dirty="0">
                <a:solidFill>
                  <a:srgbClr val="000099"/>
                </a:solidFill>
                <a:latin typeface="Courier New"/>
              </a:rPr>
              <a:t>\n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9090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853" y="4372344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</a:t>
            </a:r>
            <a:r>
              <a:rPr lang="en-US" sz="2400" smtClean="0"/>
              <a:t>do we read </a:t>
            </a:r>
            <a:r>
              <a:rPr lang="en-US" sz="2400" dirty="0" smtClean="0"/>
              <a:t>the request body?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6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HTTP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4358" y="1621520"/>
            <a:ext cx="77124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http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'http'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fs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'fs'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http.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createServer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readFile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'index.html'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err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data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b="1" dirty="0">
                <a:solidFill>
                  <a:srgbClr val="000066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err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writeHead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500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smtClean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9090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47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Origins</a:t>
            </a:r>
          </a:p>
          <a:p>
            <a:pPr marL="457200" lvl="1" indent="0">
              <a:buNone/>
            </a:pPr>
            <a:r>
              <a:rPr lang="en-US" sz="2400" dirty="0" smtClean="0"/>
              <a:t>Isn’t server programming a solved problem?</a:t>
            </a:r>
          </a:p>
          <a:p>
            <a:r>
              <a:rPr lang="en-US" dirty="0" smtClean="0"/>
              <a:t>Inside Node</a:t>
            </a:r>
          </a:p>
          <a:p>
            <a:pPr marL="457200" lvl="1" indent="0">
              <a:buNone/>
            </a:pPr>
            <a:r>
              <a:rPr lang="en-US" sz="2400" dirty="0" smtClean="0"/>
              <a:t>Async IO and the Evented Model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pPr marL="457200" lvl="1" indent="0">
              <a:buNone/>
            </a:pPr>
            <a:r>
              <a:rPr lang="en-US" dirty="0" smtClean="0"/>
              <a:t>Let‘s write some code</a:t>
            </a:r>
          </a:p>
          <a:p>
            <a:r>
              <a:rPr lang="en-US" dirty="0" smtClean="0"/>
              <a:t>The real world</a:t>
            </a:r>
          </a:p>
          <a:p>
            <a:pPr marL="457200" lvl="1" indent="0">
              <a:buNone/>
            </a:pPr>
            <a:r>
              <a:rPr lang="en-US" sz="2400" dirty="0" smtClean="0"/>
              <a:t>Packages and popular frameworks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Where’s the stack?</a:t>
            </a:r>
          </a:p>
          <a:p>
            <a:r>
              <a:rPr lang="en-US" dirty="0"/>
              <a:t>Exception handling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error-code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Reconsider the conventional wisdom of exception handling</a:t>
            </a:r>
          </a:p>
          <a:p>
            <a:pPr lvl="1"/>
            <a:r>
              <a:rPr lang="en-US" dirty="0" smtClean="0"/>
              <a:t>Exceptions: cleaner, more elegant… and wrong</a:t>
            </a:r>
          </a:p>
          <a:p>
            <a:pPr lvl="1"/>
            <a:r>
              <a:rPr lang="en-US" dirty="0" smtClean="0"/>
              <a:t>New generation of languages shun exceptions</a:t>
            </a:r>
          </a:p>
          <a:p>
            <a:pPr lvl="1"/>
            <a:r>
              <a:rPr lang="en-US" dirty="0" smtClean="0"/>
              <a:t>If you want to do it right, exception handling turns out to be much harder</a:t>
            </a:r>
          </a:p>
        </p:txBody>
      </p:sp>
    </p:spTree>
    <p:extLst>
      <p:ext uri="{BB962C8B-B14F-4D97-AF65-F5344CB8AC3E}">
        <p14:creationId xmlns:p14="http://schemas.microsoft.com/office/powerpoint/2010/main" val="3700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HTTP 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1575" y="1770937"/>
            <a:ext cx="70437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http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'http'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http.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request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host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'jssaturday.com'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path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'/</a:t>
            </a:r>
            <a:r>
              <a:rPr lang="en-US" dirty="0" err="1">
                <a:solidFill>
                  <a:srgbClr val="3366CC"/>
                </a:solidFill>
                <a:latin typeface="Courier New"/>
              </a:rPr>
              <a:t>sofia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statusCode</a:t>
            </a:r>
            <a:r>
              <a:rPr lang="en-US" dirty="0" smtClean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'data'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console.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log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toString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req.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43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HTTP Forwarding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difficult would it be to write a local forwarding proxy?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HTTP Forwarding Proxy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2973" y="1688345"/>
            <a:ext cx="7315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http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'http'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http.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createServer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pipe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http.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request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host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headers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host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path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url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headers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headers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writeHead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statusCode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headers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pipe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8080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79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why is my stack trace so short</a:t>
            </a:r>
          </a:p>
          <a:p>
            <a:pPr lvl="1"/>
            <a:r>
              <a:rPr lang="en-US" dirty="0" smtClean="0"/>
              <a:t>exception handling</a:t>
            </a:r>
          </a:p>
          <a:p>
            <a:r>
              <a:rPr lang="en-US" dirty="0" smtClean="0"/>
              <a:t>Non-linear code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Requires shift of programming paradigm</a:t>
            </a:r>
          </a:p>
          <a:p>
            <a:r>
              <a:rPr lang="en-US" dirty="0" smtClean="0"/>
              <a:t>Blocks on CPU</a:t>
            </a:r>
          </a:p>
          <a:p>
            <a:pPr lvl="1"/>
            <a:r>
              <a:rPr lang="en-US" dirty="0" smtClean="0"/>
              <a:t>Beware of CPU intensive tasks</a:t>
            </a:r>
          </a:p>
          <a:p>
            <a:pPr lvl="1"/>
            <a:r>
              <a:rPr lang="en-US" dirty="0" smtClean="0"/>
              <a:t>Run multiple nodes or child processes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Async I/O made easy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Single-thread simplifies synchronization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language to rule them all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Very active community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Multi-platform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7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7" y="274638"/>
            <a:ext cx="8595996" cy="11430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78881" y="1571211"/>
            <a:ext cx="4220064" cy="639762"/>
          </a:xfrm>
        </p:spPr>
        <p:txBody>
          <a:bodyPr anchor="ctr"/>
          <a:lstStyle/>
          <a:p>
            <a:pPr algn="ctr"/>
            <a:r>
              <a:rPr lang="en-US" dirty="0" smtClean="0"/>
              <a:t>base64.js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808410" y="2174876"/>
            <a:ext cx="7972457" cy="1677596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1800" b="1" dirty="0" err="1" smtClean="0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encoding </a:t>
            </a:r>
            <a:r>
              <a:rPr lang="en-US" sz="1800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3366CC"/>
                </a:solidFill>
                <a:latin typeface="Courier New"/>
              </a:rPr>
              <a:t>'base64‘ </a:t>
            </a:r>
            <a:r>
              <a:rPr lang="en-US" sz="1800" i="1" dirty="0" smtClean="0">
                <a:solidFill>
                  <a:srgbClr val="006600"/>
                </a:solidFill>
                <a:latin typeface="Courier New"/>
              </a:rPr>
              <a:t>// locals are private 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exports.</a:t>
            </a:r>
            <a:r>
              <a:rPr lang="en-US" sz="1800" dirty="0">
                <a:solidFill>
                  <a:srgbClr val="660066"/>
                </a:solidFill>
                <a:latin typeface="Courier New"/>
              </a:rPr>
              <a:t>toBase64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{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800" b="1" dirty="0">
                <a:solidFill>
                  <a:srgbClr val="000066"/>
                </a:solidFill>
                <a:latin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3366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Buffer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dirty="0" err="1" smtClean="0">
                <a:solidFill>
                  <a:srgbClr val="660066"/>
                </a:solidFill>
                <a:latin typeface="Courier New"/>
              </a:rPr>
              <a:t>toString</a:t>
            </a: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encoding</a:t>
            </a: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2478881" y="3867465"/>
            <a:ext cx="4221722" cy="639762"/>
          </a:xfrm>
        </p:spPr>
        <p:txBody>
          <a:bodyPr anchor="ctr"/>
          <a:lstStyle/>
          <a:p>
            <a:pPr algn="ctr"/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93419" y="4781863"/>
            <a:ext cx="7988115" cy="97436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1800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b64 </a:t>
            </a:r>
            <a:r>
              <a:rPr lang="en-US" sz="1800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3366CC"/>
                </a:solidFill>
                <a:latin typeface="Courier New"/>
              </a:rPr>
              <a:t>'./base64</a:t>
            </a:r>
            <a:r>
              <a:rPr lang="en-US" sz="1800" dirty="0" smtClean="0">
                <a:solidFill>
                  <a:srgbClr val="3366CC"/>
                </a:solidFill>
                <a:latin typeface="Courier New"/>
              </a:rPr>
              <a:t>'</a:t>
            </a: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800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b64.</a:t>
            </a:r>
            <a:r>
              <a:rPr lang="en-US" sz="1800" dirty="0">
                <a:solidFill>
                  <a:srgbClr val="660066"/>
                </a:solidFill>
                <a:latin typeface="Courier New"/>
              </a:rPr>
              <a:t>toBase64</a:t>
            </a:r>
            <a:r>
              <a:rPr lang="en-US" sz="1800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3366CC"/>
                </a:solidFill>
                <a:latin typeface="Courier New"/>
              </a:rPr>
              <a:t>'</a:t>
            </a:r>
            <a:r>
              <a:rPr lang="en-US" sz="1800" dirty="0" err="1">
                <a:solidFill>
                  <a:srgbClr val="3366CC"/>
                </a:solidFill>
                <a:latin typeface="Courier New"/>
              </a:rPr>
              <a:t>JSSaturday</a:t>
            </a:r>
            <a:r>
              <a:rPr lang="en-US" sz="1800" dirty="0" smtClean="0">
                <a:solidFill>
                  <a:srgbClr val="3366CC"/>
                </a:solidFill>
                <a:latin typeface="Courier New"/>
              </a:rPr>
              <a:t>'</a:t>
            </a:r>
            <a:r>
              <a:rPr lang="en-US" sz="1800" dirty="0" smtClean="0">
                <a:solidFill>
                  <a:srgbClr val="009900"/>
                </a:solidFill>
                <a:latin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8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NPM</a:t>
            </a:r>
          </a:p>
          <a:p>
            <a:pPr lvl="1"/>
            <a:r>
              <a:rPr lang="en-US" dirty="0" smtClean="0"/>
              <a:t>install and publish packages</a:t>
            </a:r>
          </a:p>
          <a:p>
            <a:pPr lvl="1"/>
            <a:r>
              <a:rPr lang="en-US" dirty="0" smtClean="0"/>
              <a:t>upgrade, search, versioning</a:t>
            </a:r>
          </a:p>
          <a:p>
            <a:r>
              <a:rPr lang="en-US" dirty="0" smtClean="0">
                <a:hlinkClick r:id="rId2"/>
              </a:rPr>
              <a:t>npmjs.org</a:t>
            </a:r>
            <a:endParaRPr lang="en-US" dirty="0" smtClean="0"/>
          </a:p>
          <a:p>
            <a:pPr lvl="1"/>
            <a:r>
              <a:rPr lang="en-US" dirty="0" smtClean="0"/>
              <a:t>browse popular packages</a:t>
            </a:r>
          </a:p>
          <a:p>
            <a:pPr lvl="1"/>
            <a:r>
              <a:rPr lang="en-US" dirty="0" smtClean="0"/>
              <a:t>publish your own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5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nodejs.org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hich version to use?</a:t>
            </a:r>
          </a:p>
          <a:p>
            <a:pPr lvl="1"/>
            <a:r>
              <a:rPr lang="en-US" dirty="0" smtClean="0"/>
              <a:t>Event X: stable (0.8.x, 0.10.x)</a:t>
            </a:r>
          </a:p>
          <a:p>
            <a:pPr lvl="1"/>
            <a:r>
              <a:rPr lang="en-US" dirty="0" smtClean="0"/>
              <a:t>Odd X: unstable (0.9.x, 0.11.x)</a:t>
            </a:r>
          </a:p>
          <a:p>
            <a:r>
              <a:rPr lang="en-US" dirty="0" smtClean="0"/>
              <a:t>Documentation: </a:t>
            </a:r>
            <a:r>
              <a:rPr lang="en-US" dirty="0" smtClean="0">
                <a:hlinkClick r:id="rId4"/>
              </a:rPr>
              <a:t>nodejs.org/</a:t>
            </a:r>
            <a:r>
              <a:rPr lang="en-US" dirty="0" err="1" smtClean="0">
                <a:hlinkClick r:id="rId4"/>
              </a:rPr>
              <a:t>api</a:t>
            </a:r>
            <a:endParaRPr lang="en-US" dirty="0" smtClean="0"/>
          </a:p>
          <a:p>
            <a:r>
              <a:rPr lang="en-US" dirty="0" smtClean="0"/>
              <a:t>Playing with the command line REPL</a:t>
            </a:r>
          </a:p>
          <a:p>
            <a:r>
              <a:rPr lang="en-US" dirty="0" smtClean="0"/>
              <a:t>Build from source: </a:t>
            </a:r>
            <a:r>
              <a:rPr lang="en-US" dirty="0" smtClean="0">
                <a:hlinkClick r:id="rId5"/>
              </a:rPr>
              <a:t>github.com/</a:t>
            </a:r>
            <a:r>
              <a:rPr lang="en-US" dirty="0" err="1" smtClean="0">
                <a:hlinkClick r:id="rId5"/>
              </a:rPr>
              <a:t>joyent</a:t>
            </a:r>
            <a:r>
              <a:rPr lang="en-US" dirty="0" smtClean="0">
                <a:hlinkClick r:id="rId5"/>
              </a:rPr>
              <a:t>/node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99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: web app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powerful</a:t>
            </a:r>
          </a:p>
          <a:p>
            <a:pPr lvl="1"/>
            <a:r>
              <a:rPr lang="en-US" dirty="0" smtClean="0"/>
              <a:t>full control over HTTP server</a:t>
            </a:r>
          </a:p>
          <a:p>
            <a:pPr lvl="1"/>
            <a:r>
              <a:rPr lang="en-US" dirty="0" smtClean="0"/>
              <a:t>but most of the time you’ll use a web framework</a:t>
            </a:r>
          </a:p>
          <a:p>
            <a:r>
              <a:rPr lang="en-US" dirty="0" smtClean="0"/>
              <a:t>Web app frameworks likes </a:t>
            </a:r>
            <a:r>
              <a:rPr lang="en-US" dirty="0" err="1" smtClean="0"/>
              <a:t>ExpressJS</a:t>
            </a:r>
            <a:r>
              <a:rPr lang="en-US" dirty="0" smtClean="0"/>
              <a:t> provide</a:t>
            </a:r>
          </a:p>
          <a:p>
            <a:pPr lvl="1"/>
            <a:r>
              <a:rPr lang="en-US" dirty="0" smtClean="0"/>
              <a:t>Request Routing</a:t>
            </a:r>
          </a:p>
          <a:p>
            <a:pPr lvl="1"/>
            <a:r>
              <a:rPr lang="en-US" dirty="0" smtClean="0"/>
              <a:t>Body and Parameter Parsing</a:t>
            </a:r>
          </a:p>
          <a:p>
            <a:pPr lvl="1"/>
            <a:r>
              <a:rPr lang="en-US" dirty="0" smtClean="0"/>
              <a:t>Session and Cookie Management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Static File Serving, Logger and many more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– hit 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505" y="1434887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express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require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'express'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app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express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app.</a:t>
            </a:r>
            <a:r>
              <a:rPr lang="en-US" b="1" dirty="0" err="1">
                <a:solidFill>
                  <a:srgbClr val="003366"/>
                </a:solidFill>
                <a:latin typeface="Courier New"/>
              </a:rPr>
              <a:t>use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express.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cookieParser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app.</a:t>
            </a:r>
            <a:r>
              <a:rPr lang="en-US" b="1" dirty="0" err="1">
                <a:solidFill>
                  <a:srgbClr val="003366"/>
                </a:solidFill>
                <a:latin typeface="Courier New"/>
              </a:rPr>
              <a:t>use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express.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cookieSession</a:t>
            </a:r>
            <a:r>
              <a:rPr lang="en-US" dirty="0" smtClean="0">
                <a:solidFill>
                  <a:srgbClr val="009900"/>
                </a:solidFill>
                <a:latin typeface="Courier New"/>
              </a:rPr>
              <a:t>({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secret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66CC"/>
                </a:solidFill>
                <a:latin typeface="Courier New"/>
              </a:rPr>
              <a:t>"dG9wc2VjcmV0</a:t>
            </a:r>
            <a:r>
              <a:rPr lang="en-US" dirty="0" smtClean="0">
                <a:solidFill>
                  <a:srgbClr val="3366CC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9900"/>
                </a:solidFill>
                <a:latin typeface="Courier New"/>
              </a:rPr>
              <a:t>}))</a:t>
            </a:r>
            <a:r>
              <a:rPr lang="en-US" dirty="0" smtClean="0">
                <a:solidFill>
                  <a:srgbClr val="339933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app.</a:t>
            </a:r>
            <a:r>
              <a:rPr lang="en-US" b="1" dirty="0" err="1">
                <a:solidFill>
                  <a:srgbClr val="003366"/>
                </a:solidFill>
                <a:latin typeface="Courier New"/>
              </a:rPr>
              <a:t>use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3366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b="1" dirty="0" err="1">
                <a:solidFill>
                  <a:srgbClr val="003366"/>
                </a:solidFill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sess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req.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session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hits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hits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||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0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hits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++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json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visits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sess.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hits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9900"/>
                </a:solidFill>
                <a:latin typeface="Courier New"/>
              </a:rPr>
              <a:t>})</a:t>
            </a:r>
            <a:r>
              <a:rPr lang="en-US" dirty="0">
                <a:solidFill>
                  <a:srgbClr val="339933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US" dirty="0" err="1">
                <a:solidFill>
                  <a:srgbClr val="000000"/>
                </a:solidFill>
                <a:latin typeface="Courier New"/>
              </a:rPr>
              <a:t>app.</a:t>
            </a:r>
            <a:r>
              <a:rPr lang="en-US" dirty="0" err="1">
                <a:solidFill>
                  <a:srgbClr val="660066"/>
                </a:solidFill>
                <a:latin typeface="Courier New"/>
              </a:rPr>
              <a:t>listen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80</a:t>
            </a:r>
            <a:r>
              <a:rPr lang="en-US" dirty="0">
                <a:solidFill>
                  <a:srgbClr val="009900"/>
                </a:solidFill>
                <a:latin typeface="Courier New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89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4925" y="516685"/>
            <a:ext cx="7356636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 err="1" smtClean="0"/>
              <a:t>res</a:t>
            </a:r>
            <a:r>
              <a:rPr lang="en-US" sz="2800" dirty="0" err="1" smtClean="0">
                <a:solidFill>
                  <a:srgbClr val="333333"/>
                </a:solidFill>
              </a:rPr>
              <a:t>.</a:t>
            </a:r>
            <a:r>
              <a:rPr lang="en-US" sz="2800" dirty="0" err="1" smtClean="0"/>
              <a:t>setHeader</a:t>
            </a:r>
            <a:r>
              <a:rPr lang="en-US" sz="2800" dirty="0" smtClean="0">
                <a:solidFill>
                  <a:srgbClr val="333333"/>
                </a:solidFill>
              </a:rPr>
              <a:t>(</a:t>
            </a:r>
            <a:r>
              <a:rPr lang="en-US" sz="2800" dirty="0" smtClean="0"/>
              <a:t>“Content-Type”</a:t>
            </a:r>
            <a:r>
              <a:rPr lang="en-US" sz="2800" dirty="0" smtClean="0">
                <a:solidFill>
                  <a:srgbClr val="333333"/>
                </a:solidFill>
              </a:rPr>
              <a:t>,</a:t>
            </a:r>
            <a:r>
              <a:rPr lang="en-US" sz="2800" dirty="0" smtClean="0"/>
              <a:t> “text/plain”</a:t>
            </a:r>
            <a:r>
              <a:rPr lang="en-US" sz="2800" dirty="0" smtClean="0">
                <a:solidFill>
                  <a:srgbClr val="333333"/>
                </a:solidFill>
              </a:rPr>
              <a:t>)</a:t>
            </a:r>
            <a:endParaRPr lang="en-US" sz="2800" dirty="0" smtClean="0"/>
          </a:p>
          <a:p>
            <a:r>
              <a:rPr lang="en-US" sz="2800" dirty="0" err="1" smtClean="0"/>
              <a:t>res.write</a:t>
            </a:r>
            <a:r>
              <a:rPr lang="en-US" sz="2800" dirty="0" smtClean="0"/>
              <a:t>(“</a:t>
            </a:r>
            <a:r>
              <a:rPr lang="en-US" sz="2800" b="1" dirty="0" smtClean="0"/>
              <a:t>valentin.kostadinov@gmail.com</a:t>
            </a:r>
            <a:r>
              <a:rPr lang="en-US" sz="2800" dirty="0" smtClean="0"/>
              <a:t>\n”</a:t>
            </a:r>
            <a:r>
              <a:rPr lang="en-US" sz="2800" dirty="0" smtClean="0">
                <a:solidFill>
                  <a:srgbClr val="333333"/>
                </a:solidFill>
              </a:rPr>
              <a:t>)</a:t>
            </a:r>
            <a:endParaRPr lang="en-US" sz="2800" dirty="0" smtClean="0"/>
          </a:p>
          <a:p>
            <a:r>
              <a:rPr lang="en-US" sz="2800" dirty="0" err="1" smtClean="0"/>
              <a:t>res.end</a:t>
            </a:r>
            <a:r>
              <a:rPr lang="en-US" sz="2800" dirty="0" smtClean="0"/>
              <a:t>(“</a:t>
            </a:r>
            <a:r>
              <a:rPr lang="en-US" sz="2800" b="1" dirty="0" smtClean="0"/>
              <a:t>Bye!</a:t>
            </a:r>
            <a:r>
              <a:rPr lang="en-US" sz="2800" dirty="0" smtClean="0"/>
              <a:t>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6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 </a:t>
            </a:r>
            <a:r>
              <a:rPr lang="en-US" dirty="0"/>
              <a:t>very soon: SharePoint </a:t>
            </a:r>
            <a:r>
              <a:rPr lang="en-US" dirty="0" smtClean="0"/>
              <a:t>Saturday!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0" y="2990850"/>
            <a:ext cx="7924800" cy="30686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Saturday, </a:t>
            </a:r>
            <a:r>
              <a:rPr lang="en-US" b="1" i="1" dirty="0"/>
              <a:t>June 8, </a:t>
            </a:r>
            <a:r>
              <a:rPr lang="en-US" b="1" i="1" dirty="0" smtClean="0"/>
              <a:t>2013</a:t>
            </a:r>
          </a:p>
          <a:p>
            <a:pPr>
              <a:lnSpc>
                <a:spcPct val="110000"/>
              </a:lnSpc>
            </a:pPr>
            <a:r>
              <a:rPr lang="en-US" i="1" dirty="0" smtClean="0"/>
              <a:t>S</a:t>
            </a:r>
            <a:r>
              <a:rPr lang="en-US" dirty="0" smtClean="0"/>
              <a:t>ame familiar format – 1 </a:t>
            </a:r>
            <a:r>
              <a:rPr lang="en-US" dirty="0"/>
              <a:t>day </a:t>
            </a:r>
            <a:r>
              <a:rPr lang="en-US" dirty="0" smtClean="0"/>
              <a:t>filled </a:t>
            </a:r>
            <a:r>
              <a:rPr lang="en-US" dirty="0"/>
              <a:t>with </a:t>
            </a:r>
            <a:r>
              <a:rPr lang="en-US" dirty="0" smtClean="0"/>
              <a:t>sessions focused on SharePoint technologies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Best </a:t>
            </a:r>
            <a:r>
              <a:rPr lang="en-US" dirty="0"/>
              <a:t>SharePoint </a:t>
            </a:r>
            <a:r>
              <a:rPr lang="en-US" dirty="0" smtClean="0"/>
              <a:t>professionals in the region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Registrations will be open next week (15</a:t>
            </a:r>
            <a:r>
              <a:rPr lang="en-US" baseline="30000" dirty="0" smtClean="0"/>
              <a:t>th</a:t>
            </a:r>
            <a:r>
              <a:rPr lang="en-US" dirty="0"/>
              <a:t>)</a:t>
            </a:r>
            <a:r>
              <a:rPr lang="en-US" dirty="0" smtClean="0"/>
              <a:t>!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www.SharePointSaturday.eu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ban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33550"/>
            <a:ext cx="542925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our Sponsors:</a:t>
            </a:r>
            <a:endParaRPr lang="en-US" dirty="0"/>
          </a:p>
        </p:txBody>
      </p:sp>
      <p:pic>
        <p:nvPicPr>
          <p:cNvPr id="1027" name="Picture 3" descr="C:\inetpub\wwwroot\js-sat-web-with-events\images\sofia\sponsors\i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219324"/>
            <a:ext cx="2185987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inetpub\wwwroot\js-sat-web-with-events\images\sofia\sponsors\mentorm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067132"/>
            <a:ext cx="2476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inetpub\wwwroot\js-sat-web-with-events\images\sofia\sponsors\chaosgrou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2219322"/>
            <a:ext cx="2185988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inetpub\wwwroot\js-sat-web-with-events\images\sofia\sponsors\is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06" y="3854982"/>
            <a:ext cx="1728166" cy="7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inetpub\wwwroot\js-sat-web-with-events\images\sofia\sponsors\ecommer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824322"/>
            <a:ext cx="2095500" cy="77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inetpub\wwwroot\js-sat-web-with-events\images\sofia\sponsors\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987085"/>
            <a:ext cx="1871662" cy="4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inetpub\wwwroot\js-sat-web-with-events\images\sofia\sponsors\redg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4920627"/>
            <a:ext cx="1288309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inetpub\wwwroot\js-sat-web-with-events\images\sofia\sponsors\pluralsig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896036"/>
            <a:ext cx="1890713" cy="5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inetpub\wwwroot\js-sat-web-with-events\images\sofia\sponsors\httpoo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5471395"/>
            <a:ext cx="1633538" cy="5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484" y="1602685"/>
            <a:ext cx="1868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Diamond </a:t>
            </a:r>
            <a:r>
              <a:rPr lang="en-US" sz="1600" dirty="0" smtClean="0"/>
              <a:t>Sponsor: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54484" y="2454859"/>
            <a:ext cx="191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Platinum Sponsors: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357" y="4043101"/>
            <a:ext cx="1548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Gold Sponsors: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357" y="4975187"/>
            <a:ext cx="159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Swag Sponsors: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484" y="5554693"/>
            <a:ext cx="1594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Media Partners: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85" y="1305553"/>
            <a:ext cx="3317304" cy="93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parter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31" y="3067047"/>
            <a:ext cx="2571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Socket Servers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562100"/>
            <a:ext cx="840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the beginning was… CGI</a:t>
            </a:r>
          </a:p>
          <a:p>
            <a:pPr marL="457200" lvl="1" indent="0">
              <a:buNone/>
            </a:pPr>
            <a:r>
              <a:rPr lang="en-US" sz="2400" dirty="0" smtClean="0"/>
              <a:t>one new process per request</a:t>
            </a:r>
            <a:endParaRPr lang="en-US" dirty="0" smtClean="0"/>
          </a:p>
          <a:p>
            <a:r>
              <a:rPr lang="en-US" dirty="0" smtClean="0"/>
              <a:t>Worker </a:t>
            </a:r>
            <a:r>
              <a:rPr lang="en-US" dirty="0"/>
              <a:t>P</a:t>
            </a:r>
            <a:r>
              <a:rPr lang="en-US" dirty="0" smtClean="0"/>
              <a:t>ool Model</a:t>
            </a:r>
          </a:p>
          <a:p>
            <a:pPr marL="457200" lvl="1" indent="0">
              <a:buNone/>
            </a:pPr>
            <a:r>
              <a:rPr lang="en-US" dirty="0" smtClean="0"/>
              <a:t>dispatch requests to a pool of persistent workers </a:t>
            </a:r>
          </a:p>
          <a:p>
            <a:r>
              <a:rPr lang="en-US" dirty="0" smtClean="0"/>
              <a:t>The C10k problem</a:t>
            </a:r>
          </a:p>
          <a:p>
            <a:pPr marL="457200" lvl="1" indent="0">
              <a:buNone/>
            </a:pPr>
            <a:r>
              <a:rPr lang="en-US" dirty="0" smtClean="0"/>
              <a:t>10 thousand concurrent connections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he race for high throughput and low latency.</a:t>
            </a:r>
          </a:p>
        </p:txBody>
      </p:sp>
    </p:spTree>
    <p:extLst>
      <p:ext uri="{BB962C8B-B14F-4D97-AF65-F5344CB8AC3E}">
        <p14:creationId xmlns:p14="http://schemas.microsoft.com/office/powerpoint/2010/main" val="1868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763365" y="3266243"/>
            <a:ext cx="850900" cy="648532"/>
            <a:chOff x="6972300" y="3400424"/>
            <a:chExt cx="1111250" cy="911225"/>
          </a:xfrm>
        </p:grpSpPr>
        <p:sp>
          <p:nvSpPr>
            <p:cNvPr id="16" name="Flowchart: Multidocument 15"/>
            <p:cNvSpPr/>
            <p:nvPr/>
          </p:nvSpPr>
          <p:spPr>
            <a:xfrm>
              <a:off x="7112000" y="3400424"/>
              <a:ext cx="971550" cy="78422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6972300" y="3527424"/>
              <a:ext cx="971550" cy="78422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cxnSp>
        <p:nvCxnSpPr>
          <p:cNvPr id="29" name="Straight Arrow Connector 28"/>
          <p:cNvCxnSpPr>
            <a:stCxn id="20" idx="3"/>
            <a:endCxn id="2" idx="1"/>
          </p:cNvCxnSpPr>
          <p:nvPr/>
        </p:nvCxnSpPr>
        <p:spPr>
          <a:xfrm>
            <a:off x="6090880" y="3421686"/>
            <a:ext cx="678220" cy="21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Document 1"/>
          <p:cNvSpPr/>
          <p:nvPr/>
        </p:nvSpPr>
        <p:spPr>
          <a:xfrm>
            <a:off x="6769100" y="3408084"/>
            <a:ext cx="629666" cy="45523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" idx="3"/>
            <a:endCxn id="26" idx="1"/>
          </p:cNvCxnSpPr>
          <p:nvPr/>
        </p:nvCxnSpPr>
        <p:spPr>
          <a:xfrm>
            <a:off x="7398766" y="3635703"/>
            <a:ext cx="36459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9088" y="2751527"/>
            <a:ext cx="119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876300" y="3445203"/>
            <a:ext cx="1905000" cy="381000"/>
            <a:chOff x="1016000" y="3409950"/>
            <a:chExt cx="1905000" cy="381000"/>
          </a:xfrm>
        </p:grpSpPr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40000" y="3409950"/>
              <a:ext cx="381000" cy="381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159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1016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1397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778000" y="34099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/>
          <p:cNvSpPr>
            <a:spLocks noChangeAspect="1"/>
          </p:cNvSpPr>
          <p:nvPr/>
        </p:nvSpPr>
        <p:spPr>
          <a:xfrm>
            <a:off x="3162300" y="3445203"/>
            <a:ext cx="381000" cy="38100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6" idx="3"/>
            <a:endCxn id="20" idx="1"/>
          </p:cNvCxnSpPr>
          <p:nvPr/>
        </p:nvCxnSpPr>
        <p:spPr>
          <a:xfrm flipV="1">
            <a:off x="3543300" y="3421686"/>
            <a:ext cx="592481" cy="21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3"/>
            <a:endCxn id="56" idx="1"/>
          </p:cNvCxnSpPr>
          <p:nvPr/>
        </p:nvCxnSpPr>
        <p:spPr>
          <a:xfrm>
            <a:off x="2781300" y="3635703"/>
            <a:ext cx="381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6275" y="2751527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 queue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27164" y="2048809"/>
            <a:ext cx="2184400" cy="3629025"/>
            <a:chOff x="4039232" y="1593571"/>
            <a:chExt cx="2184400" cy="3629025"/>
          </a:xfrm>
        </p:grpSpPr>
        <p:grpSp>
          <p:nvGrpSpPr>
            <p:cNvPr id="25" name="Group 24"/>
            <p:cNvGrpSpPr/>
            <p:nvPr/>
          </p:nvGrpSpPr>
          <p:grpSpPr>
            <a:xfrm>
              <a:off x="4039232" y="1593571"/>
              <a:ext cx="2184400" cy="3629025"/>
              <a:chOff x="1409700" y="1771624"/>
              <a:chExt cx="2298700" cy="349887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09700" y="1771624"/>
                <a:ext cx="2298700" cy="3498876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hread pool</a:t>
                </a:r>
                <a:endParaRPr lang="bg-BG" sz="24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524000" y="2387601"/>
                <a:ext cx="2063750" cy="2753916"/>
                <a:chOff x="2527300" y="2857501"/>
                <a:chExt cx="2063750" cy="275391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27300" y="2857501"/>
                  <a:ext cx="2057400" cy="296928"/>
                </a:xfrm>
                <a:prstGeom prst="rect">
                  <a:avLst/>
                </a:prstGeom>
                <a:solidFill>
                  <a:srgbClr val="FF0000">
                    <a:alpha val="37647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thread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527300" y="3416700"/>
                  <a:ext cx="2057400" cy="296928"/>
                </a:xfrm>
                <a:prstGeom prst="rect">
                  <a:avLst/>
                </a:prstGeom>
                <a:solidFill>
                  <a:srgbClr val="FF0000">
                    <a:alpha val="38039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thread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533650" y="3973851"/>
                  <a:ext cx="2057400" cy="2969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thread 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33650" y="4490212"/>
                  <a:ext cx="2057400" cy="296928"/>
                </a:xfrm>
                <a:prstGeom prst="rect">
                  <a:avLst/>
                </a:prstGeom>
                <a:solidFill>
                  <a:srgbClr val="FF0000">
                    <a:alpha val="38039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thread 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27300" y="5314489"/>
                  <a:ext cx="2057400" cy="296928"/>
                </a:xfrm>
                <a:prstGeom prst="rect">
                  <a:avLst/>
                </a:prstGeom>
                <a:solidFill>
                  <a:srgbClr val="FF0000">
                    <a:alpha val="38039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thread 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5185265" y="4308950"/>
              <a:ext cx="0" cy="39967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19149" y="1412876"/>
            <a:ext cx="4854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oncurrency = # threads</a:t>
            </a:r>
            <a:r>
              <a:rPr lang="bg-BG" sz="2000" b="1" dirty="0" smtClean="0"/>
              <a:t> (</a:t>
            </a:r>
            <a:r>
              <a:rPr lang="en-US" sz="2000" b="1" dirty="0" smtClean="0"/>
              <a:t>or processes)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65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a Worker Thread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92283" y="2922460"/>
            <a:ext cx="7197725" cy="330200"/>
            <a:chOff x="749300" y="2933700"/>
            <a:chExt cx="7477315" cy="330200"/>
          </a:xfrm>
        </p:grpSpPr>
        <p:sp>
          <p:nvSpPr>
            <p:cNvPr id="10" name="Rectangle 9"/>
            <p:cNvSpPr/>
            <p:nvPr/>
          </p:nvSpPr>
          <p:spPr>
            <a:xfrm>
              <a:off x="800100" y="2933700"/>
              <a:ext cx="259861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wait…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00" y="2933700"/>
              <a:ext cx="53975" cy="330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1862" y="2933700"/>
              <a:ext cx="3144798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wait…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8710" y="2933700"/>
              <a:ext cx="73152" cy="330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8663" y="2933700"/>
              <a:ext cx="75994" cy="330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56910" y="2933700"/>
              <a:ext cx="1533129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wait…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53463" y="2933700"/>
              <a:ext cx="73152" cy="330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42" y="1867158"/>
            <a:ext cx="220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route, parse request</a:t>
            </a:r>
          </a:p>
          <a:p>
            <a:pPr algn="ctr"/>
            <a:r>
              <a:rPr lang="en-US" dirty="0" smtClean="0"/>
              <a:t>form db query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15" idx="0"/>
          </p:cNvCxnSpPr>
          <p:nvPr/>
        </p:nvCxnSpPr>
        <p:spPr>
          <a:xfrm flipH="1">
            <a:off x="1118262" y="2513489"/>
            <a:ext cx="1" cy="408971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93254" y="1891356"/>
            <a:ext cx="256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parse db result</a:t>
            </a:r>
          </a:p>
          <a:p>
            <a:pPr algn="ctr"/>
            <a:r>
              <a:rPr lang="en-US" dirty="0" smtClean="0"/>
              <a:t>form web service query</a:t>
            </a:r>
          </a:p>
        </p:txBody>
      </p:sp>
      <p:cxnSp>
        <p:nvCxnSpPr>
          <p:cNvPr id="39" name="Straight Arrow Connector 38"/>
          <p:cNvCxnSpPr>
            <a:stCxn id="38" idx="2"/>
            <a:endCxn id="17" idx="0"/>
          </p:cNvCxnSpPr>
          <p:nvPr/>
        </p:nvCxnSpPr>
        <p:spPr>
          <a:xfrm flipH="1">
            <a:off x="3677836" y="2537687"/>
            <a:ext cx="1" cy="384773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02330" y="1497826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results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  <a:endCxn id="18" idx="0"/>
          </p:cNvCxnSpPr>
          <p:nvPr/>
        </p:nvCxnSpPr>
        <p:spPr>
          <a:xfrm>
            <a:off x="6740252" y="1867158"/>
            <a:ext cx="0" cy="1055302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31625" y="2052852"/>
            <a:ext cx="16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response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>
            <a:off x="8254800" y="2422184"/>
            <a:ext cx="0" cy="500276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38098" y="3645158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query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0"/>
            <a:endCxn id="10" idx="2"/>
          </p:cNvCxnSpPr>
          <p:nvPr/>
        </p:nvCxnSpPr>
        <p:spPr>
          <a:xfrm flipV="1">
            <a:off x="2391904" y="3252660"/>
            <a:ext cx="1" cy="392498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41171" y="3645158"/>
            <a:ext cx="137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service</a:t>
            </a:r>
          </a:p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  <a:endCxn id="16" idx="2"/>
          </p:cNvCxnSpPr>
          <p:nvPr/>
        </p:nvCxnSpPr>
        <p:spPr>
          <a:xfrm flipV="1">
            <a:off x="5226648" y="3252660"/>
            <a:ext cx="0" cy="392498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21755" y="3645158"/>
            <a:ext cx="125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 to disk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0"/>
          </p:cNvCxnSpPr>
          <p:nvPr/>
        </p:nvCxnSpPr>
        <p:spPr>
          <a:xfrm flipV="1">
            <a:off x="7548594" y="3252660"/>
            <a:ext cx="1" cy="392498"/>
          </a:xfrm>
          <a:prstGeom prst="straightConnector1">
            <a:avLst/>
          </a:prstGeom>
          <a:ln w="31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92283" y="4490003"/>
            <a:ext cx="7197725" cy="995689"/>
            <a:chOff x="1092283" y="4490003"/>
            <a:chExt cx="7197725" cy="995689"/>
          </a:xfrm>
        </p:grpSpPr>
        <p:grpSp>
          <p:nvGrpSpPr>
            <p:cNvPr id="76" name="Group 75"/>
            <p:cNvGrpSpPr/>
            <p:nvPr/>
          </p:nvGrpSpPr>
          <p:grpSpPr>
            <a:xfrm>
              <a:off x="1092283" y="4490003"/>
              <a:ext cx="7197725" cy="330200"/>
              <a:chOff x="749300" y="2933700"/>
              <a:chExt cx="7477315" cy="3302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800100" y="2933700"/>
                <a:ext cx="2598610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49300" y="2933700"/>
                <a:ext cx="53975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71862" y="2933700"/>
                <a:ext cx="3144798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98710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78663" y="2933700"/>
                <a:ext cx="75994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56910" y="2933700"/>
                <a:ext cx="1533129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153463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92283" y="5155492"/>
              <a:ext cx="7197725" cy="330200"/>
              <a:chOff x="749300" y="2933700"/>
              <a:chExt cx="7477315" cy="3302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800100" y="2933700"/>
                <a:ext cx="2598610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49300" y="2933700"/>
                <a:ext cx="53975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471862" y="2933700"/>
                <a:ext cx="3144798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398710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578663" y="2933700"/>
                <a:ext cx="75994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56910" y="2933700"/>
                <a:ext cx="1533129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153463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92283" y="4825292"/>
              <a:ext cx="7197725" cy="330200"/>
              <a:chOff x="749300" y="2933700"/>
              <a:chExt cx="7477315" cy="3302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800100" y="2933700"/>
                <a:ext cx="2598610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49300" y="2933700"/>
                <a:ext cx="53975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71862" y="2933700"/>
                <a:ext cx="3144798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398710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578663" y="2933700"/>
                <a:ext cx="75994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656910" y="2933700"/>
                <a:ext cx="1533129" cy="33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wait…</a:t>
                </a:r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153463" y="2933700"/>
                <a:ext cx="73152" cy="330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1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I/O Latency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5694740"/>
              </p:ext>
            </p:extLst>
          </p:nvPr>
        </p:nvGraphicFramePr>
        <p:xfrm>
          <a:off x="977900" y="1600200"/>
          <a:ext cx="3517900" cy="364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950"/>
                <a:gridCol w="1758950"/>
              </a:tblGrid>
              <a:tr h="6074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CPU cycles</a:t>
                      </a:r>
                      <a:endParaRPr lang="en-US" i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 cache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 cache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41 000 000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240 000 000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0296"/>
              </p:ext>
            </p:extLst>
          </p:nvPr>
        </p:nvGraphicFramePr>
        <p:xfrm>
          <a:off x="4470400" y="1600200"/>
          <a:ext cx="3035300" cy="364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300"/>
              </a:tblGrid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relative</a:t>
                      </a:r>
                      <a:endParaRPr lang="en-US" i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room </a:t>
                      </a:r>
                      <a:r>
                        <a:rPr lang="en-US" sz="1800" baseline="0" dirty="0" smtClean="0"/>
                        <a:t>~5m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across the street </a:t>
                      </a:r>
                      <a:r>
                        <a:rPr lang="en-US" dirty="0" smtClean="0"/>
                        <a:t>~20m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block </a:t>
                      </a:r>
                      <a:r>
                        <a:rPr lang="en-US" dirty="0" smtClean="0"/>
                        <a:t>~400m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Earth</a:t>
                      </a:r>
                      <a:r>
                        <a:rPr lang="en-US" baseline="0" dirty="0" smtClean="0"/>
                        <a:t> circumference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to the Moon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(non-blocking) I/O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Initiate I/O operation and return, don’t block</a:t>
            </a:r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erform other tasks instead of idling</a:t>
            </a:r>
          </a:p>
          <a:p>
            <a:pPr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I/O completes, process result using an event notification interface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Popular web servers: nginx and lighttpd</a:t>
            </a:r>
          </a:p>
        </p:txBody>
      </p:sp>
    </p:spTree>
    <p:extLst>
      <p:ext uri="{BB962C8B-B14F-4D97-AF65-F5344CB8AC3E}">
        <p14:creationId xmlns:p14="http://schemas.microsoft.com/office/powerpoint/2010/main" val="4071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JSSA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EB205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759</Words>
  <Application>Microsoft Office PowerPoint</Application>
  <PresentationFormat>On-screen Show (4:3)</PresentationFormat>
  <Paragraphs>316</Paragraphs>
  <Slides>34</Slides>
  <Notes>25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PowerPoint Presentation</vt:lpstr>
      <vt:lpstr>Agenda</vt:lpstr>
      <vt:lpstr>ORIGINS</vt:lpstr>
      <vt:lpstr>Evolution of Socket Servers</vt:lpstr>
      <vt:lpstr>Thread Pool Model</vt:lpstr>
      <vt:lpstr>Efficiency of a Worker Thread</vt:lpstr>
      <vt:lpstr>Relative I/O Latency</vt:lpstr>
      <vt:lpstr>Is there a better way?</vt:lpstr>
      <vt:lpstr>Asynchronous (non-blocking) I/O</vt:lpstr>
      <vt:lpstr>Inside node</vt:lpstr>
      <vt:lpstr>Node.JS in five words</vt:lpstr>
      <vt:lpstr>Evented Model</vt:lpstr>
      <vt:lpstr>What is Node.JS made of?</vt:lpstr>
      <vt:lpstr>Hands on</vt:lpstr>
      <vt:lpstr>Async Callbacks - Look Familiar?</vt:lpstr>
      <vt:lpstr>Simple Socket Server</vt:lpstr>
      <vt:lpstr>Events –Listeners and Emitters</vt:lpstr>
      <vt:lpstr>Simple HTTP Server</vt:lpstr>
      <vt:lpstr>Static HTTP Server</vt:lpstr>
      <vt:lpstr>Error handling</vt:lpstr>
      <vt:lpstr>Making HTTP Requests</vt:lpstr>
      <vt:lpstr>Simple HTTP Forwarding Proxy</vt:lpstr>
      <vt:lpstr>Simple HTTP Forwarding Proxy</vt:lpstr>
      <vt:lpstr>Challenges</vt:lpstr>
      <vt:lpstr>Benefits</vt:lpstr>
      <vt:lpstr>The real world</vt:lpstr>
      <vt:lpstr>Modules</vt:lpstr>
      <vt:lpstr>Node Package Management</vt:lpstr>
      <vt:lpstr>Node.JS Resources</vt:lpstr>
      <vt:lpstr>expressjs: web app framework</vt:lpstr>
      <vt:lpstr>ExpressJS – hit counter</vt:lpstr>
      <vt:lpstr>Questions?</vt:lpstr>
      <vt:lpstr>Expect very soon: SharePoint Saturday!</vt:lpstr>
      <vt:lpstr>Thanks to our Sponsors: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Valentin</cp:lastModifiedBy>
  <cp:revision>2</cp:revision>
  <dcterms:created xsi:type="dcterms:W3CDTF">2013-04-15T07:44:53Z</dcterms:created>
  <dcterms:modified xsi:type="dcterms:W3CDTF">2013-04-15T07:46:48Z</dcterms:modified>
</cp:coreProperties>
</file>