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2" r:id="rId3"/>
  </p:sldMasterIdLst>
  <p:notesMasterIdLst>
    <p:notesMasterId r:id="rId162"/>
  </p:notesMasterIdLst>
  <p:handoutMasterIdLst>
    <p:handoutMasterId r:id="rId163"/>
  </p:handoutMasterIdLst>
  <p:sldIdLst>
    <p:sldId id="891" r:id="rId4"/>
    <p:sldId id="775" r:id="rId5"/>
    <p:sldId id="777" r:id="rId6"/>
    <p:sldId id="776" r:id="rId7"/>
    <p:sldId id="874" r:id="rId8"/>
    <p:sldId id="731" r:id="rId9"/>
    <p:sldId id="899" r:id="rId10"/>
    <p:sldId id="698" r:id="rId11"/>
    <p:sldId id="878" r:id="rId12"/>
    <p:sldId id="875" r:id="rId13"/>
    <p:sldId id="264" r:id="rId14"/>
    <p:sldId id="573" r:id="rId15"/>
    <p:sldId id="627" r:id="rId16"/>
    <p:sldId id="876" r:id="rId17"/>
    <p:sldId id="336" r:id="rId18"/>
    <p:sldId id="699" r:id="rId19"/>
    <p:sldId id="641" r:id="rId20"/>
    <p:sldId id="726" r:id="rId21"/>
    <p:sldId id="880" r:id="rId22"/>
    <p:sldId id="846" r:id="rId23"/>
    <p:sldId id="847" r:id="rId24"/>
    <p:sldId id="727" r:id="rId25"/>
    <p:sldId id="730" r:id="rId26"/>
    <p:sldId id="733" r:id="rId27"/>
    <p:sldId id="895" r:id="rId28"/>
    <p:sldId id="630" r:id="rId29"/>
    <p:sldId id="637" r:id="rId30"/>
    <p:sldId id="636" r:id="rId31"/>
    <p:sldId id="633" r:id="rId32"/>
    <p:sldId id="624" r:id="rId33"/>
    <p:sldId id="879" r:id="rId34"/>
    <p:sldId id="635" r:id="rId35"/>
    <p:sldId id="725" r:id="rId36"/>
    <p:sldId id="644" r:id="rId37"/>
    <p:sldId id="729" r:id="rId38"/>
    <p:sldId id="831" r:id="rId39"/>
    <p:sldId id="728" r:id="rId40"/>
    <p:sldId id="702" r:id="rId41"/>
    <p:sldId id="703" r:id="rId42"/>
    <p:sldId id="704" r:id="rId43"/>
    <p:sldId id="639" r:id="rId44"/>
    <p:sldId id="747" r:id="rId45"/>
    <p:sldId id="642" r:id="rId46"/>
    <p:sldId id="748" r:id="rId47"/>
    <p:sldId id="749" r:id="rId48"/>
    <p:sldId id="753" r:id="rId49"/>
    <p:sldId id="751" r:id="rId50"/>
    <p:sldId id="759" r:id="rId51"/>
    <p:sldId id="892" r:id="rId52"/>
    <p:sldId id="754" r:id="rId53"/>
    <p:sldId id="755" r:id="rId54"/>
    <p:sldId id="756" r:id="rId55"/>
    <p:sldId id="757" r:id="rId56"/>
    <p:sldId id="824" r:id="rId57"/>
    <p:sldId id="825" r:id="rId58"/>
    <p:sldId id="760" r:id="rId59"/>
    <p:sldId id="761" r:id="rId60"/>
    <p:sldId id="762" r:id="rId61"/>
    <p:sldId id="763" r:id="rId62"/>
    <p:sldId id="766" r:id="rId63"/>
    <p:sldId id="767" r:id="rId64"/>
    <p:sldId id="770" r:id="rId65"/>
    <p:sldId id="771" r:id="rId66"/>
    <p:sldId id="772" r:id="rId67"/>
    <p:sldId id="773" r:id="rId68"/>
    <p:sldId id="778" r:id="rId69"/>
    <p:sldId id="774" r:id="rId70"/>
    <p:sldId id="779" r:id="rId71"/>
    <p:sldId id="780" r:id="rId72"/>
    <p:sldId id="782" r:id="rId73"/>
    <p:sldId id="781" r:id="rId74"/>
    <p:sldId id="881" r:id="rId75"/>
    <p:sldId id="882" r:id="rId76"/>
    <p:sldId id="883" r:id="rId77"/>
    <p:sldId id="783" r:id="rId78"/>
    <p:sldId id="823" r:id="rId79"/>
    <p:sldId id="784" r:id="rId80"/>
    <p:sldId id="793" r:id="rId81"/>
    <p:sldId id="794" r:id="rId82"/>
    <p:sldId id="788" r:id="rId83"/>
    <p:sldId id="789" r:id="rId84"/>
    <p:sldId id="790" r:id="rId85"/>
    <p:sldId id="896" r:id="rId86"/>
    <p:sldId id="792" r:id="rId87"/>
    <p:sldId id="791" r:id="rId88"/>
    <p:sldId id="785" r:id="rId89"/>
    <p:sldId id="786" r:id="rId90"/>
    <p:sldId id="787" r:id="rId91"/>
    <p:sldId id="795" r:id="rId92"/>
    <p:sldId id="796" r:id="rId93"/>
    <p:sldId id="797" r:id="rId94"/>
    <p:sldId id="798" r:id="rId95"/>
    <p:sldId id="799" r:id="rId96"/>
    <p:sldId id="768" r:id="rId97"/>
    <p:sldId id="769" r:id="rId98"/>
    <p:sldId id="800" r:id="rId99"/>
    <p:sldId id="801" r:id="rId100"/>
    <p:sldId id="802" r:id="rId101"/>
    <p:sldId id="803" r:id="rId102"/>
    <p:sldId id="804" r:id="rId103"/>
    <p:sldId id="848" r:id="rId104"/>
    <p:sldId id="849" r:id="rId105"/>
    <p:sldId id="850" r:id="rId106"/>
    <p:sldId id="851" r:id="rId107"/>
    <p:sldId id="852" r:id="rId108"/>
    <p:sldId id="853" r:id="rId109"/>
    <p:sldId id="854" r:id="rId110"/>
    <p:sldId id="807" r:id="rId111"/>
    <p:sldId id="886" r:id="rId112"/>
    <p:sldId id="805" r:id="rId113"/>
    <p:sldId id="887" r:id="rId114"/>
    <p:sldId id="885" r:id="rId115"/>
    <p:sldId id="808" r:id="rId116"/>
    <p:sldId id="884" r:id="rId117"/>
    <p:sldId id="810" r:id="rId118"/>
    <p:sldId id="811" r:id="rId119"/>
    <p:sldId id="812" r:id="rId120"/>
    <p:sldId id="843" r:id="rId121"/>
    <p:sldId id="857" r:id="rId122"/>
    <p:sldId id="855" r:id="rId123"/>
    <p:sldId id="873" r:id="rId124"/>
    <p:sldId id="859" r:id="rId125"/>
    <p:sldId id="860" r:id="rId126"/>
    <p:sldId id="861" r:id="rId127"/>
    <p:sldId id="863" r:id="rId128"/>
    <p:sldId id="864" r:id="rId129"/>
    <p:sldId id="865" r:id="rId130"/>
    <p:sldId id="866" r:id="rId131"/>
    <p:sldId id="844" r:id="rId132"/>
    <p:sldId id="867" r:id="rId133"/>
    <p:sldId id="868" r:id="rId134"/>
    <p:sldId id="858" r:id="rId135"/>
    <p:sldId id="869" r:id="rId136"/>
    <p:sldId id="836" r:id="rId137"/>
    <p:sldId id="893" r:id="rId138"/>
    <p:sldId id="894" r:id="rId139"/>
    <p:sldId id="870" r:id="rId140"/>
    <p:sldId id="872" r:id="rId141"/>
    <p:sldId id="897" r:id="rId142"/>
    <p:sldId id="834" r:id="rId143"/>
    <p:sldId id="835" r:id="rId144"/>
    <p:sldId id="837" r:id="rId145"/>
    <p:sldId id="838" r:id="rId146"/>
    <p:sldId id="839" r:id="rId147"/>
    <p:sldId id="840" r:id="rId148"/>
    <p:sldId id="841" r:id="rId149"/>
    <p:sldId id="842" r:id="rId150"/>
    <p:sldId id="813" r:id="rId151"/>
    <p:sldId id="826" r:id="rId152"/>
    <p:sldId id="827" r:id="rId153"/>
    <p:sldId id="828" r:id="rId154"/>
    <p:sldId id="888" r:id="rId155"/>
    <p:sldId id="889" r:id="rId156"/>
    <p:sldId id="833" r:id="rId157"/>
    <p:sldId id="829" r:id="rId158"/>
    <p:sldId id="830" r:id="rId159"/>
    <p:sldId id="832" r:id="rId160"/>
    <p:sldId id="806" r:id="rId16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5E47"/>
    <a:srgbClr val="684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DF4"/>
          </a:solidFill>
        </a:fill>
      </a:tcStyle>
    </a:wholeTbl>
    <a:band1H>
      <a:tcStyle>
        <a:tcBdr/>
        <a:fill>
          <a:solidFill>
            <a:srgbClr val="D0D8E8"/>
          </a:solidFill>
        </a:fill>
      </a:tcStyle>
    </a:band1H>
    <a:band2H>
      <a:tcStyle>
        <a:tcBdr/>
      </a:tcStyle>
    </a:band2H>
    <a:band1V>
      <a:tcStyle>
        <a:tcBdr/>
        <a:fill>
          <a:solidFill>
            <a:srgbClr val="D0D8E8"/>
          </a:solidFill>
        </a:fill>
      </a:tcStyle>
    </a:band1V>
    <a:band2V>
      <a:tcStyle>
        <a:tcBdr/>
      </a:tcStyle>
    </a:band2V>
    <a:lastCol>
      <a:tcTxStyle b="on">
        <a:font>
          <a:latin typeface="+mn-lt"/>
          <a:ea typeface="+mn-ea"/>
          <a:cs typeface="+mn-cs"/>
        </a:font>
        <a:srgbClr val="FFFFFF"/>
      </a:tcTxStyle>
      <a:tcStyle>
        <a:tcBdr/>
        <a:fill>
          <a:solidFill>
            <a:srgbClr val="4F81BD"/>
          </a:solidFill>
        </a:fill>
      </a:tcStyle>
    </a:lastCol>
    <a:firstCol>
      <a:tcTxStyle b="on">
        <a:font>
          <a:latin typeface="+mn-lt"/>
          <a:ea typeface="+mn-ea"/>
          <a:cs typeface="+mn-cs"/>
        </a:font>
        <a:srgbClr val="FFFFFF"/>
      </a:tcTxStyle>
      <a:tcStyle>
        <a:tcBdr/>
        <a:fill>
          <a:solidFill>
            <a:srgbClr val="4F81BD"/>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F81BD"/>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F81BD"/>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56" autoAdjust="0"/>
    <p:restoredTop sz="81804" autoAdjust="0"/>
  </p:normalViewPr>
  <p:slideViewPr>
    <p:cSldViewPr snapToGrid="0">
      <p:cViewPr varScale="1">
        <p:scale>
          <a:sx n="61" d="100"/>
          <a:sy n="61" d="100"/>
        </p:scale>
        <p:origin x="1434" y="66"/>
      </p:cViewPr>
      <p:guideLst/>
    </p:cSldViewPr>
  </p:slideViewPr>
  <p:notesTextViewPr>
    <p:cViewPr>
      <p:scale>
        <a:sx n="1" d="1"/>
        <a:sy n="1" d="1"/>
      </p:scale>
      <p:origin x="0" y="0"/>
    </p:cViewPr>
  </p:notesTextViewPr>
  <p:sorterViewPr>
    <p:cViewPr>
      <p:scale>
        <a:sx n="90" d="100"/>
        <a:sy n="90" d="100"/>
      </p:scale>
      <p:origin x="0" y="-18198"/>
    </p:cViewPr>
  </p:sorterViewPr>
  <p:notesViewPr>
    <p:cSldViewPr snapToGrid="0">
      <p:cViewPr varScale="1">
        <p:scale>
          <a:sx n="56" d="100"/>
          <a:sy n="56"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38" Type="http://schemas.openxmlformats.org/officeDocument/2006/relationships/slide" Target="slides/slide135.xml"/><Relationship Id="rId154" Type="http://schemas.openxmlformats.org/officeDocument/2006/relationships/slide" Target="slides/slide151.xml"/><Relationship Id="rId159" Type="http://schemas.openxmlformats.org/officeDocument/2006/relationships/slide" Target="slides/slide156.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144" Type="http://schemas.openxmlformats.org/officeDocument/2006/relationships/slide" Target="slides/slide141.xml"/><Relationship Id="rId149" Type="http://schemas.openxmlformats.org/officeDocument/2006/relationships/slide" Target="slides/slide14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160" Type="http://schemas.openxmlformats.org/officeDocument/2006/relationships/slide" Target="slides/slide157.xml"/><Relationship Id="rId165" Type="http://schemas.openxmlformats.org/officeDocument/2006/relationships/viewProps" Target="viewProp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slide" Target="slides/slide136.xml"/><Relationship Id="rId80" Type="http://schemas.openxmlformats.org/officeDocument/2006/relationships/slide" Target="slides/slide77.xml"/><Relationship Id="rId85" Type="http://schemas.openxmlformats.org/officeDocument/2006/relationships/slide" Target="slides/slide82.xml"/><Relationship Id="rId150" Type="http://schemas.openxmlformats.org/officeDocument/2006/relationships/slide" Target="slides/slide147.xml"/><Relationship Id="rId155" Type="http://schemas.openxmlformats.org/officeDocument/2006/relationships/slide" Target="slides/slide15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slide" Target="slides/slide142.xml"/><Relationship Id="rId161" Type="http://schemas.openxmlformats.org/officeDocument/2006/relationships/slide" Target="slides/slide158.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30" Type="http://schemas.openxmlformats.org/officeDocument/2006/relationships/slide" Target="slides/slide127.xml"/><Relationship Id="rId135" Type="http://schemas.openxmlformats.org/officeDocument/2006/relationships/slide" Target="slides/slide132.xml"/><Relationship Id="rId143" Type="http://schemas.openxmlformats.org/officeDocument/2006/relationships/slide" Target="slides/slide140.xml"/><Relationship Id="rId148" Type="http://schemas.openxmlformats.org/officeDocument/2006/relationships/slide" Target="slides/slide145.xml"/><Relationship Id="rId151" Type="http://schemas.openxmlformats.org/officeDocument/2006/relationships/slide" Target="slides/slide148.xml"/><Relationship Id="rId156" Type="http://schemas.openxmlformats.org/officeDocument/2006/relationships/slide" Target="slides/slide153.xml"/><Relationship Id="rId16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167"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16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157" Type="http://schemas.openxmlformats.org/officeDocument/2006/relationships/slide" Target="slides/slide154.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slide" Target="slides/slide14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163" Type="http://schemas.openxmlformats.org/officeDocument/2006/relationships/handoutMaster" Target="handoutMasters/handoutMaster1.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038478" cy="465136"/>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a typeface=""/>
              <a:cs typeface=""/>
            </a:endParaRPr>
          </a:p>
        </p:txBody>
      </p:sp>
      <p:sp>
        <p:nvSpPr>
          <p:cNvPr id="3" name="Date Placeholder 2"/>
          <p:cNvSpPr txBox="1">
            <a:spLocks noGrp="1"/>
          </p:cNvSpPr>
          <p:nvPr>
            <p:ph type="dt" sz="quarter" idx="1"/>
          </p:nvPr>
        </p:nvSpPr>
        <p:spPr>
          <a:xfrm>
            <a:off x="3970333" y="0"/>
            <a:ext cx="3038478" cy="465136"/>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90CA490-ACE8-4BB5-AD63-FDC8D31C21D6}" type="datetime1">
              <a:rPr lang="en-US" sz="1200" b="0" i="0" u="none" strike="noStrike" kern="1200" cap="none" spc="0" baseline="0">
                <a:solidFill>
                  <a:srgbClr val="000000"/>
                </a:solidFill>
                <a:uFillTx/>
                <a:latin typeface="Calibri"/>
                <a:ea typeface=""/>
                <a:cs typeface=""/>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5/13/2015</a:t>
            </a:fld>
            <a:endParaRPr lang="en-US" sz="1200" b="0" i="0" u="none" strike="noStrike" kern="1200" cap="none" spc="0" baseline="0">
              <a:solidFill>
                <a:srgbClr val="000000"/>
              </a:solidFill>
              <a:uFillTx/>
              <a:latin typeface="Calibri"/>
              <a:ea typeface=""/>
              <a:cs typeface=""/>
            </a:endParaRPr>
          </a:p>
        </p:txBody>
      </p:sp>
      <p:sp>
        <p:nvSpPr>
          <p:cNvPr id="4" name="Footer Placeholder 3"/>
          <p:cNvSpPr txBox="1">
            <a:spLocks noGrp="1"/>
          </p:cNvSpPr>
          <p:nvPr>
            <p:ph type="ftr" sz="quarter" idx="2"/>
          </p:nvPr>
        </p:nvSpPr>
        <p:spPr>
          <a:xfrm>
            <a:off x="0" y="8829675"/>
            <a:ext cx="3038478" cy="465136"/>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a typeface=""/>
              <a:cs typeface=""/>
            </a:endParaRPr>
          </a:p>
        </p:txBody>
      </p:sp>
      <p:sp>
        <p:nvSpPr>
          <p:cNvPr id="5" name="Slide Number Placeholder 4"/>
          <p:cNvSpPr txBox="1">
            <a:spLocks noGrp="1"/>
          </p:cNvSpPr>
          <p:nvPr>
            <p:ph type="sldNum" sz="quarter" idx="3"/>
          </p:nvPr>
        </p:nvSpPr>
        <p:spPr>
          <a:xfrm>
            <a:off x="3970333" y="8829675"/>
            <a:ext cx="3038478" cy="465136"/>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BD9B561-D6F5-427E-B3C1-C19EE3E57E20}" type="slidenum">
              <a:t>‹#›</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94052249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038478" cy="465136"/>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ea typeface=""/>
                <a:cs typeface=""/>
              </a:defRPr>
            </a:lvl1pPr>
          </a:lstStyle>
          <a:p>
            <a:pPr lvl="0"/>
            <a:endParaRPr lang="en-US"/>
          </a:p>
        </p:txBody>
      </p:sp>
      <p:sp>
        <p:nvSpPr>
          <p:cNvPr id="3" name="Date Placeholder 2"/>
          <p:cNvSpPr txBox="1">
            <a:spLocks noGrp="1"/>
          </p:cNvSpPr>
          <p:nvPr>
            <p:ph type="dt" idx="1"/>
          </p:nvPr>
        </p:nvSpPr>
        <p:spPr>
          <a:xfrm>
            <a:off x="3970333" y="0"/>
            <a:ext cx="3038478" cy="465136"/>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ea typeface=""/>
                <a:cs typeface=""/>
              </a:defRPr>
            </a:lvl1pPr>
          </a:lstStyle>
          <a:p>
            <a:pPr lvl="0"/>
            <a:fld id="{857EAF1C-F7F9-450D-A29E-89FD00E74EC3}" type="datetime1">
              <a:rPr lang="en-US"/>
              <a:pPr lvl="0"/>
              <a:t>5/13/2015</a:t>
            </a:fld>
            <a:endParaRPr lang="en-US"/>
          </a:p>
        </p:txBody>
      </p:sp>
      <p:sp>
        <p:nvSpPr>
          <p:cNvPr id="4" name="Slide Image Placeholder 3"/>
          <p:cNvSpPr>
            <a:spLocks noGrp="1" noRot="1" noChangeAspect="1"/>
          </p:cNvSpPr>
          <p:nvPr>
            <p:ph type="sldImg" idx="2"/>
          </p:nvPr>
        </p:nvSpPr>
        <p:spPr>
          <a:xfrm>
            <a:off x="1181103" y="696909"/>
            <a:ext cx="4648196" cy="3486149"/>
          </a:xfrm>
          <a:prstGeom prst="rect">
            <a:avLst/>
          </a:prstGeom>
          <a:noFill/>
          <a:ln w="12701">
            <a:solidFill>
              <a:srgbClr val="000000"/>
            </a:solidFill>
            <a:prstDash val="solid"/>
          </a:ln>
        </p:spPr>
      </p:sp>
      <p:sp>
        <p:nvSpPr>
          <p:cNvPr id="5" name="Notes Placeholder 4"/>
          <p:cNvSpPr txBox="1">
            <a:spLocks noGrp="1"/>
          </p:cNvSpPr>
          <p:nvPr>
            <p:ph type="body" sz="quarter" idx="3"/>
          </p:nvPr>
        </p:nvSpPr>
        <p:spPr>
          <a:xfrm>
            <a:off x="701673" y="4416423"/>
            <a:ext cx="5607045" cy="4183059"/>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txBox="1">
            <a:spLocks noGrp="1"/>
          </p:cNvSpPr>
          <p:nvPr>
            <p:ph type="ftr" sz="quarter" idx="4"/>
          </p:nvPr>
        </p:nvSpPr>
        <p:spPr>
          <a:xfrm>
            <a:off x="0" y="8829675"/>
            <a:ext cx="3038478" cy="465136"/>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ea typeface=""/>
                <a:cs typeface=""/>
              </a:defRPr>
            </a:lvl1pPr>
          </a:lstStyle>
          <a:p>
            <a:pPr lvl="0"/>
            <a:endParaRPr lang="en-US"/>
          </a:p>
        </p:txBody>
      </p:sp>
      <p:sp>
        <p:nvSpPr>
          <p:cNvPr id="7" name="Slide Number Placeholder 6"/>
          <p:cNvSpPr txBox="1">
            <a:spLocks noGrp="1"/>
          </p:cNvSpPr>
          <p:nvPr>
            <p:ph type="sldNum" sz="quarter" idx="5"/>
          </p:nvPr>
        </p:nvSpPr>
        <p:spPr>
          <a:xfrm>
            <a:off x="3970333" y="8829675"/>
            <a:ext cx="3038478" cy="465136"/>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ea typeface=""/>
                <a:cs typeface=""/>
              </a:defRPr>
            </a:lvl1pPr>
          </a:lstStyle>
          <a:p>
            <a:pPr lvl="0"/>
            <a:fld id="{EFAFFE54-64DE-423D-ADB0-4EB2AC49EBE8}" type="slidenum">
              <a:t>‹#›</a:t>
            </a:fld>
            <a:endParaRPr lang="en-US"/>
          </a:p>
        </p:txBody>
      </p:sp>
    </p:spTree>
    <p:extLst>
      <p:ext uri="{BB962C8B-B14F-4D97-AF65-F5344CB8AC3E}">
        <p14:creationId xmlns:p14="http://schemas.microsoft.com/office/powerpoint/2010/main" val="74567119"/>
      </p:ext>
    </p:extLst>
  </p:cSld>
  <p:clrMap bg1="lt1" tx1="dk1" bg2="lt2" tx2="dk2" accent1="accent1" accent2="accent2" accent3="accent3" accent4="accent4" accent5="accent5" accent6="accent6" hlink="hlink" folHlink="folHlink"/>
  <p:hf sldNum="0" hdr="0" ftr="0" dt="0"/>
  <p:notesStyle>
    <a:lvl1pPr marL="0" marR="0" lvl="0" indent="0" algn="l" defTabSz="457200" rtl="0" fontAlgn="auto" hangingPunct="1">
      <a:lnSpc>
        <a:spcPct val="100000"/>
      </a:lnSpc>
      <a:spcBef>
        <a:spcPts val="600"/>
      </a:spcBef>
      <a:spcAft>
        <a:spcPts val="600"/>
      </a:spcAft>
      <a:buNone/>
      <a:tabLst/>
      <a:defRPr lang="en-US" sz="1400" b="0" i="0" u="none" strike="noStrike" kern="1200" cap="none" spc="0" baseline="0">
        <a:solidFill>
          <a:srgbClr val="000000"/>
        </a:solidFill>
        <a:uFillTx/>
        <a:latin typeface="Calibri"/>
        <a:ea typeface=""/>
        <a:cs typeface=""/>
      </a:defRPr>
    </a:lvl1pPr>
    <a:lvl2pPr marL="457200" marR="0" lvl="1" indent="0" algn="l" defTabSz="457200" rtl="0" fontAlgn="auto" hangingPunct="1">
      <a:lnSpc>
        <a:spcPct val="100000"/>
      </a:lnSpc>
      <a:spcBef>
        <a:spcPts val="600"/>
      </a:spcBef>
      <a:spcAft>
        <a:spcPts val="600"/>
      </a:spcAft>
      <a:buNone/>
      <a:tabLst/>
      <a:defRPr lang="en-US" sz="1400" b="0" i="0" u="none" strike="noStrike" kern="1200" cap="none" spc="0" baseline="0">
        <a:solidFill>
          <a:srgbClr val="000000"/>
        </a:solidFill>
        <a:uFillTx/>
        <a:latin typeface="Calibri"/>
        <a:ea typeface=""/>
        <a:cs typeface=""/>
      </a:defRPr>
    </a:lvl2pPr>
    <a:lvl3pPr marL="914400" marR="0" lvl="2" indent="0" algn="l" defTabSz="457200" rtl="0" fontAlgn="auto" hangingPunct="1">
      <a:lnSpc>
        <a:spcPct val="100000"/>
      </a:lnSpc>
      <a:spcBef>
        <a:spcPts val="600"/>
      </a:spcBef>
      <a:spcAft>
        <a:spcPts val="600"/>
      </a:spcAft>
      <a:buNone/>
      <a:tabLst/>
      <a:defRPr lang="en-US" sz="1400" b="0" i="0" u="none" strike="noStrike" kern="1200" cap="none" spc="0" baseline="0">
        <a:solidFill>
          <a:srgbClr val="000000"/>
        </a:solidFill>
        <a:uFillTx/>
        <a:latin typeface="Calibri"/>
        <a:ea typeface=""/>
        <a:cs typeface=""/>
      </a:defRPr>
    </a:lvl3pPr>
    <a:lvl4pPr marL="1371600" marR="0" lvl="3" indent="0" algn="l" defTabSz="457200" rtl="0" fontAlgn="auto" hangingPunct="1">
      <a:lnSpc>
        <a:spcPct val="100000"/>
      </a:lnSpc>
      <a:spcBef>
        <a:spcPts val="600"/>
      </a:spcBef>
      <a:spcAft>
        <a:spcPts val="600"/>
      </a:spcAft>
      <a:buNone/>
      <a:tabLst/>
      <a:defRPr lang="en-US" sz="1400" b="0" i="0" u="none" strike="noStrike" kern="1200" cap="none" spc="0" baseline="0">
        <a:solidFill>
          <a:srgbClr val="000000"/>
        </a:solidFill>
        <a:uFillTx/>
        <a:latin typeface="Calibri"/>
        <a:ea typeface=""/>
        <a:cs typeface=""/>
      </a:defRPr>
    </a:lvl4pPr>
    <a:lvl5pPr marL="1828800" marR="0" lvl="4" indent="0" algn="l" defTabSz="457200" rtl="0" fontAlgn="auto" hangingPunct="1">
      <a:lnSpc>
        <a:spcPct val="100000"/>
      </a:lnSpc>
      <a:spcBef>
        <a:spcPts val="600"/>
      </a:spcBef>
      <a:spcAft>
        <a:spcPts val="600"/>
      </a:spcAft>
      <a:buNone/>
      <a:tabLst/>
      <a:defRPr lang="en-US" sz="1400" b="0" i="0" u="none" strike="noStrike" kern="1200" cap="none" spc="0" baseline="0">
        <a:solidFill>
          <a:srgbClr val="000000"/>
        </a:solidFill>
        <a:uFillTx/>
        <a:latin typeface="Calibri"/>
        <a:ea typeface=""/>
        <a:cs typeface=""/>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A31DD86-8103-42E7-A945-55EBA6E21C62}" type="slidenum">
              <a:t>1</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500151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Demo program available in Demo Progs folder. In Java, you can predefine a variable:</a:t>
            </a:r>
          </a:p>
          <a:p>
            <a:pPr lvl="0"/>
            <a:r>
              <a:rPr lang="en-US"/>
              <a:t>int a, b, c   This defines three integer variables without initializing them.  The default initialization is zero.</a:t>
            </a:r>
          </a:p>
          <a:p>
            <a:pPr lvl="0"/>
            <a:r>
              <a:rPr lang="en-US"/>
              <a:t>Or you can define with an assignment:  int a = 10;  Note – each Java statement ends with a ;  Allows easy spanning</a:t>
            </a:r>
          </a:p>
          <a:p>
            <a:pPr lvl="0"/>
            <a:r>
              <a:rPr lang="en-US"/>
              <a:t>of multiple lines.</a:t>
            </a:r>
          </a:p>
          <a:p>
            <a:pPr lvl="0"/>
            <a:endParaRPr lang="en-US"/>
          </a:p>
          <a:p>
            <a:pPr lvl="0"/>
            <a:r>
              <a:rPr lang="en-US"/>
              <a:t>I have a demo program (sizecalc.py) that shows the sizes and types of various data.</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2C66C6C-F40F-49D0-8103-D4FF712447C1}" type="slidenum">
              <a:t>12</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87449093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Python doesn't have explicit constructors like C++ or Java, but the __init__() method in Python is something similar.</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0573900-94F8-447A-9D7D-D077BE2728A9}" type="slidenum">
              <a:t>119</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31265253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Apparently, Java and PHP use "this".  There seem to be other differences which aren't clear to me.</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DD5CAFE-C2BC-4306-A0B8-8AF4BA525097}" type="slidenum">
              <a:t>120</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86816065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err="1"/>
              <a:t>LabsDone</a:t>
            </a:r>
            <a:r>
              <a:rPr lang="en-US" dirty="0"/>
              <a:t> – </a:t>
            </a:r>
            <a:r>
              <a:rPr lang="en-US" dirty="0" smtClean="0"/>
              <a:t>lab24_classes.py</a:t>
            </a:r>
            <a:endParaRPr lang="en-US" dirty="0"/>
          </a:p>
          <a:p>
            <a:pPr lvl="0"/>
            <a:endParaRPr lang="en-US" dirty="0"/>
          </a:p>
          <a:p>
            <a:pPr lvl="0"/>
            <a:r>
              <a:rPr lang="en-US" dirty="0"/>
              <a:t>They say if you implement one of these, you should implement all six.  I don't understand the reasoning here.</a:t>
            </a:r>
          </a:p>
          <a:p>
            <a:pPr lvl="0"/>
            <a:endParaRPr lang="en-US" dirty="0"/>
          </a:p>
          <a:p>
            <a:pPr lvl="0"/>
            <a:r>
              <a:rPr lang="en-US" dirty="0"/>
              <a:t>It might be instructive to change the balance of one of them and then have them print out the balances</a:t>
            </a:r>
          </a:p>
          <a:p>
            <a:pPr lvl="0"/>
            <a:r>
              <a:rPr lang="en-US" dirty="0"/>
              <a:t>in the __</a:t>
            </a:r>
            <a:r>
              <a:rPr lang="en-US" dirty="0" err="1"/>
              <a:t>eq</a:t>
            </a:r>
            <a:r>
              <a:rPr lang="en-US" dirty="0"/>
              <a:t>__ method just to see which one is self and which one is other.</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B6C9394-E0A0-4219-8178-6BFC451E4DEA}" type="slidenum">
              <a:t>128</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74457529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LabsDone – lab_classes1.py</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DF9723A-9B10-473B-9E5C-AC3DA92773B9}" type="slidenum">
              <a:t>131</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7889672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Should mention that class variables are referenced through the original class.</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B028714-3524-4498-9B5B-DDC49F986A8D}" type="slidenum">
              <a:t>133</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417803479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err="1"/>
              <a:t>LabsDone</a:t>
            </a:r>
            <a:r>
              <a:rPr lang="en-US" dirty="0"/>
              <a:t> – </a:t>
            </a:r>
            <a:r>
              <a:rPr lang="en-US" dirty="0" smtClean="0"/>
              <a:t>lab26_classes2.py</a:t>
            </a:r>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1BB2F4F-7A2D-421D-AE2D-04C681B225BD}" type="slidenum">
              <a:t>137</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05373341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marL="114300" lvl="0"/>
            <a:r>
              <a:rPr lang="en-US"/>
              <a:t>In DemoProgs, there are two examples; raise1.py and raise2.py</a:t>
            </a:r>
            <a:endParaRPr lang="en-US" sz="1200"/>
          </a:p>
          <a:p>
            <a:pPr lvl="0"/>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15018A8-6A83-4F56-A314-6F3FC3FE153F}" type="slidenum">
              <a:t>138</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18039907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err="1"/>
              <a:t>LabsDone</a:t>
            </a:r>
            <a:r>
              <a:rPr lang="en-US" dirty="0"/>
              <a:t> – </a:t>
            </a:r>
            <a:r>
              <a:rPr lang="en-US" dirty="0" smtClean="0"/>
              <a:t>lab27_raise.py</a:t>
            </a:r>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1BB2F4F-7A2D-421D-AE2D-04C681B225BD}" type="slidenum">
              <a:t>139</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83561119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marL="114300" lvl="0"/>
            <a:r>
              <a:rPr lang="en-US" sz="1200"/>
              <a:t> classdef    ::= "class" classname [inheritance] ":" suite</a:t>
            </a:r>
          </a:p>
          <a:p>
            <a:pPr marL="114300" lvl="0"/>
            <a:r>
              <a:rPr lang="en-US" sz="1200"/>
              <a:t>   inheritance ::= "(" [expression_list] ")"</a:t>
            </a:r>
          </a:p>
          <a:p>
            <a:pPr marL="114300" lvl="0"/>
            <a:r>
              <a:rPr lang="en-US" sz="1200"/>
              <a:t>   classname   ::= identifier</a:t>
            </a:r>
          </a:p>
          <a:p>
            <a:pPr lvl="0"/>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1B37ECB-EE6B-4537-AC47-D2DDF62955D9}" type="slidenum">
              <a:t>141</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22136810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  difference between class and instance access</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441A39C-8F5B-473D-AE79-41954591EDBC}" type="slidenum">
              <a:t>143</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909001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Java has no exponentiation operator.  They use the pow() function instead.</a:t>
            </a:r>
          </a:p>
          <a:p>
            <a:pPr lvl="0"/>
            <a:r>
              <a:rPr lang="en-US" dirty="0"/>
              <a:t>In Java, ++ adds 1 and -- subtracts 1.  If a = 12, then a++ = 13 and a-- = 11</a:t>
            </a:r>
          </a:p>
          <a:p>
            <a:pPr lvl="0"/>
            <a:r>
              <a:rPr lang="en-US" dirty="0"/>
              <a:t>Integer division works the same way in Java as it does in Python 2.  7/3 = 2</a:t>
            </a:r>
          </a:p>
          <a:p>
            <a:pPr lvl="0"/>
            <a:r>
              <a:rPr lang="en-US" dirty="0"/>
              <a:t>Java also has a </a:t>
            </a:r>
            <a:r>
              <a:rPr lang="en-US" dirty="0" err="1"/>
              <a:t>math.floor</a:t>
            </a:r>
            <a:r>
              <a:rPr lang="en-US" dirty="0"/>
              <a:t> function but no operator</a:t>
            </a:r>
          </a:p>
          <a:p>
            <a:pPr lvl="0"/>
            <a:endParaRPr lang="en-US" dirty="0"/>
          </a:p>
          <a:p>
            <a:pPr lvl="0"/>
            <a:r>
              <a:rPr lang="en-US" dirty="0"/>
              <a:t>The bit-wise operators are exactly the same in Python and Java.  One exception:</a:t>
            </a:r>
          </a:p>
          <a:p>
            <a:pPr lvl="0"/>
            <a:r>
              <a:rPr lang="en-US" dirty="0"/>
              <a:t>   Java has a &gt;&gt;&gt; operator which is shift-right-zero-fill which doesn't preserve the sign bit.</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E36D7A8-6F85-4296-948E-02F006743EBA}" type="slidenum">
              <a:t>13</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91880594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marL="114300" lvl="0"/>
            <a:r>
              <a:rPr lang="en-US"/>
              <a:t>&gt;&gt;&gt; class Xp(object):</a:t>
            </a:r>
          </a:p>
          <a:p>
            <a:pPr marL="114300" lvl="0"/>
            <a:r>
              <a:rPr lang="en-US"/>
              <a:t>...     c1 = 1</a:t>
            </a:r>
          </a:p>
          <a:p>
            <a:pPr marL="114300" lvl="0"/>
            <a:r>
              <a:rPr lang="en-US"/>
              <a:t>...     def __init__(self):</a:t>
            </a:r>
          </a:p>
          <a:p>
            <a:pPr marL="114300" lvl="0"/>
            <a:r>
              <a:rPr lang="en-US"/>
              <a:t>...         self.c1 = 3</a:t>
            </a:r>
          </a:p>
          <a:p>
            <a:pPr marL="114300" lvl="0"/>
            <a:r>
              <a:rPr lang="en-US"/>
              <a:t>...  </a:t>
            </a:r>
          </a:p>
          <a:p>
            <a:pPr marL="114300" lvl="0"/>
            <a:r>
              <a:rPr lang="en-US"/>
              <a:t>&gt;&gt;&gt; Xp.c1</a:t>
            </a:r>
          </a:p>
          <a:p>
            <a:pPr marL="114300" lvl="0"/>
            <a:r>
              <a:rPr lang="en-US"/>
              <a:t>1</a:t>
            </a:r>
          </a:p>
          <a:p>
            <a:pPr marL="114300" lvl="0"/>
            <a:r>
              <a:rPr lang="en-US"/>
              <a:t>&gt;&gt;&gt; x = Xp()</a:t>
            </a:r>
          </a:p>
          <a:p>
            <a:pPr marL="114300" lvl="0"/>
            <a:r>
              <a:rPr lang="en-US"/>
              <a:t>&gt;&gt;&gt; Xp.c1</a:t>
            </a:r>
          </a:p>
          <a:p>
            <a:pPr marL="114300" lvl="0"/>
            <a:r>
              <a:rPr lang="en-US"/>
              <a:t>1</a:t>
            </a:r>
          </a:p>
          <a:p>
            <a:pPr marL="114300" lvl="0"/>
            <a:r>
              <a:rPr lang="en-US"/>
              <a:t>&gt;&gt;&gt; x.c1</a:t>
            </a:r>
          </a:p>
          <a:p>
            <a:pPr marL="114300" lvl="0"/>
            <a:r>
              <a:rPr lang="en-US"/>
              <a:t>3</a:t>
            </a:r>
          </a:p>
          <a:p>
            <a:pPr marL="114300" lvl="0"/>
            <a:r>
              <a:rPr lang="en-US"/>
              <a:t>&gt;&gt;&gt; id(Xp.c1)</a:t>
            </a:r>
          </a:p>
          <a:p>
            <a:pPr marL="114300" lvl="0"/>
            <a:r>
              <a:rPr lang="en-US"/>
              <a:t>4298191048</a:t>
            </a:r>
          </a:p>
          <a:p>
            <a:pPr marL="114300" lvl="0"/>
            <a:r>
              <a:rPr lang="en-US"/>
              <a:t>&gt;&gt;&gt; id(x.c1)</a:t>
            </a:r>
          </a:p>
          <a:p>
            <a:pPr marL="114300" lvl="0"/>
            <a:r>
              <a:rPr lang="en-US"/>
              <a:t>4298191000</a:t>
            </a:r>
          </a:p>
          <a:p>
            <a:pPr marL="114300" lvl="0"/>
            <a:r>
              <a:rPr lang="en-US"/>
              <a:t>&gt;&gt;&gt; del x.c1</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412E935-2A8D-4161-AB31-60C8A94A0105}" type="slidenum">
              <a:t>146</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5508814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 LAB -- Classes and Methods</a:t>
            </a:r>
          </a:p>
          <a:p>
            <a:pPr lvl="0"/>
            <a:endParaRPr lang="en-US"/>
          </a:p>
          <a:p>
            <a:pPr lvl="0"/>
            <a:r>
              <a:rPr lang="en-US"/>
              <a:t>Create a new class called MyLabClass with new class variables</a:t>
            </a:r>
          </a:p>
          <a:p>
            <a:pPr lvl="0"/>
            <a:r>
              <a:rPr lang="en-US"/>
              <a:t>   called my_x = 1, _my_private_x = 11, __my_very_private_x = 111</a:t>
            </a:r>
          </a:p>
          <a:p>
            <a:pPr lvl="0"/>
            <a:endParaRPr lang="en-US"/>
          </a:p>
          <a:p>
            <a:pPr lvl="0"/>
            <a:r>
              <a:rPr lang="en-US"/>
              <a:t>What function is used to construct a new class instance?</a:t>
            </a:r>
          </a:p>
          <a:p>
            <a:pPr lvl="0"/>
            <a:r>
              <a:rPr lang="en-US"/>
              <a:t>   Write that function and accept one argument. Is that the only</a:t>
            </a:r>
          </a:p>
          <a:p>
            <a:pPr lvl="0"/>
            <a:r>
              <a:rPr lang="en-US"/>
              <a:t>   argument you must plan for? Store the argument in self.my_x</a:t>
            </a:r>
          </a:p>
          <a:p>
            <a:pPr lvl="0"/>
            <a:endParaRPr lang="en-US"/>
          </a:p>
          <a:p>
            <a:pPr lvl="0"/>
            <a:r>
              <a:rPr lang="en-US"/>
              <a:t>What is the name of a function when it's used in a class?</a:t>
            </a:r>
          </a:p>
          <a:p>
            <a:pPr lvl="0"/>
            <a:endParaRPr lang="en-US"/>
          </a:p>
          <a:p>
            <a:pPr lvl="0"/>
            <a:r>
              <a:rPr lang="en-US"/>
              <a:t>Create a new method in MyLabClass called my_fun</a:t>
            </a:r>
          </a:p>
          <a:p>
            <a:pPr lvl="0"/>
            <a:r>
              <a:rPr lang="en-US"/>
              <a:t>   that creates variable my_x = 33 and returns it</a:t>
            </a:r>
          </a:p>
          <a:p>
            <a:pPr lvl="0"/>
            <a:endParaRPr lang="en-US"/>
          </a:p>
          <a:p>
            <a:pPr lvl="0"/>
            <a:r>
              <a:rPr lang="en-US"/>
              <a:t>Create a new instance of MyLabClass passing in 7. Call my_fun</a:t>
            </a:r>
          </a:p>
          <a:p>
            <a:pPr lvl="0"/>
            <a:r>
              <a:rPr lang="en-US"/>
              <a:t>   on the instance and print it.</a:t>
            </a:r>
          </a:p>
          <a:p>
            <a:pPr lvl="0"/>
            <a:endParaRPr lang="en-US"/>
          </a:p>
          <a:p>
            <a:pPr lvl="0"/>
            <a:r>
              <a:rPr lang="en-US"/>
              <a:t>Print the class variables. Print the results of dir(MyLabClass) to verify.</a:t>
            </a:r>
          </a:p>
          <a:p>
            <a:pPr lvl="0"/>
            <a:endParaRPr lang="en-US"/>
          </a:p>
          <a:p>
            <a:pPr lvl="0"/>
            <a:r>
              <a:rPr lang="en-US"/>
              <a:t>"""</a:t>
            </a:r>
          </a:p>
          <a:p>
            <a:pPr lvl="0"/>
            <a:endParaRPr lang="en-US"/>
          </a:p>
          <a:p>
            <a:pPr lvl="0"/>
            <a:r>
              <a:rPr lang="en-US"/>
              <a:t>class MyLabClass(object):</a:t>
            </a:r>
          </a:p>
          <a:p>
            <a:pPr lvl="0"/>
            <a:r>
              <a:rPr lang="en-US"/>
              <a:t>    my_x = 1</a:t>
            </a:r>
          </a:p>
          <a:p>
            <a:pPr lvl="0"/>
            <a:r>
              <a:rPr lang="en-US"/>
              <a:t>    _my_private_x = 11</a:t>
            </a:r>
          </a:p>
          <a:p>
            <a:pPr lvl="0"/>
            <a:r>
              <a:rPr lang="en-US"/>
              <a:t>    __my_very_private_x = 111</a:t>
            </a:r>
          </a:p>
          <a:p>
            <a:pPr lvl="0"/>
            <a:endParaRPr lang="en-US"/>
          </a:p>
          <a:p>
            <a:pPr lvl="0"/>
            <a:r>
              <a:rPr lang="en-US"/>
              <a:t>    def __init__(self, myarg):</a:t>
            </a:r>
          </a:p>
          <a:p>
            <a:pPr lvl="0"/>
            <a:r>
              <a:rPr lang="en-US"/>
              <a:t>       self.my_x = myarg</a:t>
            </a:r>
          </a:p>
          <a:p>
            <a:pPr lvl="0"/>
            <a:endParaRPr lang="en-US"/>
          </a:p>
          <a:p>
            <a:pPr lvl="0"/>
            <a:r>
              <a:rPr lang="en-US"/>
              <a:t>    def my_fun(self):</a:t>
            </a:r>
          </a:p>
          <a:p>
            <a:pPr lvl="0"/>
            <a:r>
              <a:rPr lang="en-US"/>
              <a:t>       my_x = 33</a:t>
            </a:r>
          </a:p>
          <a:p>
            <a:pPr lvl="0"/>
            <a:r>
              <a:rPr lang="en-US"/>
              <a:t>       return my_x</a:t>
            </a:r>
          </a:p>
          <a:p>
            <a:pPr lvl="0"/>
            <a:endParaRPr lang="en-US"/>
          </a:p>
          <a:p>
            <a:pPr lvl="0"/>
            <a:r>
              <a:rPr lang="en-US"/>
              <a:t>my_instance = MyLabClass(7)</a:t>
            </a:r>
          </a:p>
          <a:p>
            <a:pPr lvl="0"/>
            <a:r>
              <a:rPr lang="en-US"/>
              <a:t>my_instance.my_fun()</a:t>
            </a:r>
          </a:p>
          <a:p>
            <a:pPr lvl="0"/>
            <a:r>
              <a:rPr lang="en-US"/>
              <a:t>print MyLabClass.my_x</a:t>
            </a:r>
          </a:p>
          <a:p>
            <a:pPr lvl="0"/>
            <a:r>
              <a:rPr lang="en-US"/>
              <a:t>print MyLabClass._my_private_x</a:t>
            </a:r>
          </a:p>
          <a:p>
            <a:pPr lvl="0"/>
            <a:r>
              <a:rPr lang="en-US"/>
              <a:t>print MyLabClass._MyLabClass__my_very_private_x</a:t>
            </a:r>
          </a:p>
          <a:p>
            <a:pPr lvl="0"/>
            <a:r>
              <a:rPr lang="en-US"/>
              <a:t>print dir(MyLabClass)</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1BF6BEF-4B3E-403E-B586-085EA0B2C085}" type="slidenum">
              <a:t>147</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98312823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56F5893-341B-460A-AF09-EAC1CCDFAE28}" type="slidenum">
              <a:t>148</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04983920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Some of the pdb commands (next, step) are the same as the jdb (Java debugger).  If they are using the debugging tools in Eclipse or Netbeans, it will be different.</a:t>
            </a:r>
          </a:p>
          <a:p>
            <a:pPr lvl="0"/>
            <a:endParaRPr lang="en-US"/>
          </a:p>
          <a:p>
            <a:pPr lvl="0"/>
            <a:r>
              <a:rPr lang="en-US"/>
              <a:t>Need to mention when you use a command like n or s, you can just use enter to get the same result afterwards.</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F4A85BB-FF05-4D06-A635-574F71B3D27A}" type="slidenum">
              <a:t>149</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36157894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246FD49-6694-4F86-ABA2-1170FD31E596}" type="slidenum">
              <a:t>150</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403632187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This may be too simplistic for people who already production Java programmers.</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782C9EA-0451-436B-BF31-1FC85F233177}" type="slidenum">
              <a:t>151</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81143929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If we put this back to near the beginning, we should add this caveat:</a:t>
            </a:r>
          </a:p>
          <a:p>
            <a:pPr lvl="0"/>
            <a:r>
              <a:rPr lang="en-US"/>
              <a:t>All printing and integer math in subsequent examples assumes native 2.x.  No __future__</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FB18375-B0B9-4DFA-9BF9-A1B88DCC48EF}" type="slidenum">
              <a:t>152</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94303089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JUnit is a unit testing framework for the Java programming language</a:t>
            </a:r>
          </a:p>
          <a:p>
            <a:pPr lvl="0"/>
            <a:endParaRPr lang="en-US"/>
          </a:p>
          <a:p>
            <a:pPr lvl="0"/>
            <a:r>
              <a:rPr lang="en-US" sz="2000"/>
              <a:t>Vocabulary: (removed from slide)</a:t>
            </a:r>
          </a:p>
          <a:p>
            <a:pPr lvl="0"/>
            <a:endParaRPr lang="en-US" sz="2000"/>
          </a:p>
          <a:p>
            <a:pPr lvl="1"/>
            <a:r>
              <a:rPr lang="en-US" sz="1800"/>
              <a:t>Test Fixture: builds the test environment</a:t>
            </a:r>
          </a:p>
          <a:p>
            <a:pPr lvl="1"/>
            <a:r>
              <a:rPr lang="en-US" sz="1800"/>
              <a:t>Test Case: a single test; derives from TestCase</a:t>
            </a:r>
          </a:p>
          <a:p>
            <a:pPr lvl="1"/>
            <a:r>
              <a:rPr lang="en-US" sz="1800"/>
              <a:t>Test Suite: a set of tests and/or other test suites</a:t>
            </a:r>
          </a:p>
          <a:p>
            <a:pPr lvl="1"/>
            <a:r>
              <a:rPr lang="en-US" sz="1800"/>
              <a:t>Test Runner: runs and tracks tests</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433603A-D050-459C-8CA3-30C32BCF1ACA}" type="slidenum">
              <a:t>154</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308098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Java has no exponentiation operator.  They use the pow() function instead.</a:t>
            </a:r>
          </a:p>
          <a:p>
            <a:pPr lvl="0"/>
            <a:r>
              <a:rPr lang="en-US"/>
              <a:t>In Java, ++ adds 1 and -- subtracts 1.  If a = 12, then a++ = 13 and a-- = 11</a:t>
            </a:r>
          </a:p>
          <a:p>
            <a:pPr lvl="0"/>
            <a:r>
              <a:rPr lang="en-US"/>
              <a:t>Integer division works the same way in Java as it does in Python 2.  7/3 = 2</a:t>
            </a:r>
          </a:p>
          <a:p>
            <a:pPr lvl="0"/>
            <a:r>
              <a:rPr lang="en-US"/>
              <a:t>Java also has a math.floor function but no operator</a:t>
            </a:r>
          </a:p>
          <a:p>
            <a:pPr lvl="0"/>
            <a:r>
              <a:rPr lang="en-US"/>
              <a:t>Telling them about __future__ at this point is probably too confusing</a:t>
            </a:r>
          </a:p>
          <a:p>
            <a:pPr lvl="0"/>
            <a:endParaRPr lang="en-US"/>
          </a:p>
          <a:p>
            <a:pPr lvl="0"/>
            <a:r>
              <a:rPr lang="en-US"/>
              <a:t>The bit-wise operators are exactly the same in Python and Java.  One exception:</a:t>
            </a:r>
          </a:p>
          <a:p>
            <a:pPr lvl="0"/>
            <a:r>
              <a:rPr lang="en-US"/>
              <a:t>   Java has a &gt;&gt;&gt; operator which is shift-right-zero-fill which doesn't preserve the sign bit.</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26C0D7B-C398-4096-813C-A90B989C1E7C}" type="slidenum">
              <a:t>14</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733773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The differences with Java are few.  </a:t>
            </a:r>
          </a:p>
          <a:p>
            <a:pPr lvl="0"/>
            <a:r>
              <a:rPr lang="en-US" dirty="0"/>
              <a:t>	Java specifies type in the initial assignment unless the variable is pre-defined.  (e.g., </a:t>
            </a:r>
            <a:r>
              <a:rPr lang="en-US" dirty="0" err="1"/>
              <a:t>int</a:t>
            </a:r>
            <a:r>
              <a:rPr lang="en-US" dirty="0"/>
              <a:t> a, b)</a:t>
            </a:r>
          </a:p>
          <a:p>
            <a:pPr lvl="0"/>
            <a:r>
              <a:rPr lang="en-US" dirty="0"/>
              <a:t>	Java does not permit two variables to the left of the equal sign.</a:t>
            </a:r>
          </a:p>
          <a:p>
            <a:pPr lvl="0"/>
            <a:r>
              <a:rPr lang="en-US" dirty="0"/>
              <a:t>Java uses + for concatenation but not * for string replication.</a:t>
            </a:r>
          </a:p>
          <a:p>
            <a:pPr lvl="0"/>
            <a:r>
              <a:rPr lang="en-US" dirty="0"/>
              <a:t>Java seems to use a + in print statements to </a:t>
            </a:r>
            <a:r>
              <a:rPr lang="en-US" dirty="0" err="1"/>
              <a:t>stringify</a:t>
            </a:r>
            <a:r>
              <a:rPr lang="en-US" dirty="0"/>
              <a:t> numbers.  Need to note this cannot be done in Python</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1C16034-B195-489E-861C-591C8B6CB58D}" type="slidenum">
              <a:t>15</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465031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In Java, a single-character string must be delimited by single quotes.</a:t>
            </a:r>
          </a:p>
          <a:p>
            <a:pPr lvl="0"/>
            <a:r>
              <a:rPr lang="en-US"/>
              <a:t>Multi-character strings must be delimited by double quotes.</a:t>
            </a:r>
          </a:p>
          <a:p>
            <a:pPr lvl="0"/>
            <a:r>
              <a:rPr lang="en-US"/>
              <a:t>Java uses // for comments and /* and */ to delimit multi-line comments.  These cannot be used for literals.</a:t>
            </a:r>
          </a:p>
          <a:p>
            <a:pPr lvl="0"/>
            <a:endParaRPr lang="en-US"/>
          </a:p>
          <a:p>
            <a:pPr lvl="0"/>
            <a:r>
              <a:rPr lang="en-US"/>
              <a:t>In Java, a string literal cannot be broken across lines the way it can in Python using triple quotes.  They have</a:t>
            </a:r>
          </a:p>
          <a:p>
            <a:pPr lvl="0"/>
            <a:r>
              <a:rPr lang="en-US"/>
              <a:t>to define multiple strings and concatenate them. Foe example:</a:t>
            </a:r>
          </a:p>
          <a:p>
            <a:pPr lvl="0"/>
            <a:r>
              <a:rPr lang="en-US"/>
              <a:t>public static final String A_STRING = "This is a String" +  </a:t>
            </a:r>
          </a:p>
          <a:p>
            <a:pPr lvl="0"/>
            <a:r>
              <a:rPr lang="en-US"/>
              <a:t>    " that spans multiple lines."; </a:t>
            </a:r>
          </a:p>
          <a:p>
            <a:pPr lvl="0"/>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CCCB8A3-C6EA-40ED-8C35-5E232854E3C1}" type="slidenum">
              <a:t>16</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562724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Completed lab </a:t>
            </a:r>
            <a:r>
              <a:rPr lang="en-US" dirty="0" smtClean="0"/>
              <a:t>lab01_formulas1.py </a:t>
            </a:r>
            <a:r>
              <a:rPr lang="en-US" dirty="0"/>
              <a:t>in </a:t>
            </a:r>
            <a:r>
              <a:rPr lang="en-US" dirty="0" err="1"/>
              <a:t>LabsDone</a:t>
            </a:r>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E2385B9-3F7D-485B-B349-D340AD8AD4D4}" type="slidenum">
              <a:t>17</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148108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Java formatting is very close to the older style formatting used in Python.  </a:t>
            </a:r>
          </a:p>
          <a:p>
            <a:pPr lvl="0"/>
            <a:endParaRPr lang="en-US"/>
          </a:p>
          <a:p>
            <a:pPr lvl="0"/>
            <a:r>
              <a:rPr lang="en-US"/>
              <a:t>Extensive examples are supplied in  Samples folder.  This explanation is abbreviated just to get them started.</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D8D6D54-BD8E-4FA5-921E-4A7FD5412DB5}" type="slidenum">
              <a:t>18</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384962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Java formatting is very close to the older style formatting used in Python.  </a:t>
            </a:r>
          </a:p>
          <a:p>
            <a:pPr lvl="0"/>
            <a:endParaRPr lang="en-US"/>
          </a:p>
          <a:p>
            <a:pPr lvl="0"/>
            <a:r>
              <a:rPr lang="en-US"/>
              <a:t>Java has direct formatting directives available for dates and times whereas in Python you have to use the strftime method.</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21A1319-5C1C-4836-8AFA-225389322F6A}" type="slidenum">
              <a:t>19</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041832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 included these two slides in case you wanted to review the details in class.  They are also in the sample folder.</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F63F38-14EF-46C9-949E-E8B279B65670}" type="slidenum">
              <a:t>20</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4102552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pPr lvl="0"/>
            <a:r>
              <a:rPr lang="en-US"/>
              <a:t>I included these two slides in case you wanted to review the details in class.</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CCA3C34-4870-466C-AE02-A742672E7B95}" type="slidenum">
              <a:t>21</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72764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509400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In Python Notes, there is a lot more detail on the older method; especially use of the format statement for thousands separators.  </a:t>
            </a:r>
          </a:p>
          <a:p>
            <a:pPr lvl="0"/>
            <a:r>
              <a:rPr lang="en-US" dirty="0"/>
              <a:t>The notes contain pointers to good web sites explaining the newer formatting method.</a:t>
            </a:r>
          </a:p>
          <a:p>
            <a:pPr lvl="0"/>
            <a:endParaRPr lang="en-US" dirty="0"/>
          </a:p>
          <a:p>
            <a:pPr lvl="0"/>
            <a:r>
              <a:rPr lang="en-US" dirty="0"/>
              <a:t>Revised lab </a:t>
            </a:r>
            <a:r>
              <a:rPr lang="en-US" dirty="0" smtClean="0"/>
              <a:t>lab02_formulas2.py </a:t>
            </a:r>
            <a:r>
              <a:rPr lang="en-US" dirty="0"/>
              <a:t>in </a:t>
            </a:r>
            <a:r>
              <a:rPr lang="en-US" dirty="0" err="1"/>
              <a:t>LabsDone</a:t>
            </a:r>
            <a:r>
              <a:rPr lang="en-US" dirty="0"/>
              <a:t>.  It now reflects the newer method.</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63E7C4A-D5FA-44C5-BEF1-C18C082333E8}" type="slidenum">
              <a:t>22</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345341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This is pretty much the same as Java except methods/functions.  Here they use camel case with the first </a:t>
            </a:r>
          </a:p>
          <a:p>
            <a:pPr lvl="0"/>
            <a:r>
              <a:rPr lang="en-US"/>
              <a:t>letter changed to lower case.  Minor difference which they can use with Python anyway.</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456B047-056B-4154-9F6B-9BD77BA4718C}" type="slidenum">
              <a:t>23</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6762289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Mention you can avoid the above \ by putting all the numbers </a:t>
            </a:r>
            <a:r>
              <a:rPr lang="en-US" dirty="0" smtClean="0"/>
              <a:t>in </a:t>
            </a:r>
            <a:r>
              <a:rPr lang="en-US" dirty="0"/>
              <a:t>parentheses</a:t>
            </a:r>
            <a:r>
              <a:rPr lang="en-US" dirty="0" smtClean="0"/>
              <a:t>.</a:t>
            </a:r>
          </a:p>
          <a:p>
            <a:pPr lvl="0"/>
            <a:r>
              <a:rPr lang="en-US" dirty="0" smtClean="0"/>
              <a:t>In the last example the </a:t>
            </a:r>
            <a:r>
              <a:rPr lang="en-US" dirty="0" err="1" smtClean="0"/>
              <a:t>parens</a:t>
            </a:r>
            <a:r>
              <a:rPr lang="en-US" dirty="0" smtClean="0"/>
              <a:t> are printed.  You can avoid that by using the + to concatenate the two strings.</a:t>
            </a:r>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B97C9A0-1FCC-48EF-84E4-1B052DE20377}" type="slidenum">
              <a:t>24</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378673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F6899D-F51F-4BA1-A086-13E676132A94}" type="slidenum">
              <a:t>25</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53778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Java uses !, &amp;&amp;, || for not, and, or respectively</a:t>
            </a:r>
          </a:p>
          <a:p>
            <a:pPr lvl="0"/>
            <a:r>
              <a:rPr lang="en-US"/>
              <a:t>Java uses contains methods instead of in operator</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4870D50-9178-41BE-82D7-B40EB3FDE2E5}" type="slidenum">
              <a:t>26</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94692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Is Python the only higher-level language with no CASE statement?</a:t>
            </a:r>
          </a:p>
          <a:p>
            <a:pPr lvl="0"/>
            <a:r>
              <a:rPr lang="en-US"/>
              <a:t>Use c2If-Elif-Else from the sample file for syntax.  This is practically the same as Java.  It uses elseif instead of elif</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796CB48-A753-4B5A-B2F9-6ABBB47934F2}" type="slidenum">
              <a:t>27</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2385582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"while … else"  is the poor-man's version of the Java do … while statement</a:t>
            </a:r>
          </a:p>
          <a:p>
            <a:pPr lvl="0"/>
            <a:r>
              <a:rPr lang="en-US"/>
              <a:t>which guarantees one iteration of the loop even if the first test fails.</a:t>
            </a:r>
          </a:p>
          <a:p>
            <a:pPr lvl="0"/>
            <a:r>
              <a:rPr lang="en-US"/>
              <a:t>Labeled breaks in Java can effect an outer loop; not just the immediate loop.</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293384F-9EFD-4AB9-8AC5-0432F2E18F9B}" type="slidenum">
              <a:t>28</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4112842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Review the </a:t>
            </a:r>
            <a:r>
              <a:rPr lang="en-US" dirty="0" err="1"/>
              <a:t>raw_input</a:t>
            </a:r>
            <a:r>
              <a:rPr lang="en-US" dirty="0"/>
              <a:t>/float/</a:t>
            </a:r>
            <a:r>
              <a:rPr lang="en-US" dirty="0" err="1"/>
              <a:t>int</a:t>
            </a:r>
            <a:r>
              <a:rPr lang="en-US" dirty="0"/>
              <a:t> example from the Sample folder.</a:t>
            </a:r>
          </a:p>
          <a:p>
            <a:pPr lvl="0"/>
            <a:r>
              <a:rPr lang="en-US" dirty="0"/>
              <a:t>This is much, much simpler than Java</a:t>
            </a:r>
            <a:r>
              <a:rPr lang="en-US" dirty="0" smtClean="0"/>
              <a:t>.  Demo what happens to the float 12.654 using </a:t>
            </a:r>
            <a:r>
              <a:rPr lang="en-US" dirty="0" err="1" smtClean="0"/>
              <a:t>int</a:t>
            </a:r>
            <a:r>
              <a:rPr lang="en-US" dirty="0" smtClean="0"/>
              <a:t>().</a:t>
            </a:r>
            <a:endParaRPr lang="en-US" dirty="0"/>
          </a:p>
          <a:p>
            <a:pPr lvl="0"/>
            <a:r>
              <a:rPr lang="en-US" dirty="0"/>
              <a:t>Java whitespace characters are space, tab, linefeed, carriage return and form feed.</a:t>
            </a:r>
          </a:p>
          <a:p>
            <a:pPr lvl="0"/>
            <a:endParaRPr lang="en-US" dirty="0"/>
          </a:p>
          <a:p>
            <a:pPr lvl="0"/>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8AE3EBA-2A94-4CDC-A0E3-D6868AAD5033}" type="slidenum">
              <a:t>29</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5046694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After they do the lab, it might be a good place to demo the use of the "in" operator for</a:t>
            </a:r>
          </a:p>
          <a:p>
            <a:pPr lvl="0"/>
            <a:r>
              <a:rPr lang="en-US" dirty="0"/>
              <a:t>testing the entry against '</a:t>
            </a:r>
            <a:r>
              <a:rPr lang="en-US" dirty="0" err="1"/>
              <a:t>Qq</a:t>
            </a:r>
            <a:r>
              <a:rPr lang="en-US" dirty="0"/>
              <a:t>'</a:t>
            </a:r>
          </a:p>
          <a:p>
            <a:pPr lvl="0"/>
            <a:endParaRPr lang="en-US" dirty="0"/>
          </a:p>
          <a:p>
            <a:pPr lvl="0"/>
            <a:r>
              <a:rPr lang="en-US" dirty="0"/>
              <a:t>Completed lab lab_tempconversionloop.py in </a:t>
            </a:r>
            <a:r>
              <a:rPr lang="en-US" dirty="0" err="1"/>
              <a:t>LabsDone</a:t>
            </a:r>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1F437C6-2D0F-4E0D-9748-AB539DC461AE}" type="slidenum">
              <a:t>30</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405211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 sanitized this set of definitions so I could use it with less experience people.    The original is:</a:t>
            </a:r>
          </a:p>
          <a:p>
            <a:pPr lvl="0"/>
            <a:r>
              <a:rPr lang="en-US" b="1"/>
              <a:t>Iteration</a:t>
            </a:r>
            <a:r>
              <a:rPr lang="en-US"/>
              <a:t> is a general term for taking each item of something, one after another. Any time you use a loop, explicit or implicit, to go over a group of items, that is iteration.</a:t>
            </a:r>
          </a:p>
          <a:p>
            <a:pPr lvl="0"/>
            <a:r>
              <a:rPr lang="en-US"/>
              <a:t>In Python, </a:t>
            </a:r>
            <a:r>
              <a:rPr lang="en-US" b="1"/>
              <a:t>iterable</a:t>
            </a:r>
            <a:r>
              <a:rPr lang="en-US"/>
              <a:t> and </a:t>
            </a:r>
            <a:r>
              <a:rPr lang="en-US" b="1"/>
              <a:t>iterator</a:t>
            </a:r>
            <a:r>
              <a:rPr lang="en-US"/>
              <a:t> have specific meanings.</a:t>
            </a:r>
          </a:p>
          <a:p>
            <a:pPr lvl="0"/>
            <a:r>
              <a:rPr lang="en-US"/>
              <a:t>An ITERABLE is:</a:t>
            </a:r>
          </a:p>
          <a:p>
            <a:pPr lvl="0"/>
            <a:r>
              <a:rPr lang="en-US"/>
              <a:t>anything that can be looped over (i.e. you can loop over a string or file)</a:t>
            </a:r>
          </a:p>
          <a:p>
            <a:pPr lvl="0"/>
            <a:r>
              <a:rPr lang="en-US"/>
              <a:t>anything that can appear on the right-side of a for-loop: for x in iterable: ...</a:t>
            </a:r>
          </a:p>
          <a:p>
            <a:pPr lvl="0"/>
            <a:r>
              <a:rPr lang="en-US"/>
              <a:t>anything you can call with iter() have it return an ITERATOR: iter(obj)</a:t>
            </a:r>
          </a:p>
          <a:p>
            <a:pPr lvl="0"/>
            <a:r>
              <a:rPr lang="en-US"/>
              <a:t>an object that defines __iter__ that returns a fresh ITERATOR, or it may have a __getitem__method suitable for indexed lookup.</a:t>
            </a:r>
          </a:p>
          <a:p>
            <a:pPr lvl="0"/>
            <a:r>
              <a:rPr lang="en-US"/>
              <a:t>An ITERATOR is:</a:t>
            </a:r>
          </a:p>
          <a:p>
            <a:pPr lvl="0"/>
            <a:r>
              <a:rPr lang="en-US"/>
              <a:t>an object with state that remembers where it is during iteration</a:t>
            </a:r>
          </a:p>
          <a:p>
            <a:pPr lvl="0"/>
            <a:r>
              <a:rPr lang="en-US"/>
              <a:t>an object with a __next__ method (Python 3; next before) that:</a:t>
            </a:r>
          </a:p>
          <a:p>
            <a:pPr lvl="1"/>
            <a:r>
              <a:rPr lang="en-US"/>
              <a:t>returns the next value in the iteration</a:t>
            </a:r>
          </a:p>
          <a:p>
            <a:pPr lvl="1"/>
            <a:r>
              <a:rPr lang="en-US"/>
              <a:t>updates the state to point at the next value</a:t>
            </a:r>
          </a:p>
          <a:p>
            <a:pPr lvl="1"/>
            <a:r>
              <a:rPr lang="en-US"/>
              <a:t>signals when it is done by raising StopIteration</a:t>
            </a:r>
          </a:p>
          <a:p>
            <a:pPr lvl="0"/>
            <a:r>
              <a:rPr lang="en-US"/>
              <a:t>an object that is self-iterable (meaning that it has an __iter__ method that returns self).</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9D0F8A2-FEB1-470B-A62F-D41C0A36F33E}" type="slidenum">
              <a:t>31</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407353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 usually put this on the slide as well.</a:t>
            </a:r>
          </a:p>
          <a:p>
            <a:pPr lvl="0"/>
            <a:endParaRPr lang="en-US"/>
          </a:p>
          <a:p>
            <a:pPr lvl="0">
              <a:lnSpc>
                <a:spcPct val="150000"/>
              </a:lnSpc>
            </a:pPr>
            <a:r>
              <a:rPr lang="en-US"/>
              <a:t>Email signup sheet – send me a message</a:t>
            </a:r>
          </a:p>
          <a:p>
            <a:pPr lvl="1">
              <a:lnSpc>
                <a:spcPct val="150000"/>
              </a:lnSpc>
            </a:pPr>
            <a:r>
              <a:rPr lang="en-US"/>
              <a:t>weastridge@gmail.com</a:t>
            </a:r>
          </a:p>
          <a:p>
            <a:pPr lvl="1">
              <a:lnSpc>
                <a:spcPct val="150000"/>
              </a:lnSpc>
            </a:pPr>
            <a:r>
              <a:rPr lang="en-US"/>
              <a:t>Subject: Python</a:t>
            </a:r>
          </a:p>
          <a:p>
            <a:pPr lvl="1">
              <a:lnSpc>
                <a:spcPct val="150000"/>
              </a:lnSpc>
            </a:pPr>
            <a:r>
              <a:rPr lang="en-US"/>
              <a:t>I will send you completed labs</a:t>
            </a:r>
          </a:p>
          <a:p>
            <a:pPr lvl="0"/>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0D37CFF-FEDF-4257-BB38-D0F79CBC3AEA}" type="slidenum">
              <a:t>4</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8593835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A screen shot example of for and while is in Samples - dFor-While.jpg</a:t>
            </a:r>
          </a:p>
          <a:p>
            <a:pPr lvl="0"/>
            <a:r>
              <a:rPr lang="en-US"/>
              <a:t>Does anyone use the else option?  Ever?  I read the Guido van Rossum even says it is useless.</a:t>
            </a:r>
          </a:p>
          <a:p>
            <a:pPr lvl="0"/>
            <a:endParaRPr lang="en-US"/>
          </a:p>
          <a:p>
            <a:pPr lvl="0"/>
            <a:r>
              <a:rPr lang="en-US"/>
              <a:t>The java labeled continue effects an outer loop.  Unlabeled continue same as Python.</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A190A30-BB9A-4EEB-8CE2-3E15D7F3F0E4}" type="slidenum">
              <a:t>32</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0585882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Completed lab lab_timestable.py in LabsDone</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1CBE678-BCE0-4D04-B1E7-F1B531670827}" type="slidenum">
              <a:t>34</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9355136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Possible demo:</a:t>
            </a:r>
          </a:p>
          <a:p>
            <a:pPr lvl="0"/>
            <a:r>
              <a:rPr lang="en-US" dirty="0"/>
              <a:t>Define variables x = 16 and y = 9</a:t>
            </a:r>
          </a:p>
          <a:p>
            <a:pPr lvl="0"/>
            <a:r>
              <a:rPr lang="en-US" dirty="0"/>
              <a:t>import math and do </a:t>
            </a:r>
            <a:r>
              <a:rPr lang="en-US" dirty="0" err="1"/>
              <a:t>math.sqrt</a:t>
            </a:r>
            <a:r>
              <a:rPr lang="en-US" dirty="0"/>
              <a:t>(x), </a:t>
            </a:r>
            <a:r>
              <a:rPr lang="en-US" dirty="0" err="1"/>
              <a:t>math.sqrt</a:t>
            </a:r>
            <a:r>
              <a:rPr lang="en-US" dirty="0"/>
              <a:t>(y) and </a:t>
            </a:r>
            <a:r>
              <a:rPr lang="en-US" dirty="0" err="1"/>
              <a:t>math.sqrt</a:t>
            </a:r>
            <a:r>
              <a:rPr lang="en-US" dirty="0"/>
              <a:t>(x + y)</a:t>
            </a:r>
          </a:p>
          <a:p>
            <a:pPr lvl="0"/>
            <a:r>
              <a:rPr lang="en-US" dirty="0"/>
              <a:t>Do the same with - from math import </a:t>
            </a:r>
            <a:r>
              <a:rPr lang="en-US" dirty="0" err="1"/>
              <a:t>sqrt</a:t>
            </a:r>
            <a:r>
              <a:rPr lang="en-US" dirty="0"/>
              <a:t>.</a:t>
            </a:r>
          </a:p>
          <a:p>
            <a:pPr lvl="0"/>
            <a:r>
              <a:rPr lang="en-US" dirty="0"/>
              <a:t>Use – from random import </a:t>
            </a:r>
            <a:r>
              <a:rPr lang="en-US" dirty="0" err="1"/>
              <a:t>randrange</a:t>
            </a:r>
            <a:r>
              <a:rPr lang="en-US" dirty="0"/>
              <a:t>.  Do in a loop:</a:t>
            </a:r>
          </a:p>
          <a:p>
            <a:pPr lvl="0">
              <a:spcAft>
                <a:spcPts val="0"/>
              </a:spcAft>
            </a:pPr>
            <a:r>
              <a:rPr lang="en-US" dirty="0"/>
              <a:t>	for </a:t>
            </a:r>
            <a:r>
              <a:rPr lang="en-US" dirty="0" err="1"/>
              <a:t>i</a:t>
            </a:r>
            <a:r>
              <a:rPr lang="en-US" dirty="0"/>
              <a:t> in range(6):  </a:t>
            </a:r>
          </a:p>
          <a:p>
            <a:pPr lvl="0">
              <a:spcBef>
                <a:spcPts val="0"/>
              </a:spcBef>
            </a:pPr>
            <a:r>
              <a:rPr lang="en-US" dirty="0"/>
              <a:t>		print </a:t>
            </a:r>
            <a:r>
              <a:rPr lang="en-US" dirty="0" err="1"/>
              <a:t>randrange</a:t>
            </a:r>
            <a:r>
              <a:rPr lang="en-US" dirty="0"/>
              <a:t>(1, 101)</a:t>
            </a:r>
          </a:p>
          <a:p>
            <a:pPr lvl="0"/>
            <a:r>
              <a:rPr lang="en-US" dirty="0"/>
              <a:t>This produces six random numbers between 1 and 100 inclusive.</a:t>
            </a:r>
          </a:p>
          <a:p>
            <a:pPr lvl="0"/>
            <a:endParaRPr lang="en-US" dirty="0"/>
          </a:p>
          <a:p>
            <a:pPr lvl="0"/>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04EB064-2B1A-4167-AA25-F48FFB1207F1}" type="slidenum">
              <a:t>35</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7042084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You might need to coach them to simulate rolling one die at a time and adding the two results</a:t>
            </a:r>
          </a:p>
          <a:p>
            <a:pPr lvl="0"/>
            <a:r>
              <a:rPr lang="en-US"/>
              <a:t>rather than getting one random number from 2 to 12.</a:t>
            </a:r>
          </a:p>
          <a:p>
            <a:pPr lvl="0"/>
            <a:endParaRPr lang="en-US"/>
          </a:p>
          <a:p>
            <a:pPr lvl="0"/>
            <a:r>
              <a:rPr lang="en-US"/>
              <a:t>Completed lab lab_game.py in LabsDone.</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9322EAD-BB3F-45B3-8D08-FAB835F937E1}" type="slidenum">
              <a:t>37</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1832985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Java is nearly equivalent with TRY, CATCH and FINALLY.  No ELSE equivalent</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0660251-C2DD-47A9-8FAD-5B09554FB236}" type="slidenum">
              <a:t>38</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5737291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Completed lab lab_tempconversionerr.py in LabsDone</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F8431CB-6761-4B58-9C71-516D0F3A3E16}" type="slidenum">
              <a:t>40</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0300246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Probably best to give a brief review of each method.  Also, we will probably get questions on </a:t>
            </a:r>
          </a:p>
          <a:p>
            <a:pPr lvl="0"/>
            <a:r>
              <a:rPr lang="en-US" dirty="0"/>
              <a:t>how to read binary data.</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9507694-7051-4C89-9A40-0634F04E76D6}" type="slidenum">
              <a:t>41</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2930223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Mention \r</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213E2F9-6C23-443D-8F8A-A78377A250F8}" type="slidenum">
              <a:t>42</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2597592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Completed lab </a:t>
            </a:r>
            <a:r>
              <a:rPr lang="en-US" dirty="0" smtClean="0"/>
              <a:t>lab07_tempconversionfile.py </a:t>
            </a:r>
            <a:r>
              <a:rPr lang="en-US" dirty="0"/>
              <a:t>in </a:t>
            </a:r>
            <a:r>
              <a:rPr lang="en-US" dirty="0" err="1"/>
              <a:t>LabsDone</a:t>
            </a:r>
            <a:r>
              <a:rPr lang="en-US" dirty="0"/>
              <a:t>.  File locations will need some modification.</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D941622-CAF7-40DD-996F-A9163E234D4E}" type="slidenum">
              <a:t>43</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4636360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marL="114300" lvl="0"/>
            <a:r>
              <a:rPr lang="en-US"/>
              <a:t>demonstration program available in DemoProgs (with.py)</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C3EC101-DA7D-4ABF-A0D8-E3CF49DAE9E8}" type="slidenum">
              <a:t>44</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4147718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 like to include this so people can get the idea behind Python.  Given the complexity of Java, I assume they might appreciate it.</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429DE64-EA7F-43CC-8C46-78F415808F6C}" type="slidenum">
              <a:t>6</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9726951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Generators here.</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3F4C53F-132F-4EC2-802A-C8F35080D7D8}" type="slidenum">
              <a:t>45</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5240407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Java uses length and it is a method</a:t>
            </a:r>
          </a:p>
          <a:p>
            <a:pPr lvl="0"/>
            <a:endParaRPr lang="en-US"/>
          </a:p>
          <a:p>
            <a:pPr lvl="0"/>
            <a:r>
              <a:rPr lang="en-US"/>
              <a:t>Java uses string concatenation (+) but not string replication (*)</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FAA3CD3-AFD7-4E0B-B140-64A705EE4A3B}" type="slidenum">
              <a:t>46</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079961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The Java substring method has the format:  </a:t>
            </a:r>
            <a:r>
              <a:rPr lang="en-US" dirty="0" err="1"/>
              <a:t>str_var.substring</a:t>
            </a:r>
            <a:r>
              <a:rPr lang="en-US" dirty="0"/>
              <a:t>(start </a:t>
            </a:r>
            <a:r>
              <a:rPr lang="en-US" dirty="0" err="1"/>
              <a:t>pos</a:t>
            </a:r>
            <a:r>
              <a:rPr lang="en-US" dirty="0"/>
              <a:t>, end </a:t>
            </a:r>
            <a:r>
              <a:rPr lang="en-US" dirty="0" err="1"/>
              <a:t>pos</a:t>
            </a:r>
            <a:r>
              <a:rPr lang="en-US" dirty="0"/>
              <a:t>)</a:t>
            </a:r>
          </a:p>
          <a:p>
            <a:pPr lvl="0"/>
            <a:r>
              <a:rPr lang="en-US" dirty="0"/>
              <a:t>	Specifying only the start gets you that character AND the remainder of the string.</a:t>
            </a:r>
          </a:p>
          <a:p>
            <a:pPr lvl="0"/>
            <a:r>
              <a:rPr lang="en-US" dirty="0"/>
              <a:t>	Specifying the ending gets you from the start to the character before the end – just like Python.</a:t>
            </a:r>
          </a:p>
          <a:p>
            <a:pPr lvl="0"/>
            <a:r>
              <a:rPr lang="en-US" dirty="0"/>
              <a:t>	There is no increment in substring.</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FF9C8CB-32D5-4677-B524-C3E20AAB87F4}" type="slidenum">
              <a:t>47</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4074542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Completed lab lab_precip.py in LabsDone</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958E3FF-8736-4609-B6D7-3D088FBBE410}" type="slidenum">
              <a:t>48</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1767122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Samples of string slices and string methods are included in </a:t>
            </a:r>
            <a:r>
              <a:rPr lang="en-US" dirty="0" smtClean="0"/>
              <a:t>Samples </a:t>
            </a:r>
            <a:r>
              <a:rPr lang="en-US" dirty="0"/>
              <a:t>as h1StringSlice.jpg and h2String Methods.jpg.   h3StringSplit.jpg is addressed later just before the split method being needed.</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979464C-EADC-44F5-B1C8-C445B3D3CCA5}" type="slidenum">
              <a:t>50</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2391253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Completed lab lab_letters.py in LabsDone</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5D43E5F-8C01-412F-914A-7104034678F9}" type="slidenum">
              <a:t>52</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7002611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Included just for information.  I can add a lab if you want.</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1BD5E3E-7A16-44D5-8462-B88F8CE13BB3}" type="slidenum">
              <a:t>53</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2213695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This slide is included for information.  I can add a screen-scraping exercise if you like.  It's in</a:t>
            </a:r>
          </a:p>
          <a:p>
            <a:pPr lvl="0"/>
            <a:r>
              <a:rPr lang="en-US"/>
              <a:t>the next slide which is hidden.</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A3BFC13-A3B6-427B-9BA7-E1FC1D5E43AB}" type="slidenum">
              <a:t>54</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1511376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 have included this lab as a hidden slide.  It will not show up in a PDF.</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E863A25-9D98-471C-8B89-55AAE319DE60}" type="slidenum">
              <a:t>55</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4872328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In Java, lists are part of what's called collections.  Arrays are also part of collections.  Arrays are fixed in size and data type</a:t>
            </a:r>
          </a:p>
          <a:p>
            <a:pPr lvl="0"/>
            <a:r>
              <a:rPr lang="en-US"/>
              <a:t>There seems to be a number of different list types in Java.  From what I can see, a list can be composed of different data types.  </a:t>
            </a:r>
          </a:p>
          <a:p>
            <a:pPr lvl="0"/>
            <a:r>
              <a:rPr lang="en-US"/>
              <a:t>Multidimensional list are simply lists within lists, much like Python.  And there are different types of lists.  The most common seems to be the arraylist.</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2724E5B-8406-4800-8346-EB7DF132126E}" type="slidenum">
              <a:t>56</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317509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I like to include this so people can get the idea behind Python.  </a:t>
            </a:r>
            <a:r>
              <a:rPr lang="en-US" dirty="0" smtClean="0"/>
              <a:t>I only</a:t>
            </a:r>
            <a:r>
              <a:rPr lang="en-US" baseline="0" dirty="0" smtClean="0"/>
              <a:t> belabor the first few emphasizing simplicity and explicitness</a:t>
            </a:r>
            <a:r>
              <a:rPr lang="en-US" dirty="0" smtClean="0"/>
              <a:t>.</a:t>
            </a:r>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algn="r">
              <a:defRPr sz="1800" b="0" i="0" u="none" strike="noStrike" kern="0" cap="none" spc="0" baseline="0">
                <a:solidFill>
                  <a:srgbClr val="000000"/>
                </a:solidFill>
                <a:uFillTx/>
              </a:defRPr>
            </a:pPr>
            <a:fld id="{8429DE64-EA7F-43CC-8C46-78F415808F6C}" type="slidenum">
              <a:rPr kern="0">
                <a:solidFill>
                  <a:srgbClr val="000000"/>
                </a:solidFill>
              </a:rPr>
              <a:pPr algn="r">
                <a:defRPr sz="1800" b="0" i="0" u="none" strike="noStrike" kern="0" cap="none" spc="0" baseline="0">
                  <a:solidFill>
                    <a:srgbClr val="000000"/>
                  </a:solidFill>
                  <a:uFillTx/>
                </a:defRPr>
              </a:pPr>
              <a:t>7</a:t>
            </a:fld>
            <a:endParaRPr lang="en-US" sz="1200" kern="0">
              <a:solidFill>
                <a:srgbClr val="000000"/>
              </a:solidFill>
            </a:endParaRPr>
          </a:p>
        </p:txBody>
      </p:sp>
    </p:spTree>
    <p:extLst>
      <p:ext uri="{BB962C8B-B14F-4D97-AF65-F5344CB8AC3E}">
        <p14:creationId xmlns:p14="http://schemas.microsoft.com/office/powerpoint/2010/main" val="36862166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In Samples, iList1.jpg shows basic </a:t>
            </a:r>
            <a:r>
              <a:rPr lang="en-US" dirty="0" smtClean="0"/>
              <a:t>slicing.</a:t>
            </a:r>
            <a:endParaRPr lang="en-US" dirty="0"/>
          </a:p>
          <a:p>
            <a:pPr lvl="0"/>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99F27B5-461C-4280-9C82-783FC3591ED2}" type="slidenum">
              <a:t>57</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4714268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E0DB022-5450-4690-BBAA-8657B60AB248}" type="slidenum">
              <a:t>58</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1640462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Completed lab - lab_probability.py in LabsDone. </a:t>
            </a:r>
          </a:p>
          <a:p>
            <a:pPr lvl="0"/>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46221E4-7146-4B38-968D-295DC6EF1BA2}" type="slidenum">
              <a:t>59</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0403164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People new to lists tend to want to assign any change to something.  Need to mention that "something" will be None.</a:t>
            </a:r>
          </a:p>
          <a:p>
            <a:pPr lvl="0"/>
            <a:r>
              <a:rPr lang="en-US" dirty="0"/>
              <a:t>Sample contains an example (iList2.jpg)</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296F598-E8FA-4DA5-A3FF-63A5D328A587}" type="slidenum">
              <a:t>60</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9730539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Demo program on </a:t>
            </a:r>
            <a:r>
              <a:rPr lang="en-US" dirty="0" err="1"/>
              <a:t>DemoProgs</a:t>
            </a:r>
            <a:r>
              <a:rPr lang="en-US" dirty="0"/>
              <a:t> folder (list_times.py).  Shows the significant time difference using </a:t>
            </a:r>
          </a:p>
          <a:p>
            <a:pPr lvl="0"/>
            <a:r>
              <a:rPr lang="en-US" dirty="0"/>
              <a:t>append versus concatenate.</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86E5954-3396-4154-8E51-7AE50CBE957E}" type="slidenum">
              <a:t>61</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6731571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r>
              <a:rPr lang="en-US" dirty="0" smtClean="0"/>
              <a:t>Run the demo program as is then delete an item from one of the lists and run it again to </a:t>
            </a:r>
          </a:p>
          <a:p>
            <a:r>
              <a:rPr lang="en-US" dirty="0" smtClean="0"/>
              <a:t>cause an error.</a:t>
            </a:r>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7CB42C1-017C-42D4-A3BE-55B6E6E83192}" type="slidenum">
              <a:t>62</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2670068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Completed lab in LabsDone (lab_trees.py)</a:t>
            </a:r>
          </a:p>
          <a:p>
            <a:pPr lvl="0"/>
            <a:r>
              <a:rPr lang="en-US"/>
              <a:t>The objective here is to have them use only sum, min, max and a counter.</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BD00671-0C90-4C58-A48E-20F46F7C23E3}" type="slidenum">
              <a:t>63</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2394342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D1455D0-A04D-46EA-98E9-E79A883CA3ED}" type="slidenum">
              <a:t>64</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41667427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BED8C32-112E-483C-8488-EF4C3DDEAB97}" type="slidenum">
              <a:t>65</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6392254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Programs to demonstrate sort and sorted in </a:t>
            </a:r>
            <a:r>
              <a:rPr lang="en-US" dirty="0" err="1"/>
              <a:t>DemoProgs</a:t>
            </a:r>
            <a:r>
              <a:rPr lang="en-US" dirty="0"/>
              <a:t> (sortitem.py and sortitem2.py).  Uses </a:t>
            </a:r>
            <a:r>
              <a:rPr lang="en-US" dirty="0" err="1"/>
              <a:t>itemgetter</a:t>
            </a:r>
            <a:r>
              <a:rPr lang="en-US" dirty="0"/>
              <a:t> and reverse.</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72F7AE3-7CB6-4053-89CD-39C50A9D8283}" type="slidenum">
              <a:t>66</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646208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 like to use IDLE as a GUI editor; especially for newbies.  I am not sure how you feel about it.  It allows people to get a lot of executions of relatively simple programs.  A lot of my students like to stick with Vim and command line.  This is where I have them do Hello world both in IDLE and in command line.</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68CFC7C-AF38-42BF-B098-53A083393B76}" type="slidenum">
              <a:t>8</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2005749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Do we want this lab?  Completed lab in </a:t>
            </a:r>
            <a:r>
              <a:rPr lang="en-US" dirty="0" err="1"/>
              <a:t>LabsDone</a:t>
            </a:r>
            <a:r>
              <a:rPr lang="en-US" dirty="0"/>
              <a:t> (</a:t>
            </a:r>
            <a:r>
              <a:rPr lang="en-US" dirty="0" smtClean="0"/>
              <a:t>lab12_2dim_list.py</a:t>
            </a:r>
            <a:r>
              <a:rPr lang="en-US" dirty="0"/>
              <a:t>).</a:t>
            </a:r>
          </a:p>
          <a:p>
            <a:pPr lvl="0"/>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AB3EAC0-F33A-4706-BFAB-0F354DA236A4}" type="slidenum">
              <a:t>67</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5337615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Java seems to have the same aliasing issues as Python</a:t>
            </a:r>
          </a:p>
          <a:p>
            <a:pPr lvl="0"/>
            <a:r>
              <a:rPr lang="en-US" dirty="0"/>
              <a:t>I do the following with Foundations people.  May not be necessary with production developers:</a:t>
            </a:r>
          </a:p>
          <a:p>
            <a:pPr lvl="0"/>
            <a:r>
              <a:rPr lang="en-US" dirty="0"/>
              <a:t>Demo with x = 12 and y = 12</a:t>
            </a:r>
          </a:p>
          <a:p>
            <a:pPr lvl="1"/>
            <a:r>
              <a:rPr lang="en-US" dirty="0"/>
              <a:t>Then do x == y and x is y and diagram it</a:t>
            </a:r>
          </a:p>
          <a:p>
            <a:pPr lvl="1"/>
            <a:r>
              <a:rPr lang="en-US" dirty="0"/>
              <a:t>Then do y += 1.0 and x += 1</a:t>
            </a:r>
          </a:p>
          <a:p>
            <a:pPr lvl="1"/>
            <a:r>
              <a:rPr lang="en-US" dirty="0"/>
              <a:t>Then do x == y and x is y and diagram it again</a:t>
            </a:r>
          </a:p>
          <a:p>
            <a:pPr lvl="0"/>
            <a:r>
              <a:rPr lang="en-US" dirty="0"/>
              <a:t>Do the same thing with the list on the slide.</a:t>
            </a:r>
          </a:p>
          <a:p>
            <a:pPr lvl="1"/>
            <a:r>
              <a:rPr lang="en-US" dirty="0"/>
              <a:t>Show how this is aliasing.  x and y are the same thing.</a:t>
            </a:r>
          </a:p>
          <a:p>
            <a:pPr lvl="1"/>
            <a:endParaRPr lang="en-US" dirty="0"/>
          </a:p>
          <a:p>
            <a:pPr lvl="0"/>
            <a:r>
              <a:rPr lang="en-US" dirty="0" err="1"/>
              <a:t>Deepcopy</a:t>
            </a:r>
            <a:r>
              <a:rPr lang="en-US" dirty="0"/>
              <a:t> program in </a:t>
            </a:r>
            <a:r>
              <a:rPr lang="en-US" dirty="0" err="1"/>
              <a:t>DemoProgs</a:t>
            </a:r>
            <a:r>
              <a:rPr lang="en-US" dirty="0"/>
              <a:t> (deepcopy.py)</a:t>
            </a:r>
          </a:p>
          <a:p>
            <a:pPr lvl="1"/>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8F57017-8616-4880-9688-D21AD1F81CB2}" type="slidenum">
              <a:t>68</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4153412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All Java functions are methods defined inside classes.</a:t>
            </a:r>
          </a:p>
          <a:p>
            <a:pPr lvl="0"/>
            <a:endParaRPr lang="en-US" dirty="0"/>
          </a:p>
          <a:p>
            <a:pPr lvl="0"/>
            <a:r>
              <a:rPr lang="en-US" dirty="0"/>
              <a:t>If you want to get into the details of global/local at this point, we should beef this up quite a bit.</a:t>
            </a:r>
          </a:p>
          <a:p>
            <a:pPr lvl="0"/>
            <a:r>
              <a:rPr lang="en-US" dirty="0" smtClean="0"/>
              <a:t>Sample is f1Functions. .</a:t>
            </a:r>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F4CBB90-6571-403E-92AB-28D6874B047C}" type="slidenum">
              <a:t>72</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2412392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Completed lab lab_tempconversionfunc.py in LabsDone</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A8DFE10-0A50-4D32-A934-21CBD7D39C31}" type="slidenum">
              <a:t>73</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7426403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The detail is in the Scope and Bindings material towards the end.  </a:t>
            </a:r>
          </a:p>
          <a:p>
            <a:pPr lvl="0"/>
            <a:r>
              <a:rPr lang="en-US" dirty="0"/>
              <a:t>For experienced programmers, we might want to move all of that here.</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6A0D252-3DF0-4628-88F4-752E3F9A9BC0}" type="slidenum">
              <a:t>74</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25775045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In </a:t>
            </a:r>
            <a:r>
              <a:rPr lang="en-US" dirty="0" err="1"/>
              <a:t>DemoProgs</a:t>
            </a:r>
            <a:r>
              <a:rPr lang="en-US" dirty="0"/>
              <a:t> use kwargs.py to show how it works.</a:t>
            </a:r>
          </a:p>
          <a:p>
            <a:pPr lvl="0"/>
            <a:endParaRPr lang="en-US" dirty="0"/>
          </a:p>
          <a:p>
            <a:pPr lvl="0"/>
            <a:r>
              <a:rPr lang="en-US" dirty="0"/>
              <a:t>Should explain that if insufficient positional </a:t>
            </a:r>
            <a:r>
              <a:rPr lang="en-US" dirty="0" err="1"/>
              <a:t>args</a:t>
            </a:r>
            <a:r>
              <a:rPr lang="en-US" dirty="0"/>
              <a:t> are supplied, Python will use keyword</a:t>
            </a:r>
          </a:p>
          <a:p>
            <a:pPr lvl="0"/>
            <a:r>
              <a:rPr lang="en-US" dirty="0"/>
              <a:t>parameters (if present) as </a:t>
            </a:r>
            <a:r>
              <a:rPr lang="en-US" dirty="0" err="1"/>
              <a:t>positionals</a:t>
            </a:r>
            <a:r>
              <a:rPr lang="en-US" dirty="0"/>
              <a:t>.</a:t>
            </a:r>
          </a:p>
          <a:p>
            <a:pPr lvl="0"/>
            <a:endParaRPr lang="en-US" dirty="0"/>
          </a:p>
          <a:p>
            <a:pPr lvl="0"/>
            <a:r>
              <a:rPr lang="en-US" dirty="0"/>
              <a:t>Apparently named (keyword) parameters are not supported in Java.</a:t>
            </a:r>
          </a:p>
          <a:p>
            <a:pPr lvl="0"/>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9EFC70F-A1E3-418D-8467-81DDD7F44011}" type="slidenum">
              <a:t>76</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2709230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Completed lab in LabsDone(lab_fnparms.py)</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09A56AB-44EB-4F12-B641-B2FFADBF0765}" type="slidenum">
              <a:t>77</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40932792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 Similar to C in that the first argument is the script name.  Not so in Java.</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530D852-1779-4170-836F-52A7BB1A7B44}" type="slidenum">
              <a:t>78</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49972699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Completed lab in LabsDone (lab_argv.py)</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867A915-D576-4594-AB85-535757BFD472}" type="slidenum">
              <a:t>79</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8142947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Java has dictionaries with key:value pairs generally called Maps.  HashMaps are unordered like Python.  The other two are ordered.</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35AD3C3-19E7-4495-84F0-210F2403C439}" type="slidenum">
              <a:t>80</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411885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Windows doesn't accept pydoc directly.   You have to invoke it through Python as shown.  Are any of these people developing in Windows?</a:t>
            </a:r>
          </a:p>
          <a:p>
            <a:pPr lvl="0"/>
            <a:r>
              <a:rPr lang="en-US"/>
              <a:t>Demo as you think necessary.  Foundations people need it.  Java folks probably won't.</a:t>
            </a:r>
          </a:p>
          <a:p>
            <a:pPr lvl="0"/>
            <a:r>
              <a:rPr lang="en-US"/>
              <a:t>Use IDLE or python shell to demo help(‘modules’).  There are hundreds of modules.</a:t>
            </a:r>
          </a:p>
          <a:p>
            <a:pPr lvl="0"/>
            <a:r>
              <a:rPr lang="en-US"/>
              <a:t>Use pydoc string and help(‘string’)</a:t>
            </a:r>
          </a:p>
          <a:p>
            <a:pPr lvl="0"/>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F98B2D1-83E5-4F19-8983-28353A07B64B}" type="slidenum">
              <a:t>9</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95578023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The sample is in </a:t>
            </a:r>
            <a:r>
              <a:rPr lang="en-US" dirty="0" err="1"/>
              <a:t>JSample</a:t>
            </a:r>
            <a:r>
              <a:rPr lang="en-US" dirty="0"/>
              <a:t> folder jDictionary1.jpg.</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249C150-2115-4051-98BB-836D276EC8A1}" type="slidenum">
              <a:t>81</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8598809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They will need this for the lab.  If they have used dictionaries/maps in Java, they will already know this.</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957CD04-16AF-4BA7-B43B-A687463914AC}" type="slidenum">
              <a:t>82</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7269962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Split is nowhere near as robust in Python as Java.  The Java capability looks derived from regular expressions.</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F62662-F3B4-4D4B-87C6-5413A24C6D2D}" type="slidenum">
              <a:t>84</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45525885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smtClean="0"/>
              <a:t>Just review, don't assign.  Solution </a:t>
            </a:r>
            <a:r>
              <a:rPr lang="en-US" dirty="0"/>
              <a:t>in </a:t>
            </a:r>
            <a:r>
              <a:rPr lang="en-US" dirty="0" err="1" smtClean="0"/>
              <a:t>LabsDone</a:t>
            </a:r>
            <a:r>
              <a:rPr lang="en-US" dirty="0" smtClean="0"/>
              <a:t>(lab16orig_wordshist.py</a:t>
            </a:r>
            <a:r>
              <a:rPr lang="en-US" dirty="0"/>
              <a:t>)</a:t>
            </a:r>
          </a:p>
          <a:p>
            <a:pPr lvl="0"/>
            <a:endParaRPr lang="en-US" dirty="0"/>
          </a:p>
          <a:p>
            <a:pPr lvl="0"/>
            <a:r>
              <a:rPr lang="en-US" dirty="0"/>
              <a:t>If this lab proves to be too laborious, we could just have them count the occurrences of</a:t>
            </a:r>
          </a:p>
          <a:p>
            <a:pPr lvl="0"/>
            <a:r>
              <a:rPr lang="en-US" dirty="0"/>
              <a:t>every unique character and then print out the top 20 of those.</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9309E19-321C-4D04-89DC-F4A570C1AE9B}" type="slidenum">
              <a:t>85</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92704809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2CA62F2-91A9-40B2-897E-75D88C7D8B85}" type="slidenum">
              <a:t>86</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51013945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Completed lab in </a:t>
            </a:r>
            <a:r>
              <a:rPr lang="en-US" dirty="0" err="1"/>
              <a:t>LabsDone</a:t>
            </a:r>
            <a:r>
              <a:rPr lang="en-US" dirty="0"/>
              <a:t> (</a:t>
            </a:r>
            <a:r>
              <a:rPr lang="en-US" dirty="0" smtClean="0"/>
              <a:t>lab17_setdups.py</a:t>
            </a:r>
            <a:r>
              <a:rPr lang="en-US" dirty="0"/>
              <a:t>)</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E2AA1A5-9542-4F5B-A376-142207C60863}" type="slidenum">
              <a:t>88</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408961651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sz="1200"/>
              <a:t> p = [ x**2 for x in range(100) if x % 2 == 1 ]</a:t>
            </a:r>
          </a:p>
          <a:p>
            <a:pPr lvl="0"/>
            <a:endParaRPr lang="en-US" sz="1200"/>
          </a:p>
          <a:p>
            <a:pPr lvl="0"/>
            <a:r>
              <a:rPr lang="en-US" sz="1200"/>
              <a:t>snip_list_comprehension.py</a:t>
            </a:r>
          </a:p>
          <a:p>
            <a:pPr lvl="0"/>
            <a:endParaRPr lang="en-US" sz="120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2FB486-927E-477C-B883-570EA2A8FCD1}" type="slidenum">
              <a:t>89</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85422309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sz="1200"/>
              <a:t> d = {k:k**(1/2.) for k in range(4,26)}</a:t>
            </a:r>
          </a:p>
          <a:p>
            <a:pPr lvl="0"/>
            <a:endParaRPr lang="en-US" sz="1200"/>
          </a:p>
          <a:p>
            <a:pPr lvl="0"/>
            <a:r>
              <a:rPr lang="en-US" sz="1200"/>
              <a:t>There is a demo program (dictcomp.py) in DemoProgs which I copied from the New Mexico Tech site.</a:t>
            </a:r>
          </a:p>
          <a:p>
            <a:pPr lvl="0"/>
            <a:endParaRPr lang="en-US" sz="1200"/>
          </a:p>
          <a:p>
            <a:pPr lvl="0"/>
            <a:endParaRPr lang="en-US" sz="120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DF8E64A-C3B5-47D2-B39F-3B015DD0A9C6}" type="slidenum">
              <a:t>90</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0468929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Completed lab in LabsDone (lab_listcomp.py)</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ED2F426-7ACD-483A-8723-B562F2756ACA}" type="slidenum">
              <a:t>91</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06030732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 write out what they would have to do to make these functions using a def statement.</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9C5A287-8B52-4780-9E7F-93B75B6744D0}" type="slidenum">
              <a:t>92</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345883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Use Hello world just to get them into the mechanics of running a Python program. </a:t>
            </a:r>
          </a:p>
          <a:p>
            <a:pPr lvl="0"/>
            <a:r>
              <a:rPr lang="en-US" dirty="0"/>
              <a:t>For Foundations 1 I have them run it once in IDLE and once in command line.  For</a:t>
            </a:r>
          </a:p>
          <a:p>
            <a:pPr lvl="0"/>
            <a:r>
              <a:rPr lang="en-US" dirty="0"/>
              <a:t> some people, this is the first exposure to command line.</a:t>
            </a:r>
          </a:p>
          <a:p>
            <a:pPr lvl="0"/>
            <a:endParaRPr lang="en-US" dirty="0"/>
          </a:p>
          <a:p>
            <a:pPr lvl="0"/>
            <a:r>
              <a:rPr lang="en-US" dirty="0"/>
              <a:t>Java uses a plus sign between literals when printing.</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2B8F032-2884-4E0E-B5EA-0E18EF320A70}" type="slidenum">
              <a:t>10</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62234578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Completed lab in </a:t>
            </a:r>
            <a:r>
              <a:rPr lang="en-US" dirty="0" err="1"/>
              <a:t>LabsDone</a:t>
            </a:r>
            <a:r>
              <a:rPr lang="en-US" dirty="0"/>
              <a:t> (</a:t>
            </a:r>
            <a:r>
              <a:rPr lang="en-US" dirty="0" smtClean="0"/>
              <a:t>lab19_tempconversionlam.py</a:t>
            </a:r>
            <a:r>
              <a:rPr lang="en-US" dirty="0"/>
              <a:t>)</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0185457-9364-4496-8EC2-914E555E06E4}" type="slidenum">
              <a:t>93</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51791288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1CFD181-6B44-4051-A608-76E101D5FBB4}" type="slidenum">
              <a:t>94</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44224136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In </a:t>
            </a:r>
            <a:r>
              <a:rPr lang="en-US" dirty="0" err="1"/>
              <a:t>LabsDone</a:t>
            </a:r>
            <a:r>
              <a:rPr lang="en-US" dirty="0"/>
              <a:t> </a:t>
            </a:r>
            <a:r>
              <a:rPr lang="en-US" dirty="0" smtClean="0"/>
              <a:t>– lab20_filter_map_reduce.py</a:t>
            </a:r>
          </a:p>
          <a:p>
            <a:pPr lvl="0"/>
            <a:r>
              <a:rPr lang="en-US" dirty="0" smtClean="0"/>
              <a:t>Just review if short on time.</a:t>
            </a:r>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8B1B599-C6AB-4F0C-8A50-DF0478834F4B}" type="slidenum">
              <a:t>95</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59728203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874B2BE-8271-4B10-81FB-5C4B56FB3C9B}" type="slidenum">
              <a:t>96</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8507333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In Demo </a:t>
            </a:r>
            <a:r>
              <a:rPr lang="en-US" dirty="0" err="1"/>
              <a:t>Progs</a:t>
            </a:r>
            <a:r>
              <a:rPr lang="en-US" dirty="0"/>
              <a:t>, there is a program called generator_test.py</a:t>
            </a:r>
          </a:p>
          <a:p>
            <a:pPr lvl="0"/>
            <a:r>
              <a:rPr lang="en-US" dirty="0"/>
              <a:t>You can use this as a demonstration of a couple of ways to use a generator.</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6B694E7-490F-40F7-9EEB-0B60E12FA23F}" type="slidenum">
              <a:t>97</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75964945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Completed lab </a:t>
            </a:r>
            <a:r>
              <a:rPr lang="en-US" dirty="0" smtClean="0"/>
              <a:t>lab21_nextgen.py </a:t>
            </a:r>
            <a:r>
              <a:rPr lang="en-US" dirty="0"/>
              <a:t>in </a:t>
            </a:r>
            <a:r>
              <a:rPr lang="en-US" dirty="0" err="1"/>
              <a:t>LabsDone</a:t>
            </a:r>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76F9184-ADBE-4F11-8FE1-58E2E02C2084}" type="slidenum">
              <a:t>98</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00397488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We should use this only if we want to introduce Decimal here.  We're going to have to at some point,</a:t>
            </a:r>
          </a:p>
          <a:p>
            <a:pPr lvl="0"/>
            <a:r>
              <a:rPr lang="en-US" dirty="0"/>
              <a:t>so it may as well be here.</a:t>
            </a:r>
          </a:p>
          <a:p>
            <a:pPr lvl="0"/>
            <a:r>
              <a:rPr lang="en-US" dirty="0"/>
              <a:t>Since 0.1 is not precise in floating point, you end up getting 0.5 to 1.0 rather than 0.5 to 0.9</a:t>
            </a:r>
            <a:r>
              <a:rPr lang="en-US" dirty="0" smtClean="0"/>
              <a:t>.  Get them </a:t>
            </a:r>
          </a:p>
          <a:p>
            <a:pPr lvl="0"/>
            <a:r>
              <a:rPr lang="en-US" dirty="0" smtClean="0"/>
              <a:t>to change the 0.1 increment to 0.125 which CAN be represented precisely.</a:t>
            </a:r>
            <a:endParaRPr lang="en-US" dirty="0"/>
          </a:p>
          <a:p>
            <a:pPr lvl="0"/>
            <a:endParaRPr lang="en-US" dirty="0"/>
          </a:p>
          <a:p>
            <a:pPr lvl="0"/>
            <a:r>
              <a:rPr lang="en-US" dirty="0"/>
              <a:t>In Sample folder there is a generator (generatordecimals.py) showing the problem with floats.</a:t>
            </a:r>
          </a:p>
          <a:p>
            <a:pPr lvl="0"/>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71960B2-61C5-418C-AD6E-3CF537E546AD}" type="slidenum">
              <a:t>99</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6822313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Java uses a module/class called </a:t>
            </a:r>
            <a:r>
              <a:rPr lang="en-US" dirty="0" err="1"/>
              <a:t>BigDecimal</a:t>
            </a:r>
            <a:r>
              <a:rPr lang="en-US" dirty="0"/>
              <a:t> to handle money among other things</a:t>
            </a:r>
            <a:r>
              <a:rPr lang="en-US" dirty="0" smtClean="0"/>
              <a:t>.</a:t>
            </a:r>
          </a:p>
          <a:p>
            <a:pPr lvl="0"/>
            <a:endParaRPr lang="en-US" dirty="0" smtClean="0"/>
          </a:p>
          <a:p>
            <a:pPr lvl="0"/>
            <a:r>
              <a:rPr lang="en-US" dirty="0" smtClean="0"/>
              <a:t>Try changing the demo program increment to 0.125 from .1.  This demonstrates</a:t>
            </a:r>
            <a:r>
              <a:rPr lang="en-US" baseline="0" dirty="0" smtClean="0"/>
              <a:t> that 1/8 works just fine</a:t>
            </a:r>
          </a:p>
          <a:p>
            <a:pPr lvl="0"/>
            <a:r>
              <a:rPr lang="en-US" baseline="0" dirty="0" smtClean="0"/>
              <a:t>while 1/10 doesn't.  Binary can represent 1/8 precisely.</a:t>
            </a:r>
            <a:endParaRPr lang="en-US" dirty="0"/>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1E3C6D2-9A96-4163-9C48-B3640F8C20C1}" type="slidenum">
              <a:t>100</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33878874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I would encourage them to (on their own) </a:t>
            </a:r>
            <a:r>
              <a:rPr lang="en-US" dirty="0" err="1"/>
              <a:t>pydoc</a:t>
            </a:r>
            <a:r>
              <a:rPr lang="en-US" dirty="0"/>
              <a:t> both </a:t>
            </a:r>
            <a:r>
              <a:rPr lang="en-US" dirty="0" err="1"/>
              <a:t>os</a:t>
            </a:r>
            <a:r>
              <a:rPr lang="en-US" dirty="0"/>
              <a:t> and sys and review all the functions </a:t>
            </a:r>
          </a:p>
          <a:p>
            <a:pPr lvl="0"/>
            <a:r>
              <a:rPr lang="en-US" dirty="0"/>
              <a:t>and data these two modules contain.  Of course, how do you explain </a:t>
            </a:r>
            <a:r>
              <a:rPr lang="en-US" dirty="0" err="1"/>
              <a:t>maxint</a:t>
            </a:r>
            <a:r>
              <a:rPr lang="en-US" dirty="0"/>
              <a:t> of 2+ billion?</a:t>
            </a:r>
          </a:p>
          <a:p>
            <a:pPr lvl="0"/>
            <a:endParaRPr lang="en-US" dirty="0"/>
          </a:p>
          <a:p>
            <a:pPr lvl="0"/>
            <a:r>
              <a:rPr lang="en-US" dirty="0"/>
              <a:t>There is a completed example in </a:t>
            </a:r>
            <a:r>
              <a:rPr lang="en-US" dirty="0" err="1"/>
              <a:t>LabsDone</a:t>
            </a:r>
            <a:r>
              <a:rPr lang="en-US" dirty="0"/>
              <a:t> - lab_os_sys.py</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4A777C0-01A4-482C-9983-BFD5F7D03A36}" type="slidenum">
              <a:t>101</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48204784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E4B98DF-5149-42B0-B3BD-B3A28C96B979}" type="slidenum">
              <a:t>102</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67331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dirty="0"/>
              <a:t>This is very different from Java which uses fairly strong data typing.  </a:t>
            </a:r>
            <a:endParaRPr lang="en-US" dirty="0" smtClean="0"/>
          </a:p>
          <a:p>
            <a:pPr lvl="0"/>
            <a:r>
              <a:rPr lang="en-US" dirty="0" smtClean="0"/>
              <a:t>Java </a:t>
            </a:r>
            <a:r>
              <a:rPr lang="en-US" dirty="0"/>
              <a:t>refers to the basic data </a:t>
            </a:r>
            <a:r>
              <a:rPr lang="en-US" dirty="0" smtClean="0"/>
              <a:t>types integer and float </a:t>
            </a:r>
            <a:r>
              <a:rPr lang="en-US" dirty="0"/>
              <a:t>as primitives.</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0EBB4C-9703-4761-A6EC-2236B1095F40}" type="slidenum">
              <a:t>11</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48182145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Review module contents, especially functions</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A88D08-1BAC-4AEA-A7B8-B963020D345B}" type="slidenum">
              <a:t>103</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414057621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A66E8F-4D62-4084-93A1-E01242E7D00C}" type="slidenum">
              <a:t>105</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4076804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 LAB -- Library Modules</a:t>
            </a:r>
          </a:p>
          <a:p>
            <a:pPr lvl="0"/>
            <a:endParaRPr lang="en-US"/>
          </a:p>
          <a:p>
            <a:pPr lvl="0"/>
            <a:r>
              <a:rPr lang="en-US"/>
              <a:t>Reference the Python Module Index at http://docs.python.org</a:t>
            </a:r>
          </a:p>
          <a:p>
            <a:pPr lvl="0"/>
            <a:endParaRPr lang="en-US"/>
          </a:p>
          <a:p>
            <a:pPr lvl="0"/>
            <a:r>
              <a:rPr lang="en-US"/>
              <a:t>What is the __future__ module for?</a:t>
            </a:r>
          </a:p>
          <a:p>
            <a:pPr lvl="0"/>
            <a:endParaRPr lang="en-US"/>
          </a:p>
          <a:p>
            <a:pPr lvl="0"/>
            <a:r>
              <a:rPr lang="en-US"/>
              <a:t>What is the key benefit of the logging module? Name a method in</a:t>
            </a:r>
          </a:p>
          <a:p>
            <a:pPr lvl="0"/>
            <a:r>
              <a:rPr lang="en-US"/>
              <a:t>   the logging module</a:t>
            </a:r>
          </a:p>
          <a:p>
            <a:pPr lvl="0"/>
            <a:endParaRPr lang="en-US"/>
          </a:p>
          <a:p>
            <a:pPr lvl="0"/>
            <a:r>
              <a:rPr lang="en-US"/>
              <a:t>What does the urllib2 module do? Is there a command in linux</a:t>
            </a:r>
          </a:p>
          <a:p>
            <a:pPr lvl="0"/>
            <a:r>
              <a:rPr lang="en-US"/>
              <a:t>   or Windows you can compare it to?</a:t>
            </a:r>
          </a:p>
          <a:p>
            <a:pPr lvl="0"/>
            <a:endParaRPr lang="en-US"/>
          </a:p>
          <a:p>
            <a:pPr lvl="0"/>
            <a:r>
              <a:rPr lang="en-US"/>
              <a:t>"""</a:t>
            </a:r>
          </a:p>
          <a:p>
            <a:pPr lvl="0"/>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A957481-9BD8-4DB7-842F-8F961AC542C9}" type="slidenum">
              <a:t>106</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23715071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9C0EDDD-8578-443D-8326-52799A1A189E}" type="slidenum">
              <a:t>107</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46936006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In DemoProgs , use lcl_glbl.py and lcl_glbl2.py.  </a:t>
            </a:r>
          </a:p>
          <a:p>
            <a:pPr lvl="0"/>
            <a:endParaRPr lang="en-US"/>
          </a:p>
          <a:p>
            <a:pPr lvl="0"/>
            <a:r>
              <a:rPr lang="en-US"/>
              <a:t>If ___name__ == __main__ has not been discussed yet, it should be covered here as a way to keep code from executing when the module has been imported.</a:t>
            </a:r>
          </a:p>
          <a:p>
            <a:pPr lvl="0"/>
            <a:endParaRPr lang="en-US"/>
          </a:p>
          <a:p>
            <a:pPr lvl="0"/>
            <a:r>
              <a:rPr lang="en-US"/>
              <a:t>__Package__ would be difficult for me to explain.  </a:t>
            </a:r>
          </a:p>
          <a:p>
            <a:pPr lvl="0"/>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E1DC650-473F-454D-8FDB-E287FD4AC003}" type="slidenum">
              <a:t>110</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8558837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Use lcl_glbl3_legb.py in DemoProgs to show how the same name can be used at different levels.</a:t>
            </a:r>
          </a:p>
          <a:p>
            <a:pPr lvl="0"/>
            <a:r>
              <a:rPr lang="en-US"/>
              <a:t>It is recommended to NOT use from moduleA import functionB to do imports in larger programs.</a:t>
            </a:r>
          </a:p>
          <a:p>
            <a:pPr lvl="0"/>
            <a:r>
              <a:rPr lang="en-US"/>
              <a:t>	To avoid naming conflicts, just import moduleA and use dot notation to access functions/data.</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01530C9-8D8B-4416-B033-4A60AD292E9B}" type="slidenum">
              <a:t>111</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74489817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 added "immutable" to the above as you can certainly change lists and dictionaries without the GLOBAL statement</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3F80D40-CA6C-4CA1-A34A-24AF300AAF0F}" type="slidenum">
              <a:t>112</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138655151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 have read that Java namespaces are not hierarchical as they are in Python.  Not sure of the details here but it appears there are some differences.</a:t>
            </a:r>
          </a:p>
          <a:p>
            <a:pPr lvl="0"/>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F2FE6AE-FDC8-43CD-BAE6-29045BD8E0E4}" type="slidenum">
              <a:t>113</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52592493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3CCD42-1566-44A3-BF30-C6F35EE69E75}" type="slidenum">
              <a:t>114</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27347171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txBox="1">
            <a:spLocks noGrp="1"/>
          </p:cNvSpPr>
          <p:nvPr>
            <p:ph type="body" sz="quarter" idx="1"/>
          </p:nvPr>
        </p:nvSpPr>
        <p:spPr/>
        <p:txBody>
          <a:bodyPr/>
          <a:lstStyle/>
          <a:p>
            <a:pPr lvl="0"/>
            <a:r>
              <a:rPr lang="en-US"/>
              <a:t>I don't cover private names and name mangling as I think it is too confusing for people new to OO.</a:t>
            </a:r>
          </a:p>
          <a:p>
            <a:pPr lvl="0"/>
            <a:r>
              <a:rPr lang="en-US"/>
              <a:t>For Java/C++ people, it might not be a big deal.</a:t>
            </a:r>
          </a:p>
        </p:txBody>
      </p:sp>
      <p:sp>
        <p:nvSpPr>
          <p:cNvPr id="4" name="Slide Number Placeholder 3"/>
          <p:cNvSpPr txBox="1"/>
          <p:nvPr/>
        </p:nvSpPr>
        <p:spPr>
          <a:xfrm>
            <a:off x="3970333" y="8829675"/>
            <a:ext cx="3038478" cy="465136"/>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00621F6-8D8F-4E1E-A4F4-0D0EC2C19E19}" type="slidenum">
              <a:t>118</a:t>
            </a:fld>
            <a:endParaRPr lang="en-US" sz="1200" b="0" i="0" u="none" strike="noStrike" kern="1200" cap="none" spc="0" baseline="0">
              <a:solidFill>
                <a:srgbClr val="000000"/>
              </a:solidFill>
              <a:uFillTx/>
              <a:latin typeface="Calibri"/>
              <a:ea typeface=""/>
              <a:cs typeface=""/>
            </a:endParaRPr>
          </a:p>
        </p:txBody>
      </p:sp>
    </p:spTree>
    <p:extLst>
      <p:ext uri="{BB962C8B-B14F-4D97-AF65-F5344CB8AC3E}">
        <p14:creationId xmlns:p14="http://schemas.microsoft.com/office/powerpoint/2010/main" val="3418468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800" y="1904996"/>
            <a:ext cx="7543800" cy="2593979"/>
          </a:xfrm>
        </p:spPr>
        <p:txBody>
          <a:bodyPr anchor="b"/>
          <a:lstStyle>
            <a:lvl1pPr>
              <a:defRPr sz="6600"/>
            </a:lvl1pPr>
          </a:lstStyle>
          <a:p>
            <a:pPr lvl="0"/>
            <a:r>
              <a:rPr lang="en-US"/>
              <a:t>Click to edit Master title style</a:t>
            </a:r>
          </a:p>
        </p:txBody>
      </p:sp>
      <p:sp>
        <p:nvSpPr>
          <p:cNvPr id="3" name="Subtitle 2"/>
          <p:cNvSpPr txBox="1">
            <a:spLocks noGrp="1"/>
          </p:cNvSpPr>
          <p:nvPr>
            <p:ph type="subTitle" idx="1"/>
          </p:nvPr>
        </p:nvSpPr>
        <p:spPr>
          <a:xfrm>
            <a:off x="685800" y="4572000"/>
            <a:ext cx="6461763" cy="1066803"/>
          </a:xfrm>
        </p:spPr>
        <p:txBody>
          <a:bodyPr/>
          <a:lstStyle>
            <a:lvl1pPr marL="0" indent="0">
              <a:buNone/>
              <a:defRPr sz="2000">
                <a:solidFill>
                  <a:srgbClr val="8E8D8C"/>
                </a:solidFill>
              </a:defRPr>
            </a:lvl1pPr>
          </a:lstStyle>
          <a:p>
            <a:pPr lvl="0"/>
            <a:r>
              <a:rPr lang="en-US"/>
              <a:t>Click to edit Master subtitle style</a:t>
            </a:r>
          </a:p>
        </p:txBody>
      </p:sp>
      <p:sp>
        <p:nvSpPr>
          <p:cNvPr id="4" name="Slide Number Placeholder 5"/>
          <p:cNvSpPr txBox="1">
            <a:spLocks noGrp="1"/>
          </p:cNvSpPr>
          <p:nvPr>
            <p:ph type="sldNum" sz="quarter" idx="8"/>
          </p:nvPr>
        </p:nvSpPr>
        <p:spPr/>
        <p:txBody>
          <a:bodyPr/>
          <a:lstStyle>
            <a:lvl1pPr>
              <a:defRPr/>
            </a:lvl1pPr>
          </a:lstStyle>
          <a:p>
            <a:pPr lvl="0"/>
            <a:fld id="{F89499DD-5751-4D59-AA73-33013F74A294}" type="slidenum">
              <a:t>‹#›</a:t>
            </a:fld>
            <a:endParaRPr lang="en-US"/>
          </a:p>
        </p:txBody>
      </p:sp>
    </p:spTree>
    <p:extLst>
      <p:ext uri="{BB962C8B-B14F-4D97-AF65-F5344CB8AC3E}">
        <p14:creationId xmlns:p14="http://schemas.microsoft.com/office/powerpoint/2010/main" val="3087732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txBox="1">
            <a:spLocks noGrp="1"/>
          </p:cNvSpPr>
          <p:nvPr>
            <p:ph type="sldNum" sz="quarter" idx="8"/>
          </p:nvPr>
        </p:nvSpPr>
        <p:spPr/>
        <p:txBody>
          <a:bodyPr/>
          <a:lstStyle>
            <a:lvl1pPr>
              <a:defRPr/>
            </a:lvl1pPr>
          </a:lstStyle>
          <a:p>
            <a:pPr lvl="0"/>
            <a:fld id="{7991F355-D844-4DDF-91D0-9BA05C29CE2D}" type="slidenum">
              <a:t>‹#›</a:t>
            </a:fld>
            <a:endParaRPr lang="en-US"/>
          </a:p>
        </p:txBody>
      </p:sp>
    </p:spTree>
    <p:extLst>
      <p:ext uri="{BB962C8B-B14F-4D97-AF65-F5344CB8AC3E}">
        <p14:creationId xmlns:p14="http://schemas.microsoft.com/office/powerpoint/2010/main" val="1589456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629400" y="274640"/>
            <a:ext cx="1752603" cy="5851529"/>
          </a:xfrm>
        </p:spPr>
        <p:txBody>
          <a:bodyPr vert="eaVert" anchor="b"/>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457200" y="274640"/>
            <a:ext cx="6019796" cy="585152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txBox="1">
            <a:spLocks noGrp="1"/>
          </p:cNvSpPr>
          <p:nvPr>
            <p:ph type="sldNum" sz="quarter" idx="8"/>
          </p:nvPr>
        </p:nvSpPr>
        <p:spPr/>
        <p:txBody>
          <a:bodyPr/>
          <a:lstStyle>
            <a:lvl1pPr>
              <a:defRPr/>
            </a:lvl1pPr>
          </a:lstStyle>
          <a:p>
            <a:pPr lvl="0"/>
            <a:fld id="{82E9EE37-548C-4C8E-90BF-0797B60D61A3}" type="slidenum">
              <a:t>‹#›</a:t>
            </a:fld>
            <a:endParaRPr lang="en-US"/>
          </a:p>
        </p:txBody>
      </p:sp>
    </p:spTree>
    <p:extLst>
      <p:ext uri="{BB962C8B-B14F-4D97-AF65-F5344CB8AC3E}">
        <p14:creationId xmlns:p14="http://schemas.microsoft.com/office/powerpoint/2010/main" val="705644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E0968E-E690-45D0-9A7F-424E1B92B09E}" type="datetimeFigureOut">
              <a:rPr lang="en-US" smtClean="0">
                <a:solidFill>
                  <a:prstClr val="black">
                    <a:tint val="75000"/>
                  </a:prstClr>
                </a:solidFill>
              </a:rPr>
              <a:pPr/>
              <a:t>5/13/2015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B0294D4-F666-4CA6-B1C6-F8C35373CB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6512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E0968E-E690-45D0-9A7F-424E1B92B09E}" type="datetimeFigureOut">
              <a:rPr lang="en-US" smtClean="0">
                <a:solidFill>
                  <a:prstClr val="black">
                    <a:tint val="75000"/>
                  </a:prstClr>
                </a:solidFill>
              </a:rPr>
              <a:pPr/>
              <a:t>5/13/2015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B0294D4-F666-4CA6-B1C6-F8C35373CB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7537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txBox="1">
            <a:spLocks noGrp="1"/>
          </p:cNvSpPr>
          <p:nvPr>
            <p:ph type="sldNum" sz="quarter" idx="8"/>
          </p:nvPr>
        </p:nvSpPr>
        <p:spPr/>
        <p:txBody>
          <a:bodyPr/>
          <a:lstStyle>
            <a:lvl1pPr>
              <a:defRPr/>
            </a:lvl1pPr>
          </a:lstStyle>
          <a:p>
            <a:pPr lvl="0"/>
            <a:fld id="{FA6732A1-0904-4ADD-9B3F-50AD06B3D2EA}" type="slidenum">
              <a:t>‹#›</a:t>
            </a:fld>
            <a:endParaRPr lang="en-US"/>
          </a:p>
        </p:txBody>
      </p:sp>
    </p:spTree>
    <p:extLst>
      <p:ext uri="{BB962C8B-B14F-4D97-AF65-F5344CB8AC3E}">
        <p14:creationId xmlns:p14="http://schemas.microsoft.com/office/powerpoint/2010/main" val="1878586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722311" y="5486400"/>
            <a:ext cx="7659691" cy="1168402"/>
          </a:xfrm>
        </p:spPr>
        <p:txBody>
          <a:bodyPr anchor="t" anchorCtr="0"/>
          <a:lstStyle>
            <a:lvl1pPr algn="l">
              <a:defRPr cap="all"/>
            </a:lvl1pPr>
          </a:lstStyle>
          <a:p>
            <a:pPr lvl="0"/>
            <a:r>
              <a:rPr lang="en-US"/>
              <a:t>Click to edit Master title style</a:t>
            </a:r>
          </a:p>
        </p:txBody>
      </p:sp>
      <p:sp>
        <p:nvSpPr>
          <p:cNvPr id="3" name="Text Placeholder 2"/>
          <p:cNvSpPr txBox="1">
            <a:spLocks noGrp="1"/>
          </p:cNvSpPr>
          <p:nvPr>
            <p:ph type="body" idx="1"/>
          </p:nvPr>
        </p:nvSpPr>
        <p:spPr>
          <a:xfrm>
            <a:off x="722311" y="3852860"/>
            <a:ext cx="6135688" cy="1633539"/>
          </a:xfrm>
        </p:spPr>
        <p:txBody>
          <a:bodyPr anchor="b"/>
          <a:lstStyle>
            <a:lvl1pPr marL="0" indent="0">
              <a:buNone/>
              <a:defRPr sz="2000">
                <a:solidFill>
                  <a:srgbClr val="8E8D8C"/>
                </a:solidFill>
              </a:defRPr>
            </a:lvl1pPr>
          </a:lstStyle>
          <a:p>
            <a:pPr lvl="0"/>
            <a:r>
              <a:rPr lang="en-US"/>
              <a:t>Click to edit Master text styles</a:t>
            </a:r>
          </a:p>
        </p:txBody>
      </p:sp>
      <p:sp>
        <p:nvSpPr>
          <p:cNvPr id="4" name="Slide Number Placeholder 5"/>
          <p:cNvSpPr txBox="1">
            <a:spLocks noGrp="1"/>
          </p:cNvSpPr>
          <p:nvPr>
            <p:ph type="sldNum" sz="quarter" idx="8"/>
          </p:nvPr>
        </p:nvSpPr>
        <p:spPr/>
        <p:txBody>
          <a:bodyPr/>
          <a:lstStyle>
            <a:lvl1pPr>
              <a:defRPr/>
            </a:lvl1pPr>
          </a:lstStyle>
          <a:p>
            <a:pPr lvl="0"/>
            <a:fld id="{9327E087-E94E-4816-8F83-5E356F0831A0}" type="slidenum">
              <a:t>‹#›</a:t>
            </a:fld>
            <a:endParaRPr lang="en-US"/>
          </a:p>
        </p:txBody>
      </p:sp>
    </p:spTree>
    <p:extLst>
      <p:ext uri="{BB962C8B-B14F-4D97-AF65-F5344CB8AC3E}">
        <p14:creationId xmlns:p14="http://schemas.microsoft.com/office/powerpoint/2010/main" val="3256837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457200" y="1536192"/>
            <a:ext cx="3657600" cy="4590288"/>
          </a:xfrm>
        </p:spPr>
        <p:txBody>
          <a:bodyPr/>
          <a:lstStyle>
            <a:lvl1pPr>
              <a:spcBef>
                <a:spcPts val="700"/>
              </a:spcBef>
              <a:defRPr sz="2800"/>
            </a:lvl1pPr>
            <a:lvl2pPr>
              <a:spcBef>
                <a:spcPts val="600"/>
              </a:spcBef>
              <a:defRPr sz="2400"/>
            </a:lvl2pPr>
            <a:lvl3pPr>
              <a:spcBef>
                <a:spcPts val="500"/>
              </a:spcBef>
              <a:defRPr sz="2000"/>
            </a:lvl3pPr>
            <a:lvl4pPr>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4419596" y="1536192"/>
            <a:ext cx="3657600" cy="4590288"/>
          </a:xfrm>
        </p:spPr>
        <p:txBody>
          <a:bodyPr/>
          <a:lstStyle>
            <a:lvl1pPr>
              <a:spcBef>
                <a:spcPts val="700"/>
              </a:spcBef>
              <a:defRPr sz="2800"/>
            </a:lvl1pPr>
            <a:lvl2pPr>
              <a:spcBef>
                <a:spcPts val="600"/>
              </a:spcBef>
              <a:defRPr sz="2400"/>
            </a:lvl2pPr>
            <a:lvl3pPr>
              <a:spcBef>
                <a:spcPts val="500"/>
              </a:spcBef>
              <a:defRPr sz="2000"/>
            </a:lvl3pPr>
            <a:lvl4pPr>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6"/>
          <p:cNvSpPr txBox="1">
            <a:spLocks noGrp="1"/>
          </p:cNvSpPr>
          <p:nvPr>
            <p:ph type="sldNum" sz="quarter" idx="8"/>
          </p:nvPr>
        </p:nvSpPr>
        <p:spPr/>
        <p:txBody>
          <a:bodyPr/>
          <a:lstStyle>
            <a:lvl1pPr>
              <a:defRPr/>
            </a:lvl1pPr>
          </a:lstStyle>
          <a:p>
            <a:pPr lvl="0"/>
            <a:fld id="{A26E5D44-746D-4388-A789-CAF8EDC66CEF}" type="slidenum">
              <a:t>‹#›</a:t>
            </a:fld>
            <a:endParaRPr lang="en-US"/>
          </a:p>
        </p:txBody>
      </p:sp>
    </p:spTree>
    <p:extLst>
      <p:ext uri="{BB962C8B-B14F-4D97-AF65-F5344CB8AC3E}">
        <p14:creationId xmlns:p14="http://schemas.microsoft.com/office/powerpoint/2010/main" val="1925625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457200" y="1535113"/>
            <a:ext cx="3657600" cy="639759"/>
          </a:xfrm>
        </p:spPr>
        <p:txBody>
          <a:bodyPr anchor="b" anchorCtr="1">
            <a:noAutofit/>
          </a:bodyPr>
          <a:lstStyle>
            <a:lvl1pPr marL="0" indent="0" algn="ctr">
              <a:buNone/>
              <a:defRPr sz="2000" b="1">
                <a:solidFill>
                  <a:srgbClr val="675E47"/>
                </a:solidFill>
              </a:defRPr>
            </a:lvl1pPr>
          </a:lstStyle>
          <a:p>
            <a:pPr lvl="0"/>
            <a:r>
              <a:rPr lang="en-US"/>
              <a:t>Click to edit Master text styles</a:t>
            </a:r>
          </a:p>
        </p:txBody>
      </p:sp>
      <p:sp>
        <p:nvSpPr>
          <p:cNvPr id="4" name="Content Placeholder 3"/>
          <p:cNvSpPr txBox="1">
            <a:spLocks noGrp="1"/>
          </p:cNvSpPr>
          <p:nvPr>
            <p:ph idx="2"/>
          </p:nvPr>
        </p:nvSpPr>
        <p:spPr>
          <a:xfrm>
            <a:off x="457200" y="2174872"/>
            <a:ext cx="3657600" cy="3951286"/>
          </a:xfrm>
        </p:spPr>
        <p:txBody>
          <a:bodyPr/>
          <a:lstStyle>
            <a:lvl1pPr>
              <a:spcBef>
                <a:spcPts val="600"/>
              </a:spcBef>
              <a:defRPr sz="2400"/>
            </a:lvl1pPr>
            <a:lvl2pPr>
              <a:defRPr/>
            </a:lvl2pPr>
            <a:lvl3pPr>
              <a:defRPr/>
            </a:lvl3pPr>
            <a:lvl4pPr>
              <a:defRPr/>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4419596" y="1535113"/>
            <a:ext cx="3657600" cy="639759"/>
          </a:xfrm>
        </p:spPr>
        <p:txBody>
          <a:bodyPr anchor="b" anchorCtr="1">
            <a:noAutofit/>
          </a:bodyPr>
          <a:lstStyle>
            <a:lvl1pPr marL="0" indent="0" algn="ctr">
              <a:buNone/>
              <a:defRPr sz="2000" b="1">
                <a:solidFill>
                  <a:srgbClr val="675E47"/>
                </a:solidFill>
              </a:defRPr>
            </a:lvl1pPr>
          </a:lstStyle>
          <a:p>
            <a:pPr lvl="0"/>
            <a:r>
              <a:rPr lang="en-US"/>
              <a:t>Click to edit Master text styles</a:t>
            </a:r>
          </a:p>
        </p:txBody>
      </p:sp>
      <p:sp>
        <p:nvSpPr>
          <p:cNvPr id="6" name="Content Placeholder 5"/>
          <p:cNvSpPr txBox="1">
            <a:spLocks noGrp="1"/>
          </p:cNvSpPr>
          <p:nvPr>
            <p:ph idx="4"/>
          </p:nvPr>
        </p:nvSpPr>
        <p:spPr>
          <a:xfrm>
            <a:off x="4419596" y="2174872"/>
            <a:ext cx="3657600" cy="3951286"/>
          </a:xfrm>
        </p:spPr>
        <p:txBody>
          <a:bodyPr/>
          <a:lstStyle>
            <a:lvl1pPr>
              <a:spcBef>
                <a:spcPts val="600"/>
              </a:spcBef>
              <a:defRPr sz="2400"/>
            </a:lvl1pPr>
            <a:lvl2pPr>
              <a:defRPr/>
            </a:lvl2pPr>
            <a:lvl3pPr>
              <a:defRPr/>
            </a:lvl3pPr>
            <a:lvl4pPr>
              <a:defRPr/>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8"/>
          <p:cNvSpPr txBox="1">
            <a:spLocks noGrp="1"/>
          </p:cNvSpPr>
          <p:nvPr>
            <p:ph type="sldNum" sz="quarter" idx="8"/>
          </p:nvPr>
        </p:nvSpPr>
        <p:spPr/>
        <p:txBody>
          <a:bodyPr/>
          <a:lstStyle>
            <a:lvl1pPr>
              <a:defRPr/>
            </a:lvl1pPr>
          </a:lstStyle>
          <a:p>
            <a:pPr lvl="0"/>
            <a:fld id="{C20218DA-3ED7-47F8-921E-4811DFC4B965}" type="slidenum">
              <a:t>‹#›</a:t>
            </a:fld>
            <a:endParaRPr lang="en-US"/>
          </a:p>
        </p:txBody>
      </p:sp>
    </p:spTree>
    <p:extLst>
      <p:ext uri="{BB962C8B-B14F-4D97-AF65-F5344CB8AC3E}">
        <p14:creationId xmlns:p14="http://schemas.microsoft.com/office/powerpoint/2010/main" val="3538179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Slide Number Placeholder 4"/>
          <p:cNvSpPr txBox="1">
            <a:spLocks noGrp="1"/>
          </p:cNvSpPr>
          <p:nvPr>
            <p:ph type="sldNum" sz="quarter" idx="8"/>
          </p:nvPr>
        </p:nvSpPr>
        <p:spPr/>
        <p:txBody>
          <a:bodyPr/>
          <a:lstStyle>
            <a:lvl1pPr>
              <a:defRPr/>
            </a:lvl1pPr>
          </a:lstStyle>
          <a:p>
            <a:pPr lvl="0"/>
            <a:fld id="{01E400F0-CF5C-4FE3-93CE-6A1C34853C2B}" type="slidenum">
              <a:t>‹#›</a:t>
            </a:fld>
            <a:endParaRPr lang="en-US"/>
          </a:p>
        </p:txBody>
      </p:sp>
    </p:spTree>
    <p:extLst>
      <p:ext uri="{BB962C8B-B14F-4D97-AF65-F5344CB8AC3E}">
        <p14:creationId xmlns:p14="http://schemas.microsoft.com/office/powerpoint/2010/main" val="1681458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txBox="1">
            <a:spLocks noGrp="1"/>
          </p:cNvSpPr>
          <p:nvPr>
            <p:ph type="sldNum" sz="quarter" idx="8"/>
          </p:nvPr>
        </p:nvSpPr>
        <p:spPr/>
        <p:txBody>
          <a:bodyPr/>
          <a:lstStyle>
            <a:lvl1pPr>
              <a:defRPr/>
            </a:lvl1pPr>
          </a:lstStyle>
          <a:p>
            <a:pPr lvl="0"/>
            <a:fld id="{F27C6C34-0117-46AB-B923-AC7DCE9BD0FF}" type="slidenum">
              <a:t>‹#›</a:t>
            </a:fld>
            <a:endParaRPr lang="en-US"/>
          </a:p>
        </p:txBody>
      </p:sp>
    </p:spTree>
    <p:extLst>
      <p:ext uri="{BB962C8B-B14F-4D97-AF65-F5344CB8AC3E}">
        <p14:creationId xmlns:p14="http://schemas.microsoft.com/office/powerpoint/2010/main" val="863068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304796" y="5495544"/>
            <a:ext cx="7772400" cy="594360"/>
          </a:xfrm>
        </p:spPr>
        <p:txBody>
          <a:bodyPr anchor="b"/>
          <a:lstStyle>
            <a:lvl1pPr>
              <a:defRPr sz="2200" b="1"/>
            </a:lvl1pPr>
          </a:lstStyle>
          <a:p>
            <a:pPr lvl="0"/>
            <a:r>
              <a:rPr lang="en-US"/>
              <a:t>Click to edit Master title style</a:t>
            </a:r>
          </a:p>
        </p:txBody>
      </p:sp>
      <p:sp>
        <p:nvSpPr>
          <p:cNvPr id="3" name="Text Placeholder 3"/>
          <p:cNvSpPr txBox="1">
            <a:spLocks noGrp="1"/>
          </p:cNvSpPr>
          <p:nvPr>
            <p:ph type="body" idx="2"/>
          </p:nvPr>
        </p:nvSpPr>
        <p:spPr>
          <a:xfrm>
            <a:off x="304796" y="6096003"/>
            <a:ext cx="7772400" cy="609603"/>
          </a:xfrm>
        </p:spPr>
        <p:txBody>
          <a:bodyPr anchorCtr="1"/>
          <a:lstStyle>
            <a:lvl1pPr marL="0" indent="0" algn="ctr">
              <a:spcBef>
                <a:spcPts val="400"/>
              </a:spcBef>
              <a:buNone/>
              <a:defRPr sz="1600"/>
            </a:lvl1pPr>
          </a:lstStyle>
          <a:p>
            <a:pPr lvl="0"/>
            <a:r>
              <a:rPr lang="en-US"/>
              <a:t>Click to edit Master text styles</a:t>
            </a:r>
          </a:p>
        </p:txBody>
      </p:sp>
      <p:sp>
        <p:nvSpPr>
          <p:cNvPr id="4" name="Slide Number Placeholder 6"/>
          <p:cNvSpPr txBox="1">
            <a:spLocks noGrp="1"/>
          </p:cNvSpPr>
          <p:nvPr>
            <p:ph type="sldNum" sz="quarter" idx="8"/>
          </p:nvPr>
        </p:nvSpPr>
        <p:spPr/>
        <p:txBody>
          <a:bodyPr/>
          <a:lstStyle>
            <a:lvl1pPr>
              <a:defRPr/>
            </a:lvl1pPr>
          </a:lstStyle>
          <a:p>
            <a:pPr lvl="0"/>
            <a:fld id="{CD753B0C-C9D5-45D7-A3D7-5B06D4808A64}" type="slidenum">
              <a:t>‹#›</a:t>
            </a:fld>
            <a:endParaRPr lang="en-US"/>
          </a:p>
        </p:txBody>
      </p:sp>
      <p:sp>
        <p:nvSpPr>
          <p:cNvPr id="5" name="Content Placeholder 8"/>
          <p:cNvSpPr txBox="1">
            <a:spLocks noGrp="1"/>
          </p:cNvSpPr>
          <p:nvPr>
            <p:ph idx="1"/>
          </p:nvPr>
        </p:nvSpPr>
        <p:spPr>
          <a:xfrm>
            <a:off x="304796" y="381003"/>
            <a:ext cx="7772400" cy="494284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2512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301752" y="5495278"/>
            <a:ext cx="7772400" cy="594625"/>
          </a:xfrm>
        </p:spPr>
        <p:txBody>
          <a:bodyPr anchor="b"/>
          <a:lstStyle>
            <a:lvl1pPr>
              <a:defRPr sz="2200" b="1"/>
            </a:lvl1pPr>
          </a:lstStyle>
          <a:p>
            <a:pPr lvl="0"/>
            <a:r>
              <a:rPr lang="en-US"/>
              <a:t>Click to edit Master title style</a:t>
            </a:r>
          </a:p>
        </p:txBody>
      </p:sp>
      <p:sp>
        <p:nvSpPr>
          <p:cNvPr id="3" name="Picture Placeholder 2"/>
          <p:cNvSpPr txBox="1">
            <a:spLocks noGrp="1"/>
          </p:cNvSpPr>
          <p:nvPr>
            <p:ph type="pic" idx="1"/>
          </p:nvPr>
        </p:nvSpPr>
        <p:spPr>
          <a:xfrm>
            <a:off x="0" y="0"/>
            <a:ext cx="8458200" cy="5486400"/>
          </a:xfrm>
        </p:spPr>
        <p:txBody>
          <a:bodyPr/>
          <a:lstStyle>
            <a:lvl1pPr marL="0" indent="0">
              <a:spcBef>
                <a:spcPts val="800"/>
              </a:spcBef>
              <a:buNone/>
              <a:defRPr sz="3200"/>
            </a:lvl1pPr>
          </a:lstStyle>
          <a:p>
            <a:pPr lvl="0"/>
            <a:r>
              <a:rPr lang="en-US"/>
              <a:t>Drag picture to placeholder or click icon to add</a:t>
            </a:r>
          </a:p>
        </p:txBody>
      </p:sp>
      <p:sp>
        <p:nvSpPr>
          <p:cNvPr id="4" name="Text Placeholder 3"/>
          <p:cNvSpPr txBox="1">
            <a:spLocks noGrp="1"/>
          </p:cNvSpPr>
          <p:nvPr>
            <p:ph type="body" idx="2"/>
          </p:nvPr>
        </p:nvSpPr>
        <p:spPr>
          <a:xfrm>
            <a:off x="301752" y="6096003"/>
            <a:ext cx="7772400" cy="612648"/>
          </a:xfrm>
        </p:spPr>
        <p:txBody>
          <a:bodyPr anchorCtr="1"/>
          <a:lstStyle>
            <a:lvl1pPr marL="0" indent="0" algn="ctr">
              <a:spcBef>
                <a:spcPts val="400"/>
              </a:spcBef>
              <a:buNone/>
              <a:defRPr sz="1600"/>
            </a:lvl1pPr>
          </a:lstStyle>
          <a:p>
            <a:pPr lvl="0"/>
            <a:r>
              <a:rPr lang="en-US"/>
              <a:t>Click to edit Master text styles</a:t>
            </a:r>
          </a:p>
        </p:txBody>
      </p:sp>
      <p:sp>
        <p:nvSpPr>
          <p:cNvPr id="5" name="Slide Number Placeholder 8"/>
          <p:cNvSpPr txBox="1">
            <a:spLocks noGrp="1"/>
          </p:cNvSpPr>
          <p:nvPr>
            <p:ph type="sldNum" sz="quarter" idx="8"/>
          </p:nvPr>
        </p:nvSpPr>
        <p:spPr/>
        <p:txBody>
          <a:bodyPr/>
          <a:lstStyle>
            <a:lvl1pPr>
              <a:defRPr/>
            </a:lvl1pPr>
          </a:lstStyle>
          <a:p>
            <a:pPr lvl="0"/>
            <a:fld id="{A477E0C7-15D4-4040-BCEC-AA802AED2245}" type="slidenum">
              <a:t>‹#›</a:t>
            </a:fld>
            <a:endParaRPr lang="en-US"/>
          </a:p>
        </p:txBody>
      </p:sp>
    </p:spTree>
    <p:extLst>
      <p:ext uri="{BB962C8B-B14F-4D97-AF65-F5344CB8AC3E}">
        <p14:creationId xmlns:p14="http://schemas.microsoft.com/office/powerpoint/2010/main" val="772443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FFFFFF"/>
            </a:gs>
          </a:gsLst>
          <a:path path="circle">
            <a:fillToRect l="20000" t="50000" r="80000" b="50000"/>
          </a:path>
        </a:gra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114300" y="274640"/>
            <a:ext cx="8780315" cy="1143000"/>
          </a:xfrm>
          <a:prstGeom prst="rect">
            <a:avLst/>
          </a:prstGeom>
          <a:noFill/>
          <a:ln>
            <a:noFill/>
          </a:ln>
        </p:spPr>
        <p:txBody>
          <a:bodyPr vert="horz" wrap="square" lIns="91440" tIns="45720" rIns="91440" bIns="45720" anchor="ctr" anchorCtr="1" compatLnSpc="1">
            <a:noAutofit/>
          </a:bodyPr>
          <a:lstStyle/>
          <a:p>
            <a:pPr lvl="0"/>
            <a:r>
              <a:rPr lang="en-US"/>
              <a:t>Click to edit Master title style</a:t>
            </a:r>
          </a:p>
        </p:txBody>
      </p:sp>
      <p:sp>
        <p:nvSpPr>
          <p:cNvPr id="3" name="Text Placeholder 2"/>
          <p:cNvSpPr txBox="1">
            <a:spLocks noGrp="1"/>
          </p:cNvSpPr>
          <p:nvPr>
            <p:ph type="body" idx="1"/>
          </p:nvPr>
        </p:nvSpPr>
        <p:spPr>
          <a:xfrm>
            <a:off x="114300" y="1600200"/>
            <a:ext cx="8780315" cy="5092695"/>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txBox="1">
            <a:spLocks noGrp="1"/>
          </p:cNvSpPr>
          <p:nvPr>
            <p:ph type="sldNum" sz="quarter" idx="4"/>
          </p:nvPr>
        </p:nvSpPr>
        <p:spPr>
          <a:xfrm>
            <a:off x="8531790" y="5648962"/>
            <a:ext cx="548640" cy="396236"/>
          </a:xfrm>
          <a:prstGeom prst="rect">
            <a:avLst/>
          </a:prstGeom>
          <a:noFill/>
          <a:ln w="19046">
            <a:solidFill>
              <a:srgbClr val="FFFFFF"/>
            </a:solidFill>
            <a:prstDash val="solid"/>
          </a:ln>
        </p:spPr>
        <p:txBody>
          <a:bodyPr vert="horz" wrap="square" lIns="0" tIns="0" rIns="0" bIns="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800" b="0" i="0" u="none" strike="noStrike" kern="1200" cap="none" spc="0" baseline="0">
                <a:solidFill>
                  <a:srgbClr val="FFFFFF"/>
                </a:solidFill>
                <a:uFillTx/>
                <a:latin typeface="Tw Cen MT"/>
                <a:ea typeface=""/>
                <a:cs typeface=""/>
              </a:defRPr>
            </a:lvl1pPr>
          </a:lstStyle>
          <a:p>
            <a:pPr lvl="0"/>
            <a:fld id="{E1409158-0D53-483F-A892-A2CD9643C7C7}"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ctr" defTabSz="914400" rtl="0" fontAlgn="auto" hangingPunct="1">
        <a:lnSpc>
          <a:spcPct val="100000"/>
        </a:lnSpc>
        <a:spcBef>
          <a:spcPts val="0"/>
        </a:spcBef>
        <a:spcAft>
          <a:spcPts val="0"/>
        </a:spcAft>
        <a:buNone/>
        <a:tabLst/>
        <a:defRPr lang="en-US" sz="3600" b="0" i="0" u="none" strike="noStrike" kern="1200" cap="none" spc="-100" baseline="0">
          <a:solidFill>
            <a:srgbClr val="675E47"/>
          </a:solidFill>
          <a:uFillTx/>
          <a:latin typeface="Monaco"/>
          <a:ea typeface=""/>
          <a:cs typeface=""/>
        </a:defRPr>
      </a:lvl1pPr>
    </p:titleStyle>
    <p:bodyStyle>
      <a:lvl1pPr marL="342900" marR="0" lvl="0" indent="-228600" algn="l" defTabSz="914400" rtl="0" fontAlgn="auto" hangingPunct="1">
        <a:lnSpc>
          <a:spcPct val="100000"/>
        </a:lnSpc>
        <a:spcBef>
          <a:spcPts val="500"/>
        </a:spcBef>
        <a:spcAft>
          <a:spcPts val="0"/>
        </a:spcAft>
        <a:buClr>
          <a:srgbClr val="A9A57C"/>
        </a:buClr>
        <a:buSzPct val="100000"/>
        <a:buFont typeface="Arial" pitchFamily="34"/>
        <a:buChar char="•"/>
        <a:tabLst/>
        <a:defRPr lang="en-US" sz="2200" b="0" i="0" u="none" strike="noStrike" kern="1200" cap="none" spc="0" baseline="0">
          <a:solidFill>
            <a:srgbClr val="2F2B20"/>
          </a:solidFill>
          <a:uFillTx/>
          <a:latin typeface="Monaco"/>
          <a:ea typeface=""/>
          <a:cs typeface=""/>
        </a:defRPr>
      </a:lvl1pPr>
      <a:lvl2pPr marL="640080" marR="0" lvl="1" indent="-228600" algn="l" defTabSz="914400" rtl="0" fontAlgn="auto" hangingPunct="1">
        <a:lnSpc>
          <a:spcPct val="100000"/>
        </a:lnSpc>
        <a:spcBef>
          <a:spcPts val="500"/>
        </a:spcBef>
        <a:spcAft>
          <a:spcPts val="0"/>
        </a:spcAft>
        <a:buClr>
          <a:srgbClr val="9CBEBD"/>
        </a:buClr>
        <a:buSzPct val="100000"/>
        <a:buFont typeface="Arial" pitchFamily="34"/>
        <a:buChar char="•"/>
        <a:tabLst/>
        <a:defRPr lang="en-US" sz="2000" b="0" i="0" u="none" strike="noStrike" kern="1200" cap="none" spc="0" baseline="0">
          <a:solidFill>
            <a:srgbClr val="2F2B20"/>
          </a:solidFill>
          <a:uFillTx/>
          <a:latin typeface="Monaco"/>
          <a:ea typeface=""/>
          <a:cs typeface=""/>
        </a:defRPr>
      </a:lvl2pPr>
      <a:lvl3pPr marL="1005840" marR="0" lvl="2" indent="-228600" algn="l" defTabSz="914400" rtl="0" fontAlgn="auto" hangingPunct="1">
        <a:lnSpc>
          <a:spcPct val="100000"/>
        </a:lnSpc>
        <a:spcBef>
          <a:spcPts val="400"/>
        </a:spcBef>
        <a:spcAft>
          <a:spcPts val="0"/>
        </a:spcAft>
        <a:buClr>
          <a:srgbClr val="D2CB6C"/>
        </a:buClr>
        <a:buSzPct val="100000"/>
        <a:buFont typeface="Arial" pitchFamily="34"/>
        <a:buChar char="•"/>
        <a:tabLst/>
        <a:defRPr lang="en-US" sz="1800" b="0" i="0" u="none" strike="noStrike" kern="1200" cap="none" spc="0" baseline="0">
          <a:solidFill>
            <a:srgbClr val="2F2B20"/>
          </a:solidFill>
          <a:uFillTx/>
          <a:latin typeface="Monaco"/>
          <a:ea typeface=""/>
          <a:cs typeface=""/>
        </a:defRPr>
      </a:lvl3pPr>
      <a:lvl4pPr marL="1280160" marR="0" lvl="3" indent="-228600" algn="l" defTabSz="914400" rtl="0" fontAlgn="auto" hangingPunct="1">
        <a:lnSpc>
          <a:spcPct val="100000"/>
        </a:lnSpc>
        <a:spcBef>
          <a:spcPts val="400"/>
        </a:spcBef>
        <a:spcAft>
          <a:spcPts val="0"/>
        </a:spcAft>
        <a:buClr>
          <a:srgbClr val="95A39D"/>
        </a:buClr>
        <a:buSzPct val="100000"/>
        <a:buFont typeface="Arial" pitchFamily="34"/>
        <a:buChar char="•"/>
        <a:tabLst/>
        <a:defRPr lang="en-US" sz="1600" b="0" i="0" u="none" strike="noStrike" kern="1200" cap="none" spc="0" baseline="0">
          <a:solidFill>
            <a:srgbClr val="2F2B20"/>
          </a:solidFill>
          <a:uFillTx/>
          <a:latin typeface="Monaco"/>
          <a:ea typeface=""/>
          <a:cs typeface=""/>
        </a:defRPr>
      </a:lvl4pPr>
      <a:lvl5pPr marL="1554480" marR="0" lvl="4" indent="-228600" algn="l" defTabSz="914400" rtl="0" fontAlgn="auto" hangingPunct="1">
        <a:lnSpc>
          <a:spcPct val="100000"/>
        </a:lnSpc>
        <a:spcBef>
          <a:spcPts val="300"/>
        </a:spcBef>
        <a:spcAft>
          <a:spcPts val="0"/>
        </a:spcAft>
        <a:buClr>
          <a:srgbClr val="C89F5D"/>
        </a:buClr>
        <a:buSzPct val="100000"/>
        <a:buFont typeface="Arial" pitchFamily="34"/>
        <a:buChar char="•"/>
        <a:tabLst/>
        <a:defRPr lang="en-US" sz="1400" b="0" i="0" u="none" strike="noStrike" kern="1200" cap="none" spc="0" baseline="0">
          <a:solidFill>
            <a:srgbClr val="2F2B20"/>
          </a:solidFill>
          <a:uFillTx/>
          <a:latin typeface="Monaco"/>
          <a:ea typeface=""/>
          <a:cs typeface=""/>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E0968E-E690-45D0-9A7F-424E1B92B09E}" type="datetimeFigureOut">
              <a:rPr lang="en-US" smtClean="0">
                <a:solidFill>
                  <a:prstClr val="black">
                    <a:tint val="75000"/>
                  </a:prstClr>
                </a:solidFill>
              </a:rPr>
              <a:pPr/>
              <a:t>5/13/2015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0294D4-F666-4CA6-B1C6-F8C35373CB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7742978"/>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E0968E-E690-45D0-9A7F-424E1B92B09E}" type="datetimeFigureOut">
              <a:rPr lang="en-US" smtClean="0">
                <a:solidFill>
                  <a:prstClr val="black">
                    <a:tint val="75000"/>
                  </a:prstClr>
                </a:solidFill>
              </a:rPr>
              <a:pPr/>
              <a:t>5/13/2015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0294D4-F666-4CA6-B1C6-F8C35373CB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84341020"/>
      </p:ext>
    </p:extLst>
  </p:cSld>
  <p:clrMap bg1="lt1" tx1="dk1" bg2="lt2" tx2="dk2" accent1="accent1" accent2="accent2" accent3="accent3" accent4="accent4" accent5="accent5" accent6="accent6" hlink="hlink" folHlink="folHlink"/>
  <p:sldLayoutIdLst>
    <p:sldLayoutId id="2147483663"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http://docs.python.org/library/sys.html" TargetMode="External"/><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hyperlink" Target="http://docs.python.org/library/os.html" TargetMode="Externa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http://docs.python.org/library/os.path.html" TargetMode="External"/><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http://docs.python.org/library/sys.html"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hyperlink" Target="http://docs.python.org/py-modindex.html" TargetMode="External"/><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hyperlink" Target="https://docs.python.org/2/library/unittest.html" TargetMode="External"/><Relationship Id="rId2" Type="http://schemas.openxmlformats.org/officeDocument/2006/relationships/notesSlide" Target="../notesSlides/notesSlide117.xml"/><Relationship Id="rId1" Type="http://schemas.openxmlformats.org/officeDocument/2006/relationships/slideLayout" Target="../slideLayouts/slideLayout2.xml"/><Relationship Id="rId5" Type="http://schemas.openxmlformats.org/officeDocument/2006/relationships/hyperlink" Target="http://pythontesting.net/framework/unittest/unittest-introduction/" TargetMode="External"/><Relationship Id="rId4" Type="http://schemas.openxmlformats.org/officeDocument/2006/relationships/hyperlink" Target="http://www.drdobbs.com/testing/unit-testing-with-python/240165163" TargetMode="External"/></Relationships>
</file>

<file path=ppt/slides/_rels/slide155.xml.rels><?xml version="1.0" encoding="UTF-8" standalone="yes"?>
<Relationships xmlns="http://schemas.openxmlformats.org/package/2006/relationships"><Relationship Id="rId3" Type="http://schemas.openxmlformats.org/officeDocument/2006/relationships/hyperlink" Target="http://peak.telecommunity.com/DevCenter/EasyInstall" TargetMode="External"/><Relationship Id="rId2" Type="http://schemas.openxmlformats.org/officeDocument/2006/relationships/hyperlink" Target="http://pypi.python.org/pypi/pip" TargetMode="Externa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python-distribute.org/distribute_setup.py" TargetMode="External"/><Relationship Id="rId2" Type="http://schemas.openxmlformats.org/officeDocument/2006/relationships/hyperlink" Target="http://pypi.python.org/" TargetMode="External"/><Relationship Id="rId1" Type="http://schemas.openxmlformats.org/officeDocument/2006/relationships/slideLayout" Target="../slideLayouts/slideLayout2.xml"/><Relationship Id="rId4" Type="http://schemas.openxmlformats.org/officeDocument/2006/relationships/hyperlink" Target="https://raw.github.com/pypa/virtualenv/master/virtualenv.py"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docs.python.org/2/library/exception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pypi.python.org/pypi/requests"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c2.com/cgi/wiki?TimPeter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c2.com/cgi/wiki?NameSpace"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c2.com/cgi/wiki?TimPeters"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c2.com/cgi/wiki?NameSpace"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9A57C"/>
        </a:solidFill>
        <a:effectLst/>
      </p:bgPr>
    </p:bg>
    <p:spTree>
      <p:nvGrpSpPr>
        <p:cNvPr id="1" name=""/>
        <p:cNvGrpSpPr/>
        <p:nvPr/>
      </p:nvGrpSpPr>
      <p:grpSpPr>
        <a:xfrm>
          <a:off x="0" y="0"/>
          <a:ext cx="0" cy="0"/>
          <a:chOff x="0" y="0"/>
          <a:chExt cx="0" cy="0"/>
        </a:xfrm>
      </p:grpSpPr>
      <p:grpSp>
        <p:nvGrpSpPr>
          <p:cNvPr id="8" name="Group 7"/>
          <p:cNvGrpSpPr/>
          <p:nvPr/>
        </p:nvGrpSpPr>
        <p:grpSpPr>
          <a:xfrm>
            <a:off x="1686332" y="937590"/>
            <a:ext cx="5920409" cy="5920409"/>
            <a:chOff x="1169504" y="937590"/>
            <a:chExt cx="5920409" cy="5920409"/>
          </a:xfrm>
        </p:grpSpPr>
        <p:sp>
          <p:nvSpPr>
            <p:cNvPr id="7" name="Oval 6"/>
            <p:cNvSpPr/>
            <p:nvPr/>
          </p:nvSpPr>
          <p:spPr>
            <a:xfrm>
              <a:off x="4129708" y="4850295"/>
              <a:ext cx="556591" cy="38431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273287" y="2372139"/>
              <a:ext cx="556591" cy="38431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273287" y="4422912"/>
              <a:ext cx="556591" cy="38431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504" y="937590"/>
              <a:ext cx="5920409" cy="5920409"/>
            </a:xfrm>
            <a:prstGeom prst="rect">
              <a:avLst/>
            </a:prstGeom>
          </p:spPr>
        </p:pic>
      </p:grpSp>
      <p:sp>
        <p:nvSpPr>
          <p:cNvPr id="2" name="Title 1"/>
          <p:cNvSpPr txBox="1">
            <a:spLocks noGrp="1"/>
          </p:cNvSpPr>
          <p:nvPr>
            <p:ph type="title"/>
          </p:nvPr>
        </p:nvSpPr>
        <p:spPr>
          <a:xfrm>
            <a:off x="114300" y="321311"/>
            <a:ext cx="8780315" cy="1143000"/>
          </a:xfrm>
        </p:spPr>
        <p:txBody>
          <a:bodyPr/>
          <a:lstStyle/>
          <a:p>
            <a:pPr lvl="0"/>
            <a:r>
              <a:rPr lang="en-US" sz="7200">
                <a:latin typeface="Cooper Black" pitchFamily="18"/>
              </a:rPr>
              <a:t> P</a:t>
            </a:r>
            <a:r>
              <a:rPr lang="en-US" sz="6000">
                <a:latin typeface="Cooper Black" pitchFamily="18"/>
              </a:rPr>
              <a:t>YTHON</a:t>
            </a:r>
            <a:endParaRPr lang="en-US" sz="7200">
              <a:latin typeface="Cooper Black" pitchFamily="18"/>
            </a:endParaRPr>
          </a:p>
        </p:txBody>
      </p:sp>
      <p:sp>
        <p:nvSpPr>
          <p:cNvPr id="3" name="TextBox 2"/>
          <p:cNvSpPr txBox="1"/>
          <p:nvPr/>
        </p:nvSpPr>
        <p:spPr>
          <a:xfrm>
            <a:off x="7689774" y="6569790"/>
            <a:ext cx="1454225" cy="2462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0" baseline="0" dirty="0" smtClean="0">
                <a:solidFill>
                  <a:srgbClr val="2F2B20"/>
                </a:solidFill>
                <a:uFillTx/>
                <a:latin typeface="Tw Cen MT"/>
                <a:ea typeface=""/>
                <a:cs typeface=""/>
              </a:rPr>
              <a:t>Rev:2/21/2015</a:t>
            </a:r>
            <a:endParaRPr lang="en-US" sz="1000" b="0" i="0" u="none" strike="noStrike" kern="1200" cap="none" spc="0" baseline="0" dirty="0">
              <a:solidFill>
                <a:srgbClr val="2F2B20"/>
              </a:solidFill>
              <a:uFillTx/>
              <a:latin typeface="Tw Cen MT"/>
              <a:ea typeface=""/>
              <a:cs typeface=""/>
            </a:endParaRPr>
          </a:p>
        </p:txBody>
      </p:sp>
    </p:spTree>
    <p:extLst>
      <p:ext uri="{BB962C8B-B14F-4D97-AF65-F5344CB8AC3E}">
        <p14:creationId xmlns:p14="http://schemas.microsoft.com/office/powerpoint/2010/main" val="3359892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620">
    <p:spTree>
      <p:nvGrpSpPr>
        <p:cNvPr id="1" name=""/>
        <p:cNvGrpSpPr/>
        <p:nvPr/>
      </p:nvGrpSpPr>
      <p:grpSpPr>
        <a:xfrm>
          <a:off x="0" y="0"/>
          <a:ext cx="0" cy="0"/>
          <a:chOff x="0" y="0"/>
          <a:chExt cx="0" cy="0"/>
        </a:xfrm>
      </p:grpSpPr>
      <p:sp>
        <p:nvSpPr>
          <p:cNvPr id="2" name="Title 1"/>
          <p:cNvSpPr txBox="1">
            <a:spLocks noGrp="1"/>
          </p:cNvSpPr>
          <p:nvPr>
            <p:ph type="title"/>
          </p:nvPr>
        </p:nvSpPr>
        <p:spPr>
          <a:xfrm>
            <a:off x="0" y="34006"/>
            <a:ext cx="8780315" cy="752057"/>
          </a:xfrm>
        </p:spPr>
        <p:txBody>
          <a:bodyPr/>
          <a:lstStyle/>
          <a:p>
            <a:pPr lvl="0"/>
            <a:r>
              <a:rPr lang="en-US"/>
              <a:t>PRINT STATEMENT</a:t>
            </a:r>
          </a:p>
        </p:txBody>
      </p:sp>
      <p:sp>
        <p:nvSpPr>
          <p:cNvPr id="3" name="Content Placeholder 2"/>
          <p:cNvSpPr txBox="1">
            <a:spLocks noGrp="1"/>
          </p:cNvSpPr>
          <p:nvPr>
            <p:ph idx="1"/>
          </p:nvPr>
        </p:nvSpPr>
        <p:spPr>
          <a:xfrm>
            <a:off x="144374" y="786063"/>
            <a:ext cx="8936047" cy="6071936"/>
          </a:xfrm>
        </p:spPr>
        <p:txBody>
          <a:bodyPr/>
          <a:lstStyle/>
          <a:p>
            <a:pPr lvl="0">
              <a:spcBef>
                <a:spcPts val="0"/>
              </a:spcBef>
              <a:spcAft>
                <a:spcPts val="1200"/>
              </a:spcAft>
            </a:pPr>
            <a:r>
              <a:rPr lang="en-US"/>
              <a:t>The print statement is used to output one or more expressions separated by commas.</a:t>
            </a:r>
          </a:p>
          <a:p>
            <a:pPr lvl="0">
              <a:spcBef>
                <a:spcPts val="0"/>
              </a:spcBef>
              <a:spcAft>
                <a:spcPts val="1200"/>
              </a:spcAft>
            </a:pPr>
            <a:r>
              <a:rPr lang="en-US"/>
              <a:t>General form:</a:t>
            </a:r>
            <a:br>
              <a:rPr lang="en-US"/>
            </a:br>
            <a:r>
              <a:rPr lang="en-US"/>
              <a:t>print expression1[, expression2,…,expressionN][,]</a:t>
            </a:r>
            <a:br>
              <a:rPr lang="en-US"/>
            </a:br>
            <a:r>
              <a:rPr lang="en-US"/>
              <a:t>where expression can be a variable, literal or any valid expression</a:t>
            </a:r>
          </a:p>
          <a:p>
            <a:pPr lvl="0">
              <a:spcBef>
                <a:spcPts val="0"/>
              </a:spcBef>
              <a:spcAft>
                <a:spcPts val="1200"/>
              </a:spcAft>
            </a:pPr>
            <a:r>
              <a:rPr lang="en-US"/>
              <a:t>By default, each item is separated by a space.</a:t>
            </a:r>
          </a:p>
          <a:p>
            <a:pPr lvl="0">
              <a:spcBef>
                <a:spcPts val="0"/>
              </a:spcBef>
              <a:spcAft>
                <a:spcPts val="1200"/>
              </a:spcAft>
            </a:pPr>
            <a:r>
              <a:rPr lang="en-US"/>
              <a:t>Automatically skips to next line when done, unless ended with ',‘</a:t>
            </a:r>
          </a:p>
          <a:p>
            <a:pPr lvl="0">
              <a:spcBef>
                <a:spcPts val="0"/>
              </a:spcBef>
              <a:spcAft>
                <a:spcPts val="1200"/>
              </a:spcAft>
            </a:pPr>
            <a:r>
              <a:rPr lang="en-US"/>
              <a:t>Examples:</a:t>
            </a:r>
            <a:br>
              <a:rPr lang="en-US"/>
            </a:br>
            <a:r>
              <a:rPr lang="en-US"/>
              <a:t>a = 12.3</a:t>
            </a:r>
            <a:br>
              <a:rPr lang="en-US"/>
            </a:br>
            <a:r>
              <a:rPr lang="en-US"/>
              <a:t>print 'The value of', a, 'is in variable a.'</a:t>
            </a:r>
            <a:br>
              <a:rPr lang="en-US"/>
            </a:br>
            <a:r>
              <a:rPr lang="en-US"/>
              <a:t>printed result  - The value of 12.3 is in variable a. </a:t>
            </a:r>
          </a:p>
          <a:p>
            <a:pPr lvl="0">
              <a:spcBef>
                <a:spcPts val="0"/>
              </a:spcBef>
              <a:spcAft>
                <a:spcPts val="1200"/>
              </a:spcAft>
            </a:pPr>
            <a:r>
              <a:rPr lang="en-US"/>
              <a:t>print 'The value of', a, 'is in variable a.',</a:t>
            </a:r>
            <a:br>
              <a:rPr lang="en-US"/>
            </a:br>
            <a:r>
              <a:rPr lang="en-US"/>
              <a:t>print 'Is that enough?'</a:t>
            </a:r>
            <a:br>
              <a:rPr lang="en-US"/>
            </a:br>
            <a:r>
              <a:rPr lang="en-US"/>
              <a:t>printed result - The value of 12.3 is in variable a. Is that enough?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name="Slide54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Decimal Module</a:t>
            </a:r>
          </a:p>
        </p:txBody>
      </p:sp>
      <p:sp>
        <p:nvSpPr>
          <p:cNvPr id="3" name="Content Placeholder 2"/>
          <p:cNvSpPr txBox="1">
            <a:spLocks noGrp="1"/>
          </p:cNvSpPr>
          <p:nvPr>
            <p:ph idx="1"/>
          </p:nvPr>
        </p:nvSpPr>
        <p:spPr/>
        <p:txBody>
          <a:bodyPr/>
          <a:lstStyle/>
          <a:p>
            <a:pPr lvl="0">
              <a:spcBef>
                <a:spcPts val="600"/>
              </a:spcBef>
              <a:spcAft>
                <a:spcPts val="1200"/>
              </a:spcAft>
            </a:pPr>
            <a:r>
              <a:rPr lang="en-US" sz="2400"/>
              <a:t>The previous slide shows that many floating-point numbers are not precisely represented.</a:t>
            </a:r>
          </a:p>
          <a:p>
            <a:pPr lvl="0">
              <a:spcBef>
                <a:spcPts val="600"/>
              </a:spcBef>
              <a:spcAft>
                <a:spcPts val="1200"/>
              </a:spcAft>
            </a:pPr>
            <a:r>
              <a:rPr lang="en-US" sz="2400"/>
              <a:t>For this reason, most languages advise you not to use floats for tracking monetary values.</a:t>
            </a:r>
          </a:p>
          <a:p>
            <a:pPr lvl="0">
              <a:spcBef>
                <a:spcPts val="600"/>
              </a:spcBef>
              <a:spcAft>
                <a:spcPts val="1200"/>
              </a:spcAft>
            </a:pPr>
            <a:r>
              <a:rPr lang="en-US" sz="2400"/>
              <a:t>Within Python's decimal module, the Decimal class allows you to avoid this problem.</a:t>
            </a:r>
          </a:p>
          <a:p>
            <a:pPr lvl="0">
              <a:spcBef>
                <a:spcPts val="600"/>
              </a:spcBef>
              <a:spcAft>
                <a:spcPts val="1200"/>
              </a:spcAft>
            </a:pPr>
            <a:r>
              <a:rPr lang="en-US" sz="2400"/>
              <a:t>The demo program shows how this works at its simplest.</a:t>
            </a:r>
            <a:br>
              <a:rPr lang="en-US" sz="2400"/>
            </a:br>
            <a:r>
              <a:rPr lang="en-US" sz="2400"/>
              <a:t>(generatordecimals.py)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name="Slide59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Lab 22 </a:t>
            </a:r>
            <a:r>
              <a:rPr lang="en-US" dirty="0"/>
              <a:t>- sys and </a:t>
            </a:r>
            <a:r>
              <a:rPr lang="en-US" dirty="0" err="1"/>
              <a:t>os</a:t>
            </a:r>
            <a:r>
              <a:rPr lang="en-US" dirty="0">
                <a:solidFill>
                  <a:srgbClr val="FF6600"/>
                </a:solidFill>
              </a:rPr>
              <a:t> </a:t>
            </a:r>
            <a:r>
              <a:rPr lang="en-US" dirty="0"/>
              <a:t>Modules</a:t>
            </a:r>
          </a:p>
        </p:txBody>
      </p:sp>
      <p:sp>
        <p:nvSpPr>
          <p:cNvPr id="3" name="Content Placeholder 2"/>
          <p:cNvSpPr txBox="1">
            <a:spLocks noGrp="1"/>
          </p:cNvSpPr>
          <p:nvPr>
            <p:ph idx="1"/>
          </p:nvPr>
        </p:nvSpPr>
        <p:spPr/>
        <p:txBody>
          <a:bodyPr/>
          <a:lstStyle/>
          <a:p>
            <a:pPr lvl="0"/>
            <a:r>
              <a:rPr lang="en-US" sz="2000" dirty="0"/>
              <a:t>These are extremely large modules containing many diverse functions.</a:t>
            </a:r>
          </a:p>
          <a:p>
            <a:pPr lvl="0"/>
            <a:r>
              <a:rPr lang="en-US" sz="2000" dirty="0"/>
              <a:t>We will look at just a few of the capabilities.</a:t>
            </a:r>
          </a:p>
          <a:p>
            <a:pPr lvl="0"/>
            <a:r>
              <a:rPr lang="en-US" sz="2000" dirty="0"/>
              <a:t>Use </a:t>
            </a:r>
            <a:r>
              <a:rPr lang="en-US" sz="2000" dirty="0" err="1"/>
              <a:t>pydoc</a:t>
            </a:r>
            <a:r>
              <a:rPr lang="en-US" sz="2000" dirty="0"/>
              <a:t> to list the documentation for the following, and then create some data on which to test them:</a:t>
            </a:r>
          </a:p>
          <a:p>
            <a:pPr lvl="1">
              <a:spcBef>
                <a:spcPts val="400"/>
              </a:spcBef>
            </a:pPr>
            <a:r>
              <a:rPr lang="en-US" sz="1800" dirty="0" err="1"/>
              <a:t>os.getcwd</a:t>
            </a:r>
            <a:endParaRPr lang="en-US" sz="1800" dirty="0"/>
          </a:p>
          <a:p>
            <a:pPr lvl="1">
              <a:spcBef>
                <a:spcPts val="400"/>
              </a:spcBef>
            </a:pPr>
            <a:r>
              <a:rPr lang="en-US" sz="1800" dirty="0" err="1"/>
              <a:t>os.path.dirname</a:t>
            </a:r>
            <a:r>
              <a:rPr lang="en-US" sz="1800" dirty="0"/>
              <a:t> and </a:t>
            </a:r>
            <a:r>
              <a:rPr lang="en-US" sz="1800" dirty="0" err="1"/>
              <a:t>os.path.basename</a:t>
            </a:r>
            <a:endParaRPr lang="en-US" sz="1800" dirty="0"/>
          </a:p>
          <a:p>
            <a:pPr lvl="1">
              <a:spcBef>
                <a:spcPts val="400"/>
              </a:spcBef>
            </a:pPr>
            <a:r>
              <a:rPr lang="en-US" sz="1800" dirty="0" err="1"/>
              <a:t>os.path.exists</a:t>
            </a:r>
            <a:endParaRPr lang="en-US" sz="1800" dirty="0"/>
          </a:p>
          <a:p>
            <a:pPr lvl="1">
              <a:spcBef>
                <a:spcPts val="400"/>
              </a:spcBef>
            </a:pPr>
            <a:r>
              <a:rPr lang="en-US" sz="1800" dirty="0" err="1"/>
              <a:t>os.path.isdir</a:t>
            </a:r>
            <a:r>
              <a:rPr lang="en-US" sz="1800" dirty="0"/>
              <a:t> and </a:t>
            </a:r>
            <a:r>
              <a:rPr lang="en-US" sz="1800" dirty="0" err="1"/>
              <a:t>os.path.isfile</a:t>
            </a:r>
            <a:endParaRPr lang="en-US" sz="1800" dirty="0"/>
          </a:p>
          <a:p>
            <a:pPr lvl="1">
              <a:spcBef>
                <a:spcPts val="400"/>
              </a:spcBef>
            </a:pPr>
            <a:r>
              <a:rPr lang="en-US" sz="1800" dirty="0" err="1"/>
              <a:t>sys.exit</a:t>
            </a:r>
            <a:r>
              <a:rPr lang="en-US" sz="1800" dirty="0"/>
              <a:t> and </a:t>
            </a:r>
            <a:r>
              <a:rPr lang="en-US" sz="1800" dirty="0" err="1"/>
              <a:t>sys.argv</a:t>
            </a:r>
            <a:endParaRPr lang="en-US" sz="1800" dirty="0"/>
          </a:p>
          <a:p>
            <a:pPr lvl="0"/>
            <a:r>
              <a:rPr lang="en-US" sz="2000" dirty="0" err="1"/>
              <a:t>os.environ</a:t>
            </a:r>
            <a:r>
              <a:rPr lang="en-US" sz="2000" dirty="0"/>
              <a:t> is a dictionary.  Import it and </a:t>
            </a:r>
            <a:r>
              <a:rPr lang="en-US" sz="2000" dirty="0" smtClean="0"/>
              <a:t>try to print </a:t>
            </a:r>
            <a:r>
              <a:rPr lang="en-US" sz="2000" dirty="0"/>
              <a:t>it neatly so you clearly see what it contains</a:t>
            </a:r>
            <a:r>
              <a:rPr lang="en-US" sz="2000" dirty="0" smtClean="0"/>
              <a:t>.  </a:t>
            </a:r>
            <a:endParaRPr lang="en-US" sz="2000" dirty="0"/>
          </a:p>
          <a:p>
            <a:pPr marL="114300" lvl="0" indent="0">
              <a:spcBef>
                <a:spcPts val="1800"/>
              </a:spcBef>
              <a:buNone/>
            </a:pPr>
            <a:r>
              <a:rPr lang="en-US" sz="2000" dirty="0"/>
              <a:t>Links to formal Python documentation for these modules:</a:t>
            </a:r>
          </a:p>
          <a:p>
            <a:pPr marL="114300" lvl="0" indent="0">
              <a:buNone/>
            </a:pPr>
            <a:r>
              <a:rPr lang="en-US" sz="2000" dirty="0">
                <a:hlinkClick r:id="rId3"/>
              </a:rPr>
              <a:t>http://docs.python.org/library/sys.html#module-sys</a:t>
            </a:r>
            <a:endParaRPr lang="en-US" sz="2000" dirty="0"/>
          </a:p>
          <a:p>
            <a:pPr marL="114300" lvl="0" indent="0">
              <a:buNone/>
            </a:pPr>
            <a:r>
              <a:rPr lang="en-US" sz="2000" dirty="0">
                <a:hlinkClick r:id="rId4"/>
              </a:rPr>
              <a:t>http://docs.python.org/library/os.html#module-os</a:t>
            </a:r>
            <a:endParaRPr lang="en-US" sz="2000" dirty="0"/>
          </a:p>
          <a:p>
            <a:pPr lvl="0"/>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2.xml><?xml version="1.0" encoding="utf-8"?>
<p:sld xmlns:a="http://schemas.openxmlformats.org/drawingml/2006/main" xmlns:r="http://schemas.openxmlformats.org/officeDocument/2006/relationships" xmlns:p="http://schemas.openxmlformats.org/presentationml/2006/main" show="0">
  <p:cSld name="Slide59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solidFill>
                  <a:srgbClr val="FF6600"/>
                </a:solidFill>
              </a:rPr>
              <a:t>os.environ</a:t>
            </a:r>
            <a:endParaRPr lang="en-US">
              <a:solidFill>
                <a:srgbClr val="800000"/>
              </a:solidFill>
            </a:endParaRPr>
          </a:p>
        </p:txBody>
      </p:sp>
      <p:sp>
        <p:nvSpPr>
          <p:cNvPr id="3" name="Content Placeholder 2"/>
          <p:cNvSpPr txBox="1">
            <a:spLocks noGrp="1"/>
          </p:cNvSpPr>
          <p:nvPr>
            <p:ph idx="1"/>
          </p:nvPr>
        </p:nvSpPr>
        <p:spPr/>
        <p:txBody>
          <a:bodyPr/>
          <a:lstStyle/>
          <a:p>
            <a:pPr lvl="0"/>
            <a:r>
              <a:rPr lang="en-US"/>
              <a:t>The operating system environment is available in the </a:t>
            </a:r>
            <a:r>
              <a:rPr lang="en-US">
                <a:solidFill>
                  <a:srgbClr val="FF6600"/>
                </a:solidFill>
              </a:rPr>
              <a:t>os.environ </a:t>
            </a:r>
            <a:r>
              <a:rPr lang="en-US">
                <a:solidFill>
                  <a:srgbClr val="800000"/>
                </a:solidFill>
              </a:rPr>
              <a:t>dictionary</a:t>
            </a:r>
          </a:p>
          <a:p>
            <a:pPr lvl="0"/>
            <a:endParaRPr lang="en-US">
              <a:solidFill>
                <a:srgbClr val="FF6600"/>
              </a:solidFill>
            </a:endParaRPr>
          </a:p>
          <a:p>
            <a:pPr marL="114300" lvl="0" indent="0">
              <a:spcBef>
                <a:spcPts val="400"/>
              </a:spcBef>
              <a:buNone/>
            </a:pPr>
            <a:r>
              <a:rPr lang="en-US" sz="1600">
                <a:solidFill>
                  <a:srgbClr val="675E47"/>
                </a:solidFill>
              </a:rPr>
              <a:t>&gt;&gt;&gt; env = os.environ</a:t>
            </a:r>
          </a:p>
          <a:p>
            <a:pPr marL="114300" lvl="0" indent="0">
              <a:spcBef>
                <a:spcPts val="400"/>
              </a:spcBef>
              <a:buNone/>
            </a:pPr>
            <a:r>
              <a:rPr lang="en-US" sz="1600">
                <a:solidFill>
                  <a:srgbClr val="675E47"/>
                </a:solidFill>
              </a:rPr>
              <a:t>&gt;&gt;&gt; env['PWD']</a:t>
            </a:r>
          </a:p>
          <a:p>
            <a:pPr marL="114300" lvl="0" indent="0">
              <a:spcBef>
                <a:spcPts val="400"/>
              </a:spcBef>
              <a:buNone/>
            </a:pPr>
            <a:r>
              <a:rPr lang="en-US" sz="1600">
                <a:solidFill>
                  <a:srgbClr val="675E47"/>
                </a:solidFill>
              </a:rPr>
              <a:t>'/Users/pi/virt_py1/lib/python2.7/site-packages/calculator/test'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3.xml><?xml version="1.0" encoding="utf-8"?>
<p:sld xmlns:a="http://schemas.openxmlformats.org/drawingml/2006/main" xmlns:r="http://schemas.openxmlformats.org/officeDocument/2006/relationships" xmlns:p="http://schemas.openxmlformats.org/presentationml/2006/main" show="0">
  <p:cSld name="Slide59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solidFill>
                  <a:srgbClr val="FF6600"/>
                </a:solidFill>
              </a:rPr>
              <a:t>os.path </a:t>
            </a:r>
            <a:r>
              <a:rPr lang="en-US"/>
              <a:t>Module</a:t>
            </a:r>
          </a:p>
        </p:txBody>
      </p:sp>
      <p:sp>
        <p:nvSpPr>
          <p:cNvPr id="3" name="Content Placeholder 2"/>
          <p:cNvSpPr txBox="1">
            <a:spLocks noGrp="1"/>
          </p:cNvSpPr>
          <p:nvPr>
            <p:ph idx="1"/>
          </p:nvPr>
        </p:nvSpPr>
        <p:spPr/>
        <p:txBody>
          <a:bodyPr/>
          <a:lstStyle/>
          <a:p>
            <a:pPr lvl="1"/>
            <a:endParaRPr lang="en-US"/>
          </a:p>
          <a:p>
            <a:pPr lvl="0"/>
            <a:r>
              <a:rPr lang="en-US" sz="2000"/>
              <a:t>Path-related utilities</a:t>
            </a:r>
          </a:p>
          <a:p>
            <a:pPr lvl="0"/>
            <a:endParaRPr lang="en-US" sz="2000"/>
          </a:p>
          <a:p>
            <a:pPr lvl="0"/>
            <a:r>
              <a:rPr lang="en-US" sz="2000"/>
              <a:t>Reference: Pocket Guide p. 153 OR</a:t>
            </a:r>
          </a:p>
          <a:p>
            <a:pPr marL="114300" lvl="0" indent="0">
              <a:buNone/>
            </a:pPr>
            <a:endParaRPr lang="en-US" sz="2000"/>
          </a:p>
          <a:p>
            <a:pPr marL="114300" lvl="0" indent="0">
              <a:buNone/>
            </a:pPr>
            <a:r>
              <a:rPr lang="en-US" sz="2000">
                <a:hlinkClick r:id="rId3"/>
              </a:rPr>
              <a:t>http://docs.python.org/library/os.path.html#module-os.path</a:t>
            </a:r>
            <a:endParaRPr lang="en-US" sz="2000"/>
          </a:p>
          <a:p>
            <a:pPr lvl="0"/>
            <a:endParaRPr lang="en-US" sz="20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4.xml><?xml version="1.0" encoding="utf-8"?>
<p:sld xmlns:a="http://schemas.openxmlformats.org/drawingml/2006/main" xmlns:r="http://schemas.openxmlformats.org/officeDocument/2006/relationships" xmlns:p="http://schemas.openxmlformats.org/presentationml/2006/main" show="0">
  <p:cSld name="Slide59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solidFill>
                  <a:srgbClr val="FF6600"/>
                </a:solidFill>
              </a:rPr>
              <a:t>sys</a:t>
            </a:r>
            <a:r>
              <a:rPr lang="en-US"/>
              <a:t> Module</a:t>
            </a:r>
          </a:p>
        </p:txBody>
      </p:sp>
      <p:sp>
        <p:nvSpPr>
          <p:cNvPr id="3" name="Content Placeholder 2"/>
          <p:cNvSpPr txBox="1">
            <a:spLocks noGrp="1"/>
          </p:cNvSpPr>
          <p:nvPr>
            <p:ph idx="1"/>
          </p:nvPr>
        </p:nvSpPr>
        <p:spPr/>
        <p:txBody>
          <a:bodyPr/>
          <a:lstStyle/>
          <a:p>
            <a:pPr lvl="1"/>
            <a:endParaRPr lang="en-US"/>
          </a:p>
          <a:p>
            <a:pPr lvl="0"/>
            <a:r>
              <a:rPr lang="en-US">
                <a:solidFill>
                  <a:srgbClr val="FF6600"/>
                </a:solidFill>
              </a:rPr>
              <a:t>sys </a:t>
            </a:r>
            <a:r>
              <a:rPr lang="en-US"/>
              <a:t>module – </a:t>
            </a:r>
            <a:r>
              <a:rPr lang="en-US" sz="2000"/>
              <a:t>python interpreter interaction and variables</a:t>
            </a:r>
          </a:p>
          <a:p>
            <a:pPr lvl="0"/>
            <a:endParaRPr lang="en-US" sz="2000"/>
          </a:p>
          <a:p>
            <a:pPr lvl="0"/>
            <a:r>
              <a:rPr lang="en-US" sz="2000"/>
              <a:t>Reference: Pocket Guide p.133 OR</a:t>
            </a:r>
          </a:p>
          <a:p>
            <a:pPr lvl="0"/>
            <a:r>
              <a:rPr lang="en-US" sz="2000"/>
              <a:t>sys.exit</a:t>
            </a:r>
          </a:p>
          <a:p>
            <a:pPr lvl="0"/>
            <a:endParaRPr lang="en-US" sz="2000"/>
          </a:p>
          <a:p>
            <a:pPr marL="114300" lvl="0" indent="0">
              <a:buNone/>
            </a:pPr>
            <a:r>
              <a:rPr lang="en-US" sz="2000">
                <a:hlinkClick r:id="rId2"/>
              </a:rPr>
              <a:t>http://docs.python.org/library/sys.html#module-sys</a:t>
            </a:r>
            <a:endParaRPr lang="en-US" sz="2000"/>
          </a:p>
          <a:p>
            <a:pPr lvl="0"/>
            <a:endParaRPr lang="en-US" sz="2000"/>
          </a:p>
          <a:p>
            <a:pPr marL="114300" lvl="0" indent="0">
              <a:buNone/>
            </a:pPr>
            <a:endParaRPr lang="en-US" sz="2000"/>
          </a:p>
          <a:p>
            <a:pPr marL="114300" lvl="0" indent="0">
              <a:spcBef>
                <a:spcPts val="300"/>
              </a:spcBef>
              <a:buNone/>
            </a:pPr>
            <a:endParaRPr lang="en-US" sz="1400"/>
          </a:p>
          <a:p>
            <a:pPr marL="114300" lvl="0" indent="0">
              <a:buNone/>
            </a:pPr>
            <a:r>
              <a:rPr lang="en-US" sz="1400"/>
              <a:t>  </a:t>
            </a:r>
            <a:endParaRPr lang="en-US"/>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5.xml><?xml version="1.0" encoding="utf-8"?>
<p:sld xmlns:a="http://schemas.openxmlformats.org/drawingml/2006/main" xmlns:r="http://schemas.openxmlformats.org/officeDocument/2006/relationships" xmlns:p="http://schemas.openxmlformats.org/presentationml/2006/main" show="0">
  <p:cSld name="Slide59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Standard Library</a:t>
            </a:r>
          </a:p>
        </p:txBody>
      </p:sp>
      <p:sp>
        <p:nvSpPr>
          <p:cNvPr id="3" name="Content Placeholder 2"/>
          <p:cNvSpPr txBox="1">
            <a:spLocks noGrp="1"/>
          </p:cNvSpPr>
          <p:nvPr>
            <p:ph idx="1"/>
          </p:nvPr>
        </p:nvSpPr>
        <p:spPr/>
        <p:txBody>
          <a:bodyPr/>
          <a:lstStyle/>
          <a:p>
            <a:pPr lvl="0"/>
            <a:r>
              <a:rPr lang="en-US"/>
              <a:t>The Python standard library has many modules available for import besides </a:t>
            </a:r>
            <a:r>
              <a:rPr lang="en-US">
                <a:solidFill>
                  <a:srgbClr val="FF6600"/>
                </a:solidFill>
              </a:rPr>
              <a:t>os </a:t>
            </a:r>
            <a:r>
              <a:rPr lang="en-US"/>
              <a:t>and </a:t>
            </a:r>
            <a:r>
              <a:rPr lang="en-US">
                <a:solidFill>
                  <a:srgbClr val="FF6600"/>
                </a:solidFill>
              </a:rPr>
              <a:t>sys. </a:t>
            </a:r>
            <a:r>
              <a:rPr lang="en-US"/>
              <a:t>Some are listed below. For a full set, see</a:t>
            </a:r>
            <a:r>
              <a:rPr lang="en-US">
                <a:solidFill>
                  <a:srgbClr val="FF6600"/>
                </a:solidFill>
              </a:rPr>
              <a:t> </a:t>
            </a:r>
            <a:r>
              <a:rPr lang="en-US">
                <a:hlinkClick r:id="rId3"/>
              </a:rPr>
              <a:t>http://docs.python.org/py-modindex.html</a:t>
            </a:r>
            <a:endParaRPr lang="en-US"/>
          </a:p>
          <a:p>
            <a:pPr lvl="0"/>
            <a:endParaRPr lang="en-US"/>
          </a:p>
          <a:p>
            <a:pPr marL="114300" lvl="0" indent="0">
              <a:buNone/>
            </a:pPr>
            <a:endParaRPr lang="en-US"/>
          </a:p>
          <a:p>
            <a:pPr lvl="1"/>
            <a:endParaRPr lang="en-US"/>
          </a:p>
          <a:p>
            <a:pPr lvl="0"/>
            <a:endParaRPr lang="en-US"/>
          </a:p>
          <a:p>
            <a:pPr lvl="0"/>
            <a:endParaRPr lang="en-US"/>
          </a:p>
          <a:p>
            <a:pPr lvl="0"/>
            <a:endParaRPr lang="en-US"/>
          </a:p>
        </p:txBody>
      </p:sp>
      <p:sp>
        <p:nvSpPr>
          <p:cNvPr id="4" name="Footer Placeholder 4"/>
          <p:cNvSpPr txBox="1"/>
          <p:nvPr/>
        </p:nvSpPr>
        <p:spPr>
          <a:xfrm rot="16200004">
            <a:off x="7586909" y="4048747"/>
            <a:ext cx="2367281" cy="365760"/>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Python I [Content Rev.3]</a:t>
            </a:r>
          </a:p>
        </p:txBody>
      </p:sp>
      <p:sp>
        <p:nvSpPr>
          <p:cNvPr id="5"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17DF747-631E-4006-9336-898CA3DBBE38}" type="slidenum">
              <a:t>105</a:t>
            </a:fld>
            <a:endParaRPr lang="en-US" sz="1800" b="0" i="0" u="none" strike="noStrike" kern="1200" cap="none" spc="0" baseline="0">
              <a:solidFill>
                <a:srgbClr val="FFFFFF"/>
              </a:solidFill>
              <a:uFillTx/>
              <a:latin typeface="Tw Cen MT"/>
              <a:ea typeface=""/>
              <a:cs typeface=""/>
            </a:endParaRPr>
          </a:p>
        </p:txBody>
      </p:sp>
      <p:graphicFrame>
        <p:nvGraphicFramePr>
          <p:cNvPr id="6" name="Table 6"/>
          <p:cNvGraphicFramePr>
            <a:graphicFrameLocks noGrp="1"/>
          </p:cNvGraphicFramePr>
          <p:nvPr/>
        </p:nvGraphicFramePr>
        <p:xfrm>
          <a:off x="749295" y="3378195"/>
          <a:ext cx="6095991" cy="2966752"/>
        </p:xfrm>
        <a:graphic>
          <a:graphicData uri="http://schemas.openxmlformats.org/drawingml/2006/table">
            <a:tbl>
              <a:tblPr firstRow="1" bandRow="1">
                <a:effectLst/>
                <a:tableStyleId>{5C22544A-7EE6-4342-B048-85BDC9FD1C3A}</a:tableStyleId>
              </a:tblPr>
              <a:tblGrid>
                <a:gridCol w="2031997"/>
                <a:gridCol w="2031997"/>
                <a:gridCol w="2031997"/>
              </a:tblGrid>
              <a:tr h="370844">
                <a:tc>
                  <a:txBody>
                    <a:bodyPr/>
                    <a:lstStyle/>
                    <a:p>
                      <a:pPr lvl="0"/>
                      <a:endParaRPr lang="en-US"/>
                    </a:p>
                  </a:txBody>
                  <a:tcPr/>
                </a:tc>
                <a:tc>
                  <a:txBody>
                    <a:bodyPr/>
                    <a:lstStyle/>
                    <a:p>
                      <a:pPr lvl="0"/>
                      <a:endParaRPr lang="en-US"/>
                    </a:p>
                  </a:txBody>
                  <a:tcPr/>
                </a:tc>
                <a:tc>
                  <a:txBody>
                    <a:bodyPr/>
                    <a:lstStyle/>
                    <a:p>
                      <a:pPr lvl="0"/>
                      <a:endParaRPr lang="en-US"/>
                    </a:p>
                  </a:txBody>
                  <a:tcPr/>
                </a:tc>
              </a:tr>
              <a:tr h="370844">
                <a:tc>
                  <a:txBody>
                    <a:bodyPr/>
                    <a:lstStyle/>
                    <a:p>
                      <a:pPr lvl="0"/>
                      <a:r>
                        <a:rPr lang="en-US"/>
                        <a:t>argparse</a:t>
                      </a:r>
                    </a:p>
                  </a:txBody>
                  <a:tcPr/>
                </a:tc>
                <a:tc>
                  <a:txBody>
                    <a:bodyPr/>
                    <a:lstStyle/>
                    <a:p>
                      <a:pPr lvl="0"/>
                      <a:r>
                        <a:rPr lang="en-US"/>
                        <a:t>httplib</a:t>
                      </a:r>
                    </a:p>
                  </a:txBody>
                  <a:tcPr/>
                </a:tc>
                <a:tc>
                  <a:txBody>
                    <a:bodyPr/>
                    <a:lstStyle/>
                    <a:p>
                      <a:pPr lvl="0"/>
                      <a:r>
                        <a:rPr lang="en-US"/>
                        <a:t>random</a:t>
                      </a:r>
                    </a:p>
                  </a:txBody>
                  <a:tcPr/>
                </a:tc>
              </a:tr>
              <a:tr h="370844">
                <a:tc>
                  <a:txBody>
                    <a:bodyPr/>
                    <a:lstStyle/>
                    <a:p>
                      <a:pPr lvl="0"/>
                      <a:r>
                        <a:rPr lang="en-US"/>
                        <a:t>calendar</a:t>
                      </a:r>
                    </a:p>
                  </a:txBody>
                  <a:tcPr/>
                </a:tc>
                <a:tc>
                  <a:txBody>
                    <a:bodyPr/>
                    <a:lstStyle/>
                    <a:p>
                      <a:pPr lvl="0"/>
                      <a:r>
                        <a:rPr lang="en-US"/>
                        <a:t>inspect</a:t>
                      </a:r>
                    </a:p>
                  </a:txBody>
                  <a:tcPr/>
                </a:tc>
                <a:tc>
                  <a:txBody>
                    <a:bodyPr/>
                    <a:lstStyle/>
                    <a:p>
                      <a:pPr lvl="0"/>
                      <a:r>
                        <a:rPr lang="en-US"/>
                        <a:t>re</a:t>
                      </a:r>
                    </a:p>
                  </a:txBody>
                  <a:tcPr/>
                </a:tc>
              </a:tr>
              <a:tr h="370844">
                <a:tc>
                  <a:txBody>
                    <a:bodyPr/>
                    <a:lstStyle/>
                    <a:p>
                      <a:pPr lvl="0"/>
                      <a:r>
                        <a:rPr lang="en-US"/>
                        <a:t>collections</a:t>
                      </a:r>
                    </a:p>
                  </a:txBody>
                  <a:tcPr/>
                </a:tc>
                <a:tc>
                  <a:txBody>
                    <a:bodyPr/>
                    <a:lstStyle/>
                    <a:p>
                      <a:pPr lvl="0"/>
                      <a:r>
                        <a:rPr lang="en-US"/>
                        <a:t>subprocess</a:t>
                      </a:r>
                    </a:p>
                  </a:txBody>
                  <a:tcPr/>
                </a:tc>
                <a:tc>
                  <a:txBody>
                    <a:bodyPr/>
                    <a:lstStyle/>
                    <a:p>
                      <a:pPr lvl="0"/>
                      <a:r>
                        <a:rPr lang="en-US"/>
                        <a:t>time</a:t>
                      </a:r>
                    </a:p>
                  </a:txBody>
                  <a:tcPr/>
                </a:tc>
              </a:tr>
              <a:tr h="370844">
                <a:tc>
                  <a:txBody>
                    <a:bodyPr/>
                    <a:lstStyle/>
                    <a:p>
                      <a:pPr lvl="0"/>
                      <a:r>
                        <a:rPr lang="en-US"/>
                        <a:t>pickle</a:t>
                      </a:r>
                    </a:p>
                  </a:txBody>
                  <a:tcPr/>
                </a:tc>
                <a:tc>
                  <a:txBody>
                    <a:bodyPr/>
                    <a:lstStyle/>
                    <a:p>
                      <a:pPr lvl="0"/>
                      <a:r>
                        <a:rPr lang="en-US"/>
                        <a:t>json</a:t>
                      </a:r>
                    </a:p>
                  </a:txBody>
                  <a:tcPr/>
                </a:tc>
                <a:tc>
                  <a:txBody>
                    <a:bodyPr/>
                    <a:lstStyle/>
                    <a:p>
                      <a:pPr lvl="0"/>
                      <a:r>
                        <a:rPr lang="en-US"/>
                        <a:t>timeit</a:t>
                      </a:r>
                    </a:p>
                  </a:txBody>
                  <a:tcPr/>
                </a:tc>
              </a:tr>
              <a:tr h="370844">
                <a:tc>
                  <a:txBody>
                    <a:bodyPr/>
                    <a:lstStyle/>
                    <a:p>
                      <a:pPr lvl="0"/>
                      <a:r>
                        <a:rPr lang="en-US"/>
                        <a:t>datetime</a:t>
                      </a:r>
                    </a:p>
                  </a:txBody>
                  <a:tcPr/>
                </a:tc>
                <a:tc>
                  <a:txBody>
                    <a:bodyPr/>
                    <a:lstStyle/>
                    <a:p>
                      <a:pPr lvl="0"/>
                      <a:r>
                        <a:rPr lang="en-US"/>
                        <a:t>fractions</a:t>
                      </a:r>
                    </a:p>
                  </a:txBody>
                  <a:tcPr/>
                </a:tc>
                <a:tc>
                  <a:txBody>
                    <a:bodyPr/>
                    <a:lstStyle/>
                    <a:p>
                      <a:pPr lvl="0"/>
                      <a:r>
                        <a:rPr lang="en-US"/>
                        <a:t>trace</a:t>
                      </a:r>
                    </a:p>
                  </a:txBody>
                  <a:tcPr/>
                </a:tc>
              </a:tr>
              <a:tr h="370844">
                <a:tc>
                  <a:txBody>
                    <a:bodyPr/>
                    <a:lstStyle/>
                    <a:p>
                      <a:pPr lvl="0"/>
                      <a:r>
                        <a:rPr lang="en-US"/>
                        <a:t>decimal</a:t>
                      </a:r>
                    </a:p>
                  </a:txBody>
                  <a:tcPr/>
                </a:tc>
                <a:tc>
                  <a:txBody>
                    <a:bodyPr/>
                    <a:lstStyle/>
                    <a:p>
                      <a:pPr lvl="0"/>
                      <a:r>
                        <a:rPr lang="en-US"/>
                        <a:t>pprint</a:t>
                      </a:r>
                    </a:p>
                  </a:txBody>
                  <a:tcPr/>
                </a:tc>
                <a:tc>
                  <a:txBody>
                    <a:bodyPr/>
                    <a:lstStyle/>
                    <a:p>
                      <a:pPr lvl="0"/>
                      <a:r>
                        <a:rPr lang="en-US"/>
                        <a:t>urllib2</a:t>
                      </a:r>
                    </a:p>
                  </a:txBody>
                  <a:tcPr/>
                </a:tc>
              </a:tr>
              <a:tr h="370844">
                <a:tc>
                  <a:txBody>
                    <a:bodyPr/>
                    <a:lstStyle/>
                    <a:p>
                      <a:pPr lvl="0"/>
                      <a:r>
                        <a:rPr lang="en-US"/>
                        <a:t>queue</a:t>
                      </a:r>
                    </a:p>
                  </a:txBody>
                  <a:tcPr/>
                </a:tc>
                <a:tc>
                  <a:txBody>
                    <a:bodyPr/>
                    <a:lstStyle/>
                    <a:p>
                      <a:pPr lvl="0"/>
                      <a:r>
                        <a:rPr lang="en-US"/>
                        <a:t>profile</a:t>
                      </a:r>
                    </a:p>
                  </a:txBody>
                  <a:tcPr/>
                </a:tc>
                <a:tc>
                  <a:txBody>
                    <a:bodyPr/>
                    <a:lstStyle/>
                    <a:p>
                      <a:pPr lvl="0"/>
                      <a:r>
                        <a:rPr lang="en-US"/>
                        <a:t>logging</a:t>
                      </a: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6.xml><?xml version="1.0" encoding="utf-8"?>
<p:sld xmlns:a="http://schemas.openxmlformats.org/drawingml/2006/main" xmlns:r="http://schemas.openxmlformats.org/officeDocument/2006/relationships" xmlns:p="http://schemas.openxmlformats.org/presentationml/2006/main" show="0">
  <p:cSld name="Slide59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solidFill>
                  <a:srgbClr val="FF6600"/>
                </a:solidFill>
              </a:rPr>
              <a:t>Lab08</a:t>
            </a:r>
          </a:p>
        </p:txBody>
      </p:sp>
      <p:sp>
        <p:nvSpPr>
          <p:cNvPr id="3" name="Content Placeholder 2"/>
          <p:cNvSpPr txBox="1">
            <a:spLocks noGrp="1"/>
          </p:cNvSpPr>
          <p:nvPr>
            <p:ph idx="1"/>
          </p:nvPr>
        </p:nvSpPr>
        <p:spPr/>
        <p:txBody>
          <a:bodyPr/>
          <a:lstStyle/>
          <a:p>
            <a:endParaRPr lang="en-US"/>
          </a:p>
        </p:txBody>
      </p:sp>
      <p:sp>
        <p:nvSpPr>
          <p:cNvPr id="4" name="Footer Placeholder 4"/>
          <p:cNvSpPr txBox="1"/>
          <p:nvPr/>
        </p:nvSpPr>
        <p:spPr>
          <a:xfrm rot="16200004">
            <a:off x="7586909" y="4048747"/>
            <a:ext cx="2367281" cy="365760"/>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Python I [Content Rev.3]</a:t>
            </a:r>
          </a:p>
        </p:txBody>
      </p:sp>
      <p:sp>
        <p:nvSpPr>
          <p:cNvPr id="5"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C818AC-C935-45F4-99BD-33712C5187B2}" type="slidenum">
              <a:t>106</a:t>
            </a:fld>
            <a:endParaRPr lang="en-US" sz="1800" b="0" i="0" u="none" strike="noStrike" kern="1200" cap="none" spc="0" baseline="0">
              <a:solidFill>
                <a:srgbClr val="FFFFFF"/>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7.xml><?xml version="1.0" encoding="utf-8"?>
<p:sld xmlns:a="http://schemas.openxmlformats.org/drawingml/2006/main" xmlns:r="http://schemas.openxmlformats.org/officeDocument/2006/relationships" xmlns:p="http://schemas.openxmlformats.org/presentationml/2006/main" show="0">
  <p:cSld name="Slide59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t>LAB 07</a:t>
            </a:r>
          </a:p>
        </p:txBody>
      </p:sp>
      <p:sp>
        <p:nvSpPr>
          <p:cNvPr id="3" name="Content Placeholder 2"/>
          <p:cNvSpPr txBox="1">
            <a:spLocks noGrp="1"/>
          </p:cNvSpPr>
          <p:nvPr>
            <p:ph idx="1"/>
          </p:nvPr>
        </p:nvSpPr>
        <p:spPr>
          <a:xfrm>
            <a:off x="273131" y="1600200"/>
            <a:ext cx="8621484" cy="5092695"/>
          </a:xfrm>
        </p:spPr>
        <p:txBody>
          <a:bodyPr/>
          <a:lstStyle/>
          <a:p>
            <a:pPr marL="114300" lvl="0" indent="0">
              <a:buNone/>
            </a:pPr>
            <a:r>
              <a:rPr lang="en-US"/>
              <a:t>Google "python os.path" or issue help(‘os.path’) and read the documentation on this module.  Concentrate especially on the methods listed below.  Construct a program containing strings with both valid and invalid file and/or path specifications.  Test each of the methods below on this data by importing the module and using them.  Can you import just the functions?</a:t>
            </a:r>
          </a:p>
          <a:p>
            <a:pPr marL="114300" lvl="0" indent="0">
              <a:buNone/>
            </a:pPr>
            <a:endParaRPr lang="en-US"/>
          </a:p>
          <a:p>
            <a:pPr marL="114300" lvl="0" indent="0">
              <a:buNone/>
            </a:pPr>
            <a:r>
              <a:rPr lang="en-US"/>
              <a:t>dirname(), basename(), exists(), isdir() and isfile()</a:t>
            </a:r>
          </a:p>
          <a:p>
            <a:pPr marL="114300" lvl="0" indent="0">
              <a:buNone/>
            </a:pPr>
            <a:endParaRPr lang="en-US"/>
          </a:p>
          <a:p>
            <a:pPr marL="114300" lvl="0" indent="0">
              <a:buNone/>
            </a:pPr>
            <a:endParaRPr lang="en-US"/>
          </a:p>
          <a:p>
            <a:pPr marL="114300" lvl="0" indent="0">
              <a:buNone/>
            </a:pPr>
            <a:endParaRPr lang="en-US"/>
          </a:p>
          <a:p>
            <a:pPr marL="114300" lvl="0" indent="0">
              <a:spcBef>
                <a:spcPts val="1800"/>
              </a:spcBef>
              <a:buNone/>
            </a:pPr>
            <a:endParaRPr lang="en-US"/>
          </a:p>
        </p:txBody>
      </p:sp>
      <p:sp>
        <p:nvSpPr>
          <p:cNvPr id="4"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B7F6842-C425-4C96-8454-81DD217F6052}" type="slidenum">
              <a:t>107</a:t>
            </a:fld>
            <a:endParaRPr lang="en-US" sz="1800" b="0" i="0" u="none" strike="noStrike" kern="1200" cap="none" spc="0" baseline="0">
              <a:solidFill>
                <a:srgbClr val="FFFFFF"/>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name="Slide552">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39758"/>
            <a:ext cx="8780315" cy="1143000"/>
          </a:xfrm>
        </p:spPr>
        <p:txBody>
          <a:bodyPr/>
          <a:lstStyle/>
          <a:p>
            <a:pPr lvl="0"/>
            <a:r>
              <a:rPr lang="en-US"/>
              <a:t>Namespaces and Scoping</a:t>
            </a:r>
          </a:p>
        </p:txBody>
      </p:sp>
      <p:sp>
        <p:nvSpPr>
          <p:cNvPr id="3" name="Content Placeholder 2"/>
          <p:cNvSpPr txBox="1">
            <a:spLocks noGrp="1"/>
          </p:cNvSpPr>
          <p:nvPr>
            <p:ph idx="1"/>
          </p:nvPr>
        </p:nvSpPr>
        <p:spPr>
          <a:xfrm>
            <a:off x="114300" y="1179438"/>
            <a:ext cx="8780315" cy="5513457"/>
          </a:xfrm>
        </p:spPr>
        <p:txBody>
          <a:bodyPr/>
          <a:lstStyle/>
          <a:p>
            <a:pPr lvl="0">
              <a:spcBef>
                <a:spcPts val="0"/>
              </a:spcBef>
              <a:spcAft>
                <a:spcPts val="1200"/>
              </a:spcAft>
            </a:pPr>
            <a:r>
              <a:rPr lang="en-US"/>
              <a:t>Everything in a Python program is an “object”. </a:t>
            </a:r>
          </a:p>
          <a:p>
            <a:pPr lvl="0">
              <a:spcBef>
                <a:spcPts val="0"/>
              </a:spcBef>
              <a:spcAft>
                <a:spcPts val="1200"/>
              </a:spcAft>
            </a:pPr>
            <a:r>
              <a:rPr lang="en-US"/>
              <a:t>Objects have state and behavior. </a:t>
            </a:r>
          </a:p>
          <a:p>
            <a:pPr lvl="1">
              <a:spcBef>
                <a:spcPts val="0"/>
              </a:spcBef>
              <a:spcAft>
                <a:spcPts val="1200"/>
              </a:spcAft>
            </a:pPr>
            <a:r>
              <a:rPr lang="en-US"/>
              <a:t>Python stores an object's state in a variable.  (x = 'abcde' : a string)</a:t>
            </a:r>
          </a:p>
          <a:p>
            <a:pPr lvl="1">
              <a:spcBef>
                <a:spcPts val="0"/>
              </a:spcBef>
              <a:spcAft>
                <a:spcPts val="1200"/>
              </a:spcAft>
            </a:pPr>
            <a:r>
              <a:rPr lang="en-US"/>
              <a:t>It exposes an objects behavior through methods. (x.isalpha() = True)</a:t>
            </a:r>
          </a:p>
          <a:p>
            <a:pPr lvl="0">
              <a:spcBef>
                <a:spcPts val="0"/>
              </a:spcBef>
              <a:spcAft>
                <a:spcPts val="1200"/>
              </a:spcAft>
            </a:pPr>
            <a:r>
              <a:rPr lang="en-US" b="1"/>
              <a:t>Block</a:t>
            </a:r>
            <a:r>
              <a:rPr lang="en-US"/>
              <a:t>: any Python code executed as a unit e.g. a module, function, class (to be covered next) and scripts.</a:t>
            </a:r>
          </a:p>
          <a:p>
            <a:pPr marL="342900" lvl="1">
              <a:spcBef>
                <a:spcPts val="0"/>
              </a:spcBef>
              <a:spcAft>
                <a:spcPts val="1200"/>
              </a:spcAft>
              <a:buClr>
                <a:srgbClr val="A9A57C"/>
              </a:buClr>
            </a:pPr>
            <a:r>
              <a:rPr lang="en-US" sz="2200"/>
              <a:t>Every block of code has its own namespace where all the variables (objects) for that block are defined and tracked.</a:t>
            </a:r>
          </a:p>
          <a:p>
            <a:pPr marL="708660" lvl="2">
              <a:spcBef>
                <a:spcPts val="0"/>
              </a:spcBef>
              <a:spcAft>
                <a:spcPts val="1200"/>
              </a:spcAft>
              <a:buClr>
                <a:srgbClr val="A9A57C"/>
              </a:buClr>
            </a:pPr>
            <a:r>
              <a:rPr lang="en-US" sz="2000"/>
              <a:t>The structure used for this information is a dictionary.</a:t>
            </a:r>
          </a:p>
          <a:p>
            <a:pPr lvl="0"/>
            <a:r>
              <a:rPr lang="en-US"/>
              <a:t>It is possible to use the same variable name in different blocks.</a:t>
            </a:r>
          </a:p>
          <a:p>
            <a:pPr lvl="1"/>
            <a:r>
              <a:rPr lang="en-US"/>
              <a:t>But is not a good idea.</a:t>
            </a:r>
          </a:p>
          <a:p>
            <a:pPr lvl="1"/>
            <a:endParaRPr lang="en-US"/>
          </a:p>
          <a:p>
            <a:pPr lvl="0"/>
            <a:endParaRPr lang="en-US"/>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name="Slide631">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39758"/>
            <a:ext cx="8780315" cy="1143000"/>
          </a:xfrm>
        </p:spPr>
        <p:txBody>
          <a:bodyPr/>
          <a:lstStyle/>
          <a:p>
            <a:pPr lvl="0"/>
            <a:r>
              <a:rPr lang="en-US"/>
              <a:t>Namespaces and Scoping</a:t>
            </a:r>
          </a:p>
        </p:txBody>
      </p:sp>
      <p:sp>
        <p:nvSpPr>
          <p:cNvPr id="3" name="Content Placeholder 2"/>
          <p:cNvSpPr txBox="1">
            <a:spLocks noGrp="1"/>
          </p:cNvSpPr>
          <p:nvPr>
            <p:ph idx="1"/>
          </p:nvPr>
        </p:nvSpPr>
        <p:spPr>
          <a:xfrm>
            <a:off x="114300" y="1179438"/>
            <a:ext cx="8780315" cy="5513457"/>
          </a:xfrm>
        </p:spPr>
        <p:txBody>
          <a:bodyPr/>
          <a:lstStyle/>
          <a:p>
            <a:pPr marL="342900" lvl="1">
              <a:spcBef>
                <a:spcPts val="600"/>
              </a:spcBef>
              <a:buClr>
                <a:srgbClr val="A9A57C"/>
              </a:buClr>
            </a:pPr>
            <a:r>
              <a:rPr lang="en-US" sz="2400" b="1" dirty="0"/>
              <a:t>Scope</a:t>
            </a:r>
            <a:r>
              <a:rPr lang="en-US" sz="2400" dirty="0"/>
              <a:t>: </a:t>
            </a:r>
            <a:r>
              <a:rPr lang="en-US" sz="2200" dirty="0"/>
              <a:t>the space where a identifier is visible.  Contained blocks can see identifiers of outer blocks</a:t>
            </a:r>
          </a:p>
          <a:p>
            <a:pPr marL="342900" lvl="1">
              <a:buClr>
                <a:srgbClr val="A9A57C"/>
              </a:buClr>
            </a:pPr>
            <a:r>
              <a:rPr lang="en-US" sz="2200" dirty="0"/>
              <a:t>You start your script and it begins to execute.</a:t>
            </a:r>
          </a:p>
          <a:p>
            <a:pPr marL="708660" lvl="2">
              <a:spcBef>
                <a:spcPts val="500"/>
              </a:spcBef>
              <a:buClr>
                <a:srgbClr val="A9A57C"/>
              </a:buClr>
            </a:pPr>
            <a:r>
              <a:rPr lang="en-US" sz="2000" dirty="0"/>
              <a:t>The portion of your script/program where execution begins is the main portion of your program.  As you have seen, the internal name for this block of code is  “__main__”.</a:t>
            </a:r>
          </a:p>
          <a:p>
            <a:pPr marL="708660" lvl="2">
              <a:spcBef>
                <a:spcPts val="500"/>
              </a:spcBef>
              <a:buClr>
                <a:srgbClr val="A9A57C"/>
              </a:buClr>
            </a:pPr>
            <a:r>
              <a:rPr lang="en-US" sz="2000" dirty="0"/>
              <a:t>Everything defined in __main__ is global.  That is, all of variables defined in __main__ are known (visible) everywhere; in all functions, classes and modules.</a:t>
            </a:r>
          </a:p>
          <a:p>
            <a:pPr marL="708660" lvl="2">
              <a:spcBef>
                <a:spcPts val="500"/>
              </a:spcBef>
              <a:buClr>
                <a:srgbClr val="A9A57C"/>
              </a:buClr>
            </a:pPr>
            <a:r>
              <a:rPr lang="en-US" sz="2000" dirty="0"/>
              <a:t>That does NOT mean you can effectively modify that data from another block (e.g., a function)</a:t>
            </a:r>
          </a:p>
          <a:p>
            <a:pPr marL="342900" lvl="1">
              <a:buClr>
                <a:srgbClr val="A9A57C"/>
              </a:buClr>
            </a:pPr>
            <a:r>
              <a:rPr lang="en-US" sz="2200" dirty="0"/>
              <a:t>The objects </a:t>
            </a:r>
            <a:r>
              <a:rPr lang="en-US" sz="2200" b="1" u="sng" dirty="0" smtClean="0"/>
              <a:t>imported from</a:t>
            </a:r>
            <a:r>
              <a:rPr lang="en-US" sz="2200" dirty="0" smtClean="0"/>
              <a:t> any </a:t>
            </a:r>
            <a:r>
              <a:rPr lang="en-US" sz="2200" dirty="0"/>
              <a:t>module are known globally also.</a:t>
            </a:r>
          </a:p>
          <a:p>
            <a:pPr marL="708660" lvl="2">
              <a:spcBef>
                <a:spcPts val="500"/>
              </a:spcBef>
              <a:buClr>
                <a:srgbClr val="A9A57C"/>
              </a:buClr>
            </a:pPr>
            <a:r>
              <a:rPr lang="en-US" sz="2000" dirty="0"/>
              <a:t>You need to be aware of potential conflicts.</a:t>
            </a:r>
          </a:p>
          <a:p>
            <a:pPr marL="342900" lvl="1">
              <a:buClr>
                <a:srgbClr val="A9A57C"/>
              </a:buClr>
            </a:pPr>
            <a:r>
              <a:rPr lang="en-US" sz="2200" dirty="0"/>
              <a:t>The objects in functions and classes are not known globally</a:t>
            </a:r>
          </a:p>
          <a:p>
            <a:pPr lvl="0"/>
            <a:endParaRPr lang="en-US" dirty="0"/>
          </a:p>
          <a:p>
            <a:pPr lvl="1"/>
            <a:endParaRPr lang="en-US" dirty="0"/>
          </a:p>
          <a:p>
            <a:pPr lvl="0"/>
            <a:endParaRPr lang="en-US" dirty="0"/>
          </a:p>
          <a:p>
            <a:pPr lvl="0"/>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Basic Data Types </a:t>
            </a:r>
          </a:p>
        </p:txBody>
      </p:sp>
      <p:sp>
        <p:nvSpPr>
          <p:cNvPr id="3" name="Content Placeholder 2"/>
          <p:cNvSpPr txBox="1">
            <a:spLocks noGrp="1"/>
          </p:cNvSpPr>
          <p:nvPr>
            <p:ph idx="1"/>
          </p:nvPr>
        </p:nvSpPr>
        <p:spPr>
          <a:xfrm>
            <a:off x="114300" y="1270001"/>
            <a:ext cx="8229600" cy="5092695"/>
          </a:xfrm>
        </p:spPr>
        <p:txBody>
          <a:bodyPr anchorCtr="1"/>
          <a:lstStyle/>
          <a:p>
            <a:pPr marL="411480" lvl="1" indent="0" algn="ctr">
              <a:spcBef>
                <a:spcPts val="300"/>
              </a:spcBef>
              <a:buNone/>
            </a:pPr>
            <a:endParaRPr lang="nl-NL" sz="1400"/>
          </a:p>
          <a:p>
            <a:pPr lvl="0" algn="ctr"/>
            <a:endParaRPr lang="nl-NL"/>
          </a:p>
          <a:p>
            <a:pPr marL="114300" lvl="0" indent="0" algn="ctr">
              <a:buNone/>
            </a:pPr>
            <a:r>
              <a:rPr lang="nl-NL" sz="2000"/>
              <a:t>integer</a:t>
            </a:r>
          </a:p>
          <a:p>
            <a:pPr marL="114300" lvl="0" indent="0" algn="ctr">
              <a:spcBef>
                <a:spcPts val="400"/>
              </a:spcBef>
              <a:buNone/>
            </a:pPr>
            <a:endParaRPr lang="nl-NL" sz="1600"/>
          </a:p>
          <a:p>
            <a:pPr marL="114300" lvl="0" indent="0" algn="ctr">
              <a:buNone/>
            </a:pPr>
            <a:r>
              <a:rPr lang="en-US" sz="2000"/>
              <a:t>float</a:t>
            </a:r>
          </a:p>
          <a:p>
            <a:pPr marL="114300" lvl="0" indent="0" algn="ctr">
              <a:buNone/>
            </a:pPr>
            <a:endParaRPr lang="en-US" sz="2000"/>
          </a:p>
          <a:p>
            <a:pPr marL="114300" lvl="0" indent="0" algn="ctr">
              <a:buNone/>
            </a:pPr>
            <a:r>
              <a:rPr lang="en-US" sz="2000"/>
              <a:t>string</a:t>
            </a:r>
          </a:p>
          <a:p>
            <a:pPr marL="114300" lvl="0" indent="0" algn="ctr">
              <a:buNone/>
            </a:pPr>
            <a:endParaRPr lang="en-US" sz="2000"/>
          </a:p>
          <a:p>
            <a:pPr marL="114300" lvl="0" indent="0" algn="ctr">
              <a:buNone/>
            </a:pPr>
            <a:r>
              <a:rPr lang="en-US" sz="2000"/>
              <a:t>boolean</a:t>
            </a:r>
          </a:p>
          <a:p>
            <a:pPr marL="114300" lvl="0" indent="0" algn="ctr">
              <a:buNone/>
            </a:pPr>
            <a:endParaRPr lang="en-US" sz="2000"/>
          </a:p>
          <a:p>
            <a:pPr marL="114300" lvl="0" indent="0" algn="ctr">
              <a:buNone/>
            </a:pPr>
            <a:r>
              <a:rPr lang="en-US" sz="2000"/>
              <a:t>None</a:t>
            </a:r>
          </a:p>
          <a:p>
            <a:pPr lvl="0" algn="ctr">
              <a:spcBef>
                <a:spcPts val="400"/>
              </a:spcBef>
            </a:pPr>
            <a:endParaRPr lang="nl-NL" sz="1600"/>
          </a:p>
          <a:p>
            <a:pPr marL="114300" lvl="0" indent="0" algn="ctr">
              <a:spcBef>
                <a:spcPts val="400"/>
              </a:spcBef>
              <a:buNone/>
            </a:pPr>
            <a:endParaRPr lang="nl-NL" sz="1600"/>
          </a:p>
          <a:p>
            <a:pPr marL="114300" lvl="0" indent="0" algn="ctr">
              <a:buNone/>
            </a:pPr>
            <a:r>
              <a:rPr lang="nl-NL" sz="1600"/>
              <a:t>   </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name="Slide550">
    <p:spTree>
      <p:nvGrpSpPr>
        <p:cNvPr id="1" name=""/>
        <p:cNvGrpSpPr/>
        <p:nvPr/>
      </p:nvGrpSpPr>
      <p:grpSpPr>
        <a:xfrm>
          <a:off x="0" y="0"/>
          <a:ext cx="0" cy="0"/>
          <a:chOff x="0" y="0"/>
          <a:chExt cx="0" cy="0"/>
        </a:xfrm>
      </p:grpSpPr>
      <p:sp>
        <p:nvSpPr>
          <p:cNvPr id="2" name="Title 1"/>
          <p:cNvSpPr txBox="1">
            <a:spLocks noGrp="1"/>
          </p:cNvSpPr>
          <p:nvPr>
            <p:ph type="title"/>
          </p:nvPr>
        </p:nvSpPr>
        <p:spPr>
          <a:xfrm>
            <a:off x="25786" y="250344"/>
            <a:ext cx="8780315" cy="1094326"/>
          </a:xfrm>
        </p:spPr>
        <p:txBody>
          <a:bodyPr anchor="t"/>
          <a:lstStyle/>
          <a:p>
            <a:pPr lvl="1" algn="ctr" rtl="0"/>
            <a:r>
              <a:rPr lang="en-US" sz="3600" kern="1200" spc="-100">
                <a:solidFill>
                  <a:srgbClr val="675E47"/>
                </a:solidFill>
                <a:latin typeface="Monaco"/>
              </a:rPr>
              <a:t>Namespace Diagram</a:t>
            </a:r>
            <a:br>
              <a:rPr lang="en-US" sz="3600" kern="1200" spc="-100">
                <a:solidFill>
                  <a:srgbClr val="675E47"/>
                </a:solidFill>
                <a:latin typeface="Monaco"/>
              </a:rPr>
            </a:br>
            <a:r>
              <a:rPr lang="en-US" sz="2000" kern="1200" spc="-100">
                <a:solidFill>
                  <a:srgbClr val="675E47"/>
                </a:solidFill>
                <a:latin typeface="Monaco"/>
              </a:rPr>
              <a:t>There is a local namespace for each code block. </a:t>
            </a:r>
          </a:p>
        </p:txBody>
      </p:sp>
      <p:sp>
        <p:nvSpPr>
          <p:cNvPr id="3" name="Content Placeholder 2"/>
          <p:cNvSpPr txBox="1">
            <a:spLocks noGrp="1"/>
          </p:cNvSpPr>
          <p:nvPr>
            <p:ph idx="1"/>
          </p:nvPr>
        </p:nvSpPr>
        <p:spPr/>
        <p:txBody>
          <a:bodyPr/>
          <a:lstStyle/>
          <a:p>
            <a:pPr marL="114300" lvl="0" indent="0">
              <a:buNone/>
            </a:pPr>
            <a:r>
              <a:rPr lang="en-US"/>
              <a:t> </a:t>
            </a:r>
          </a:p>
        </p:txBody>
      </p:sp>
      <p:sp>
        <p:nvSpPr>
          <p:cNvPr id="5" name="Oval 6"/>
          <p:cNvSpPr/>
          <p:nvPr/>
        </p:nvSpPr>
        <p:spPr>
          <a:xfrm>
            <a:off x="3073398" y="3352803"/>
            <a:ext cx="914400" cy="9144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A57C"/>
          </a:solidFill>
          <a:ln w="12701" cap="flat">
            <a:solidFill>
              <a:srgbClr val="A6A278"/>
            </a:solidFill>
            <a:prstDash val="solid"/>
            <a:miter/>
          </a:ln>
          <a:effectLst>
            <a:outerShdw dist="25402" algn="tl">
              <a:srgbClr val="000000">
                <a:alpha val="6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Tw Cen MT"/>
                <a:ea typeface=""/>
                <a:cs typeface=""/>
              </a:rPr>
              <a:t>def a local</a:t>
            </a:r>
          </a:p>
        </p:txBody>
      </p:sp>
      <p:sp>
        <p:nvSpPr>
          <p:cNvPr id="6" name="Oval 7"/>
          <p:cNvSpPr/>
          <p:nvPr/>
        </p:nvSpPr>
        <p:spPr>
          <a:xfrm>
            <a:off x="4140202" y="3047996"/>
            <a:ext cx="914400" cy="9144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A57C"/>
          </a:solidFill>
          <a:ln w="12701" cap="flat">
            <a:solidFill>
              <a:srgbClr val="A6A278"/>
            </a:solidFill>
            <a:prstDash val="solid"/>
            <a:miter/>
          </a:ln>
          <a:effectLst>
            <a:outerShdw dist="25402" algn="tl">
              <a:srgbClr val="000000">
                <a:alpha val="6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Tw Cen MT"/>
                <a:ea typeface=""/>
                <a:cs typeface=""/>
              </a:rPr>
              <a:t>def b local</a:t>
            </a:r>
          </a:p>
        </p:txBody>
      </p:sp>
      <p:sp>
        <p:nvSpPr>
          <p:cNvPr id="7" name="Oval 8"/>
          <p:cNvSpPr/>
          <p:nvPr/>
        </p:nvSpPr>
        <p:spPr>
          <a:xfrm>
            <a:off x="2705096" y="2743200"/>
            <a:ext cx="2501898" cy="210820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F6600">
              <a:alpha val="17000"/>
            </a:srgbClr>
          </a:solidFill>
          <a:ln w="12701" cap="flat">
            <a:solidFill>
              <a:srgbClr val="A6A278"/>
            </a:solidFill>
            <a:prstDash val="solid"/>
            <a:miter/>
          </a:ln>
          <a:effectLst>
            <a:outerShdw dist="25402" algn="tl">
              <a:srgbClr val="000000">
                <a:alpha val="6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Tw Cen MT"/>
                <a:ea typeface=""/>
                <a:cs typeface=""/>
              </a:rPr>
              <a:t>class  A local</a:t>
            </a:r>
          </a:p>
        </p:txBody>
      </p:sp>
      <p:sp>
        <p:nvSpPr>
          <p:cNvPr id="8" name="Oval 9"/>
          <p:cNvSpPr/>
          <p:nvPr/>
        </p:nvSpPr>
        <p:spPr>
          <a:xfrm>
            <a:off x="1206495" y="2197102"/>
            <a:ext cx="4152903" cy="3581403"/>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F6600">
              <a:alpha val="17000"/>
            </a:srgbClr>
          </a:solidFill>
          <a:ln w="12701" cap="flat">
            <a:solidFill>
              <a:srgbClr val="A6A278"/>
            </a:solidFill>
            <a:prstDash val="solid"/>
            <a:miter/>
          </a:ln>
          <a:effectLst>
            <a:outerShdw dist="25402" algn="tl">
              <a:srgbClr val="000000">
                <a:alpha val="6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Tw Cen MT"/>
                <a:ea typeface=""/>
                <a:cs typeface=""/>
              </a:rPr>
              <a:t>module global</a:t>
            </a:r>
          </a:p>
        </p:txBody>
      </p:sp>
      <p:sp>
        <p:nvSpPr>
          <p:cNvPr id="9" name="Oval 10"/>
          <p:cNvSpPr/>
          <p:nvPr/>
        </p:nvSpPr>
        <p:spPr>
          <a:xfrm>
            <a:off x="366088" y="1650994"/>
            <a:ext cx="7873998" cy="504190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FF6600">
              <a:alpha val="17000"/>
            </a:srgbClr>
          </a:solidFill>
          <a:ln w="12701" cap="flat">
            <a:solidFill>
              <a:srgbClr val="A6A278"/>
            </a:solidFill>
            <a:prstDash val="solid"/>
            <a:miter/>
          </a:ln>
          <a:effectLst>
            <a:outerShdw dist="25402" algn="tl">
              <a:srgbClr val="000000">
                <a:alpha val="6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Tw Cen MT"/>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Tw Cen MT"/>
                <a:ea typeface=""/>
                <a:cs typeface=""/>
              </a:rPr>
              <a:t>builtin global</a:t>
            </a:r>
          </a:p>
        </p:txBody>
      </p:sp>
      <p:cxnSp>
        <p:nvCxnSpPr>
          <p:cNvPr id="10" name="Straight Arrow Connector 16"/>
          <p:cNvCxnSpPr/>
          <p:nvPr/>
        </p:nvCxnSpPr>
        <p:spPr>
          <a:xfrm flipH="1" flipV="1">
            <a:off x="1409703" y="2298701"/>
            <a:ext cx="1879594" cy="1435095"/>
          </a:xfrm>
          <a:prstGeom prst="straightConnector1">
            <a:avLst/>
          </a:prstGeom>
          <a:noFill/>
          <a:ln w="25402" cap="flat">
            <a:solidFill>
              <a:srgbClr val="FF0000"/>
            </a:solidFill>
            <a:prstDash val="solid"/>
            <a:miter/>
            <a:tailEnd type="arrow"/>
          </a:ln>
        </p:spPr>
      </p:cxnSp>
      <p:sp>
        <p:nvSpPr>
          <p:cNvPr id="11" name="TextBox 19"/>
          <p:cNvSpPr txBox="1"/>
          <p:nvPr/>
        </p:nvSpPr>
        <p:spPr>
          <a:xfrm rot="2255746">
            <a:off x="1640531" y="2603945"/>
            <a:ext cx="1308104" cy="27699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2F2B20"/>
                </a:solidFill>
                <a:uFillTx/>
                <a:latin typeface="Tw Cen MT"/>
                <a:ea typeface=""/>
                <a:cs typeface=""/>
              </a:rPr>
              <a:t>SEARCH ORDER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name="Slide63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Namespace Hierarchy</a:t>
            </a:r>
            <a:br>
              <a:rPr lang="en-US" dirty="0"/>
            </a:br>
            <a:r>
              <a:rPr lang="en-US" sz="2000" dirty="0"/>
              <a:t>Another way of looking at it</a:t>
            </a:r>
          </a:p>
        </p:txBody>
      </p:sp>
      <p:pic>
        <p:nvPicPr>
          <p:cNvPr id="3" name="Content Placeholder 4"/>
          <p:cNvPicPr>
            <a:picLocks noGrp="1" noChangeAspect="1"/>
          </p:cNvPicPr>
          <p:nvPr>
            <p:ph idx="1"/>
          </p:nvPr>
        </p:nvPicPr>
        <p:blipFill>
          <a:blip r:embed="rId3"/>
          <a:stretch>
            <a:fillRect/>
          </a:stretch>
        </p:blipFill>
        <p:spPr>
          <a:xfrm>
            <a:off x="494105" y="1736726"/>
            <a:ext cx="6324603" cy="4210053"/>
          </a:xfrm>
        </p:spPr>
      </p:pic>
      <p:sp>
        <p:nvSpPr>
          <p:cNvPr id="5" name="TextBox 5"/>
          <p:cNvSpPr txBox="1"/>
          <p:nvPr/>
        </p:nvSpPr>
        <p:spPr>
          <a:xfrm>
            <a:off x="6838120" y="5009317"/>
            <a:ext cx="2358886" cy="70788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2F2B20"/>
                </a:solidFill>
                <a:uFillTx/>
                <a:latin typeface="Monaco"/>
                <a:ea typeface=""/>
                <a:cs typeface=""/>
              </a:rPr>
              <a:t>Lowest Level Functions/Methods</a:t>
            </a:r>
          </a:p>
        </p:txBody>
      </p:sp>
      <p:sp>
        <p:nvSpPr>
          <p:cNvPr id="6" name="TextBox 6"/>
          <p:cNvSpPr txBox="1"/>
          <p:nvPr/>
        </p:nvSpPr>
        <p:spPr>
          <a:xfrm>
            <a:off x="5846161" y="3989487"/>
            <a:ext cx="3350846" cy="70788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2F2B20"/>
                </a:solidFill>
                <a:uFillTx/>
                <a:latin typeface="Monaco"/>
                <a:ea typeface=""/>
                <a:cs typeface=""/>
              </a:rPr>
              <a:t>Higher Level Functions/Methods/Classes</a:t>
            </a:r>
          </a:p>
        </p:txBody>
      </p:sp>
      <p:sp>
        <p:nvSpPr>
          <p:cNvPr id="7" name="TextBox 7"/>
          <p:cNvSpPr txBox="1"/>
          <p:nvPr/>
        </p:nvSpPr>
        <p:spPr>
          <a:xfrm>
            <a:off x="4858774" y="3008830"/>
            <a:ext cx="3220279" cy="707886"/>
          </a:xfrm>
          <a:prstGeom prst="rect">
            <a:avLst/>
          </a:prstGeom>
          <a:noFill/>
          <a:ln cap="flat">
            <a:noFill/>
          </a:ln>
        </p:spPr>
        <p:txBody>
          <a:bodyPr vert="horz" wrap="square" lIns="91440" tIns="45720" rIns="91440" bIns="45720" anchor="t" anchorCtr="1" compatLnSpc="1">
            <a:spAutoFit/>
          </a:bodyPr>
          <a:lstStyle/>
          <a:p>
            <a:pPr lvl="0" algn="ctr">
              <a:defRPr sz="1800" b="0" i="0" u="none" strike="noStrike" kern="0" cap="none" spc="0" baseline="0">
                <a:solidFill>
                  <a:srgbClr val="000000"/>
                </a:solidFill>
                <a:uFillTx/>
              </a:defRPr>
            </a:pPr>
            <a:r>
              <a:rPr lang="en-US" sz="2000" dirty="0" smtClean="0">
                <a:solidFill>
                  <a:srgbClr val="2F2B20"/>
                </a:solidFill>
                <a:latin typeface="Monaco"/>
              </a:rPr>
              <a:t>Imported </a:t>
            </a:r>
            <a:r>
              <a:rPr lang="en-US" sz="2000" dirty="0">
                <a:solidFill>
                  <a:srgbClr val="2F2B20"/>
                </a:solidFill>
                <a:latin typeface="Monaco"/>
              </a:rPr>
              <a:t>modules </a:t>
            </a:r>
            <a:r>
              <a:rPr lang="en-US" sz="2000" dirty="0" smtClean="0">
                <a:solidFill>
                  <a:srgbClr val="2F2B20"/>
                </a:solidFill>
                <a:latin typeface="Monaco"/>
              </a:rPr>
              <a:t>and a</a:t>
            </a:r>
            <a:r>
              <a:rPr lang="en-US" sz="2000" b="0" i="0" u="none" strike="noStrike" kern="1200" cap="none" spc="0" baseline="0" dirty="0" smtClean="0">
                <a:solidFill>
                  <a:srgbClr val="2F2B20"/>
                </a:solidFill>
                <a:uFillTx/>
                <a:latin typeface="Monaco"/>
                <a:ea typeface=""/>
                <a:cs typeface=""/>
              </a:rPr>
              <a:t>ll </a:t>
            </a:r>
            <a:r>
              <a:rPr lang="en-US" sz="2000" b="0" i="0" u="none" strike="noStrike" kern="1200" cap="none" spc="0" baseline="0" dirty="0">
                <a:solidFill>
                  <a:srgbClr val="2F2B20"/>
                </a:solidFill>
                <a:uFillTx/>
                <a:latin typeface="Monaco"/>
                <a:ea typeface=""/>
                <a:cs typeface=""/>
              </a:rPr>
              <a:t>objects in __main__ </a:t>
            </a:r>
          </a:p>
        </p:txBody>
      </p:sp>
      <p:sp>
        <p:nvSpPr>
          <p:cNvPr id="8" name="TextBox 8"/>
          <p:cNvSpPr txBox="1"/>
          <p:nvPr/>
        </p:nvSpPr>
        <p:spPr>
          <a:xfrm>
            <a:off x="3818150" y="2117646"/>
            <a:ext cx="3220279"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2F2B20"/>
                </a:solidFill>
                <a:uFillTx/>
                <a:latin typeface="Monaco"/>
                <a:ea typeface=""/>
                <a:cs typeface=""/>
              </a:rPr>
              <a:t>All built-in functions</a:t>
            </a:r>
          </a:p>
        </p:txBody>
      </p:sp>
      <p:sp>
        <p:nvSpPr>
          <p:cNvPr id="12" name="TextBox 11"/>
          <p:cNvSpPr txBox="1"/>
          <p:nvPr/>
        </p:nvSpPr>
        <p:spPr>
          <a:xfrm>
            <a:off x="515814" y="5850366"/>
            <a:ext cx="7823200" cy="707886"/>
          </a:xfrm>
          <a:prstGeom prst="rect">
            <a:avLst/>
          </a:prstGeom>
          <a:noFill/>
        </p:spPr>
        <p:txBody>
          <a:bodyPr wrap="square" rtlCol="0">
            <a:spAutoFit/>
          </a:bodyPr>
          <a:lstStyle/>
          <a:p>
            <a:pPr algn="ctr"/>
            <a:r>
              <a:rPr lang="en-US" sz="2000" spc="-100" dirty="0">
                <a:solidFill>
                  <a:srgbClr val="675E47"/>
                </a:solidFill>
                <a:latin typeface="Monaco"/>
                <a:ea typeface=""/>
                <a:cs typeface=""/>
              </a:rPr>
              <a:t>In </a:t>
            </a:r>
            <a:r>
              <a:rPr lang="en-US" sz="2000" spc="-100" dirty="0" err="1">
                <a:solidFill>
                  <a:srgbClr val="675E47"/>
                </a:solidFill>
                <a:latin typeface="Monaco"/>
                <a:ea typeface=""/>
                <a:cs typeface=""/>
              </a:rPr>
              <a:t>DemoProgs</a:t>
            </a:r>
            <a:r>
              <a:rPr lang="en-US" sz="2000" spc="-100" dirty="0">
                <a:solidFill>
                  <a:srgbClr val="675E47"/>
                </a:solidFill>
                <a:latin typeface="Monaco"/>
                <a:ea typeface=""/>
                <a:cs typeface=""/>
              </a:rPr>
              <a:t>, run lcl_glbl.py, lcl_glbl2.py, lcl_glbl2pp.py and lcl_glbl3_legb.py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name="Slide63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Namespaces and Scoping</a:t>
            </a:r>
            <a:br>
              <a:rPr lang="en-US"/>
            </a:br>
            <a:r>
              <a:rPr lang="en-US"/>
              <a:t>Summary</a:t>
            </a:r>
          </a:p>
        </p:txBody>
      </p:sp>
      <p:sp>
        <p:nvSpPr>
          <p:cNvPr id="3" name="Content Placeholder 2"/>
          <p:cNvSpPr txBox="1">
            <a:spLocks noGrp="1"/>
          </p:cNvSpPr>
          <p:nvPr>
            <p:ph idx="1"/>
          </p:nvPr>
        </p:nvSpPr>
        <p:spPr/>
        <p:txBody>
          <a:bodyPr/>
          <a:lstStyle/>
          <a:p>
            <a:pPr lvl="0"/>
            <a:r>
              <a:rPr lang="en-US" sz="2000"/>
              <a:t>Variables are names (identifiers) that map to objects. A </a:t>
            </a:r>
            <a:r>
              <a:rPr lang="en-US" sz="2000" i="1"/>
              <a:t>namespace</a:t>
            </a:r>
            <a:r>
              <a:rPr lang="en-US" sz="2000"/>
              <a:t> is a dictionary of variable names (keys) and their corresponding objects (values).</a:t>
            </a:r>
          </a:p>
          <a:p>
            <a:pPr lvl="0"/>
            <a:r>
              <a:rPr lang="en-US" sz="2000"/>
              <a:t>A Python statement can access variables in a </a:t>
            </a:r>
            <a:r>
              <a:rPr lang="en-US" sz="2000" i="1"/>
              <a:t>local namespace</a:t>
            </a:r>
            <a:r>
              <a:rPr lang="en-US" sz="2000"/>
              <a:t> and in the </a:t>
            </a:r>
            <a:r>
              <a:rPr lang="en-US" sz="2000" i="1"/>
              <a:t>global namespace</a:t>
            </a:r>
            <a:r>
              <a:rPr lang="en-US" sz="2000"/>
              <a:t>. If a local and a global variable have the same name, the local variable is shown over the global variable.</a:t>
            </a:r>
          </a:p>
          <a:p>
            <a:pPr lvl="0"/>
            <a:r>
              <a:rPr lang="en-US" sz="2000"/>
              <a:t>Each function has its own local namespace. Class methods follow the same scoping rule as ordinary functions.</a:t>
            </a:r>
          </a:p>
          <a:p>
            <a:pPr lvl="0"/>
            <a:r>
              <a:rPr lang="en-US" sz="2000"/>
              <a:t>Python assumes that any immutable variable assigned a value in a function is local. Therefore, in order to assign a value to a global immutable variable within a function, you must first use the global statement. (not recommended)</a:t>
            </a:r>
          </a:p>
          <a:p>
            <a:pPr lvl="0"/>
            <a:r>
              <a:rPr lang="en-US" sz="2000"/>
              <a:t>The statement </a:t>
            </a:r>
            <a:r>
              <a:rPr lang="en-US" sz="2000" i="1"/>
              <a:t>global VarName</a:t>
            </a:r>
            <a:r>
              <a:rPr lang="en-US" sz="2000"/>
              <a:t> tells Python that VarName is a global variable. Python stops searching the local namespace for the variable.</a:t>
            </a:r>
          </a:p>
          <a:p>
            <a:pPr lvl="0"/>
            <a:endParaRPr lang="en-US" sz="20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3.xml><?xml version="1.0" encoding="utf-8"?>
<p:sld xmlns:a="http://schemas.openxmlformats.org/drawingml/2006/main" xmlns:r="http://schemas.openxmlformats.org/officeDocument/2006/relationships" xmlns:p="http://schemas.openxmlformats.org/presentationml/2006/main" show="0">
  <p:cSld name="Slide55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Namespaces and Scoping</a:t>
            </a:r>
          </a:p>
        </p:txBody>
      </p:sp>
      <p:sp>
        <p:nvSpPr>
          <p:cNvPr id="3" name="Content Placeholder 2"/>
          <p:cNvSpPr txBox="1">
            <a:spLocks noGrp="1"/>
          </p:cNvSpPr>
          <p:nvPr>
            <p:ph idx="1"/>
          </p:nvPr>
        </p:nvSpPr>
        <p:spPr>
          <a:xfrm>
            <a:off x="114300" y="1417640"/>
            <a:ext cx="8780315" cy="5275265"/>
          </a:xfrm>
        </p:spPr>
        <p:txBody>
          <a:bodyPr/>
          <a:lstStyle/>
          <a:p>
            <a:pPr lvl="0"/>
            <a:r>
              <a:rPr lang="en-US"/>
              <a:t>Some necessary terms:</a:t>
            </a:r>
            <a:br>
              <a:rPr lang="en-US"/>
            </a:br>
            <a:endParaRPr lang="en-US"/>
          </a:p>
          <a:p>
            <a:pPr lvl="1"/>
            <a:r>
              <a:rPr lang="en-US">
                <a:solidFill>
                  <a:srgbClr val="3366FF"/>
                </a:solidFill>
              </a:rPr>
              <a:t>Block</a:t>
            </a:r>
            <a:r>
              <a:rPr lang="en-US"/>
              <a:t>: any Python code executed as a unit e.g. a module, def, class or script file</a:t>
            </a:r>
          </a:p>
          <a:p>
            <a:pPr lvl="1"/>
            <a:endParaRPr lang="en-US"/>
          </a:p>
          <a:p>
            <a:pPr lvl="1"/>
            <a:r>
              <a:rPr lang="en-US">
                <a:solidFill>
                  <a:srgbClr val="3366FF"/>
                </a:solidFill>
              </a:rPr>
              <a:t>Scope</a:t>
            </a:r>
            <a:r>
              <a:rPr lang="en-US"/>
              <a:t>: the space where a identifier is visible because of its location in a block. Contained blocks can see identifiers of containing blocks</a:t>
            </a:r>
          </a:p>
          <a:p>
            <a:pPr marL="411480" lvl="1" indent="0">
              <a:buNone/>
            </a:pPr>
            <a:endParaRPr lang="en-US"/>
          </a:p>
          <a:p>
            <a:pPr lvl="1"/>
            <a:r>
              <a:rPr lang="en-US">
                <a:solidFill>
                  <a:srgbClr val="3366FF"/>
                </a:solidFill>
              </a:rPr>
              <a:t>Visibility</a:t>
            </a:r>
            <a:r>
              <a:rPr lang="en-US"/>
              <a:t>: “in scope” identifiers are visible and can be used by other code in the same immediate block </a:t>
            </a:r>
          </a:p>
          <a:p>
            <a:pPr lvl="1"/>
            <a:endParaRPr lang="en-US">
              <a:solidFill>
                <a:srgbClr val="3366FF"/>
              </a:solidFill>
            </a:endParaRPr>
          </a:p>
          <a:p>
            <a:pPr lvl="1"/>
            <a:r>
              <a:rPr lang="en-US">
                <a:solidFill>
                  <a:srgbClr val="3366FF"/>
                </a:solidFill>
              </a:rPr>
              <a:t>Namespace</a:t>
            </a:r>
            <a:r>
              <a:rPr lang="en-US"/>
              <a:t>: an identifier table (a dictionary in Python) used to “resolve” identifiers: first local, then global, then built-in. </a:t>
            </a:r>
          </a:p>
          <a:p>
            <a:pPr lvl="2"/>
            <a:r>
              <a:rPr lang="en-US"/>
              <a:t>There is a local namespace for each code block. </a:t>
            </a:r>
            <a:r>
              <a:rPr lang="en-US" u="sng"/>
              <a:t>Local namespaces “hide” global and built-in namespaces for same identifier name</a:t>
            </a:r>
          </a:p>
          <a:p>
            <a:pPr lvl="1"/>
            <a:endParaRPr lang="en-US"/>
          </a:p>
          <a:p>
            <a:pPr lvl="1"/>
            <a:endParaRPr lang="en-US"/>
          </a:p>
          <a:p>
            <a:pPr lvl="1"/>
            <a:endParaRPr lang="en-US"/>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4.xml><?xml version="1.0" encoding="utf-8"?>
<p:sld xmlns:a="http://schemas.openxmlformats.org/drawingml/2006/main" xmlns:r="http://schemas.openxmlformats.org/officeDocument/2006/relationships" xmlns:p="http://schemas.openxmlformats.org/presentationml/2006/main" show="0">
  <p:cSld name="Slide62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Scope &amp; Binding</a:t>
            </a:r>
          </a:p>
        </p:txBody>
      </p:sp>
      <p:sp>
        <p:nvSpPr>
          <p:cNvPr id="3" name="Content Placeholder 2"/>
          <p:cNvSpPr txBox="1">
            <a:spLocks noGrp="1"/>
          </p:cNvSpPr>
          <p:nvPr>
            <p:ph idx="1"/>
          </p:nvPr>
        </p:nvSpPr>
        <p:spPr/>
        <p:txBody>
          <a:bodyPr/>
          <a:lstStyle/>
          <a:p>
            <a:pPr lvl="0"/>
            <a:r>
              <a:rPr lang="en-US">
                <a:solidFill>
                  <a:srgbClr val="3366FF"/>
                </a:solidFill>
              </a:rPr>
              <a:t>Namespace</a:t>
            </a:r>
            <a:r>
              <a:rPr lang="en-US"/>
              <a:t>: an identifier table (a dictionary in Python) used to “resolve” identifiers: first local, then global, then built-in. </a:t>
            </a:r>
          </a:p>
          <a:p>
            <a:pPr marL="342900" lvl="1">
              <a:buClr>
                <a:srgbClr val="A9A57C"/>
              </a:buClr>
            </a:pPr>
            <a:r>
              <a:rPr lang="en-US" sz="2200"/>
              <a:t>Variables in the main portion of the program are visible to all parts of the program.  By definition, they are global.</a:t>
            </a:r>
          </a:p>
          <a:p>
            <a:pPr lvl="0"/>
            <a:r>
              <a:rPr lang="en-US"/>
              <a:t>A function can "see" variables in containing functions and the main program as well as its own.</a:t>
            </a:r>
          </a:p>
          <a:p>
            <a:pPr marL="411480" lvl="1" indent="0">
              <a:buNone/>
            </a:pPr>
            <a:endParaRPr lang="en-US"/>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5.xml><?xml version="1.0" encoding="utf-8"?>
<p:sld xmlns:a="http://schemas.openxmlformats.org/drawingml/2006/main" xmlns:r="http://schemas.openxmlformats.org/officeDocument/2006/relationships" xmlns:p="http://schemas.openxmlformats.org/presentationml/2006/main" show="0">
  <p:cSld name="Slide55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Scope &amp; Binding</a:t>
            </a:r>
          </a:p>
        </p:txBody>
      </p:sp>
      <p:sp>
        <p:nvSpPr>
          <p:cNvPr id="3" name="Content Placeholder 2"/>
          <p:cNvSpPr txBox="1">
            <a:spLocks noGrp="1"/>
          </p:cNvSpPr>
          <p:nvPr>
            <p:ph idx="1"/>
          </p:nvPr>
        </p:nvSpPr>
        <p:spPr/>
        <p:txBody>
          <a:bodyPr/>
          <a:lstStyle/>
          <a:p>
            <a:pPr marL="114300" lvl="0" indent="0">
              <a:buNone/>
            </a:pPr>
            <a:endParaRPr lang="en-US"/>
          </a:p>
          <a:p>
            <a:pPr lvl="0"/>
            <a:r>
              <a:rPr lang="en-US"/>
              <a:t>Implemented as a dictionary. Can have one or more identifiers per object</a:t>
            </a:r>
          </a:p>
          <a:p>
            <a:pPr lvl="0"/>
            <a:endParaRPr lang="en-US"/>
          </a:p>
          <a:p>
            <a:pPr lvl="0"/>
            <a:r>
              <a:rPr lang="en-US"/>
              <a:t>Global identifiers are identifiers occurring in a module or package block but not in any contained </a:t>
            </a:r>
            <a:r>
              <a:rPr lang="en-US">
                <a:solidFill>
                  <a:srgbClr val="FF6600"/>
                </a:solidFill>
              </a:rPr>
              <a:t>import</a:t>
            </a:r>
            <a:r>
              <a:rPr lang="en-US"/>
              <a:t>, </a:t>
            </a:r>
            <a:r>
              <a:rPr lang="en-US">
                <a:solidFill>
                  <a:srgbClr val="FF6600"/>
                </a:solidFill>
              </a:rPr>
              <a:t>def </a:t>
            </a:r>
            <a:r>
              <a:rPr lang="en-US"/>
              <a:t>or </a:t>
            </a:r>
            <a:r>
              <a:rPr lang="en-US">
                <a:solidFill>
                  <a:srgbClr val="FF6600"/>
                </a:solidFill>
              </a:rPr>
              <a:t>class</a:t>
            </a:r>
            <a:r>
              <a:rPr lang="en-US"/>
              <a:t> blocks, plus identifiers named in a </a:t>
            </a:r>
            <a:r>
              <a:rPr lang="en-US">
                <a:solidFill>
                  <a:srgbClr val="FF6600"/>
                </a:solidFill>
              </a:rPr>
              <a:t>global </a:t>
            </a:r>
            <a:r>
              <a:rPr lang="en-US"/>
              <a:t>statement</a:t>
            </a:r>
          </a:p>
          <a:p>
            <a:pPr lvl="0"/>
            <a:endParaRPr lang="en-US">
              <a:solidFill>
                <a:srgbClr val="FF6600"/>
              </a:solidFill>
            </a:endParaRPr>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6.xml><?xml version="1.0" encoding="utf-8"?>
<p:sld xmlns:a="http://schemas.openxmlformats.org/drawingml/2006/main" xmlns:r="http://schemas.openxmlformats.org/officeDocument/2006/relationships" xmlns:p="http://schemas.openxmlformats.org/presentationml/2006/main" show="0">
  <p:cSld name="Slide55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Scope &amp; Binding</a:t>
            </a:r>
          </a:p>
        </p:txBody>
      </p:sp>
      <p:sp>
        <p:nvSpPr>
          <p:cNvPr id="3" name="Content Placeholder 2"/>
          <p:cNvSpPr txBox="1">
            <a:spLocks noGrp="1"/>
          </p:cNvSpPr>
          <p:nvPr>
            <p:ph idx="1"/>
          </p:nvPr>
        </p:nvSpPr>
        <p:spPr/>
        <p:txBody>
          <a:bodyPr/>
          <a:lstStyle/>
          <a:p>
            <a:pPr marL="114300" lvl="0" indent="0">
              <a:buNone/>
            </a:pPr>
            <a:endParaRPr lang="en-US">
              <a:solidFill>
                <a:srgbClr val="FF6600"/>
              </a:solidFill>
            </a:endParaRPr>
          </a:p>
          <a:p>
            <a:pPr lvl="0"/>
            <a:r>
              <a:rPr lang="en-US">
                <a:solidFill>
                  <a:srgbClr val="FF6600"/>
                </a:solidFill>
              </a:rPr>
              <a:t>global</a:t>
            </a:r>
            <a:r>
              <a:rPr lang="en-US"/>
              <a:t> statement must precede use of the global identifier</a:t>
            </a:r>
          </a:p>
          <a:p>
            <a:pPr lvl="0"/>
            <a:endParaRPr lang="en-US"/>
          </a:p>
          <a:p>
            <a:pPr lvl="0"/>
            <a:r>
              <a:rPr lang="en-US"/>
              <a:t>Local identifier tables are used for identifiers inside a </a:t>
            </a:r>
            <a:r>
              <a:rPr lang="en-US">
                <a:solidFill>
                  <a:srgbClr val="FF6600"/>
                </a:solidFill>
              </a:rPr>
              <a:t>def </a:t>
            </a:r>
            <a:r>
              <a:rPr lang="en-US"/>
              <a:t>or </a:t>
            </a:r>
            <a:r>
              <a:rPr lang="en-US">
                <a:solidFill>
                  <a:srgbClr val="FF6600"/>
                </a:solidFill>
              </a:rPr>
              <a:t>class</a:t>
            </a:r>
            <a:r>
              <a:rPr lang="en-US"/>
              <a:t> block</a:t>
            </a:r>
          </a:p>
          <a:p>
            <a:pPr lvl="0"/>
            <a:endParaRPr lang="en-US"/>
          </a:p>
          <a:p>
            <a:pPr lvl="0"/>
            <a:r>
              <a:rPr lang="en-US"/>
              <a:t>Identifier resolution binds an identifier using the nearest enclosing namespace: local, enclosing local, global, builtin</a:t>
            </a:r>
          </a:p>
          <a:p>
            <a:pPr lvl="0"/>
            <a:endParaRPr lang="en-US"/>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7.xml><?xml version="1.0" encoding="utf-8"?>
<p:sld xmlns:a="http://schemas.openxmlformats.org/drawingml/2006/main" xmlns:r="http://schemas.openxmlformats.org/officeDocument/2006/relationships" xmlns:p="http://schemas.openxmlformats.org/presentationml/2006/main" show="0">
  <p:cSld name="Slide55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Scope &amp; Binding</a:t>
            </a:r>
          </a:p>
        </p:txBody>
      </p:sp>
      <p:sp>
        <p:nvSpPr>
          <p:cNvPr id="3" name="Content Placeholder 2"/>
          <p:cNvSpPr txBox="1">
            <a:spLocks noGrp="1"/>
          </p:cNvSpPr>
          <p:nvPr>
            <p:ph idx="1"/>
          </p:nvPr>
        </p:nvSpPr>
        <p:spPr/>
        <p:txBody>
          <a:bodyPr/>
          <a:lstStyle/>
          <a:p>
            <a:pPr lvl="0"/>
            <a:r>
              <a:rPr lang="en-US"/>
              <a:t>Same name identifiers “hide” identifiers by the same name later in the search</a:t>
            </a:r>
          </a:p>
          <a:p>
            <a:pPr lvl="0"/>
            <a:endParaRPr lang="en-US"/>
          </a:p>
          <a:p>
            <a:pPr lvl="0"/>
            <a:r>
              <a:rPr lang="en-US"/>
              <a:t>If identifier is not in any namespace, NameError exception</a:t>
            </a:r>
          </a:p>
          <a:p>
            <a:pPr lvl="0"/>
            <a:endParaRPr lang="en-US"/>
          </a:p>
          <a:p>
            <a:pPr lvl="0"/>
            <a:r>
              <a:rPr lang="en-US"/>
              <a:t>Sum of all namespaces for a program is called its runtime environment</a:t>
            </a:r>
          </a:p>
          <a:p>
            <a:pPr lvl="0"/>
            <a:endParaRPr lang="en-US"/>
          </a:p>
          <a:p>
            <a:pPr lvl="0"/>
            <a:r>
              <a:rPr lang="en-US"/>
              <a:t>Identifiers used in a block but not defined there are called “free” identifiers </a:t>
            </a:r>
          </a:p>
          <a:p>
            <a:pPr lvl="0"/>
            <a:endParaRPr lang="en-US"/>
          </a:p>
          <a:p>
            <a:pPr lvl="0"/>
            <a:endParaRPr lang="en-US"/>
          </a:p>
          <a:p>
            <a:pPr lvl="0"/>
            <a:endParaRPr lang="en-US"/>
          </a:p>
          <a:p>
            <a:pPr lvl="0"/>
            <a:endParaRPr lang="en-US"/>
          </a:p>
        </p:txBody>
      </p:sp>
      <p:sp>
        <p:nvSpPr>
          <p:cNvPr id="4"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D52F720-2696-4C81-AD22-4769C64F3FE9}" type="slidenum">
              <a:t>117</a:t>
            </a:fld>
            <a:endParaRPr lang="en-US" sz="1800" b="0" i="0" u="none" strike="noStrike" kern="1200" cap="none" spc="0" baseline="0">
              <a:solidFill>
                <a:srgbClr val="FFFFFF"/>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name="Slide588">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3657"/>
            <a:ext cx="8780315" cy="1143000"/>
          </a:xfrm>
        </p:spPr>
        <p:txBody>
          <a:bodyPr/>
          <a:lstStyle/>
          <a:p>
            <a:pPr lvl="0"/>
            <a:r>
              <a:rPr lang="en-US"/>
              <a:t>Object-Oriented (OO) Programming</a:t>
            </a:r>
          </a:p>
        </p:txBody>
      </p:sp>
      <p:sp>
        <p:nvSpPr>
          <p:cNvPr id="3" name="Content Placeholder 2"/>
          <p:cNvSpPr txBox="1">
            <a:spLocks noGrp="1"/>
          </p:cNvSpPr>
          <p:nvPr>
            <p:ph idx="1"/>
          </p:nvPr>
        </p:nvSpPr>
        <p:spPr>
          <a:xfrm>
            <a:off x="114300" y="1139342"/>
            <a:ext cx="8780315" cy="5553553"/>
          </a:xfrm>
        </p:spPr>
        <p:txBody>
          <a:bodyPr/>
          <a:lstStyle/>
          <a:p>
            <a:pPr lvl="0"/>
            <a:r>
              <a:rPr lang="en-US" b="1"/>
              <a:t>Class:</a:t>
            </a:r>
            <a:r>
              <a:rPr lang="en-US"/>
              <a:t> A user-defined prototype for an object that defines any instance of the class. The attributes are data members (class variables and instance variables) and methods, accessed via dot notation.  (e.g., a cookie cutter)</a:t>
            </a:r>
          </a:p>
          <a:p>
            <a:pPr lvl="0"/>
            <a:r>
              <a:rPr lang="en-US" b="1"/>
              <a:t>Instantiation :</a:t>
            </a:r>
            <a:r>
              <a:rPr lang="en-US"/>
              <a:t> The creation of an instance of a class.  (e.g., creating a cookie)</a:t>
            </a:r>
          </a:p>
          <a:p>
            <a:pPr lvl="0"/>
            <a:r>
              <a:rPr lang="en-US" b="1"/>
              <a:t>Instance:</a:t>
            </a:r>
            <a:r>
              <a:rPr lang="en-US"/>
              <a:t> An individual object of a certain class.  (e.g., the actual cookie)</a:t>
            </a:r>
          </a:p>
          <a:p>
            <a:pPr lvl="0"/>
            <a:r>
              <a:rPr lang="en-US" b="1"/>
              <a:t>Instance variable:</a:t>
            </a:r>
            <a:r>
              <a:rPr lang="en-US"/>
              <a:t> A variable that is defined inside a method and belongs only to the current instance of a class.</a:t>
            </a:r>
          </a:p>
          <a:p>
            <a:pPr lvl="0"/>
            <a:r>
              <a:rPr lang="en-US" b="1"/>
              <a:t>Method :</a:t>
            </a:r>
            <a:r>
              <a:rPr lang="en-US"/>
              <a:t> A special kind of function that is defined in a class definition.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name="Slide602">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42162"/>
            <a:ext cx="8780315" cy="910340"/>
          </a:xfrm>
        </p:spPr>
        <p:txBody>
          <a:bodyPr/>
          <a:lstStyle/>
          <a:p>
            <a:pPr lvl="0"/>
            <a:r>
              <a:rPr lang="en-US"/>
              <a:t>Class Example (code in LabsData)</a:t>
            </a:r>
          </a:p>
        </p:txBody>
      </p:sp>
      <p:sp>
        <p:nvSpPr>
          <p:cNvPr id="3" name="Content Placeholder 2"/>
          <p:cNvSpPr txBox="1">
            <a:spLocks noGrp="1"/>
          </p:cNvSpPr>
          <p:nvPr>
            <p:ph idx="1"/>
          </p:nvPr>
        </p:nvSpPr>
        <p:spPr>
          <a:xfrm>
            <a:off x="114300" y="952503"/>
            <a:ext cx="8780315" cy="5740402"/>
          </a:xfrm>
        </p:spPr>
        <p:txBody>
          <a:bodyPr/>
          <a:lstStyle/>
          <a:p>
            <a:pPr marL="114300" lvl="0" indent="0">
              <a:buNone/>
            </a:pPr>
            <a:r>
              <a:rPr lang="en-US" dirty="0"/>
              <a:t>class </a:t>
            </a:r>
            <a:r>
              <a:rPr lang="en-US" dirty="0" err="1"/>
              <a:t>BankAccount</a:t>
            </a:r>
            <a:r>
              <a:rPr lang="en-US" dirty="0"/>
              <a:t>(object):  </a:t>
            </a:r>
            <a:r>
              <a:rPr lang="en-US" dirty="0">
                <a:solidFill>
                  <a:srgbClr val="FF0000"/>
                </a:solidFill>
              </a:rPr>
              <a:t># Top tier class</a:t>
            </a:r>
          </a:p>
          <a:p>
            <a:pPr marL="114300" lvl="0" indent="0">
              <a:buNone/>
            </a:pPr>
            <a:r>
              <a:rPr lang="en-US" dirty="0"/>
              <a:t>    </a:t>
            </a:r>
            <a:r>
              <a:rPr lang="en-US" dirty="0" err="1"/>
              <a:t>def</a:t>
            </a:r>
            <a:r>
              <a:rPr lang="en-US" dirty="0"/>
              <a:t> __</a:t>
            </a:r>
            <a:r>
              <a:rPr lang="en-US" dirty="0" err="1"/>
              <a:t>init</a:t>
            </a:r>
            <a:r>
              <a:rPr lang="en-US" dirty="0"/>
              <a:t>__(self):   </a:t>
            </a:r>
            <a:r>
              <a:rPr lang="en-US" dirty="0">
                <a:solidFill>
                  <a:srgbClr val="FF0000"/>
                </a:solidFill>
              </a:rPr>
              <a:t># This method runs during instantiation</a:t>
            </a:r>
          </a:p>
          <a:p>
            <a:pPr marL="114300" lvl="0" indent="0">
              <a:buNone/>
            </a:pPr>
            <a:r>
              <a:rPr lang="en-US" dirty="0"/>
              <a:t>        </a:t>
            </a:r>
            <a:r>
              <a:rPr lang="en-US" dirty="0" err="1"/>
              <a:t>self.balance</a:t>
            </a:r>
            <a:r>
              <a:rPr lang="en-US" dirty="0"/>
              <a:t> = 0 </a:t>
            </a:r>
            <a:r>
              <a:rPr lang="en-US" dirty="0">
                <a:solidFill>
                  <a:srgbClr val="FF0000"/>
                </a:solidFill>
              </a:rPr>
              <a:t> # instance variable </a:t>
            </a:r>
          </a:p>
          <a:p>
            <a:pPr marL="114300" lvl="0" indent="0">
              <a:buNone/>
            </a:pPr>
            <a:r>
              <a:rPr lang="en-US" dirty="0"/>
              <a:t>    </a:t>
            </a:r>
            <a:r>
              <a:rPr lang="en-US" dirty="0" err="1"/>
              <a:t>def</a:t>
            </a:r>
            <a:r>
              <a:rPr lang="en-US" dirty="0"/>
              <a:t> withdraw(self, amount):  </a:t>
            </a:r>
            <a:r>
              <a:rPr lang="en-US" dirty="0">
                <a:solidFill>
                  <a:srgbClr val="FF0000"/>
                </a:solidFill>
              </a:rPr>
              <a:t># a method</a:t>
            </a:r>
          </a:p>
          <a:p>
            <a:pPr marL="114300" lvl="0" indent="0">
              <a:buNone/>
            </a:pPr>
            <a:r>
              <a:rPr lang="en-US" dirty="0"/>
              <a:t>        </a:t>
            </a:r>
            <a:r>
              <a:rPr lang="en-US" dirty="0" err="1"/>
              <a:t>self.balance</a:t>
            </a:r>
            <a:r>
              <a:rPr lang="en-US" dirty="0"/>
              <a:t> -= amount</a:t>
            </a:r>
          </a:p>
          <a:p>
            <a:pPr marL="114300" lvl="0" indent="0">
              <a:buNone/>
            </a:pPr>
            <a:r>
              <a:rPr lang="en-US" dirty="0"/>
              <a:t>        return </a:t>
            </a:r>
            <a:r>
              <a:rPr lang="en-US" dirty="0" err="1"/>
              <a:t>self.balance</a:t>
            </a:r>
            <a:endParaRPr lang="en-US" dirty="0"/>
          </a:p>
          <a:p>
            <a:pPr marL="114300" lvl="0" indent="0">
              <a:buNone/>
            </a:pPr>
            <a:r>
              <a:rPr lang="en-US" dirty="0"/>
              <a:t>    </a:t>
            </a:r>
            <a:r>
              <a:rPr lang="en-US" dirty="0" err="1"/>
              <a:t>def</a:t>
            </a:r>
            <a:r>
              <a:rPr lang="en-US" dirty="0"/>
              <a:t> deposit(self, amount):     </a:t>
            </a:r>
            <a:r>
              <a:rPr lang="en-US" dirty="0">
                <a:solidFill>
                  <a:srgbClr val="FF0000"/>
                </a:solidFill>
              </a:rPr>
              <a:t># another method</a:t>
            </a:r>
          </a:p>
          <a:p>
            <a:pPr marL="114300" lvl="0" indent="0">
              <a:buNone/>
            </a:pPr>
            <a:r>
              <a:rPr lang="en-US" dirty="0"/>
              <a:t>        </a:t>
            </a:r>
            <a:r>
              <a:rPr lang="en-US" dirty="0" err="1"/>
              <a:t>self.balance</a:t>
            </a:r>
            <a:r>
              <a:rPr lang="en-US" dirty="0"/>
              <a:t> += amount</a:t>
            </a:r>
          </a:p>
          <a:p>
            <a:pPr marL="114300" lvl="0" indent="0">
              <a:buNone/>
            </a:pPr>
            <a:r>
              <a:rPr lang="en-US" dirty="0"/>
              <a:t>        return </a:t>
            </a:r>
            <a:r>
              <a:rPr lang="en-US" dirty="0" err="1"/>
              <a:t>self.balance</a:t>
            </a:r>
            <a:endParaRPr lang="en-US" dirty="0"/>
          </a:p>
          <a:p>
            <a:pPr marL="114300" lvl="0" indent="0">
              <a:buNone/>
            </a:pPr>
            <a:endParaRPr lang="en-US" dirty="0"/>
          </a:p>
          <a:p>
            <a:pPr marL="114300" lvl="0" indent="0">
              <a:buNone/>
            </a:pPr>
            <a:r>
              <a:rPr lang="en-US" dirty="0"/>
              <a:t>a = </a:t>
            </a:r>
            <a:r>
              <a:rPr lang="en-US" dirty="0" err="1"/>
              <a:t>BankAccount</a:t>
            </a:r>
            <a:r>
              <a:rPr lang="en-US" dirty="0"/>
              <a:t>()  </a:t>
            </a:r>
            <a:r>
              <a:rPr lang="en-US" dirty="0">
                <a:solidFill>
                  <a:srgbClr val="FF0000"/>
                </a:solidFill>
              </a:rPr>
              <a:t># Create an instance of </a:t>
            </a:r>
            <a:r>
              <a:rPr lang="en-US" dirty="0" err="1">
                <a:solidFill>
                  <a:srgbClr val="FF0000"/>
                </a:solidFill>
              </a:rPr>
              <a:t>Bankaccount</a:t>
            </a:r>
            <a:endParaRPr lang="en-US" dirty="0">
              <a:solidFill>
                <a:srgbClr val="FF0000"/>
              </a:solidFill>
            </a:endParaRPr>
          </a:p>
          <a:p>
            <a:pPr marL="114300" lvl="0" indent="0">
              <a:buNone/>
            </a:pPr>
            <a:r>
              <a:rPr lang="en-US" dirty="0"/>
              <a:t>b = </a:t>
            </a:r>
            <a:r>
              <a:rPr lang="en-US" dirty="0" err="1"/>
              <a:t>BankAccount</a:t>
            </a:r>
            <a:r>
              <a:rPr lang="en-US" dirty="0"/>
              <a:t>()  </a:t>
            </a:r>
            <a:r>
              <a:rPr lang="en-US" dirty="0">
                <a:solidFill>
                  <a:srgbClr val="FF0000"/>
                </a:solidFill>
              </a:rPr>
              <a:t># Create another instance</a:t>
            </a:r>
          </a:p>
          <a:p>
            <a:pPr marL="114300" lvl="0" indent="0">
              <a:buNone/>
            </a:pPr>
            <a:r>
              <a:rPr lang="en-US" dirty="0" err="1"/>
              <a:t>a.deposit</a:t>
            </a:r>
            <a:r>
              <a:rPr lang="en-US" dirty="0"/>
              <a:t>(100)    </a:t>
            </a:r>
            <a:r>
              <a:rPr lang="en-US" dirty="0">
                <a:solidFill>
                  <a:srgbClr val="FF0000"/>
                </a:solidFill>
              </a:rPr>
              <a:t># Deposit $100 into account represented by </a:t>
            </a:r>
          </a:p>
          <a:p>
            <a:pPr marL="114300" lvl="0" indent="0">
              <a:buNone/>
            </a:pPr>
            <a:r>
              <a:rPr lang="en-US" dirty="0">
                <a:solidFill>
                  <a:srgbClr val="FF0000"/>
                </a:solidFill>
              </a:rPr>
              <a:t>                           # variable 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Slide31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Identifiers &amp; Type</a:t>
            </a:r>
          </a:p>
        </p:txBody>
      </p:sp>
      <p:sp>
        <p:nvSpPr>
          <p:cNvPr id="3" name="Content Placeholder 2"/>
          <p:cNvSpPr txBox="1">
            <a:spLocks noGrp="1"/>
          </p:cNvSpPr>
          <p:nvPr>
            <p:ph idx="1"/>
          </p:nvPr>
        </p:nvSpPr>
        <p:spPr/>
        <p:txBody>
          <a:bodyPr/>
          <a:lstStyle/>
          <a:p>
            <a:pPr lvl="0">
              <a:spcBef>
                <a:spcPts val="1200"/>
              </a:spcBef>
            </a:pPr>
            <a:r>
              <a:rPr lang="en-US" dirty="0"/>
              <a:t>Python uses weak data typing</a:t>
            </a:r>
          </a:p>
          <a:p>
            <a:pPr lvl="0">
              <a:spcBef>
                <a:spcPts val="1200"/>
              </a:spcBef>
            </a:pPr>
            <a:r>
              <a:rPr lang="en-US" dirty="0"/>
              <a:t>Data type is established with an assignment statement.</a:t>
            </a:r>
          </a:p>
          <a:p>
            <a:pPr lvl="1">
              <a:spcBef>
                <a:spcPts val="1200"/>
              </a:spcBef>
            </a:pPr>
            <a:r>
              <a:rPr lang="en-US" dirty="0"/>
              <a:t>x = 10 		(integer)</a:t>
            </a:r>
          </a:p>
          <a:p>
            <a:pPr lvl="1">
              <a:spcBef>
                <a:spcPts val="1200"/>
              </a:spcBef>
            </a:pPr>
            <a:r>
              <a:rPr lang="en-US" dirty="0"/>
              <a:t>y = 12.34 		(float)</a:t>
            </a:r>
          </a:p>
          <a:p>
            <a:pPr lvl="1">
              <a:spcBef>
                <a:spcPts val="1200"/>
              </a:spcBef>
            </a:pPr>
            <a:r>
              <a:rPr lang="en-US" dirty="0"/>
              <a:t>z = ‘text data’  	(string)</a:t>
            </a:r>
          </a:p>
          <a:p>
            <a:pPr lvl="0">
              <a:spcBef>
                <a:spcPts val="1200"/>
              </a:spcBef>
            </a:pPr>
            <a:r>
              <a:rPr lang="en-US" dirty="0"/>
              <a:t>You do not specify a size or precision for numbers.</a:t>
            </a:r>
          </a:p>
          <a:p>
            <a:pPr lvl="1">
              <a:spcBef>
                <a:spcPts val="1200"/>
              </a:spcBef>
            </a:pPr>
            <a:r>
              <a:rPr lang="en-US" dirty="0"/>
              <a:t>Integers are essentially unlimited in size</a:t>
            </a:r>
          </a:p>
          <a:p>
            <a:pPr lvl="1">
              <a:spcBef>
                <a:spcPts val="1200"/>
              </a:spcBef>
            </a:pPr>
            <a:r>
              <a:rPr lang="en-US" dirty="0"/>
              <a:t>Floats are all double precision</a:t>
            </a:r>
          </a:p>
          <a:p>
            <a:pPr lvl="0">
              <a:spcBef>
                <a:spcPts val="1200"/>
              </a:spcBef>
            </a:pPr>
            <a:r>
              <a:rPr lang="en-US" dirty="0"/>
              <a:t>Python is very generous in allocating memory to variables</a:t>
            </a:r>
            <a:r>
              <a:rPr lang="en-US" dirty="0" smtClean="0"/>
              <a:t>.</a:t>
            </a:r>
          </a:p>
          <a:p>
            <a:pPr lvl="1">
              <a:spcBef>
                <a:spcPts val="1200"/>
              </a:spcBef>
            </a:pPr>
            <a:r>
              <a:rPr lang="en-US" dirty="0" smtClean="0"/>
              <a:t>Demo program – sizecalc.py</a:t>
            </a:r>
            <a:endParaRPr lang="en-US" dirty="0"/>
          </a:p>
          <a:p>
            <a:pPr lvl="0"/>
            <a:endParaRPr lang="en-US" dirty="0"/>
          </a:p>
          <a:p>
            <a:pPr lvl="0"/>
            <a:endParaRPr lang="en-US" dirty="0"/>
          </a:p>
          <a:p>
            <a:pPr lvl="0"/>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name="Slide60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The Reason You Need to Use Self</a:t>
            </a:r>
          </a:p>
        </p:txBody>
      </p:sp>
      <p:sp>
        <p:nvSpPr>
          <p:cNvPr id="3" name="Content Placeholder 2"/>
          <p:cNvSpPr txBox="1">
            <a:spLocks noGrp="1"/>
          </p:cNvSpPr>
          <p:nvPr>
            <p:ph idx="1"/>
          </p:nvPr>
        </p:nvSpPr>
        <p:spPr>
          <a:xfrm>
            <a:off x="114300" y="1417640"/>
            <a:ext cx="8780315" cy="5275265"/>
          </a:xfrm>
        </p:spPr>
        <p:txBody>
          <a:bodyPr/>
          <a:lstStyle/>
          <a:p>
            <a:pPr lvl="0">
              <a:spcBef>
                <a:spcPts val="600"/>
              </a:spcBef>
            </a:pPr>
            <a:r>
              <a:rPr lang="en-US" sz="2400"/>
              <a:t>Python decided to do methods in a way that makes the instance to which the method belongs be passed automatically, but not received automatically: </a:t>
            </a:r>
          </a:p>
          <a:p>
            <a:pPr lvl="0">
              <a:spcBef>
                <a:spcPts val="600"/>
              </a:spcBef>
            </a:pPr>
            <a:r>
              <a:rPr lang="en-US" sz="2400"/>
              <a:t>The first parameter of methods is the instance the method is called on.  (e.g., a.deposit(100) will pass the object (a) and 100 to the deposit method in the example above.)</a:t>
            </a:r>
          </a:p>
          <a:p>
            <a:pPr lvl="0">
              <a:spcBef>
                <a:spcPts val="600"/>
              </a:spcBef>
            </a:pPr>
            <a:r>
              <a:rPr lang="en-US" sz="2400"/>
              <a:t>That makes methods essentially the same as functions.</a:t>
            </a:r>
          </a:p>
          <a:p>
            <a:pPr lvl="0">
              <a:spcBef>
                <a:spcPts val="600"/>
              </a:spcBef>
            </a:pPr>
            <a:r>
              <a:rPr lang="en-US" sz="2400"/>
              <a:t>It leaves the actual name to use up to you (self is the convention, and people will generally frown at you if you use something else.).</a:t>
            </a:r>
          </a:p>
          <a:p>
            <a:pPr lvl="0">
              <a:spcBef>
                <a:spcPts val="600"/>
              </a:spcBef>
            </a:pPr>
            <a:r>
              <a:rPr lang="en-US" sz="2400"/>
              <a:t>Self is not special to the code, it's just another object.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name="Slide61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Classic vs. New Classes</a:t>
            </a:r>
          </a:p>
        </p:txBody>
      </p:sp>
      <p:sp>
        <p:nvSpPr>
          <p:cNvPr id="3" name="Content Placeholder 2"/>
          <p:cNvSpPr txBox="1">
            <a:spLocks noGrp="1"/>
          </p:cNvSpPr>
          <p:nvPr>
            <p:ph idx="1"/>
          </p:nvPr>
        </p:nvSpPr>
        <p:spPr/>
        <p:txBody>
          <a:bodyPr/>
          <a:lstStyle/>
          <a:p>
            <a:pPr lvl="0"/>
            <a:r>
              <a:rPr lang="en-US"/>
              <a:t>The “classic-style” class goes away entirely in Python 3.X </a:t>
            </a:r>
          </a:p>
          <a:p>
            <a:pPr lvl="0"/>
            <a:endParaRPr lang="en-US"/>
          </a:p>
          <a:p>
            <a:pPr lvl="0"/>
            <a:r>
              <a:rPr lang="en-US"/>
              <a:t>Always use “new-style” classes in new code</a:t>
            </a:r>
          </a:p>
          <a:p>
            <a:pPr lvl="0"/>
            <a:endParaRPr lang="en-US"/>
          </a:p>
          <a:p>
            <a:pPr lvl="0"/>
            <a:r>
              <a:rPr lang="en-US"/>
              <a:t>Beware: Python 2.X </a:t>
            </a:r>
            <a:r>
              <a:rPr lang="en-US">
                <a:solidFill>
                  <a:srgbClr val="FF6600"/>
                </a:solidFill>
              </a:rPr>
              <a:t>class</a:t>
            </a:r>
            <a:r>
              <a:rPr lang="en-US"/>
              <a:t> statement </a:t>
            </a:r>
            <a:r>
              <a:rPr lang="en-US" i="1"/>
              <a:t>still defaults to classic classes</a:t>
            </a:r>
            <a:r>
              <a:rPr lang="en-US"/>
              <a:t> unless a new-style class or </a:t>
            </a:r>
            <a:r>
              <a:rPr lang="en-US">
                <a:solidFill>
                  <a:srgbClr val="FF6600"/>
                </a:solidFill>
              </a:rPr>
              <a:t>object</a:t>
            </a:r>
            <a:r>
              <a:rPr lang="en-US"/>
              <a:t> is explicitly used as the base class.</a:t>
            </a:r>
          </a:p>
          <a:p>
            <a:pPr lvl="0"/>
            <a:endParaRPr lang="en-US"/>
          </a:p>
          <a:p>
            <a:pPr marL="114300" lvl="0" indent="0">
              <a:buNone/>
            </a:pPr>
            <a:endParaRPr lang="en-US"/>
          </a:p>
          <a:p>
            <a:pPr marL="114300" lvl="0" indent="0">
              <a:buNone/>
            </a:pPr>
            <a:endParaRPr lang="en-US"/>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name="Slide60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Class Example</a:t>
            </a:r>
          </a:p>
        </p:txBody>
      </p:sp>
      <p:sp>
        <p:nvSpPr>
          <p:cNvPr id="3" name="Content Placeholder 2"/>
          <p:cNvSpPr txBox="1">
            <a:spLocks noGrp="1"/>
          </p:cNvSpPr>
          <p:nvPr>
            <p:ph idx="1"/>
          </p:nvPr>
        </p:nvSpPr>
        <p:spPr/>
        <p:txBody>
          <a:bodyPr/>
          <a:lstStyle/>
          <a:p>
            <a:pPr lvl="0"/>
            <a:r>
              <a:rPr lang="en-US"/>
              <a:t>How do I access the balance of an account?</a:t>
            </a:r>
          </a:p>
          <a:p>
            <a:pPr marL="777240" lvl="2" indent="0">
              <a:spcBef>
                <a:spcPts val="500"/>
              </a:spcBef>
              <a:buNone/>
            </a:pPr>
            <a:r>
              <a:rPr lang="en-US" sz="2200"/>
              <a:t>a = BankAccount()</a:t>
            </a:r>
          </a:p>
          <a:p>
            <a:pPr marL="777240" lvl="2" indent="0">
              <a:spcBef>
                <a:spcPts val="500"/>
              </a:spcBef>
              <a:buNone/>
            </a:pPr>
            <a:r>
              <a:rPr lang="en-US" sz="2200"/>
              <a:t>b = BankAccount()</a:t>
            </a:r>
          </a:p>
          <a:p>
            <a:pPr marL="777240" lvl="2" indent="0">
              <a:spcBef>
                <a:spcPts val="500"/>
              </a:spcBef>
              <a:buNone/>
            </a:pPr>
            <a:r>
              <a:rPr lang="en-US" sz="2200"/>
              <a:t>a.deposit(100)</a:t>
            </a:r>
          </a:p>
          <a:p>
            <a:pPr marL="777240" lvl="2" indent="0">
              <a:spcBef>
                <a:spcPts val="500"/>
              </a:spcBef>
              <a:buNone/>
            </a:pPr>
            <a:r>
              <a:rPr lang="en-US" sz="2200"/>
              <a:t>print a.balance   # Balance is an instance variable</a:t>
            </a:r>
          </a:p>
          <a:p>
            <a:pPr lvl="0"/>
            <a:r>
              <a:rPr lang="en-US"/>
              <a:t>In this case we are printing the balance associated with the account pointed to by the variable a.</a:t>
            </a:r>
          </a:p>
          <a:p>
            <a:pPr lvl="0"/>
            <a:r>
              <a:rPr lang="en-US"/>
              <a:t>How do I make comparisons?  </a:t>
            </a:r>
          </a:p>
          <a:p>
            <a:pPr marL="411480" lvl="1" indent="0">
              <a:buNone/>
            </a:pPr>
            <a:r>
              <a:rPr lang="en-US" sz="2200"/>
              <a:t>if a == b:   Does not work.  We want to compare balances</a:t>
            </a:r>
          </a:p>
          <a:p>
            <a:pPr marL="411480" lvl="1" indent="0">
              <a:buNone/>
            </a:pPr>
            <a:r>
              <a:rPr lang="en-US" sz="2200"/>
              <a:t>if a.balance == b.balance:  Will do the desired comparison.</a:t>
            </a:r>
          </a:p>
          <a:p>
            <a:pPr lvl="0"/>
            <a:r>
              <a:rPr lang="en-US"/>
              <a:t>Often we want to do more complex comparisons.</a:t>
            </a:r>
          </a:p>
          <a:p>
            <a:pPr lvl="0"/>
            <a:r>
              <a:rPr lang="en-US"/>
              <a:t>These are best done in a method.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name="Slide60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Comparing Instances</a:t>
            </a:r>
          </a:p>
        </p:txBody>
      </p:sp>
      <p:sp>
        <p:nvSpPr>
          <p:cNvPr id="3" name="Content Placeholder 2"/>
          <p:cNvSpPr txBox="1">
            <a:spLocks noGrp="1"/>
          </p:cNvSpPr>
          <p:nvPr>
            <p:ph idx="1"/>
          </p:nvPr>
        </p:nvSpPr>
        <p:spPr/>
        <p:txBody>
          <a:bodyPr/>
          <a:lstStyle/>
          <a:p>
            <a:pPr lvl="0"/>
            <a:r>
              <a:rPr lang="en-US"/>
              <a:t>We can create our own method.</a:t>
            </a:r>
          </a:p>
          <a:p>
            <a:pPr marL="411480" lvl="1" indent="0">
              <a:buNone/>
            </a:pPr>
            <a:r>
              <a:rPr lang="en-US" sz="2200"/>
              <a:t> def compare(self, other):</a:t>
            </a:r>
          </a:p>
          <a:p>
            <a:pPr marL="411480" lvl="1" indent="0">
              <a:buNone/>
            </a:pPr>
            <a:r>
              <a:rPr lang="en-US" sz="2200"/>
              <a:t>        if self.balance == other.balance:</a:t>
            </a:r>
          </a:p>
          <a:p>
            <a:pPr marL="411480" lvl="1" indent="0">
              <a:buNone/>
            </a:pPr>
            <a:r>
              <a:rPr lang="en-US" sz="2200"/>
              <a:t>            return True</a:t>
            </a:r>
          </a:p>
          <a:p>
            <a:pPr marL="411480" lvl="1" indent="0">
              <a:buNone/>
            </a:pPr>
            <a:r>
              <a:rPr lang="en-US" sz="2200"/>
              <a:t>        else:</a:t>
            </a:r>
          </a:p>
          <a:p>
            <a:pPr marL="411480" lvl="1" indent="0">
              <a:buNone/>
            </a:pPr>
            <a:r>
              <a:rPr lang="en-US" sz="2200"/>
              <a:t>            return False</a:t>
            </a:r>
          </a:p>
          <a:p>
            <a:pPr marL="411480" lvl="1" indent="0">
              <a:buNone/>
            </a:pPr>
            <a:endParaRPr lang="en-US" sz="2200"/>
          </a:p>
          <a:p>
            <a:pPr lvl="0">
              <a:spcBef>
                <a:spcPts val="600"/>
              </a:spcBef>
            </a:pPr>
            <a:r>
              <a:rPr lang="en-US" sz="2400"/>
              <a:t>i</a:t>
            </a:r>
            <a:r>
              <a:rPr lang="en-US"/>
              <a:t>f a.compare(b):   self will receive a and other will receive b</a:t>
            </a:r>
          </a:p>
          <a:p>
            <a:pPr lvl="1"/>
            <a:r>
              <a:rPr lang="en-US"/>
              <a:t>This will come back either true or false</a:t>
            </a:r>
          </a:p>
          <a:p>
            <a:pPr lvl="1"/>
            <a:r>
              <a:rPr lang="en-US"/>
              <a:t>But we could use one of the "magic methods" instead.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name="Slide60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Python Magic Methods</a:t>
            </a:r>
          </a:p>
        </p:txBody>
      </p:sp>
      <p:sp>
        <p:nvSpPr>
          <p:cNvPr id="3" name="Content Placeholder 2"/>
          <p:cNvSpPr txBox="1">
            <a:spLocks noGrp="1"/>
          </p:cNvSpPr>
          <p:nvPr>
            <p:ph idx="1"/>
          </p:nvPr>
        </p:nvSpPr>
        <p:spPr>
          <a:xfrm>
            <a:off x="114300" y="1417640"/>
            <a:ext cx="8780315" cy="5275265"/>
          </a:xfrm>
        </p:spPr>
        <p:txBody>
          <a:bodyPr/>
          <a:lstStyle/>
          <a:p>
            <a:pPr lvl="0"/>
            <a:r>
              <a:rPr lang="en-US"/>
              <a:t>Python has a large number of methods that operate "behind the scenes" so to speak.</a:t>
            </a:r>
          </a:p>
          <a:p>
            <a:pPr lvl="0"/>
            <a:r>
              <a:rPr lang="en-US"/>
              <a:t>The names of all of these methods include double underscores</a:t>
            </a:r>
          </a:p>
          <a:p>
            <a:pPr lvl="0"/>
            <a:r>
              <a:rPr lang="en-US"/>
              <a:t>Several commonly-used of these methods are:</a:t>
            </a:r>
          </a:p>
          <a:p>
            <a:pPr marL="114300" lvl="0" indent="0">
              <a:buNone/>
            </a:pPr>
            <a:r>
              <a:rPr lang="en-US"/>
              <a:t>	__init__  called when an instance is created.</a:t>
            </a:r>
          </a:p>
          <a:p>
            <a:pPr marL="114300" lvl="0" indent="0">
              <a:buNone/>
            </a:pPr>
            <a:r>
              <a:rPr lang="en-US"/>
              <a:t>	__del__  called when an instance is deleted.</a:t>
            </a:r>
          </a:p>
          <a:p>
            <a:pPr marL="114300" lvl="0" indent="0">
              <a:buNone/>
            </a:pPr>
            <a:r>
              <a:rPr lang="en-US"/>
              <a:t>	__str__   called when an instance is printed (for example)</a:t>
            </a:r>
          </a:p>
          <a:p>
            <a:pPr marL="114300" lvl="0" indent="0">
              <a:buNone/>
            </a:pPr>
            <a:r>
              <a:rPr lang="en-US"/>
              <a:t>	__cmp__ called when instances are compared (not in ver 3)</a:t>
            </a:r>
          </a:p>
          <a:p>
            <a:pPr marL="114300" lvl="0" indent="0">
              <a:buNone/>
            </a:pPr>
            <a:r>
              <a:rPr lang="en-US"/>
              <a:t>	__eq__, __ne__, __lt__, __gt__, __le__, __ge__</a:t>
            </a:r>
          </a:p>
          <a:p>
            <a:pPr lvl="0"/>
            <a:r>
              <a:rPr lang="en-US"/>
              <a:t>The last six methods take the place of __cmp__ and are much more flexible.  Use these instead of __cmp__.</a:t>
            </a:r>
          </a:p>
          <a:p>
            <a:pPr lvl="0"/>
            <a:r>
              <a:rPr lang="en-US"/>
              <a:t>Python Notes Addendum has a pointer to a complete list of </a:t>
            </a:r>
            <a:br>
              <a:rPr lang="en-US"/>
            </a:br>
            <a:r>
              <a:rPr lang="en-US"/>
              <a:t>these methods.</a:t>
            </a:r>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name="Slide608">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42162"/>
            <a:ext cx="8780315" cy="910340"/>
          </a:xfrm>
        </p:spPr>
        <p:txBody>
          <a:bodyPr/>
          <a:lstStyle/>
          <a:p>
            <a:pPr lvl="0"/>
            <a:r>
              <a:rPr lang="en-US" dirty="0"/>
              <a:t>Class </a:t>
            </a:r>
            <a:r>
              <a:rPr lang="en-US" dirty="0" smtClean="0"/>
              <a:t>Example (__</a:t>
            </a:r>
            <a:r>
              <a:rPr lang="en-US" dirty="0" err="1" smtClean="0"/>
              <a:t>str</a:t>
            </a:r>
            <a:r>
              <a:rPr lang="en-US" dirty="0" smtClean="0"/>
              <a:t>__)</a:t>
            </a:r>
            <a:endParaRPr lang="en-US" dirty="0"/>
          </a:p>
        </p:txBody>
      </p:sp>
      <p:sp>
        <p:nvSpPr>
          <p:cNvPr id="3" name="Content Placeholder 2"/>
          <p:cNvSpPr txBox="1">
            <a:spLocks noGrp="1"/>
          </p:cNvSpPr>
          <p:nvPr>
            <p:ph idx="1"/>
          </p:nvPr>
        </p:nvSpPr>
        <p:spPr>
          <a:xfrm>
            <a:off x="114300" y="952503"/>
            <a:ext cx="8780315" cy="5740402"/>
          </a:xfrm>
        </p:spPr>
        <p:txBody>
          <a:bodyPr/>
          <a:lstStyle/>
          <a:p>
            <a:pPr marL="114300" lvl="0" indent="0">
              <a:buNone/>
            </a:pPr>
            <a:r>
              <a:rPr lang="en-US" dirty="0"/>
              <a:t>class </a:t>
            </a:r>
            <a:r>
              <a:rPr lang="en-US" dirty="0" err="1"/>
              <a:t>BankAccount</a:t>
            </a:r>
            <a:r>
              <a:rPr lang="en-US" dirty="0"/>
              <a:t>(object):  </a:t>
            </a:r>
            <a:r>
              <a:rPr lang="en-US" dirty="0">
                <a:solidFill>
                  <a:srgbClr val="FF0000"/>
                </a:solidFill>
              </a:rPr>
              <a:t># Top tier class (super class)</a:t>
            </a:r>
          </a:p>
          <a:p>
            <a:pPr marL="114300" lvl="0" indent="0">
              <a:buNone/>
            </a:pPr>
            <a:r>
              <a:rPr lang="en-US" dirty="0"/>
              <a:t>    </a:t>
            </a:r>
            <a:r>
              <a:rPr lang="en-US" dirty="0" err="1"/>
              <a:t>def</a:t>
            </a:r>
            <a:r>
              <a:rPr lang="en-US" dirty="0"/>
              <a:t> __</a:t>
            </a:r>
            <a:r>
              <a:rPr lang="en-US" dirty="0" err="1"/>
              <a:t>init</a:t>
            </a:r>
            <a:r>
              <a:rPr lang="en-US" dirty="0"/>
              <a:t>__(self):   </a:t>
            </a:r>
            <a:r>
              <a:rPr lang="en-US" dirty="0">
                <a:solidFill>
                  <a:srgbClr val="FF0000"/>
                </a:solidFill>
              </a:rPr>
              <a:t># This method runs during instantiation</a:t>
            </a:r>
          </a:p>
          <a:p>
            <a:pPr marL="114300" lvl="0" indent="0">
              <a:buNone/>
            </a:pPr>
            <a:r>
              <a:rPr lang="en-US" dirty="0"/>
              <a:t>        </a:t>
            </a:r>
            <a:r>
              <a:rPr lang="en-US" dirty="0" err="1"/>
              <a:t>self.balance</a:t>
            </a:r>
            <a:r>
              <a:rPr lang="en-US" dirty="0"/>
              <a:t> = 0 </a:t>
            </a:r>
            <a:r>
              <a:rPr lang="en-US" dirty="0">
                <a:solidFill>
                  <a:srgbClr val="FF0000"/>
                </a:solidFill>
              </a:rPr>
              <a:t> # instance variable </a:t>
            </a:r>
          </a:p>
          <a:p>
            <a:pPr marL="114300" lvl="0" indent="0">
              <a:buNone/>
            </a:pPr>
            <a:r>
              <a:rPr lang="en-US" dirty="0"/>
              <a:t>    </a:t>
            </a:r>
            <a:r>
              <a:rPr lang="en-US" dirty="0" err="1"/>
              <a:t>def</a:t>
            </a:r>
            <a:r>
              <a:rPr lang="en-US" dirty="0"/>
              <a:t> withdraw(self, amount):  </a:t>
            </a:r>
            <a:r>
              <a:rPr lang="en-US" dirty="0">
                <a:solidFill>
                  <a:srgbClr val="FF0000"/>
                </a:solidFill>
              </a:rPr>
              <a:t># a method</a:t>
            </a:r>
          </a:p>
          <a:p>
            <a:pPr marL="114300" lvl="0" indent="0">
              <a:buNone/>
            </a:pPr>
            <a:r>
              <a:rPr lang="en-US" dirty="0"/>
              <a:t>        </a:t>
            </a:r>
            <a:r>
              <a:rPr lang="en-US" dirty="0" err="1"/>
              <a:t>self.balance</a:t>
            </a:r>
            <a:r>
              <a:rPr lang="en-US" dirty="0"/>
              <a:t> -= amount</a:t>
            </a:r>
          </a:p>
          <a:p>
            <a:pPr marL="114300" lvl="0" indent="0">
              <a:buNone/>
            </a:pPr>
            <a:r>
              <a:rPr lang="en-US" dirty="0"/>
              <a:t>    </a:t>
            </a:r>
            <a:r>
              <a:rPr lang="en-US" dirty="0" err="1"/>
              <a:t>def</a:t>
            </a:r>
            <a:r>
              <a:rPr lang="en-US" dirty="0"/>
              <a:t> deposit(self, amount):     </a:t>
            </a:r>
            <a:r>
              <a:rPr lang="en-US" dirty="0">
                <a:solidFill>
                  <a:srgbClr val="FF0000"/>
                </a:solidFill>
              </a:rPr>
              <a:t># another method</a:t>
            </a:r>
          </a:p>
          <a:p>
            <a:pPr marL="114300" lvl="0" indent="0">
              <a:buNone/>
            </a:pPr>
            <a:r>
              <a:rPr lang="en-US" dirty="0"/>
              <a:t>        </a:t>
            </a:r>
            <a:r>
              <a:rPr lang="en-US" dirty="0" err="1"/>
              <a:t>self.balance</a:t>
            </a:r>
            <a:r>
              <a:rPr lang="en-US" dirty="0"/>
              <a:t> += amount</a:t>
            </a:r>
          </a:p>
          <a:p>
            <a:pPr marL="114300" lvl="0" indent="0">
              <a:buNone/>
            </a:pPr>
            <a:endParaRPr lang="en-US" dirty="0"/>
          </a:p>
          <a:p>
            <a:pPr marL="114300" lvl="0" indent="0">
              <a:buNone/>
            </a:pPr>
            <a:r>
              <a:rPr lang="en-US" dirty="0"/>
              <a:t>a = </a:t>
            </a:r>
            <a:r>
              <a:rPr lang="en-US" dirty="0" err="1"/>
              <a:t>BankAccount</a:t>
            </a:r>
            <a:r>
              <a:rPr lang="en-US" dirty="0"/>
              <a:t>()  </a:t>
            </a:r>
            <a:r>
              <a:rPr lang="en-US" dirty="0">
                <a:solidFill>
                  <a:srgbClr val="FF0000"/>
                </a:solidFill>
              </a:rPr>
              <a:t># Create an instance of </a:t>
            </a:r>
            <a:r>
              <a:rPr lang="en-US" dirty="0" err="1">
                <a:solidFill>
                  <a:srgbClr val="FF0000"/>
                </a:solidFill>
              </a:rPr>
              <a:t>Bankaccount</a:t>
            </a:r>
            <a:endParaRPr lang="en-US" dirty="0">
              <a:solidFill>
                <a:srgbClr val="FF0000"/>
              </a:solidFill>
            </a:endParaRPr>
          </a:p>
          <a:p>
            <a:pPr marL="114300" lvl="0" indent="0">
              <a:buNone/>
            </a:pPr>
            <a:r>
              <a:rPr lang="en-US" dirty="0"/>
              <a:t>b = </a:t>
            </a:r>
            <a:r>
              <a:rPr lang="en-US" dirty="0" err="1"/>
              <a:t>BankAccount</a:t>
            </a:r>
            <a:r>
              <a:rPr lang="en-US" dirty="0"/>
              <a:t>()  </a:t>
            </a:r>
            <a:r>
              <a:rPr lang="en-US" dirty="0">
                <a:solidFill>
                  <a:srgbClr val="FF0000"/>
                </a:solidFill>
              </a:rPr>
              <a:t># Create another instance</a:t>
            </a:r>
          </a:p>
          <a:p>
            <a:pPr marL="114300" lvl="0" indent="0">
              <a:buNone/>
            </a:pPr>
            <a:r>
              <a:rPr lang="en-US" dirty="0" err="1"/>
              <a:t>a.deposit</a:t>
            </a:r>
            <a:r>
              <a:rPr lang="en-US" dirty="0"/>
              <a:t>(100)    </a:t>
            </a:r>
            <a:r>
              <a:rPr lang="en-US" dirty="0">
                <a:solidFill>
                  <a:srgbClr val="FF0000"/>
                </a:solidFill>
              </a:rPr>
              <a:t># Deposit $100 into account represented by a.</a:t>
            </a:r>
          </a:p>
          <a:p>
            <a:pPr marL="114300" lvl="0" indent="0">
              <a:buNone/>
            </a:pPr>
            <a:r>
              <a:rPr lang="en-US" dirty="0"/>
              <a:t>print a                 </a:t>
            </a:r>
            <a:r>
              <a:rPr lang="en-US" dirty="0">
                <a:solidFill>
                  <a:srgbClr val="FF0000"/>
                </a:solidFill>
              </a:rPr>
              <a:t># This will not work as desired.  The default </a:t>
            </a:r>
          </a:p>
          <a:p>
            <a:pPr marL="114300" lvl="0" indent="0">
              <a:buNone/>
            </a:pPr>
            <a:r>
              <a:rPr lang="en-US" dirty="0">
                <a:solidFill>
                  <a:srgbClr val="FF0000"/>
                </a:solidFill>
              </a:rPr>
              <a:t>                           # __</a:t>
            </a:r>
            <a:r>
              <a:rPr lang="en-US" dirty="0" err="1">
                <a:solidFill>
                  <a:srgbClr val="FF0000"/>
                </a:solidFill>
              </a:rPr>
              <a:t>str</a:t>
            </a:r>
            <a:r>
              <a:rPr lang="en-US" dirty="0">
                <a:solidFill>
                  <a:srgbClr val="FF0000"/>
                </a:solidFill>
              </a:rPr>
              <a:t>__ method is insufficient.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name="Slide60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Lab 23 - Class </a:t>
            </a:r>
            <a:r>
              <a:rPr lang="en-US" dirty="0"/>
              <a:t>Example</a:t>
            </a:r>
          </a:p>
        </p:txBody>
      </p:sp>
      <p:sp>
        <p:nvSpPr>
          <p:cNvPr id="3" name="Content Placeholder 2"/>
          <p:cNvSpPr txBox="1">
            <a:spLocks noGrp="1"/>
          </p:cNvSpPr>
          <p:nvPr>
            <p:ph idx="1"/>
          </p:nvPr>
        </p:nvSpPr>
        <p:spPr/>
        <p:txBody>
          <a:bodyPr/>
          <a:lstStyle/>
          <a:p>
            <a:pPr lvl="0"/>
            <a:r>
              <a:rPr lang="en-US"/>
              <a:t>Try the code on the previous slide.  What happens?</a:t>
            </a:r>
          </a:p>
          <a:p>
            <a:pPr lvl="0"/>
            <a:r>
              <a:rPr lang="en-US"/>
              <a:t>Add this code to your program:</a:t>
            </a:r>
          </a:p>
          <a:p>
            <a:pPr marL="114300" lvl="0" indent="0">
              <a:buNone/>
            </a:pPr>
            <a:r>
              <a:rPr lang="en-US"/>
              <a:t> def __str__(self):</a:t>
            </a:r>
          </a:p>
          <a:p>
            <a:pPr marL="114300" lvl="0" indent="0">
              <a:buNone/>
            </a:pPr>
            <a:r>
              <a:rPr lang="en-US"/>
              <a:t>        print '__str__ method entered'  </a:t>
            </a:r>
          </a:p>
          <a:p>
            <a:pPr marL="114300" lvl="0" indent="0">
              <a:buNone/>
            </a:pPr>
            <a:r>
              <a:rPr lang="en-US"/>
              <a:t>        return 'The balance for this account is ${:,.2f}'.format(</a:t>
            </a:r>
          </a:p>
          <a:p>
            <a:pPr marL="114300" lvl="0" indent="0">
              <a:buNone/>
            </a:pPr>
            <a:r>
              <a:rPr lang="en-US"/>
              <a:t>            self.balance)</a:t>
            </a:r>
          </a:p>
          <a:p>
            <a:pPr marL="114300" lvl="0" indent="0">
              <a:buNone/>
            </a:pPr>
            <a:endParaRPr lang="en-US"/>
          </a:p>
          <a:p>
            <a:pPr marL="114300" lvl="0" indent="0">
              <a:buNone/>
            </a:pPr>
            <a:r>
              <a:rPr lang="en-US"/>
              <a:t>a = BankAccount()  # Create an instance of Bankaccount</a:t>
            </a:r>
          </a:p>
          <a:p>
            <a:pPr marL="114300" lvl="0" indent="0">
              <a:buNone/>
            </a:pPr>
            <a:r>
              <a:rPr lang="en-US"/>
              <a:t>b = BankAccount()  # Create another instance</a:t>
            </a:r>
          </a:p>
          <a:p>
            <a:pPr marL="114300" lvl="0" indent="0">
              <a:buNone/>
            </a:pPr>
            <a:r>
              <a:rPr lang="en-US"/>
              <a:t>a.deposit(2100)</a:t>
            </a:r>
          </a:p>
          <a:p>
            <a:pPr marL="114300" lvl="0" indent="0">
              <a:buNone/>
            </a:pPr>
            <a:r>
              <a:rPr lang="en-US"/>
              <a:t>print 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name="Slide61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Class Example</a:t>
            </a:r>
          </a:p>
        </p:txBody>
      </p:sp>
      <p:sp>
        <p:nvSpPr>
          <p:cNvPr id="3" name="Content Placeholder 2"/>
          <p:cNvSpPr txBox="1">
            <a:spLocks noGrp="1"/>
          </p:cNvSpPr>
          <p:nvPr>
            <p:ph idx="1"/>
          </p:nvPr>
        </p:nvSpPr>
        <p:spPr/>
        <p:txBody>
          <a:bodyPr/>
          <a:lstStyle/>
          <a:p>
            <a:pPr lvl="0"/>
            <a:r>
              <a:rPr lang="en-US"/>
              <a:t>Create a copy of your program we just modified.</a:t>
            </a:r>
          </a:p>
          <a:p>
            <a:pPr lvl="0"/>
            <a:r>
              <a:rPr lang="en-US"/>
              <a:t>Try this in the main program:</a:t>
            </a:r>
          </a:p>
          <a:p>
            <a:pPr marL="114300" lvl="0" indent="0">
              <a:buNone/>
            </a:pPr>
            <a:r>
              <a:rPr lang="en-US"/>
              <a:t>a = BankAccount()</a:t>
            </a:r>
          </a:p>
          <a:p>
            <a:pPr marL="114300" lvl="0" indent="0">
              <a:buNone/>
            </a:pPr>
            <a:r>
              <a:rPr lang="en-US"/>
              <a:t>b = BankAccount()</a:t>
            </a:r>
          </a:p>
          <a:p>
            <a:pPr marL="114300" lvl="0" indent="0">
              <a:buNone/>
            </a:pPr>
            <a:r>
              <a:rPr lang="en-US"/>
              <a:t>a.deposit(100)</a:t>
            </a:r>
          </a:p>
          <a:p>
            <a:pPr marL="114300" lvl="0" indent="0">
              <a:buNone/>
            </a:pPr>
            <a:r>
              <a:rPr lang="en-US"/>
              <a:t>b.deposit(100)</a:t>
            </a:r>
          </a:p>
          <a:p>
            <a:pPr marL="114300" lvl="0" indent="0">
              <a:buNone/>
            </a:pPr>
            <a:r>
              <a:rPr lang="en-US"/>
              <a:t>if a == b:</a:t>
            </a:r>
          </a:p>
          <a:p>
            <a:pPr marL="114300" lvl="0" indent="0">
              <a:buNone/>
            </a:pPr>
            <a:r>
              <a:rPr lang="en-US"/>
              <a:t>    print 'Accounts are equal'</a:t>
            </a:r>
          </a:p>
          <a:p>
            <a:pPr marL="114300" lvl="0" indent="0">
              <a:buNone/>
            </a:pPr>
            <a:endParaRPr lang="en-US"/>
          </a:p>
          <a:p>
            <a:pPr lvl="0"/>
            <a:r>
              <a:rPr lang="en-US"/>
              <a:t>Why doesn't this work?  </a:t>
            </a:r>
          </a:p>
          <a:p>
            <a:pPr marL="114300" lvl="0" indent="0">
              <a:buNone/>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name="Slide611">
    <p:spTree>
      <p:nvGrpSpPr>
        <p:cNvPr id="1" name=""/>
        <p:cNvGrpSpPr/>
        <p:nvPr/>
      </p:nvGrpSpPr>
      <p:grpSpPr>
        <a:xfrm>
          <a:off x="0" y="0"/>
          <a:ext cx="0" cy="0"/>
          <a:chOff x="0" y="0"/>
          <a:chExt cx="0" cy="0"/>
        </a:xfrm>
      </p:grpSpPr>
      <p:sp>
        <p:nvSpPr>
          <p:cNvPr id="2" name="Title 1"/>
          <p:cNvSpPr txBox="1">
            <a:spLocks noGrp="1"/>
          </p:cNvSpPr>
          <p:nvPr>
            <p:ph type="title"/>
          </p:nvPr>
        </p:nvSpPr>
        <p:spPr>
          <a:xfrm>
            <a:off x="25786" y="11164"/>
            <a:ext cx="8780315" cy="941329"/>
          </a:xfrm>
        </p:spPr>
        <p:txBody>
          <a:bodyPr/>
          <a:lstStyle/>
          <a:p>
            <a:pPr lvl="0"/>
            <a:r>
              <a:rPr lang="en-US" dirty="0" smtClean="0"/>
              <a:t>Lab 24 - Class </a:t>
            </a:r>
            <a:r>
              <a:rPr lang="en-US" dirty="0"/>
              <a:t>Example</a:t>
            </a:r>
          </a:p>
        </p:txBody>
      </p:sp>
      <p:sp>
        <p:nvSpPr>
          <p:cNvPr id="3" name="Content Placeholder 2"/>
          <p:cNvSpPr txBox="1">
            <a:spLocks noGrp="1"/>
          </p:cNvSpPr>
          <p:nvPr>
            <p:ph idx="1"/>
          </p:nvPr>
        </p:nvSpPr>
        <p:spPr>
          <a:xfrm>
            <a:off x="114300" y="952503"/>
            <a:ext cx="8780315" cy="5740402"/>
          </a:xfrm>
        </p:spPr>
        <p:txBody>
          <a:bodyPr/>
          <a:lstStyle/>
          <a:p>
            <a:pPr lvl="0">
              <a:lnSpc>
                <a:spcPct val="80000"/>
              </a:lnSpc>
            </a:pPr>
            <a:r>
              <a:rPr lang="en-US" sz="2000" dirty="0"/>
              <a:t>When you compare, __</a:t>
            </a:r>
            <a:r>
              <a:rPr lang="en-US" sz="2000" dirty="0" err="1"/>
              <a:t>cmp</a:t>
            </a:r>
            <a:r>
              <a:rPr lang="en-US" sz="2000" dirty="0"/>
              <a:t>__ is called automatically and it will blindly compare two instances which will never be equal.</a:t>
            </a:r>
          </a:p>
          <a:p>
            <a:pPr lvl="0">
              <a:lnSpc>
                <a:spcPct val="80000"/>
              </a:lnSpc>
            </a:pPr>
            <a:r>
              <a:rPr lang="en-US" sz="2000" dirty="0"/>
              <a:t>To override __</a:t>
            </a:r>
            <a:r>
              <a:rPr lang="en-US" sz="2000" dirty="0" err="1"/>
              <a:t>cmp</a:t>
            </a:r>
            <a:r>
              <a:rPr lang="en-US" sz="2000" dirty="0"/>
              <a:t>__, implement one or more of the newer magic methods – in our case __</a:t>
            </a:r>
            <a:r>
              <a:rPr lang="en-US" sz="2000" dirty="0" err="1"/>
              <a:t>eq</a:t>
            </a:r>
            <a:r>
              <a:rPr lang="en-US" sz="2000" dirty="0"/>
              <a:t>__.</a:t>
            </a:r>
          </a:p>
          <a:p>
            <a:pPr lvl="0">
              <a:lnSpc>
                <a:spcPct val="80000"/>
              </a:lnSpc>
            </a:pPr>
            <a:r>
              <a:rPr lang="en-US" sz="2000" dirty="0"/>
              <a:t>Add this code to your program:</a:t>
            </a:r>
          </a:p>
          <a:p>
            <a:pPr marL="114300" lvl="0" indent="0">
              <a:lnSpc>
                <a:spcPct val="80000"/>
              </a:lnSpc>
              <a:buNone/>
            </a:pPr>
            <a:r>
              <a:rPr lang="en-US" sz="2000" dirty="0"/>
              <a:t> </a:t>
            </a:r>
            <a:r>
              <a:rPr lang="en-US" sz="2000" dirty="0" err="1"/>
              <a:t>def</a:t>
            </a:r>
            <a:r>
              <a:rPr lang="en-US" sz="2000" dirty="0"/>
              <a:t> __</a:t>
            </a:r>
            <a:r>
              <a:rPr lang="en-US" sz="2000" dirty="0" err="1"/>
              <a:t>eq</a:t>
            </a:r>
            <a:r>
              <a:rPr lang="en-US" sz="2000" dirty="0"/>
              <a:t>__(self, other):</a:t>
            </a:r>
          </a:p>
          <a:p>
            <a:pPr marL="114300" lvl="0" indent="0">
              <a:lnSpc>
                <a:spcPct val="80000"/>
              </a:lnSpc>
              <a:buNone/>
            </a:pPr>
            <a:r>
              <a:rPr lang="en-US" sz="2000" dirty="0"/>
              <a:t>        print '__</a:t>
            </a:r>
            <a:r>
              <a:rPr lang="en-US" sz="2000" dirty="0" err="1"/>
              <a:t>eq</a:t>
            </a:r>
            <a:r>
              <a:rPr lang="en-US" sz="2000" dirty="0"/>
              <a:t>__ method entered'</a:t>
            </a:r>
          </a:p>
          <a:p>
            <a:pPr marL="114300" lvl="0" indent="0">
              <a:lnSpc>
                <a:spcPct val="80000"/>
              </a:lnSpc>
              <a:buNone/>
            </a:pPr>
            <a:r>
              <a:rPr lang="en-US" sz="2000" dirty="0"/>
              <a:t>        if </a:t>
            </a:r>
            <a:r>
              <a:rPr lang="en-US" sz="2000" dirty="0" err="1"/>
              <a:t>self.balance</a:t>
            </a:r>
            <a:r>
              <a:rPr lang="en-US" sz="2000" dirty="0"/>
              <a:t> == </a:t>
            </a:r>
            <a:r>
              <a:rPr lang="en-US" sz="2000" dirty="0" err="1"/>
              <a:t>other.balance</a:t>
            </a:r>
            <a:r>
              <a:rPr lang="en-US" sz="2000" dirty="0"/>
              <a:t>:</a:t>
            </a:r>
          </a:p>
          <a:p>
            <a:pPr marL="114300" lvl="0" indent="0">
              <a:lnSpc>
                <a:spcPct val="80000"/>
              </a:lnSpc>
              <a:buNone/>
            </a:pPr>
            <a:r>
              <a:rPr lang="en-US" sz="2000" dirty="0"/>
              <a:t>            return True</a:t>
            </a:r>
          </a:p>
          <a:p>
            <a:pPr marL="114300" lvl="0" indent="0">
              <a:lnSpc>
                <a:spcPct val="80000"/>
              </a:lnSpc>
              <a:buNone/>
            </a:pPr>
            <a:r>
              <a:rPr lang="en-US" sz="2000" dirty="0"/>
              <a:t>        return False</a:t>
            </a:r>
          </a:p>
          <a:p>
            <a:pPr marL="114300" lvl="0" indent="0">
              <a:lnSpc>
                <a:spcPct val="80000"/>
              </a:lnSpc>
              <a:buNone/>
            </a:pPr>
            <a:endParaRPr lang="en-US" sz="2000" dirty="0"/>
          </a:p>
          <a:p>
            <a:pPr marL="114300" lvl="0" indent="0">
              <a:lnSpc>
                <a:spcPct val="80000"/>
              </a:lnSpc>
              <a:buNone/>
            </a:pPr>
            <a:r>
              <a:rPr lang="en-US" sz="2000" dirty="0"/>
              <a:t>a = </a:t>
            </a:r>
            <a:r>
              <a:rPr lang="en-US" sz="2000" dirty="0" err="1"/>
              <a:t>BankAccount</a:t>
            </a:r>
            <a:r>
              <a:rPr lang="en-US" sz="2000" dirty="0"/>
              <a:t>()</a:t>
            </a:r>
          </a:p>
          <a:p>
            <a:pPr marL="114300" lvl="0" indent="0">
              <a:lnSpc>
                <a:spcPct val="80000"/>
              </a:lnSpc>
              <a:buNone/>
            </a:pPr>
            <a:r>
              <a:rPr lang="en-US" sz="2000" dirty="0"/>
              <a:t>b = </a:t>
            </a:r>
            <a:r>
              <a:rPr lang="en-US" sz="2000" dirty="0" err="1"/>
              <a:t>BankAccount</a:t>
            </a:r>
            <a:r>
              <a:rPr lang="en-US" sz="2000" dirty="0"/>
              <a:t>()</a:t>
            </a:r>
          </a:p>
          <a:p>
            <a:pPr marL="114300" lvl="0" indent="0">
              <a:lnSpc>
                <a:spcPct val="80000"/>
              </a:lnSpc>
              <a:buNone/>
            </a:pPr>
            <a:r>
              <a:rPr lang="en-US" sz="2000" dirty="0" err="1"/>
              <a:t>a.deposit</a:t>
            </a:r>
            <a:r>
              <a:rPr lang="en-US" sz="2000" dirty="0"/>
              <a:t>(2100)</a:t>
            </a:r>
          </a:p>
          <a:p>
            <a:pPr marL="114300" lvl="0" indent="0">
              <a:lnSpc>
                <a:spcPct val="80000"/>
              </a:lnSpc>
              <a:buNone/>
            </a:pPr>
            <a:r>
              <a:rPr lang="en-US" sz="2000" dirty="0" err="1"/>
              <a:t>b.deposit</a:t>
            </a:r>
            <a:r>
              <a:rPr lang="en-US" sz="2000" dirty="0"/>
              <a:t>(2100)</a:t>
            </a:r>
          </a:p>
          <a:p>
            <a:pPr marL="114300" lvl="0" indent="0">
              <a:lnSpc>
                <a:spcPct val="80000"/>
              </a:lnSpc>
              <a:buNone/>
            </a:pPr>
            <a:r>
              <a:rPr lang="en-US" sz="2000" dirty="0"/>
              <a:t>if a == b:</a:t>
            </a:r>
          </a:p>
          <a:p>
            <a:pPr marL="114300" lvl="0" indent="0">
              <a:lnSpc>
                <a:spcPct val="80000"/>
              </a:lnSpc>
              <a:buNone/>
            </a:pPr>
            <a:r>
              <a:rPr lang="en-US" sz="2000" dirty="0"/>
              <a:t>    print 'The two accounts have the same balance'</a:t>
            </a:r>
          </a:p>
          <a:p>
            <a:pPr marL="114300" lvl="0" indent="0">
              <a:lnSpc>
                <a:spcPct val="80000"/>
              </a:lnSpc>
              <a:buNone/>
            </a:pPr>
            <a:r>
              <a:rPr lang="en-US" sz="2000" dirty="0"/>
              <a:t>else:</a:t>
            </a:r>
          </a:p>
          <a:p>
            <a:pPr marL="114300" lvl="0" indent="0">
              <a:lnSpc>
                <a:spcPct val="80000"/>
              </a:lnSpc>
              <a:buNone/>
            </a:pPr>
            <a:r>
              <a:rPr lang="en-US" sz="2000" dirty="0"/>
              <a:t>    print 'The balances are different'</a:t>
            </a:r>
          </a:p>
          <a:p>
            <a:pPr marL="114300" lvl="0" indent="0">
              <a:lnSpc>
                <a:spcPct val="80000"/>
              </a:lnSpc>
              <a:buNone/>
            </a:pP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name="Slide589">
    <p:spTree>
      <p:nvGrpSpPr>
        <p:cNvPr id="1" name=""/>
        <p:cNvGrpSpPr/>
        <p:nvPr/>
      </p:nvGrpSpPr>
      <p:grpSpPr>
        <a:xfrm>
          <a:off x="0" y="0"/>
          <a:ext cx="0" cy="0"/>
          <a:chOff x="0" y="0"/>
          <a:chExt cx="0" cy="0"/>
        </a:xfrm>
      </p:grpSpPr>
      <p:sp>
        <p:nvSpPr>
          <p:cNvPr id="2" name="Title 1"/>
          <p:cNvSpPr txBox="1">
            <a:spLocks noGrp="1"/>
          </p:cNvSpPr>
          <p:nvPr>
            <p:ph type="title"/>
          </p:nvPr>
        </p:nvSpPr>
        <p:spPr>
          <a:xfrm>
            <a:off x="0" y="481833"/>
            <a:ext cx="8780315" cy="941329"/>
          </a:xfrm>
        </p:spPr>
        <p:txBody>
          <a:bodyPr/>
          <a:lstStyle/>
          <a:p>
            <a:pPr lvl="0"/>
            <a:r>
              <a:rPr lang="en-US" b="1"/>
              <a:t>Class Variables</a:t>
            </a:r>
            <a:endParaRPr lang="en-US"/>
          </a:p>
        </p:txBody>
      </p:sp>
      <p:sp>
        <p:nvSpPr>
          <p:cNvPr id="3" name="Content Placeholder 2"/>
          <p:cNvSpPr txBox="1">
            <a:spLocks noGrp="1"/>
          </p:cNvSpPr>
          <p:nvPr>
            <p:ph idx="1"/>
          </p:nvPr>
        </p:nvSpPr>
        <p:spPr>
          <a:xfrm>
            <a:off x="114300" y="1999280"/>
            <a:ext cx="8780315" cy="4693615"/>
          </a:xfrm>
        </p:spPr>
        <p:txBody>
          <a:bodyPr anchorCtr="1"/>
          <a:lstStyle/>
          <a:p>
            <a:pPr marL="114300" lvl="0" indent="0" algn="ctr">
              <a:spcBef>
                <a:spcPts val="600"/>
              </a:spcBef>
              <a:buNone/>
            </a:pPr>
            <a:r>
              <a:rPr lang="en-US"/>
              <a:t> </a:t>
            </a:r>
            <a:r>
              <a:rPr lang="en-US" sz="2400"/>
              <a:t>A variable that is shared by all instances of a class. Class variables are defined within a class but outside any of the class's methods. Class variables aren't used as frequently as instance variables.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Slide372">
    <p:spTree>
      <p:nvGrpSpPr>
        <p:cNvPr id="1" name=""/>
        <p:cNvGrpSpPr/>
        <p:nvPr/>
      </p:nvGrpSpPr>
      <p:grpSpPr>
        <a:xfrm>
          <a:off x="0" y="0"/>
          <a:ext cx="0" cy="0"/>
          <a:chOff x="0" y="0"/>
          <a:chExt cx="0" cy="0"/>
        </a:xfrm>
      </p:grpSpPr>
      <p:sp>
        <p:nvSpPr>
          <p:cNvPr id="2" name="Title 1"/>
          <p:cNvSpPr txBox="1">
            <a:spLocks noGrp="1"/>
          </p:cNvSpPr>
          <p:nvPr>
            <p:ph type="title"/>
          </p:nvPr>
        </p:nvSpPr>
        <p:spPr>
          <a:xfrm>
            <a:off x="25786" y="29571"/>
            <a:ext cx="8780315" cy="910230"/>
          </a:xfrm>
        </p:spPr>
        <p:txBody>
          <a:bodyPr/>
          <a:lstStyle/>
          <a:p>
            <a:pPr lvl="0"/>
            <a:r>
              <a:rPr lang="en-US"/>
              <a:t>Math Operators</a:t>
            </a:r>
          </a:p>
        </p:txBody>
      </p:sp>
      <p:sp>
        <p:nvSpPr>
          <p:cNvPr id="3" name="Content Placeholder 2"/>
          <p:cNvSpPr txBox="1">
            <a:spLocks noGrp="1"/>
          </p:cNvSpPr>
          <p:nvPr>
            <p:ph idx="1"/>
          </p:nvPr>
        </p:nvSpPr>
        <p:spPr>
          <a:xfrm>
            <a:off x="1447796" y="939802"/>
            <a:ext cx="6781803" cy="5092695"/>
          </a:xfrm>
        </p:spPr>
        <p:txBody>
          <a:bodyPr/>
          <a:lstStyle/>
          <a:p>
            <a:pPr marL="114300" lvl="0" indent="0">
              <a:buNone/>
            </a:pPr>
            <a:r>
              <a:rPr lang="en-US"/>
              <a:t>**	Exponentiation</a:t>
            </a:r>
          </a:p>
          <a:p>
            <a:pPr marL="114300" lvl="0" indent="0">
              <a:buNone/>
            </a:pPr>
            <a:r>
              <a:rPr lang="en-US"/>
              <a:t>/	Division</a:t>
            </a:r>
          </a:p>
          <a:p>
            <a:pPr marL="114300" lvl="0" indent="0">
              <a:buNone/>
            </a:pPr>
            <a:r>
              <a:rPr lang="en-US"/>
              <a:t>*	Multiplication</a:t>
            </a:r>
          </a:p>
          <a:p>
            <a:pPr marL="114300" lvl="0" indent="0">
              <a:buNone/>
            </a:pPr>
            <a:r>
              <a:rPr lang="en-US"/>
              <a:t>+	Addition</a:t>
            </a:r>
          </a:p>
          <a:p>
            <a:pPr marL="114300" lvl="0" indent="0">
              <a:buNone/>
            </a:pPr>
            <a:r>
              <a:rPr lang="en-US"/>
              <a:t>-	Subtraction</a:t>
            </a:r>
          </a:p>
          <a:p>
            <a:pPr marL="114300" lvl="0" indent="0">
              <a:buNone/>
            </a:pPr>
            <a:r>
              <a:rPr lang="en-US"/>
              <a:t>%	Modulus (Remainder)</a:t>
            </a:r>
          </a:p>
          <a:p>
            <a:pPr marL="114300" lvl="0" indent="0">
              <a:buNone/>
            </a:pPr>
            <a:r>
              <a:rPr lang="en-US"/>
              <a:t>//	Floor Division </a:t>
            </a:r>
          </a:p>
          <a:p>
            <a:pPr marL="114300" lvl="0" indent="0">
              <a:spcBef>
                <a:spcPts val="1200"/>
              </a:spcBef>
              <a:buNone/>
            </a:pPr>
            <a:r>
              <a:rPr lang="en-US"/>
              <a:t>Compound operators (e.g., +=, -=, etc) work the same in Python as other languages.  </a:t>
            </a:r>
          </a:p>
          <a:p>
            <a:pPr marL="114300" lvl="0" indent="0">
              <a:buNone/>
            </a:pPr>
            <a:endParaRPr lang="en-US"/>
          </a:p>
          <a:p>
            <a:pPr marL="114300" lvl="0" indent="0">
              <a:buNone/>
            </a:pPr>
            <a:endParaRPr lang="en-US"/>
          </a:p>
        </p:txBody>
      </p:sp>
      <p:sp>
        <p:nvSpPr>
          <p:cNvPr id="5" name="TextBox 5"/>
          <p:cNvSpPr txBox="1"/>
          <p:nvPr/>
        </p:nvSpPr>
        <p:spPr>
          <a:xfrm>
            <a:off x="1436915" y="4708309"/>
            <a:ext cx="6650184" cy="227755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600"/>
              </a:spcAft>
              <a:buNone/>
              <a:tabLst/>
              <a:defRPr sz="1800" b="0" i="0" u="none" strike="noStrike" kern="0" cap="none" spc="0" baseline="0">
                <a:solidFill>
                  <a:srgbClr val="000000"/>
                </a:solidFill>
                <a:uFillTx/>
              </a:defRPr>
            </a:pPr>
            <a:r>
              <a:rPr lang="en-US" sz="2200" b="1" i="0" u="none" strike="noStrike" kern="1200" cap="none" spc="0" baseline="0">
                <a:solidFill>
                  <a:srgbClr val="2F2B20"/>
                </a:solidFill>
                <a:uFillTx/>
                <a:latin typeface="Monaco"/>
                <a:ea typeface=""/>
                <a:cs typeface=""/>
              </a:rPr>
              <a:t>Precedence is the same as all other languages</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200" b="0" i="0" u="none" strike="noStrike" kern="1200" cap="none" spc="0" baseline="0">
                <a:solidFill>
                  <a:srgbClr val="2F2B20"/>
                </a:solidFill>
                <a:uFillTx/>
                <a:latin typeface="Monaco"/>
                <a:ea typeface=""/>
                <a:cs typeface=""/>
              </a:rPr>
              <a:t>Exponentiation</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200" b="0" i="0" u="none" strike="noStrike" kern="1200" cap="none" spc="0" baseline="0">
                <a:solidFill>
                  <a:srgbClr val="2F2B20"/>
                </a:solidFill>
                <a:uFillTx/>
                <a:latin typeface="Monaco"/>
                <a:ea typeface=""/>
                <a:cs typeface=""/>
              </a:rPr>
              <a:t>Multiplication/Division (left to right)</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200" b="0" i="0" u="none" strike="noStrike" kern="1200" cap="none" spc="0" baseline="0">
                <a:solidFill>
                  <a:srgbClr val="2F2B20"/>
                </a:solidFill>
                <a:uFillTx/>
                <a:latin typeface="Monaco"/>
                <a:ea typeface=""/>
                <a:cs typeface=""/>
              </a:rPr>
              <a:t>Addition/Subtraction (left to right)</a:t>
            </a:r>
          </a:p>
          <a:p>
            <a:pPr marL="0" marR="0" lvl="0" indent="0" algn="l" defTabSz="914400" rtl="0" fontAlgn="auto" hangingPunct="1">
              <a:lnSpc>
                <a:spcPct val="100000"/>
              </a:lnSpc>
              <a:spcBef>
                <a:spcPts val="600"/>
              </a:spcBef>
              <a:spcAft>
                <a:spcPts val="0"/>
              </a:spcAft>
              <a:buNone/>
              <a:tabLst/>
              <a:defRPr sz="1800" b="0" i="0" u="none" strike="noStrike" kern="0" cap="none" spc="0" baseline="0">
                <a:solidFill>
                  <a:srgbClr val="000000"/>
                </a:solidFill>
                <a:uFillTx/>
              </a:defRPr>
            </a:pPr>
            <a:r>
              <a:rPr lang="en-US" sz="2200" b="0" i="0" u="none" strike="noStrike" kern="1200" cap="none" spc="0" baseline="0">
                <a:solidFill>
                  <a:srgbClr val="2F2B20"/>
                </a:solidFill>
                <a:uFillTx/>
                <a:latin typeface="Monaco"/>
                <a:ea typeface=""/>
                <a:cs typeface=""/>
              </a:rPr>
              <a:t>Only parentheses change the order of execution.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200" b="0" i="0" u="none" strike="noStrike" kern="1200" cap="none" spc="0" baseline="0">
              <a:solidFill>
                <a:srgbClr val="2F2B20"/>
              </a:solidFill>
              <a:uFillTx/>
              <a:latin typeface="Monaco"/>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name="Slide612">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26663"/>
            <a:ext cx="8780315" cy="925839"/>
          </a:xfrm>
        </p:spPr>
        <p:txBody>
          <a:bodyPr/>
          <a:lstStyle/>
          <a:p>
            <a:pPr lvl="0"/>
            <a:r>
              <a:rPr lang="en-US"/>
              <a:t>Class Variables</a:t>
            </a:r>
          </a:p>
        </p:txBody>
      </p:sp>
      <p:sp>
        <p:nvSpPr>
          <p:cNvPr id="3" name="Content Placeholder 2"/>
          <p:cNvSpPr txBox="1">
            <a:spLocks noGrp="1"/>
          </p:cNvSpPr>
          <p:nvPr>
            <p:ph idx="1"/>
          </p:nvPr>
        </p:nvSpPr>
        <p:spPr>
          <a:xfrm>
            <a:off x="114300" y="952503"/>
            <a:ext cx="8780315" cy="5740402"/>
          </a:xfrm>
        </p:spPr>
        <p:txBody>
          <a:bodyPr/>
          <a:lstStyle/>
          <a:p>
            <a:pPr lvl="0"/>
            <a:r>
              <a:rPr lang="en-US"/>
              <a:t>Change your program to add this code:</a:t>
            </a:r>
          </a:p>
          <a:p>
            <a:pPr lvl="0"/>
            <a:endParaRPr lang="en-US"/>
          </a:p>
          <a:p>
            <a:pPr marL="114300" lvl="0" indent="0">
              <a:buNone/>
            </a:pPr>
            <a:r>
              <a:rPr lang="en-US"/>
              <a:t>class BankAccount(object):</a:t>
            </a:r>
          </a:p>
          <a:p>
            <a:pPr marL="114300" lvl="0" indent="0">
              <a:buNone/>
            </a:pPr>
            <a:r>
              <a:rPr lang="en-US"/>
              <a:t>    acct_cntr = 0         </a:t>
            </a:r>
            <a:r>
              <a:rPr lang="en-US">
                <a:solidFill>
                  <a:srgbClr val="FF0000"/>
                </a:solidFill>
              </a:rPr>
              <a:t># class variable</a:t>
            </a:r>
          </a:p>
          <a:p>
            <a:pPr marL="114300" lvl="0" indent="0">
              <a:spcBef>
                <a:spcPts val="0"/>
              </a:spcBef>
              <a:buNone/>
            </a:pPr>
            <a:r>
              <a:rPr lang="en-US"/>
              <a:t>    def __init__(self):</a:t>
            </a:r>
          </a:p>
          <a:p>
            <a:pPr marL="114300" lvl="0" indent="0">
              <a:spcBef>
                <a:spcPts val="0"/>
              </a:spcBef>
              <a:buNone/>
            </a:pPr>
            <a:r>
              <a:rPr lang="en-US"/>
              <a:t>        self.balance = 0    </a:t>
            </a:r>
            <a:r>
              <a:rPr lang="en-US">
                <a:solidFill>
                  <a:srgbClr val="FF0000"/>
                </a:solidFill>
              </a:rPr>
              <a:t># instance variable</a:t>
            </a:r>
          </a:p>
          <a:p>
            <a:pPr marL="114300" lvl="0" indent="0">
              <a:spcBef>
                <a:spcPts val="0"/>
              </a:spcBef>
              <a:buNone/>
            </a:pPr>
            <a:r>
              <a:rPr lang="en-US"/>
              <a:t>        BankAccount.acct_cntr += 1   </a:t>
            </a:r>
            <a:r>
              <a:rPr lang="en-US">
                <a:solidFill>
                  <a:srgbClr val="FF0000"/>
                </a:solidFill>
              </a:rPr>
              <a:t># Accessing a class variable</a:t>
            </a:r>
          </a:p>
          <a:p>
            <a:pPr marL="114300" lvl="0" indent="0">
              <a:lnSpc>
                <a:spcPct val="50000"/>
              </a:lnSpc>
              <a:spcBef>
                <a:spcPts val="0"/>
              </a:spcBef>
              <a:buNone/>
            </a:pPr>
            <a:r>
              <a:rPr lang="en-US"/>
              <a:t>.</a:t>
            </a:r>
          </a:p>
          <a:p>
            <a:pPr marL="114300" lvl="0" indent="0">
              <a:lnSpc>
                <a:spcPct val="50000"/>
              </a:lnSpc>
              <a:spcBef>
                <a:spcPts val="0"/>
              </a:spcBef>
              <a:buNone/>
            </a:pPr>
            <a:r>
              <a:rPr lang="en-US"/>
              <a:t>.</a:t>
            </a:r>
          </a:p>
          <a:p>
            <a:pPr marL="114300" lvl="0" indent="0">
              <a:lnSpc>
                <a:spcPct val="50000"/>
              </a:lnSpc>
              <a:spcBef>
                <a:spcPts val="0"/>
              </a:spcBef>
              <a:buNone/>
            </a:pPr>
            <a:r>
              <a:rPr lang="en-US"/>
              <a:t>.</a:t>
            </a:r>
          </a:p>
          <a:p>
            <a:pPr marL="114300" lvl="0" indent="0">
              <a:lnSpc>
                <a:spcPct val="50000"/>
              </a:lnSpc>
              <a:spcBef>
                <a:spcPts val="0"/>
              </a:spcBef>
              <a:buNone/>
            </a:pPr>
            <a:endParaRPr lang="en-US"/>
          </a:p>
          <a:p>
            <a:pPr marL="114300" lvl="0" indent="0">
              <a:spcBef>
                <a:spcPts val="0"/>
              </a:spcBef>
              <a:buNone/>
            </a:pPr>
            <a:r>
              <a:rPr lang="en-US"/>
              <a:t>a = BankAccount()</a:t>
            </a:r>
          </a:p>
          <a:p>
            <a:pPr marL="114300" lvl="0" indent="0">
              <a:spcBef>
                <a:spcPts val="0"/>
              </a:spcBef>
              <a:buNone/>
            </a:pPr>
            <a:r>
              <a:rPr lang="en-US"/>
              <a:t>print 'Number of accounts -', BankAccount.acct_cntr</a:t>
            </a:r>
          </a:p>
          <a:p>
            <a:pPr marL="114300" lvl="0" indent="0">
              <a:spcBef>
                <a:spcPts val="0"/>
              </a:spcBef>
              <a:buNone/>
            </a:pPr>
            <a:r>
              <a:rPr lang="en-US"/>
              <a:t>b = BankAccount()</a:t>
            </a:r>
          </a:p>
          <a:p>
            <a:pPr marL="114300" lvl="0" indent="0">
              <a:spcBef>
                <a:spcPts val="0"/>
              </a:spcBef>
              <a:buNone/>
            </a:pPr>
            <a:r>
              <a:rPr lang="en-US"/>
              <a:t>print 'Number of accounts -', BankAccount.acct_cntr</a:t>
            </a:r>
          </a:p>
          <a:p>
            <a:pPr marL="114300" lvl="0" indent="0">
              <a:buNone/>
            </a:pPr>
            <a:endParaRPr lang="en-US"/>
          </a:p>
          <a:p>
            <a:pPr lvl="0"/>
            <a:r>
              <a:rPr lang="en-US"/>
              <a:t>Note how class variables are accessed.</a:t>
            </a:r>
          </a:p>
          <a:p>
            <a:pPr marL="114300" lvl="0" indent="0">
              <a:buNone/>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name="Slide61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Lab 25</a:t>
            </a:r>
            <a:endParaRPr lang="en-US" dirty="0"/>
          </a:p>
        </p:txBody>
      </p:sp>
      <p:sp>
        <p:nvSpPr>
          <p:cNvPr id="3" name="Content Placeholder 2"/>
          <p:cNvSpPr txBox="1">
            <a:spLocks noGrp="1"/>
          </p:cNvSpPr>
          <p:nvPr>
            <p:ph idx="1"/>
          </p:nvPr>
        </p:nvSpPr>
        <p:spPr/>
        <p:txBody>
          <a:bodyPr/>
          <a:lstStyle/>
          <a:p>
            <a:pPr lvl="0"/>
            <a:r>
              <a:rPr lang="en-US" dirty="0"/>
              <a:t>Add the following statements to the end of your program</a:t>
            </a:r>
          </a:p>
          <a:p>
            <a:pPr marL="114300" lvl="0" indent="0">
              <a:spcBef>
                <a:spcPts val="1200"/>
              </a:spcBef>
              <a:buNone/>
            </a:pPr>
            <a:r>
              <a:rPr lang="en-US" dirty="0"/>
              <a:t>del a</a:t>
            </a:r>
          </a:p>
          <a:p>
            <a:pPr marL="114300" lvl="0" indent="0">
              <a:buNone/>
            </a:pPr>
            <a:r>
              <a:rPr lang="en-US" dirty="0"/>
              <a:t>print 'Number of accounts -', </a:t>
            </a:r>
            <a:r>
              <a:rPr lang="en-US" dirty="0" err="1"/>
              <a:t>BankAccount.acct_cntr</a:t>
            </a:r>
            <a:endParaRPr lang="en-US" dirty="0"/>
          </a:p>
          <a:p>
            <a:pPr marL="114300" lvl="0" indent="0">
              <a:buNone/>
            </a:pPr>
            <a:endParaRPr lang="en-US" dirty="0"/>
          </a:p>
          <a:p>
            <a:pPr lvl="0"/>
            <a:r>
              <a:rPr lang="en-US" dirty="0"/>
              <a:t>What is the problem and what has to change?</a:t>
            </a:r>
          </a:p>
          <a:p>
            <a:pPr lvl="0"/>
            <a:r>
              <a:rPr lang="en-US" dirty="0"/>
              <a:t>Implement the magic method needed to get the correct result.  if necessary, go back a few slides to the list of these methods.</a:t>
            </a:r>
          </a:p>
          <a:p>
            <a:pPr lvl="0">
              <a:spcBef>
                <a:spcPts val="600"/>
              </a:spcBef>
            </a:pP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name="Slide60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t>Inheritance</a:t>
            </a:r>
            <a:endParaRPr lang="en-US"/>
          </a:p>
        </p:txBody>
      </p:sp>
      <p:sp>
        <p:nvSpPr>
          <p:cNvPr id="3" name="Content Placeholder 2"/>
          <p:cNvSpPr txBox="1">
            <a:spLocks noGrp="1"/>
          </p:cNvSpPr>
          <p:nvPr>
            <p:ph idx="1"/>
          </p:nvPr>
        </p:nvSpPr>
        <p:spPr/>
        <p:txBody>
          <a:bodyPr/>
          <a:lstStyle/>
          <a:p>
            <a:pPr lvl="0"/>
            <a:r>
              <a:rPr lang="en-US" dirty="0"/>
              <a:t>Inheritance describes the transfer of the characteristics of a class to other classes that are derived from it.</a:t>
            </a:r>
          </a:p>
          <a:p>
            <a:pPr lvl="0"/>
            <a:r>
              <a:rPr lang="en-US" dirty="0"/>
              <a:t>Example:</a:t>
            </a:r>
          </a:p>
          <a:p>
            <a:pPr marL="114300" lvl="0" indent="0">
              <a:buNone/>
            </a:pPr>
            <a:r>
              <a:rPr lang="en-US" dirty="0"/>
              <a:t>class A(object):</a:t>
            </a:r>
          </a:p>
          <a:p>
            <a:pPr marL="114300" lvl="0" indent="0">
              <a:buNone/>
            </a:pPr>
            <a:r>
              <a:rPr lang="en-US" dirty="0"/>
              <a:t>    </a:t>
            </a:r>
            <a:r>
              <a:rPr lang="en-US" dirty="0" err="1"/>
              <a:t>def</a:t>
            </a:r>
            <a:r>
              <a:rPr lang="en-US" dirty="0"/>
              <a:t> mthd1(self):</a:t>
            </a:r>
          </a:p>
          <a:p>
            <a:pPr marL="114300" lvl="0" indent="0">
              <a:buNone/>
            </a:pPr>
            <a:r>
              <a:rPr lang="en-US" dirty="0"/>
              <a:t>        do something</a:t>
            </a:r>
          </a:p>
          <a:p>
            <a:pPr marL="114300" lvl="0" indent="0">
              <a:buNone/>
            </a:pPr>
            <a:r>
              <a:rPr lang="en-US" dirty="0"/>
              <a:t>    </a:t>
            </a:r>
            <a:r>
              <a:rPr lang="en-US" dirty="0" err="1"/>
              <a:t>def</a:t>
            </a:r>
            <a:r>
              <a:rPr lang="en-US" dirty="0"/>
              <a:t> mthd2(self):</a:t>
            </a:r>
          </a:p>
          <a:p>
            <a:pPr marL="114300" lvl="0" indent="0">
              <a:buNone/>
            </a:pPr>
            <a:r>
              <a:rPr lang="en-US" dirty="0"/>
              <a:t>        do something</a:t>
            </a:r>
          </a:p>
          <a:p>
            <a:pPr marL="114300" lvl="0" indent="0">
              <a:buNone/>
            </a:pPr>
            <a:r>
              <a:rPr lang="en-US" dirty="0"/>
              <a:t>class B(A):</a:t>
            </a:r>
          </a:p>
          <a:p>
            <a:pPr marL="114300" lvl="0" indent="0">
              <a:buNone/>
            </a:pPr>
            <a:endParaRPr lang="en-US" dirty="0"/>
          </a:p>
          <a:p>
            <a:pPr lvl="0"/>
            <a:r>
              <a:rPr lang="en-US" dirty="0"/>
              <a:t>Class B has inherited all the </a:t>
            </a:r>
            <a:r>
              <a:rPr lang="en-US" dirty="0" smtClean="0"/>
              <a:t>methods and </a:t>
            </a:r>
            <a:r>
              <a:rPr lang="en-US" dirty="0"/>
              <a:t>instance </a:t>
            </a:r>
            <a:r>
              <a:rPr lang="en-US" dirty="0" smtClean="0"/>
              <a:t>variables </a:t>
            </a:r>
            <a:r>
              <a:rPr lang="en-US" dirty="0"/>
              <a:t>of class A.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name="Slide614">
    <p:spTree>
      <p:nvGrpSpPr>
        <p:cNvPr id="1" name=""/>
        <p:cNvGrpSpPr/>
        <p:nvPr/>
      </p:nvGrpSpPr>
      <p:grpSpPr>
        <a:xfrm>
          <a:off x="0" y="0"/>
          <a:ext cx="0" cy="0"/>
          <a:chOff x="0" y="0"/>
          <a:chExt cx="0" cy="0"/>
        </a:xfrm>
      </p:grpSpPr>
      <p:sp>
        <p:nvSpPr>
          <p:cNvPr id="2" name="Title 1"/>
          <p:cNvSpPr txBox="1">
            <a:spLocks noGrp="1"/>
          </p:cNvSpPr>
          <p:nvPr>
            <p:ph type="title"/>
          </p:nvPr>
        </p:nvSpPr>
        <p:spPr>
          <a:xfrm>
            <a:off x="25786" y="36164"/>
            <a:ext cx="8780315" cy="1143000"/>
          </a:xfrm>
        </p:spPr>
        <p:txBody>
          <a:bodyPr/>
          <a:lstStyle/>
          <a:p>
            <a:pPr lvl="0"/>
            <a:r>
              <a:rPr lang="en-US" b="1"/>
              <a:t>Overrides</a:t>
            </a:r>
            <a:endParaRPr lang="en-US"/>
          </a:p>
        </p:txBody>
      </p:sp>
      <p:sp>
        <p:nvSpPr>
          <p:cNvPr id="3" name="Content Placeholder 2"/>
          <p:cNvSpPr txBox="1">
            <a:spLocks noGrp="1"/>
          </p:cNvSpPr>
          <p:nvPr>
            <p:ph idx="1"/>
          </p:nvPr>
        </p:nvSpPr>
        <p:spPr>
          <a:xfrm>
            <a:off x="114300" y="1255361"/>
            <a:ext cx="8780315" cy="5437534"/>
          </a:xfrm>
        </p:spPr>
        <p:txBody>
          <a:bodyPr/>
          <a:lstStyle/>
          <a:p>
            <a:pPr lvl="0"/>
            <a:r>
              <a:rPr lang="en-US" dirty="0"/>
              <a:t>Example:</a:t>
            </a:r>
          </a:p>
          <a:p>
            <a:pPr marL="114300" lvl="0" indent="0">
              <a:buNone/>
            </a:pPr>
            <a:r>
              <a:rPr lang="en-US" dirty="0"/>
              <a:t>class A(object):</a:t>
            </a:r>
          </a:p>
          <a:p>
            <a:pPr marL="114300" lvl="0" indent="0">
              <a:buNone/>
            </a:pPr>
            <a:r>
              <a:rPr lang="en-US" dirty="0"/>
              <a:t>    </a:t>
            </a:r>
            <a:r>
              <a:rPr lang="en-US" dirty="0" err="1"/>
              <a:t>def</a:t>
            </a:r>
            <a:r>
              <a:rPr lang="en-US" dirty="0"/>
              <a:t> mthd1(self):</a:t>
            </a:r>
          </a:p>
          <a:p>
            <a:pPr marL="114300" lvl="0" indent="0">
              <a:buNone/>
            </a:pPr>
            <a:r>
              <a:rPr lang="en-US" dirty="0"/>
              <a:t>        do something</a:t>
            </a:r>
          </a:p>
          <a:p>
            <a:pPr marL="114300" lvl="0" indent="0">
              <a:buNone/>
            </a:pPr>
            <a:r>
              <a:rPr lang="en-US" dirty="0"/>
              <a:t>    </a:t>
            </a:r>
            <a:r>
              <a:rPr lang="en-US" dirty="0" err="1"/>
              <a:t>def</a:t>
            </a:r>
            <a:r>
              <a:rPr lang="en-US" dirty="0"/>
              <a:t> mthd2(self):</a:t>
            </a:r>
          </a:p>
          <a:p>
            <a:pPr marL="114300" lvl="0" indent="0">
              <a:buNone/>
            </a:pPr>
            <a:r>
              <a:rPr lang="en-US" dirty="0"/>
              <a:t>        do something</a:t>
            </a:r>
          </a:p>
          <a:p>
            <a:pPr marL="114300" lvl="0" indent="0">
              <a:buNone/>
            </a:pPr>
            <a:r>
              <a:rPr lang="en-US" dirty="0"/>
              <a:t>class B(A):</a:t>
            </a:r>
          </a:p>
          <a:p>
            <a:pPr marL="114300" lvl="0" indent="0">
              <a:buNone/>
            </a:pPr>
            <a:r>
              <a:rPr lang="en-US" dirty="0"/>
              <a:t>    </a:t>
            </a:r>
            <a:r>
              <a:rPr lang="en-US" dirty="0" err="1"/>
              <a:t>def</a:t>
            </a:r>
            <a:r>
              <a:rPr lang="en-US" dirty="0"/>
              <a:t> mthd2(self)</a:t>
            </a:r>
          </a:p>
          <a:p>
            <a:pPr marL="114300" lvl="0" indent="0">
              <a:buNone/>
            </a:pPr>
            <a:r>
              <a:rPr lang="en-US" dirty="0"/>
              <a:t>        do something different</a:t>
            </a:r>
          </a:p>
          <a:p>
            <a:pPr marL="114300" lvl="0" indent="0">
              <a:buNone/>
            </a:pPr>
            <a:endParaRPr lang="en-US" dirty="0"/>
          </a:p>
          <a:p>
            <a:pPr lvl="0"/>
            <a:r>
              <a:rPr lang="en-US" dirty="0"/>
              <a:t>Class B has inherited all the </a:t>
            </a:r>
            <a:r>
              <a:rPr lang="en-US" dirty="0" smtClean="0"/>
              <a:t>methods and </a:t>
            </a:r>
            <a:r>
              <a:rPr lang="en-US" dirty="0"/>
              <a:t>instance </a:t>
            </a:r>
            <a:r>
              <a:rPr lang="en-US" dirty="0" smtClean="0"/>
              <a:t>variables </a:t>
            </a:r>
            <a:r>
              <a:rPr lang="en-US" dirty="0"/>
              <a:t>of class A.  In addition, Class B replaces mthd2 with its own version of that method.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4.xml><?xml version="1.0" encoding="utf-8"?>
<p:sld xmlns:a="http://schemas.openxmlformats.org/drawingml/2006/main" xmlns:r="http://schemas.openxmlformats.org/officeDocument/2006/relationships" xmlns:p="http://schemas.openxmlformats.org/presentationml/2006/main" show="0">
  <p:cSld name="Slide581">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Method Resolution Graph</a:t>
            </a:r>
          </a:p>
        </p:txBody>
      </p:sp>
      <p:sp>
        <p:nvSpPr>
          <p:cNvPr id="3" name="Content Placeholder 7"/>
          <p:cNvSpPr txBox="1">
            <a:spLocks noGrp="1"/>
          </p:cNvSpPr>
          <p:nvPr>
            <p:ph idx="1"/>
          </p:nvPr>
        </p:nvSpPr>
        <p:spPr/>
        <p:txBody>
          <a:bodyPr/>
          <a:lstStyle/>
          <a:p>
            <a:pPr marL="114300" lvl="0" indent="0">
              <a:buNone/>
            </a:pPr>
            <a:r>
              <a:rPr lang="en-US"/>
              <a:t> </a:t>
            </a:r>
          </a:p>
        </p:txBody>
      </p:sp>
      <p:sp>
        <p:nvSpPr>
          <p:cNvPr id="5" name="Oval 8"/>
          <p:cNvSpPr/>
          <p:nvPr/>
        </p:nvSpPr>
        <p:spPr>
          <a:xfrm>
            <a:off x="3365504" y="1600200"/>
            <a:ext cx="1104896" cy="9144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A57C"/>
          </a:solidFill>
          <a:ln w="12701" cap="flat">
            <a:solidFill>
              <a:srgbClr val="A6A278"/>
            </a:solidFill>
            <a:prstDash val="solid"/>
            <a:miter/>
          </a:ln>
          <a:effectLst>
            <a:outerShdw dist="25402" algn="tl">
              <a:srgbClr val="000000">
                <a:alpha val="6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Tw Cen MT"/>
                <a:ea typeface=""/>
                <a:cs typeface=""/>
              </a:rPr>
              <a:t>object</a:t>
            </a:r>
          </a:p>
        </p:txBody>
      </p:sp>
      <p:sp>
        <p:nvSpPr>
          <p:cNvPr id="6" name="Oval 9"/>
          <p:cNvSpPr/>
          <p:nvPr/>
        </p:nvSpPr>
        <p:spPr>
          <a:xfrm>
            <a:off x="5918197" y="3111502"/>
            <a:ext cx="1104896" cy="9144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A57C"/>
          </a:solidFill>
          <a:ln w="12701" cap="flat">
            <a:solidFill>
              <a:srgbClr val="A6A278"/>
            </a:solidFill>
            <a:prstDash val="solid"/>
            <a:miter/>
          </a:ln>
          <a:effectLst>
            <a:outerShdw dist="25402" algn="tl">
              <a:srgbClr val="000000">
                <a:alpha val="6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Tw Cen MT"/>
                <a:ea typeface=""/>
                <a:cs typeface=""/>
              </a:rPr>
              <a:t>object</a:t>
            </a:r>
          </a:p>
        </p:txBody>
      </p:sp>
      <p:sp>
        <p:nvSpPr>
          <p:cNvPr id="7" name="Oval 10"/>
          <p:cNvSpPr/>
          <p:nvPr/>
        </p:nvSpPr>
        <p:spPr>
          <a:xfrm>
            <a:off x="3625852" y="2959098"/>
            <a:ext cx="1104896" cy="9144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A57C"/>
          </a:solidFill>
          <a:ln w="12701" cap="flat">
            <a:solidFill>
              <a:srgbClr val="A6A278"/>
            </a:solidFill>
            <a:prstDash val="solid"/>
            <a:miter/>
          </a:ln>
          <a:effectLst>
            <a:outerShdw dist="25402" algn="tl">
              <a:srgbClr val="000000">
                <a:alpha val="6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Tw Cen MT"/>
                <a:ea typeface=""/>
                <a:cs typeface=""/>
              </a:rPr>
              <a:t>object</a:t>
            </a:r>
          </a:p>
        </p:txBody>
      </p:sp>
      <p:sp>
        <p:nvSpPr>
          <p:cNvPr id="8" name="Oval 11"/>
          <p:cNvSpPr/>
          <p:nvPr/>
        </p:nvSpPr>
        <p:spPr>
          <a:xfrm>
            <a:off x="2108204" y="2902506"/>
            <a:ext cx="1104896" cy="9144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A57C"/>
          </a:solidFill>
          <a:ln w="12701" cap="flat">
            <a:solidFill>
              <a:srgbClr val="A6A278"/>
            </a:solidFill>
            <a:prstDash val="solid"/>
            <a:miter/>
          </a:ln>
          <a:effectLst>
            <a:outerShdw dist="25402" algn="tl">
              <a:srgbClr val="000000">
                <a:alpha val="6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Tw Cen MT"/>
                <a:ea typeface=""/>
                <a:cs typeface=""/>
              </a:rPr>
              <a:t>object</a:t>
            </a:r>
          </a:p>
        </p:txBody>
      </p:sp>
      <p:sp>
        <p:nvSpPr>
          <p:cNvPr id="9" name="Oval 12"/>
          <p:cNvSpPr/>
          <p:nvPr/>
        </p:nvSpPr>
        <p:spPr>
          <a:xfrm>
            <a:off x="444498" y="3060697"/>
            <a:ext cx="1104896" cy="9144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A57C"/>
          </a:solidFill>
          <a:ln w="12701" cap="flat">
            <a:solidFill>
              <a:srgbClr val="A6A278"/>
            </a:solidFill>
            <a:prstDash val="solid"/>
            <a:miter/>
          </a:ln>
          <a:effectLst>
            <a:outerShdw dist="25402" algn="tl">
              <a:srgbClr val="000000">
                <a:alpha val="6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Tw Cen MT"/>
                <a:ea typeface=""/>
                <a:cs typeface=""/>
              </a:rPr>
              <a:t>object</a:t>
            </a:r>
          </a:p>
        </p:txBody>
      </p:sp>
      <p:sp>
        <p:nvSpPr>
          <p:cNvPr id="10" name="Oval 13"/>
          <p:cNvSpPr/>
          <p:nvPr/>
        </p:nvSpPr>
        <p:spPr>
          <a:xfrm>
            <a:off x="5092695" y="4500877"/>
            <a:ext cx="1104896" cy="9144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A57C"/>
          </a:solidFill>
          <a:ln w="12701" cap="flat">
            <a:solidFill>
              <a:srgbClr val="A6A278"/>
            </a:solidFill>
            <a:prstDash val="solid"/>
            <a:miter/>
          </a:ln>
          <a:effectLst>
            <a:outerShdw dist="25402" algn="tl">
              <a:srgbClr val="000000">
                <a:alpha val="6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Tw Cen MT"/>
                <a:ea typeface=""/>
                <a:cs typeface=""/>
              </a:rPr>
              <a:t>object</a:t>
            </a:r>
          </a:p>
        </p:txBody>
      </p:sp>
      <p:sp>
        <p:nvSpPr>
          <p:cNvPr id="11" name="Oval 14"/>
          <p:cNvSpPr/>
          <p:nvPr/>
        </p:nvSpPr>
        <p:spPr>
          <a:xfrm>
            <a:off x="1549395" y="4500877"/>
            <a:ext cx="1104896" cy="9144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A57C"/>
          </a:solidFill>
          <a:ln w="12701" cap="flat">
            <a:solidFill>
              <a:srgbClr val="A6A278"/>
            </a:solidFill>
            <a:prstDash val="solid"/>
            <a:miter/>
          </a:ln>
          <a:effectLst>
            <a:outerShdw dist="25402" algn="tl">
              <a:srgbClr val="000000">
                <a:alpha val="6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Tw Cen MT"/>
                <a:ea typeface=""/>
                <a:cs typeface=""/>
              </a:rPr>
              <a:t>object</a:t>
            </a:r>
          </a:p>
        </p:txBody>
      </p:sp>
      <p:sp>
        <p:nvSpPr>
          <p:cNvPr id="12" name="Oval 15"/>
          <p:cNvSpPr/>
          <p:nvPr/>
        </p:nvSpPr>
        <p:spPr>
          <a:xfrm>
            <a:off x="3073398" y="5587998"/>
            <a:ext cx="1104896" cy="9144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9A57C"/>
          </a:solidFill>
          <a:ln w="12701" cap="flat">
            <a:solidFill>
              <a:srgbClr val="A6A278"/>
            </a:solidFill>
            <a:prstDash val="solid"/>
            <a:miter/>
          </a:ln>
          <a:effectLst>
            <a:outerShdw dist="25402" algn="tl">
              <a:srgbClr val="000000">
                <a:alpha val="6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Tw Cen MT"/>
                <a:ea typeface=""/>
                <a:cs typeface=""/>
              </a:rPr>
              <a:t>object</a:t>
            </a:r>
          </a:p>
        </p:txBody>
      </p:sp>
      <p:cxnSp>
        <p:nvCxnSpPr>
          <p:cNvPr id="13" name="Straight Arrow Connector 17"/>
          <p:cNvCxnSpPr>
            <a:stCxn id="12" idx="4"/>
            <a:endCxn id="11" idx="6"/>
          </p:cNvCxnSpPr>
          <p:nvPr/>
        </p:nvCxnSpPr>
        <p:spPr>
          <a:xfrm flipH="1" flipV="1">
            <a:off x="2492483" y="5281366"/>
            <a:ext cx="742723" cy="440543"/>
          </a:xfrm>
          <a:prstGeom prst="straightConnector1">
            <a:avLst/>
          </a:prstGeom>
          <a:noFill/>
          <a:ln w="25402" cap="flat">
            <a:solidFill>
              <a:srgbClr val="A9A57C"/>
            </a:solidFill>
            <a:prstDash val="solid"/>
            <a:miter/>
            <a:tailEnd type="arrow"/>
          </a:ln>
        </p:spPr>
      </p:cxnSp>
      <p:cxnSp>
        <p:nvCxnSpPr>
          <p:cNvPr id="14" name="Straight Arrow Connector 20"/>
          <p:cNvCxnSpPr>
            <a:stCxn id="11" idx="1"/>
            <a:endCxn id="10" idx="3"/>
          </p:cNvCxnSpPr>
          <p:nvPr/>
        </p:nvCxnSpPr>
        <p:spPr>
          <a:xfrm>
            <a:off x="2654291" y="4958077"/>
            <a:ext cx="2438404" cy="0"/>
          </a:xfrm>
          <a:prstGeom prst="straightConnector1">
            <a:avLst/>
          </a:prstGeom>
          <a:noFill/>
          <a:ln w="25402" cap="flat">
            <a:solidFill>
              <a:srgbClr val="A9A57C"/>
            </a:solidFill>
            <a:prstDash val="solid"/>
            <a:miter/>
            <a:tailEnd type="arrow"/>
          </a:ln>
        </p:spPr>
      </p:cxnSp>
      <p:cxnSp>
        <p:nvCxnSpPr>
          <p:cNvPr id="15" name="Straight Arrow Connector 23"/>
          <p:cNvCxnSpPr>
            <a:stCxn id="10" idx="4"/>
            <a:endCxn id="9" idx="6"/>
          </p:cNvCxnSpPr>
          <p:nvPr/>
        </p:nvCxnSpPr>
        <p:spPr>
          <a:xfrm flipH="1" flipV="1">
            <a:off x="1387586" y="3841186"/>
            <a:ext cx="3866917" cy="793602"/>
          </a:xfrm>
          <a:prstGeom prst="straightConnector1">
            <a:avLst/>
          </a:prstGeom>
          <a:noFill/>
          <a:ln w="25402" cap="flat">
            <a:solidFill>
              <a:srgbClr val="A9A57C"/>
            </a:solidFill>
            <a:prstDash val="solid"/>
            <a:miter/>
            <a:tailEnd type="arrow"/>
          </a:ln>
        </p:spPr>
      </p:cxnSp>
      <p:cxnSp>
        <p:nvCxnSpPr>
          <p:cNvPr id="16" name="Straight Arrow Connector 26"/>
          <p:cNvCxnSpPr>
            <a:stCxn id="9" idx="7"/>
            <a:endCxn id="8" idx="3"/>
          </p:cNvCxnSpPr>
          <p:nvPr/>
        </p:nvCxnSpPr>
        <p:spPr>
          <a:xfrm>
            <a:off x="1387586" y="3194608"/>
            <a:ext cx="720618" cy="165098"/>
          </a:xfrm>
          <a:prstGeom prst="straightConnector1">
            <a:avLst/>
          </a:prstGeom>
          <a:noFill/>
          <a:ln w="25402" cap="flat">
            <a:solidFill>
              <a:srgbClr val="A9A57C"/>
            </a:solidFill>
            <a:prstDash val="solid"/>
            <a:miter/>
            <a:tailEnd type="arrow"/>
          </a:ln>
        </p:spPr>
      </p:cxnSp>
      <p:cxnSp>
        <p:nvCxnSpPr>
          <p:cNvPr id="17" name="Straight Arrow Connector 29"/>
          <p:cNvCxnSpPr>
            <a:stCxn id="7" idx="1"/>
            <a:endCxn id="6" idx="3"/>
          </p:cNvCxnSpPr>
          <p:nvPr/>
        </p:nvCxnSpPr>
        <p:spPr>
          <a:xfrm>
            <a:off x="4730748" y="3416298"/>
            <a:ext cx="1187449" cy="152404"/>
          </a:xfrm>
          <a:prstGeom prst="straightConnector1">
            <a:avLst/>
          </a:prstGeom>
          <a:noFill/>
          <a:ln w="25402" cap="flat">
            <a:solidFill>
              <a:srgbClr val="A9A57C"/>
            </a:solidFill>
            <a:prstDash val="solid"/>
            <a:miter/>
            <a:tailEnd type="arrow"/>
          </a:ln>
        </p:spPr>
      </p:cxnSp>
      <p:cxnSp>
        <p:nvCxnSpPr>
          <p:cNvPr id="18" name="Straight Arrow Connector 30"/>
          <p:cNvCxnSpPr>
            <a:stCxn id="8" idx="1"/>
            <a:endCxn id="7" idx="4"/>
          </p:cNvCxnSpPr>
          <p:nvPr/>
        </p:nvCxnSpPr>
        <p:spPr>
          <a:xfrm flipV="1">
            <a:off x="3213100" y="3093009"/>
            <a:ext cx="574560" cy="266697"/>
          </a:xfrm>
          <a:prstGeom prst="straightConnector1">
            <a:avLst/>
          </a:prstGeom>
          <a:noFill/>
          <a:ln w="25402" cap="flat">
            <a:solidFill>
              <a:srgbClr val="A9A57C"/>
            </a:solidFill>
            <a:prstDash val="solid"/>
            <a:miter/>
            <a:tailEnd type="arrow"/>
          </a:ln>
        </p:spPr>
      </p:cxnSp>
      <p:cxnSp>
        <p:nvCxnSpPr>
          <p:cNvPr id="19" name="Straight Arrow Connector 45"/>
          <p:cNvCxnSpPr>
            <a:stCxn id="6" idx="4"/>
            <a:endCxn id="5" idx="1"/>
          </p:cNvCxnSpPr>
          <p:nvPr/>
        </p:nvCxnSpPr>
        <p:spPr>
          <a:xfrm flipH="1" flipV="1">
            <a:off x="4470400" y="2057400"/>
            <a:ext cx="1609605" cy="1188013"/>
          </a:xfrm>
          <a:prstGeom prst="straightConnector1">
            <a:avLst/>
          </a:prstGeom>
          <a:noFill/>
          <a:ln w="25402" cap="flat">
            <a:solidFill>
              <a:srgbClr val="A9A57C"/>
            </a:solidFill>
            <a:prstDash val="solid"/>
            <a:miter/>
            <a:tailEnd type="arrow"/>
          </a:ln>
        </p:spPr>
      </p:cxnSp>
      <p:cxnSp>
        <p:nvCxnSpPr>
          <p:cNvPr id="20" name="Straight Arrow Connector 50"/>
          <p:cNvCxnSpPr>
            <a:endCxn id="12" idx="4"/>
          </p:cNvCxnSpPr>
          <p:nvPr/>
        </p:nvCxnSpPr>
        <p:spPr>
          <a:xfrm>
            <a:off x="2235195" y="5415277"/>
            <a:ext cx="1000016" cy="306635"/>
          </a:xfrm>
          <a:prstGeom prst="straightConnector1">
            <a:avLst/>
          </a:prstGeom>
          <a:noFill/>
          <a:ln w="25402" cap="flat">
            <a:solidFill>
              <a:srgbClr val="FF0000"/>
            </a:solidFill>
            <a:prstDash val="solid"/>
            <a:miter/>
            <a:tailEnd type="arrow"/>
          </a:ln>
        </p:spPr>
      </p:cxnSp>
      <p:cxnSp>
        <p:nvCxnSpPr>
          <p:cNvPr id="21" name="Straight Arrow Connector 53"/>
          <p:cNvCxnSpPr>
            <a:stCxn id="10" idx="5"/>
            <a:endCxn id="12" idx="7"/>
          </p:cNvCxnSpPr>
          <p:nvPr/>
        </p:nvCxnSpPr>
        <p:spPr>
          <a:xfrm flipH="1">
            <a:off x="4016486" y="5281366"/>
            <a:ext cx="1238017" cy="440543"/>
          </a:xfrm>
          <a:prstGeom prst="straightConnector1">
            <a:avLst/>
          </a:prstGeom>
          <a:noFill/>
          <a:ln w="25402" cap="flat">
            <a:solidFill>
              <a:srgbClr val="FF0000"/>
            </a:solidFill>
            <a:prstDash val="solid"/>
            <a:miter/>
            <a:tailEnd type="arrow"/>
          </a:ln>
        </p:spPr>
      </p:cxnSp>
      <p:cxnSp>
        <p:nvCxnSpPr>
          <p:cNvPr id="22" name="Straight Arrow Connector 56"/>
          <p:cNvCxnSpPr>
            <a:stCxn id="7" idx="5"/>
            <a:endCxn id="11" idx="7"/>
          </p:cNvCxnSpPr>
          <p:nvPr/>
        </p:nvCxnSpPr>
        <p:spPr>
          <a:xfrm flipH="1">
            <a:off x="2492483" y="3739587"/>
            <a:ext cx="1295177" cy="895201"/>
          </a:xfrm>
          <a:prstGeom prst="straightConnector1">
            <a:avLst/>
          </a:prstGeom>
          <a:noFill/>
          <a:ln w="25402" cap="flat">
            <a:solidFill>
              <a:srgbClr val="FF0000"/>
            </a:solidFill>
            <a:prstDash val="solid"/>
            <a:miter/>
            <a:tailEnd type="arrow"/>
          </a:ln>
        </p:spPr>
      </p:cxnSp>
      <p:cxnSp>
        <p:nvCxnSpPr>
          <p:cNvPr id="23" name="Straight Arrow Connector 57"/>
          <p:cNvCxnSpPr>
            <a:stCxn id="8" idx="2"/>
            <a:endCxn id="11" idx="0"/>
          </p:cNvCxnSpPr>
          <p:nvPr/>
        </p:nvCxnSpPr>
        <p:spPr>
          <a:xfrm flipH="1">
            <a:off x="2101843" y="3816906"/>
            <a:ext cx="558809" cy="683971"/>
          </a:xfrm>
          <a:prstGeom prst="straightConnector1">
            <a:avLst/>
          </a:prstGeom>
          <a:noFill/>
          <a:ln w="25402" cap="flat">
            <a:solidFill>
              <a:srgbClr val="FF0000"/>
            </a:solidFill>
            <a:prstDash val="solid"/>
            <a:miter/>
            <a:tailEnd type="arrow"/>
          </a:ln>
        </p:spPr>
      </p:cxnSp>
      <p:cxnSp>
        <p:nvCxnSpPr>
          <p:cNvPr id="24" name="Straight Arrow Connector 58"/>
          <p:cNvCxnSpPr>
            <a:stCxn id="9" idx="2"/>
            <a:endCxn id="11" idx="4"/>
          </p:cNvCxnSpPr>
          <p:nvPr/>
        </p:nvCxnSpPr>
        <p:spPr>
          <a:xfrm>
            <a:off x="996946" y="3975097"/>
            <a:ext cx="714257" cy="659691"/>
          </a:xfrm>
          <a:prstGeom prst="straightConnector1">
            <a:avLst/>
          </a:prstGeom>
          <a:noFill/>
          <a:ln w="25402" cap="flat">
            <a:solidFill>
              <a:srgbClr val="FF0000"/>
            </a:solidFill>
            <a:prstDash val="solid"/>
            <a:miter/>
            <a:tailEnd type="arrow"/>
          </a:ln>
        </p:spPr>
      </p:cxnSp>
      <p:cxnSp>
        <p:nvCxnSpPr>
          <p:cNvPr id="25" name="Straight Arrow Connector 67"/>
          <p:cNvCxnSpPr>
            <a:stCxn id="6" idx="2"/>
            <a:endCxn id="10" idx="7"/>
          </p:cNvCxnSpPr>
          <p:nvPr/>
        </p:nvCxnSpPr>
        <p:spPr>
          <a:xfrm flipH="1">
            <a:off x="6035783" y="4025902"/>
            <a:ext cx="434862" cy="608886"/>
          </a:xfrm>
          <a:prstGeom prst="straightConnector1">
            <a:avLst/>
          </a:prstGeom>
          <a:noFill/>
          <a:ln w="25402" cap="flat">
            <a:solidFill>
              <a:srgbClr val="FF0000"/>
            </a:solidFill>
            <a:prstDash val="solid"/>
            <a:miter/>
            <a:tailEnd type="arrow"/>
          </a:ln>
        </p:spPr>
      </p:cxnSp>
      <p:cxnSp>
        <p:nvCxnSpPr>
          <p:cNvPr id="26" name="Straight Arrow Connector 70"/>
          <p:cNvCxnSpPr>
            <a:stCxn id="5" idx="2"/>
          </p:cNvCxnSpPr>
          <p:nvPr/>
        </p:nvCxnSpPr>
        <p:spPr>
          <a:xfrm>
            <a:off x="3917947" y="2514600"/>
            <a:ext cx="2117842" cy="901698"/>
          </a:xfrm>
          <a:prstGeom prst="straightConnector1">
            <a:avLst/>
          </a:prstGeom>
          <a:noFill/>
          <a:ln w="25402" cap="flat">
            <a:solidFill>
              <a:srgbClr val="FF0000"/>
            </a:solidFill>
            <a:prstDash val="solid"/>
            <a:miter/>
            <a:tailEnd type="arrow"/>
          </a:ln>
        </p:spPr>
      </p:cxnSp>
      <p:cxnSp>
        <p:nvCxnSpPr>
          <p:cNvPr id="27" name="Straight Arrow Connector 73"/>
          <p:cNvCxnSpPr/>
          <p:nvPr/>
        </p:nvCxnSpPr>
        <p:spPr>
          <a:xfrm>
            <a:off x="3917947" y="2514600"/>
            <a:ext cx="260348" cy="444498"/>
          </a:xfrm>
          <a:prstGeom prst="straightConnector1">
            <a:avLst/>
          </a:prstGeom>
          <a:noFill/>
          <a:ln w="25402" cap="flat">
            <a:solidFill>
              <a:srgbClr val="FF0000"/>
            </a:solidFill>
            <a:prstDash val="solid"/>
            <a:miter/>
            <a:tailEnd type="arrow"/>
          </a:ln>
        </p:spPr>
      </p:cxnSp>
      <p:cxnSp>
        <p:nvCxnSpPr>
          <p:cNvPr id="28" name="Straight Arrow Connector 76"/>
          <p:cNvCxnSpPr/>
          <p:nvPr/>
        </p:nvCxnSpPr>
        <p:spPr>
          <a:xfrm>
            <a:off x="3917947" y="2514600"/>
            <a:ext cx="260348" cy="444498"/>
          </a:xfrm>
          <a:prstGeom prst="straightConnector1">
            <a:avLst/>
          </a:prstGeom>
          <a:noFill/>
          <a:ln w="25402" cap="flat">
            <a:solidFill>
              <a:srgbClr val="FF0000"/>
            </a:solidFill>
            <a:prstDash val="solid"/>
            <a:miter/>
            <a:tailEnd type="arrow"/>
          </a:ln>
        </p:spPr>
      </p:cxnSp>
      <p:cxnSp>
        <p:nvCxnSpPr>
          <p:cNvPr id="29" name="Straight Arrow Connector 77"/>
          <p:cNvCxnSpPr/>
          <p:nvPr/>
        </p:nvCxnSpPr>
        <p:spPr>
          <a:xfrm flipH="1">
            <a:off x="1244598" y="2514600"/>
            <a:ext cx="2673349" cy="578412"/>
          </a:xfrm>
          <a:prstGeom prst="straightConnector1">
            <a:avLst/>
          </a:prstGeom>
          <a:noFill/>
          <a:ln w="25402" cap="flat">
            <a:solidFill>
              <a:srgbClr val="FF0000"/>
            </a:solidFill>
            <a:prstDash val="solid"/>
            <a:miter/>
            <a:tailEnd type="arrow"/>
          </a:ln>
        </p:spPr>
      </p:cxnSp>
      <p:cxnSp>
        <p:nvCxnSpPr>
          <p:cNvPr id="30" name="Straight Arrow Connector 78"/>
          <p:cNvCxnSpPr>
            <a:stCxn id="5" idx="2"/>
            <a:endCxn id="8" idx="7"/>
          </p:cNvCxnSpPr>
          <p:nvPr/>
        </p:nvCxnSpPr>
        <p:spPr>
          <a:xfrm flipH="1">
            <a:off x="3051292" y="2514600"/>
            <a:ext cx="866660" cy="521817"/>
          </a:xfrm>
          <a:prstGeom prst="straightConnector1">
            <a:avLst/>
          </a:prstGeom>
          <a:noFill/>
          <a:ln w="25402" cap="flat">
            <a:solidFill>
              <a:srgbClr val="FF0000"/>
            </a:solidFill>
            <a:prstDash val="solid"/>
            <a:miter/>
            <a:tailEnd type="arrow"/>
          </a:ln>
        </p:spPr>
      </p:cxnSp>
      <p:cxnSp>
        <p:nvCxnSpPr>
          <p:cNvPr id="31" name="Straight Connector 87"/>
          <p:cNvCxnSpPr/>
          <p:nvPr/>
        </p:nvCxnSpPr>
        <p:spPr>
          <a:xfrm>
            <a:off x="5410203" y="6045198"/>
            <a:ext cx="1244599" cy="0"/>
          </a:xfrm>
          <a:prstGeom prst="straightConnector1">
            <a:avLst/>
          </a:prstGeom>
          <a:noFill/>
          <a:ln w="25402" cap="flat">
            <a:solidFill>
              <a:srgbClr val="A9A57C"/>
            </a:solidFill>
            <a:prstDash val="solid"/>
            <a:miter/>
          </a:ln>
        </p:spPr>
      </p:cxnSp>
      <p:sp>
        <p:nvSpPr>
          <p:cNvPr id="32" name="TextBox 89"/>
          <p:cNvSpPr txBox="1"/>
          <p:nvPr/>
        </p:nvSpPr>
        <p:spPr>
          <a:xfrm>
            <a:off x="5410203" y="5675863"/>
            <a:ext cx="1082292"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Resolution</a:t>
            </a:r>
          </a:p>
        </p:txBody>
      </p:sp>
      <p:sp>
        <p:nvSpPr>
          <p:cNvPr id="33" name="TextBox 90"/>
          <p:cNvSpPr txBox="1"/>
          <p:nvPr/>
        </p:nvSpPr>
        <p:spPr>
          <a:xfrm>
            <a:off x="5410203" y="6133063"/>
            <a:ext cx="1175625"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Inheritance</a:t>
            </a:r>
          </a:p>
        </p:txBody>
      </p:sp>
      <p:cxnSp>
        <p:nvCxnSpPr>
          <p:cNvPr id="34" name="Straight Connector 91"/>
          <p:cNvCxnSpPr/>
          <p:nvPr/>
        </p:nvCxnSpPr>
        <p:spPr>
          <a:xfrm>
            <a:off x="5410203" y="6502398"/>
            <a:ext cx="1244599" cy="0"/>
          </a:xfrm>
          <a:prstGeom prst="straightConnector1">
            <a:avLst/>
          </a:prstGeom>
          <a:noFill/>
          <a:ln w="25402" cap="flat">
            <a:solidFill>
              <a:srgbClr val="FF0000"/>
            </a:solidFill>
            <a:prstDash val="solid"/>
            <a:miter/>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rgbClr val="675E47"/>
                </a:solidFill>
                <a:latin typeface="Monaco"/>
              </a:rPr>
              <a:t>Method Resolution Order (MRO)</a:t>
            </a:r>
            <a:endParaRPr lang="en-US" dirty="0">
              <a:solidFill>
                <a:srgbClr val="675E47"/>
              </a:solidFill>
              <a:latin typeface="Monaco"/>
            </a:endParaRPr>
          </a:p>
        </p:txBody>
      </p:sp>
      <p:sp>
        <p:nvSpPr>
          <p:cNvPr id="5" name="Content Placeholder 4"/>
          <p:cNvSpPr>
            <a:spLocks noGrp="1"/>
          </p:cNvSpPr>
          <p:nvPr>
            <p:ph idx="1"/>
          </p:nvPr>
        </p:nvSpPr>
        <p:spPr>
          <a:xfrm>
            <a:off x="457200" y="1600200"/>
            <a:ext cx="8229600" cy="4711700"/>
          </a:xfrm>
        </p:spPr>
        <p:txBody>
          <a:bodyPr>
            <a:normAutofit/>
          </a:bodyPr>
          <a:lstStyle/>
          <a:p>
            <a:pPr indent="-228600">
              <a:lnSpc>
                <a:spcPct val="120000"/>
              </a:lnSpc>
              <a:spcBef>
                <a:spcPts val="500"/>
              </a:spcBef>
              <a:buClr>
                <a:srgbClr val="A9A57C"/>
              </a:buClr>
              <a:buSzPct val="100000"/>
              <a:buFont typeface="Arial" pitchFamily="34"/>
              <a:buChar char="•"/>
            </a:pPr>
            <a:r>
              <a:rPr lang="en-US" sz="2200" dirty="0">
                <a:solidFill>
                  <a:srgbClr val="2F2B20"/>
                </a:solidFill>
                <a:latin typeface="Monaco"/>
                <a:ea typeface=""/>
                <a:cs typeface=""/>
              </a:rPr>
              <a:t>For simple class structures, MRO can be summarized as left to right and depth first but common ancestor classes are only checked after all of their children have been checked. Given these new style classes:</a:t>
            </a:r>
          </a:p>
          <a:p>
            <a:pPr marL="114300" indent="0" algn="ctr">
              <a:lnSpc>
                <a:spcPct val="120000"/>
              </a:lnSpc>
              <a:spcBef>
                <a:spcPts val="500"/>
              </a:spcBef>
              <a:buClr>
                <a:srgbClr val="A9A57C"/>
              </a:buClr>
              <a:buSzPct val="100000"/>
              <a:buNone/>
            </a:pPr>
            <a:r>
              <a:rPr lang="en-US" sz="2200" dirty="0">
                <a:solidFill>
                  <a:srgbClr val="2F2B20"/>
                </a:solidFill>
                <a:latin typeface="Monaco"/>
                <a:ea typeface=""/>
                <a:cs typeface=""/>
              </a:rPr>
              <a:t>class A1(object): pass </a:t>
            </a:r>
            <a:br>
              <a:rPr lang="en-US" sz="2200" dirty="0">
                <a:solidFill>
                  <a:srgbClr val="2F2B20"/>
                </a:solidFill>
                <a:latin typeface="Monaco"/>
                <a:ea typeface=""/>
                <a:cs typeface=""/>
              </a:rPr>
            </a:br>
            <a:r>
              <a:rPr lang="en-US" sz="2200" dirty="0">
                <a:solidFill>
                  <a:srgbClr val="2F2B20"/>
                </a:solidFill>
                <a:latin typeface="Monaco"/>
                <a:ea typeface=""/>
                <a:cs typeface=""/>
              </a:rPr>
              <a:t>class A2(object): pass </a:t>
            </a:r>
            <a:br>
              <a:rPr lang="en-US" sz="2200" dirty="0">
                <a:solidFill>
                  <a:srgbClr val="2F2B20"/>
                </a:solidFill>
                <a:latin typeface="Monaco"/>
                <a:ea typeface=""/>
                <a:cs typeface=""/>
              </a:rPr>
            </a:br>
            <a:r>
              <a:rPr lang="en-US" sz="2200" dirty="0">
                <a:solidFill>
                  <a:srgbClr val="2F2B20"/>
                </a:solidFill>
                <a:latin typeface="Monaco"/>
                <a:ea typeface=""/>
                <a:cs typeface=""/>
              </a:rPr>
              <a:t>class A3(object): pass </a:t>
            </a:r>
            <a:br>
              <a:rPr lang="en-US" sz="2200" dirty="0">
                <a:solidFill>
                  <a:srgbClr val="2F2B20"/>
                </a:solidFill>
                <a:latin typeface="Monaco"/>
                <a:ea typeface=""/>
                <a:cs typeface=""/>
              </a:rPr>
            </a:br>
            <a:r>
              <a:rPr lang="en-US" sz="2200" dirty="0">
                <a:solidFill>
                  <a:srgbClr val="2F2B20"/>
                </a:solidFill>
                <a:latin typeface="Monaco"/>
                <a:ea typeface=""/>
                <a:cs typeface=""/>
              </a:rPr>
              <a:t>class B2(A2): pass </a:t>
            </a:r>
            <a:br>
              <a:rPr lang="en-US" sz="2200" dirty="0">
                <a:solidFill>
                  <a:srgbClr val="2F2B20"/>
                </a:solidFill>
                <a:latin typeface="Monaco"/>
                <a:ea typeface=""/>
                <a:cs typeface=""/>
              </a:rPr>
            </a:br>
            <a:r>
              <a:rPr lang="en-US" sz="2200" dirty="0">
                <a:solidFill>
                  <a:srgbClr val="2F2B20"/>
                </a:solidFill>
                <a:latin typeface="Monaco"/>
                <a:ea typeface=""/>
                <a:cs typeface=""/>
              </a:rPr>
              <a:t>class B3(A3): pass </a:t>
            </a:r>
            <a:br>
              <a:rPr lang="en-US" sz="2200" dirty="0">
                <a:solidFill>
                  <a:srgbClr val="2F2B20"/>
                </a:solidFill>
                <a:latin typeface="Monaco"/>
                <a:ea typeface=""/>
                <a:cs typeface=""/>
              </a:rPr>
            </a:br>
            <a:r>
              <a:rPr lang="en-US" sz="2200" dirty="0">
                <a:solidFill>
                  <a:srgbClr val="2F2B20"/>
                </a:solidFill>
                <a:latin typeface="Monaco"/>
                <a:ea typeface=""/>
                <a:cs typeface=""/>
              </a:rPr>
              <a:t>class C3(B3): pass </a:t>
            </a:r>
            <a:br>
              <a:rPr lang="en-US" sz="2200" dirty="0">
                <a:solidFill>
                  <a:srgbClr val="2F2B20"/>
                </a:solidFill>
                <a:latin typeface="Monaco"/>
                <a:ea typeface=""/>
                <a:cs typeface=""/>
              </a:rPr>
            </a:br>
            <a:r>
              <a:rPr lang="en-US" sz="2200" dirty="0">
                <a:solidFill>
                  <a:srgbClr val="2F2B20"/>
                </a:solidFill>
                <a:latin typeface="Monaco"/>
                <a:ea typeface=""/>
                <a:cs typeface=""/>
              </a:rPr>
              <a:t>class Foo(C3, A1, B2): pass </a:t>
            </a:r>
          </a:p>
        </p:txBody>
      </p:sp>
    </p:spTree>
    <p:extLst>
      <p:ext uri="{BB962C8B-B14F-4D97-AF65-F5344CB8AC3E}">
        <p14:creationId xmlns:p14="http://schemas.microsoft.com/office/powerpoint/2010/main" val="156484183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5715001" y="3729329"/>
            <a:ext cx="3225800" cy="2523768"/>
          </a:xfrm>
          <a:prstGeom prst="rect">
            <a:avLst/>
          </a:prstGeom>
          <a:noFill/>
        </p:spPr>
        <p:txBody>
          <a:bodyPr wrap="square" rtlCol="0">
            <a:spAutoFit/>
          </a:bodyPr>
          <a:lstStyle/>
          <a:p>
            <a:r>
              <a:rPr lang="en-US" sz="2000" b="1" dirty="0" smtClean="0">
                <a:solidFill>
                  <a:srgbClr val="675E47"/>
                </a:solidFill>
              </a:rPr>
              <a:t>class A1(object): pass </a:t>
            </a:r>
            <a:br>
              <a:rPr lang="en-US" sz="2000" b="1" dirty="0" smtClean="0">
                <a:solidFill>
                  <a:srgbClr val="675E47"/>
                </a:solidFill>
              </a:rPr>
            </a:br>
            <a:r>
              <a:rPr lang="en-US" sz="2000" b="1" dirty="0" smtClean="0">
                <a:solidFill>
                  <a:srgbClr val="675E47"/>
                </a:solidFill>
              </a:rPr>
              <a:t>class A2(object): pass </a:t>
            </a:r>
            <a:br>
              <a:rPr lang="en-US" sz="2000" b="1" dirty="0" smtClean="0">
                <a:solidFill>
                  <a:srgbClr val="675E47"/>
                </a:solidFill>
              </a:rPr>
            </a:br>
            <a:r>
              <a:rPr lang="en-US" sz="2000" b="1" dirty="0" smtClean="0">
                <a:solidFill>
                  <a:srgbClr val="675E47"/>
                </a:solidFill>
              </a:rPr>
              <a:t>class A3(object): pass </a:t>
            </a:r>
            <a:br>
              <a:rPr lang="en-US" sz="2000" b="1" dirty="0" smtClean="0">
                <a:solidFill>
                  <a:srgbClr val="675E47"/>
                </a:solidFill>
              </a:rPr>
            </a:br>
            <a:r>
              <a:rPr lang="en-US" sz="2000" b="1" dirty="0" smtClean="0">
                <a:solidFill>
                  <a:srgbClr val="675E47"/>
                </a:solidFill>
              </a:rPr>
              <a:t>class B2(A2): pass </a:t>
            </a:r>
            <a:br>
              <a:rPr lang="en-US" sz="2000" b="1" dirty="0" smtClean="0">
                <a:solidFill>
                  <a:srgbClr val="675E47"/>
                </a:solidFill>
              </a:rPr>
            </a:br>
            <a:r>
              <a:rPr lang="en-US" sz="2000" b="1" dirty="0" smtClean="0">
                <a:solidFill>
                  <a:srgbClr val="675E47"/>
                </a:solidFill>
              </a:rPr>
              <a:t>class B3(A3): pass </a:t>
            </a:r>
            <a:br>
              <a:rPr lang="en-US" sz="2000" b="1" dirty="0" smtClean="0">
                <a:solidFill>
                  <a:srgbClr val="675E47"/>
                </a:solidFill>
              </a:rPr>
            </a:br>
            <a:r>
              <a:rPr lang="en-US" sz="2000" b="1" dirty="0" smtClean="0">
                <a:solidFill>
                  <a:srgbClr val="675E47"/>
                </a:solidFill>
              </a:rPr>
              <a:t>class C3(B3): pass </a:t>
            </a:r>
            <a:br>
              <a:rPr lang="en-US" sz="2000" b="1" dirty="0" smtClean="0">
                <a:solidFill>
                  <a:srgbClr val="675E47"/>
                </a:solidFill>
              </a:rPr>
            </a:br>
            <a:r>
              <a:rPr lang="en-US" sz="2000" b="1" dirty="0" smtClean="0">
                <a:solidFill>
                  <a:srgbClr val="675E47"/>
                </a:solidFill>
              </a:rPr>
              <a:t>class Foo(C3, A1, B2): pass </a:t>
            </a:r>
          </a:p>
          <a:p>
            <a:endParaRPr lang="en-US" dirty="0">
              <a:solidFill>
                <a:srgbClr val="675E47"/>
              </a:solidFill>
            </a:endParaRPr>
          </a:p>
        </p:txBody>
      </p:sp>
      <p:sp>
        <p:nvSpPr>
          <p:cNvPr id="18" name="TextBox 17"/>
          <p:cNvSpPr txBox="1"/>
          <p:nvPr/>
        </p:nvSpPr>
        <p:spPr>
          <a:xfrm>
            <a:off x="2977297" y="204319"/>
            <a:ext cx="2572603" cy="769441"/>
          </a:xfrm>
          <a:prstGeom prst="rect">
            <a:avLst/>
          </a:prstGeom>
          <a:noFill/>
        </p:spPr>
        <p:txBody>
          <a:bodyPr wrap="square" rtlCol="0">
            <a:spAutoFit/>
          </a:bodyPr>
          <a:lstStyle/>
          <a:p>
            <a:pPr algn="ctr"/>
            <a:r>
              <a:rPr lang="en-US" sz="4400" dirty="0" smtClean="0">
                <a:solidFill>
                  <a:srgbClr val="675E47"/>
                </a:solidFill>
                <a:latin typeface="Monaco"/>
              </a:rPr>
              <a:t>MRO</a:t>
            </a:r>
            <a:endParaRPr lang="en-US" sz="4400" dirty="0">
              <a:solidFill>
                <a:srgbClr val="675E47"/>
              </a:solidFill>
              <a:latin typeface="Monaco"/>
            </a:endParaRPr>
          </a:p>
        </p:txBody>
      </p:sp>
      <p:grpSp>
        <p:nvGrpSpPr>
          <p:cNvPr id="16" name="Group 15"/>
          <p:cNvGrpSpPr/>
          <p:nvPr/>
        </p:nvGrpSpPr>
        <p:grpSpPr>
          <a:xfrm>
            <a:off x="520700" y="1549400"/>
            <a:ext cx="6172200" cy="4094328"/>
            <a:chOff x="838200" y="1295400"/>
            <a:chExt cx="6172200" cy="4094328"/>
          </a:xfrm>
        </p:grpSpPr>
        <p:grpSp>
          <p:nvGrpSpPr>
            <p:cNvPr id="15" name="Group 14"/>
            <p:cNvGrpSpPr/>
            <p:nvPr/>
          </p:nvGrpSpPr>
          <p:grpSpPr>
            <a:xfrm>
              <a:off x="838200" y="1295400"/>
              <a:ext cx="6172200" cy="4094328"/>
              <a:chOff x="1371600" y="1905000"/>
              <a:chExt cx="6172200" cy="4094328"/>
            </a:xfrm>
          </p:grpSpPr>
          <p:sp>
            <p:nvSpPr>
              <p:cNvPr id="2" name="Oval 1"/>
              <p:cNvSpPr/>
              <p:nvPr/>
            </p:nvSpPr>
            <p:spPr>
              <a:xfrm>
                <a:off x="1371600" y="1905000"/>
                <a:ext cx="1295400" cy="838200"/>
              </a:xfrm>
              <a:prstGeom prst="ellipse">
                <a:avLst/>
              </a:prstGeom>
              <a:solidFill>
                <a:schemeClr val="bg2">
                  <a:lumMod val="50000"/>
                </a:schemeClr>
              </a:solidFill>
              <a:ln>
                <a:solidFill>
                  <a:schemeClr val="bg2">
                    <a:lumMod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A1</a:t>
                </a:r>
                <a:endParaRPr lang="en-US" b="1" dirty="0">
                  <a:solidFill>
                    <a:prstClr val="white"/>
                  </a:solidFill>
                </a:endParaRPr>
              </a:p>
            </p:txBody>
          </p:sp>
          <p:sp>
            <p:nvSpPr>
              <p:cNvPr id="3" name="Oval 2"/>
              <p:cNvSpPr/>
              <p:nvPr/>
            </p:nvSpPr>
            <p:spPr>
              <a:xfrm>
                <a:off x="3810000" y="1930021"/>
                <a:ext cx="1295400" cy="838200"/>
              </a:xfrm>
              <a:prstGeom prst="ellipse">
                <a:avLst/>
              </a:prstGeom>
              <a:solidFill>
                <a:schemeClr val="bg2">
                  <a:lumMod val="50000"/>
                </a:schemeClr>
              </a:solidFill>
              <a:ln>
                <a:solidFill>
                  <a:schemeClr val="bg2">
                    <a:lumMod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A2</a:t>
                </a:r>
                <a:endParaRPr lang="en-US" b="1" dirty="0">
                  <a:solidFill>
                    <a:prstClr val="white"/>
                  </a:solidFill>
                </a:endParaRPr>
              </a:p>
            </p:txBody>
          </p:sp>
          <p:sp>
            <p:nvSpPr>
              <p:cNvPr id="4" name="Oval 3"/>
              <p:cNvSpPr/>
              <p:nvPr/>
            </p:nvSpPr>
            <p:spPr>
              <a:xfrm>
                <a:off x="6248400" y="1930021"/>
                <a:ext cx="1295400" cy="838200"/>
              </a:xfrm>
              <a:prstGeom prst="ellipse">
                <a:avLst/>
              </a:prstGeom>
              <a:solidFill>
                <a:schemeClr val="bg2">
                  <a:lumMod val="50000"/>
                </a:schemeClr>
              </a:solidFill>
              <a:ln>
                <a:solidFill>
                  <a:schemeClr val="bg2">
                    <a:lumMod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A3</a:t>
                </a:r>
                <a:endParaRPr lang="en-US" dirty="0">
                  <a:solidFill>
                    <a:prstClr val="white"/>
                  </a:solidFill>
                </a:endParaRPr>
              </a:p>
            </p:txBody>
          </p:sp>
          <p:sp>
            <p:nvSpPr>
              <p:cNvPr id="5" name="Oval 4"/>
              <p:cNvSpPr/>
              <p:nvPr/>
            </p:nvSpPr>
            <p:spPr>
              <a:xfrm>
                <a:off x="2532797" y="3124200"/>
                <a:ext cx="1295400" cy="838200"/>
              </a:xfrm>
              <a:prstGeom prst="ellipse">
                <a:avLst/>
              </a:prstGeom>
              <a:solidFill>
                <a:schemeClr val="bg2">
                  <a:lumMod val="50000"/>
                </a:schemeClr>
              </a:solidFill>
              <a:ln>
                <a:solidFill>
                  <a:schemeClr val="bg2">
                    <a:lumMod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B2</a:t>
                </a:r>
                <a:endParaRPr lang="en-US" b="1" dirty="0">
                  <a:solidFill>
                    <a:prstClr val="white"/>
                  </a:solidFill>
                </a:endParaRPr>
              </a:p>
            </p:txBody>
          </p:sp>
          <p:sp>
            <p:nvSpPr>
              <p:cNvPr id="6" name="Oval 5"/>
              <p:cNvSpPr/>
              <p:nvPr/>
            </p:nvSpPr>
            <p:spPr>
              <a:xfrm>
                <a:off x="5105400" y="3124200"/>
                <a:ext cx="1295400" cy="838200"/>
              </a:xfrm>
              <a:prstGeom prst="ellipse">
                <a:avLst/>
              </a:prstGeom>
              <a:solidFill>
                <a:schemeClr val="bg2">
                  <a:lumMod val="50000"/>
                </a:schemeClr>
              </a:solidFill>
              <a:ln>
                <a:solidFill>
                  <a:schemeClr val="bg2">
                    <a:lumMod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B3</a:t>
                </a:r>
                <a:endParaRPr lang="en-US" b="1" dirty="0">
                  <a:solidFill>
                    <a:prstClr val="white"/>
                  </a:solidFill>
                </a:endParaRPr>
              </a:p>
            </p:txBody>
          </p:sp>
          <p:sp>
            <p:nvSpPr>
              <p:cNvPr id="7" name="Oval 6"/>
              <p:cNvSpPr/>
              <p:nvPr/>
            </p:nvSpPr>
            <p:spPr>
              <a:xfrm>
                <a:off x="3828197" y="4343400"/>
                <a:ext cx="1295400" cy="838200"/>
              </a:xfrm>
              <a:prstGeom prst="ellipse">
                <a:avLst/>
              </a:prstGeom>
              <a:solidFill>
                <a:schemeClr val="bg2">
                  <a:lumMod val="50000"/>
                </a:schemeClr>
              </a:solidFill>
              <a:ln>
                <a:solidFill>
                  <a:schemeClr val="bg2">
                    <a:lumMod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C3</a:t>
                </a:r>
                <a:endParaRPr lang="en-US" b="1" dirty="0">
                  <a:solidFill>
                    <a:prstClr val="white"/>
                  </a:solidFill>
                </a:endParaRPr>
              </a:p>
            </p:txBody>
          </p:sp>
          <p:cxnSp>
            <p:nvCxnSpPr>
              <p:cNvPr id="8" name="Straight Arrow Connector 7"/>
              <p:cNvCxnSpPr>
                <a:stCxn id="5" idx="0"/>
                <a:endCxn id="3" idx="3"/>
              </p:cNvCxnSpPr>
              <p:nvPr/>
            </p:nvCxnSpPr>
            <p:spPr>
              <a:xfrm flipV="1">
                <a:off x="3180497" y="2645469"/>
                <a:ext cx="819210" cy="47873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9" name="Straight Arrow Connector 8"/>
              <p:cNvCxnSpPr>
                <a:stCxn id="6" idx="0"/>
                <a:endCxn id="4" idx="3"/>
              </p:cNvCxnSpPr>
              <p:nvPr/>
            </p:nvCxnSpPr>
            <p:spPr>
              <a:xfrm flipV="1">
                <a:off x="5753100" y="2645469"/>
                <a:ext cx="685007" cy="47873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0" name="Oval 9"/>
              <p:cNvSpPr/>
              <p:nvPr/>
            </p:nvSpPr>
            <p:spPr>
              <a:xfrm>
                <a:off x="2055694" y="5161128"/>
                <a:ext cx="1295400" cy="838200"/>
              </a:xfrm>
              <a:prstGeom prst="ellipse">
                <a:avLst/>
              </a:prstGeom>
              <a:solidFill>
                <a:schemeClr val="bg2">
                  <a:lumMod val="50000"/>
                </a:schemeClr>
              </a:solidFill>
              <a:ln>
                <a:solidFill>
                  <a:schemeClr val="bg2">
                    <a:lumMod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Foo</a:t>
                </a:r>
                <a:endParaRPr lang="en-US" b="1" dirty="0">
                  <a:solidFill>
                    <a:prstClr val="white"/>
                  </a:solidFill>
                </a:endParaRPr>
              </a:p>
            </p:txBody>
          </p:sp>
          <p:cxnSp>
            <p:nvCxnSpPr>
              <p:cNvPr id="11" name="Straight Arrow Connector 10"/>
              <p:cNvCxnSpPr>
                <a:stCxn id="7" idx="0"/>
                <a:endCxn id="6" idx="3"/>
              </p:cNvCxnSpPr>
              <p:nvPr/>
            </p:nvCxnSpPr>
            <p:spPr>
              <a:xfrm flipV="1">
                <a:off x="4475897" y="3839648"/>
                <a:ext cx="819210" cy="50375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2" name="Straight Arrow Connector 11"/>
              <p:cNvCxnSpPr>
                <a:stCxn id="10" idx="1"/>
                <a:endCxn id="2" idx="4"/>
              </p:cNvCxnSpPr>
              <p:nvPr/>
            </p:nvCxnSpPr>
            <p:spPr>
              <a:xfrm flipH="1" flipV="1">
                <a:off x="2019300" y="2743200"/>
                <a:ext cx="226101" cy="254068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3" name="Straight Arrow Connector 12"/>
              <p:cNvCxnSpPr>
                <a:stCxn id="10" idx="7"/>
                <a:endCxn id="7" idx="2"/>
              </p:cNvCxnSpPr>
              <p:nvPr/>
            </p:nvCxnSpPr>
            <p:spPr>
              <a:xfrm flipV="1">
                <a:off x="3161387" y="4762500"/>
                <a:ext cx="666810" cy="52138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4" name="Straight Arrow Connector 13"/>
              <p:cNvCxnSpPr>
                <a:stCxn id="10" idx="0"/>
                <a:endCxn id="5" idx="4"/>
              </p:cNvCxnSpPr>
              <p:nvPr/>
            </p:nvCxnSpPr>
            <p:spPr>
              <a:xfrm flipV="1">
                <a:off x="2703394" y="3962400"/>
                <a:ext cx="477103" cy="119872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sp>
          <p:nvSpPr>
            <p:cNvPr id="19" name="Flowchart: Connector 18"/>
            <p:cNvSpPr/>
            <p:nvPr/>
          </p:nvSpPr>
          <p:spPr>
            <a:xfrm>
              <a:off x="2961392" y="4551528"/>
              <a:ext cx="315208" cy="325272"/>
            </a:xfrm>
            <a:prstGeom prst="flowChartConnector">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1F497D">
                      <a:lumMod val="50000"/>
                    </a:srgbClr>
                  </a:solidFill>
                </a:rPr>
                <a:t>1</a:t>
              </a:r>
              <a:endParaRPr lang="en-US" b="1" dirty="0">
                <a:solidFill>
                  <a:srgbClr val="1F497D">
                    <a:lumMod val="50000"/>
                  </a:srgbClr>
                </a:solidFill>
              </a:endParaRPr>
            </a:p>
          </p:txBody>
        </p:sp>
        <p:sp>
          <p:nvSpPr>
            <p:cNvPr id="20" name="Flowchart: Connector 19"/>
            <p:cNvSpPr/>
            <p:nvPr/>
          </p:nvSpPr>
          <p:spPr>
            <a:xfrm>
              <a:off x="2470383" y="3834452"/>
              <a:ext cx="315208" cy="325272"/>
            </a:xfrm>
            <a:prstGeom prst="flowChartConnector">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1F497D">
                      <a:lumMod val="50000"/>
                    </a:srgbClr>
                  </a:solidFill>
                </a:rPr>
                <a:t>3</a:t>
              </a:r>
              <a:endParaRPr lang="en-US" b="1" dirty="0">
                <a:solidFill>
                  <a:srgbClr val="1F497D">
                    <a:lumMod val="50000"/>
                  </a:srgbClr>
                </a:solidFill>
              </a:endParaRPr>
            </a:p>
          </p:txBody>
        </p:sp>
        <p:sp>
          <p:nvSpPr>
            <p:cNvPr id="21" name="Flowchart: Connector 20"/>
            <p:cNvSpPr/>
            <p:nvPr/>
          </p:nvSpPr>
          <p:spPr>
            <a:xfrm>
              <a:off x="1328296" y="3937947"/>
              <a:ext cx="315208" cy="325272"/>
            </a:xfrm>
            <a:prstGeom prst="flowChartConnector">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1F497D">
                      <a:lumMod val="50000"/>
                    </a:srgbClr>
                  </a:solidFill>
                </a:rPr>
                <a:t>2</a:t>
              </a:r>
              <a:endParaRPr lang="en-US" b="1" dirty="0">
                <a:solidFill>
                  <a:srgbClr val="1F497D">
                    <a:lumMod val="50000"/>
                  </a:srgbClr>
                </a:solidFill>
              </a:endParaRPr>
            </a:p>
          </p:txBody>
        </p:sp>
      </p:grpSp>
    </p:spTree>
    <p:extLst>
      <p:ext uri="{BB962C8B-B14F-4D97-AF65-F5344CB8AC3E}">
        <p14:creationId xmlns:p14="http://schemas.microsoft.com/office/powerpoint/2010/main" val="348761483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61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Lab 26</a:t>
            </a:r>
            <a:endParaRPr lang="en-US" dirty="0"/>
          </a:p>
        </p:txBody>
      </p:sp>
      <p:sp>
        <p:nvSpPr>
          <p:cNvPr id="3" name="Content Placeholder 2"/>
          <p:cNvSpPr txBox="1">
            <a:spLocks noGrp="1"/>
          </p:cNvSpPr>
          <p:nvPr>
            <p:ph idx="1"/>
          </p:nvPr>
        </p:nvSpPr>
        <p:spPr>
          <a:xfrm>
            <a:off x="114300" y="1417640"/>
            <a:ext cx="8780315" cy="5275255"/>
          </a:xfrm>
        </p:spPr>
        <p:txBody>
          <a:bodyPr>
            <a:normAutofit/>
          </a:bodyPr>
          <a:lstStyle/>
          <a:p>
            <a:pPr lvl="0"/>
            <a:r>
              <a:rPr lang="en-US" sz="2400" dirty="0"/>
              <a:t>Change the previous program to allow, in addition to the normal account, an account with a minimum balance.  Do this through a new class that inherits from the original.  Make sure the new class does the following</a:t>
            </a:r>
            <a:r>
              <a:rPr lang="en-US" dirty="0"/>
              <a:t>:</a:t>
            </a:r>
          </a:p>
          <a:p>
            <a:pPr lvl="1"/>
            <a:r>
              <a:rPr lang="en-US" sz="2200" dirty="0"/>
              <a:t>Provides for an initial deposit as well as a specified minimum balance on account creation.</a:t>
            </a:r>
          </a:p>
          <a:p>
            <a:pPr lvl="1"/>
            <a:r>
              <a:rPr lang="en-US" sz="2200" dirty="0"/>
              <a:t>Does not permit a withdrawal that takes the balance below the minimum.  Prints an error message instead.</a:t>
            </a:r>
          </a:p>
          <a:p>
            <a:pPr lvl="1"/>
            <a:r>
              <a:rPr lang="en-US" sz="2200" dirty="0"/>
              <a:t>When an instance is printed, print the minimum as well as the balance for minimum-balance accounts</a:t>
            </a:r>
            <a:r>
              <a:rPr lang="en-US" sz="2200" dirty="0" smtClean="0"/>
              <a:t>.</a:t>
            </a:r>
          </a:p>
          <a:p>
            <a:pPr lvl="1"/>
            <a:r>
              <a:rPr lang="en-US" sz="2200" dirty="0" smtClean="0"/>
              <a:t>Confirm that the deposit method works for the new class.</a:t>
            </a:r>
          </a:p>
          <a:p>
            <a:r>
              <a:rPr lang="en-US" sz="2400" dirty="0" smtClean="0"/>
              <a:t>Note – class variables are referenced through the original class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name="Slide61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solidFill>
                  <a:srgbClr val="FF6600"/>
                </a:solidFill>
              </a:rPr>
              <a:t>raise</a:t>
            </a:r>
            <a:r>
              <a:rPr lang="en-US"/>
              <a:t> Statement</a:t>
            </a:r>
          </a:p>
        </p:txBody>
      </p:sp>
      <p:sp>
        <p:nvSpPr>
          <p:cNvPr id="3" name="Content Placeholder 2"/>
          <p:cNvSpPr txBox="1">
            <a:spLocks noGrp="1"/>
          </p:cNvSpPr>
          <p:nvPr>
            <p:ph idx="1"/>
          </p:nvPr>
        </p:nvSpPr>
        <p:spPr/>
        <p:txBody>
          <a:bodyPr/>
          <a:lstStyle/>
          <a:p>
            <a:pPr lvl="0">
              <a:spcBef>
                <a:spcPts val="0"/>
              </a:spcBef>
              <a:spcAft>
                <a:spcPts val="1800"/>
              </a:spcAft>
            </a:pPr>
            <a:r>
              <a:rPr lang="en-US" sz="2000" dirty="0"/>
              <a:t>The </a:t>
            </a:r>
            <a:r>
              <a:rPr lang="en-US" sz="2000" dirty="0">
                <a:solidFill>
                  <a:srgbClr val="FF6600"/>
                </a:solidFill>
              </a:rPr>
              <a:t>raise</a:t>
            </a:r>
            <a:r>
              <a:rPr lang="en-US" sz="2000" dirty="0"/>
              <a:t> statement is used when code wants some attention because of an event. The attention-getting device is an Exception object </a:t>
            </a:r>
          </a:p>
          <a:p>
            <a:pPr lvl="0">
              <a:spcBef>
                <a:spcPts val="0"/>
              </a:spcBef>
              <a:spcAft>
                <a:spcPts val="1800"/>
              </a:spcAft>
            </a:pPr>
            <a:r>
              <a:rPr lang="en-US" sz="2000" dirty="0"/>
              <a:t>Although there are more complex forms of raise, the example below is the simplest</a:t>
            </a:r>
            <a:r>
              <a:rPr lang="en-US" sz="1800" dirty="0"/>
              <a:t>:</a:t>
            </a:r>
            <a:br>
              <a:rPr lang="en-US" sz="1800" dirty="0"/>
            </a:br>
            <a:r>
              <a:rPr lang="en-US" sz="1800" dirty="0"/>
              <a:t>    </a:t>
            </a:r>
            <a:r>
              <a:rPr lang="en-US" sz="2000" dirty="0"/>
              <a:t>raise </a:t>
            </a:r>
            <a:r>
              <a:rPr lang="en-US" sz="2000" dirty="0">
                <a:solidFill>
                  <a:srgbClr val="000000"/>
                </a:solidFill>
                <a:latin typeface="Arial Unicode MS" pitchFamily="34"/>
              </a:rPr>
              <a:t> </a:t>
            </a:r>
            <a:r>
              <a:rPr lang="en-US" sz="2000" dirty="0">
                <a:solidFill>
                  <a:srgbClr val="666600"/>
                </a:solidFill>
                <a:latin typeface="Arial Unicode MS" pitchFamily="34"/>
              </a:rPr>
              <a:t>[</a:t>
            </a:r>
            <a:r>
              <a:rPr lang="en-US" sz="2000" dirty="0"/>
              <a:t>Exception [, </a:t>
            </a:r>
            <a:r>
              <a:rPr lang="en-US" sz="2000" dirty="0" err="1"/>
              <a:t>arg</a:t>
            </a:r>
            <a:r>
              <a:rPr lang="en-US" sz="2000" dirty="0"/>
              <a:t>]] – where </a:t>
            </a:r>
            <a:r>
              <a:rPr lang="en-US" sz="2000" dirty="0" err="1"/>
              <a:t>arg</a:t>
            </a:r>
            <a:r>
              <a:rPr lang="en-US" sz="2000" dirty="0"/>
              <a:t> is usually a string</a:t>
            </a:r>
          </a:p>
          <a:p>
            <a:pPr lvl="0">
              <a:spcBef>
                <a:spcPts val="0"/>
              </a:spcBef>
              <a:spcAft>
                <a:spcPts val="1800"/>
              </a:spcAft>
            </a:pPr>
            <a:r>
              <a:rPr lang="en-US" sz="2000" dirty="0"/>
              <a:t>If a problem is discovered during an instantiation (__</a:t>
            </a:r>
            <a:r>
              <a:rPr lang="en-US" sz="2000" dirty="0" err="1"/>
              <a:t>init</a:t>
            </a:r>
            <a:r>
              <a:rPr lang="en-US" sz="2000" dirty="0"/>
              <a:t>__), you can cancel the instantiation by raising an exception.</a:t>
            </a:r>
          </a:p>
          <a:p>
            <a:pPr lvl="0">
              <a:spcBef>
                <a:spcPts val="0"/>
              </a:spcBef>
              <a:spcAft>
                <a:spcPts val="1800"/>
              </a:spcAft>
            </a:pPr>
            <a:r>
              <a:rPr lang="en-US" sz="2000" dirty="0"/>
              <a:t>See Python Notes Addendum for a link to a more comprehensive explanation.</a:t>
            </a:r>
          </a:p>
          <a:p>
            <a:pPr lvl="0"/>
            <a:r>
              <a:rPr lang="en-US" sz="2000" dirty="0" smtClean="0"/>
              <a:t>See raise1.py and raise2.py in </a:t>
            </a:r>
            <a:r>
              <a:rPr lang="en-US" sz="2000" dirty="0" err="1" smtClean="0"/>
              <a:t>DemoProgs</a:t>
            </a:r>
            <a:endParaRPr lang="en-US" sz="2000" dirty="0"/>
          </a:p>
          <a:p>
            <a:pPr marL="114300" lvl="0" indent="0">
              <a:buNone/>
            </a:pPr>
            <a:endParaRPr lang="en-US" sz="2000" dirty="0"/>
          </a:p>
          <a:p>
            <a:pPr marL="114300" lvl="0" indent="0">
              <a:spcBef>
                <a:spcPts val="400"/>
              </a:spcBef>
              <a:buNone/>
            </a:pPr>
            <a:endParaRPr lang="en-US" sz="1800" dirty="0"/>
          </a:p>
          <a:p>
            <a:pPr marL="114300" lvl="0" indent="0">
              <a:spcBef>
                <a:spcPts val="400"/>
              </a:spcBef>
              <a:buNone/>
            </a:pPr>
            <a:endParaRPr lang="en-US" sz="1800" dirty="0"/>
          </a:p>
          <a:p>
            <a:pPr marL="114300" lvl="0" indent="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Lab 27</a:t>
            </a:r>
            <a:endParaRPr lang="en-US" dirty="0"/>
          </a:p>
        </p:txBody>
      </p:sp>
      <p:sp>
        <p:nvSpPr>
          <p:cNvPr id="3" name="Content Placeholder 2"/>
          <p:cNvSpPr txBox="1">
            <a:spLocks noGrp="1"/>
          </p:cNvSpPr>
          <p:nvPr>
            <p:ph idx="1"/>
          </p:nvPr>
        </p:nvSpPr>
        <p:spPr>
          <a:xfrm>
            <a:off x="114300" y="1801504"/>
            <a:ext cx="8780315" cy="4891391"/>
          </a:xfrm>
        </p:spPr>
        <p:txBody>
          <a:bodyPr>
            <a:normAutofit/>
          </a:bodyPr>
          <a:lstStyle/>
          <a:p>
            <a:pPr marL="114300" lvl="0" indent="0" algn="ctr">
              <a:buNone/>
            </a:pPr>
            <a:r>
              <a:rPr lang="en-US" sz="2400" dirty="0"/>
              <a:t>Change the previous program to </a:t>
            </a:r>
            <a:r>
              <a:rPr lang="en-US" sz="2400" dirty="0" smtClean="0"/>
              <a:t>prevent a minimum balance account from being created without an initial deposit that meets the required minimum.  Capture the error in the main program and print an appropriate message indicating the problem.</a:t>
            </a:r>
            <a:endParaRPr lang="en-US" dirty="0"/>
          </a:p>
        </p:txBody>
      </p:sp>
    </p:spTree>
    <p:extLst>
      <p:ext uri="{BB962C8B-B14F-4D97-AF65-F5344CB8AC3E}">
        <p14:creationId xmlns:p14="http://schemas.microsoft.com/office/powerpoint/2010/main" val="3843623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Slide621">
    <p:spTree>
      <p:nvGrpSpPr>
        <p:cNvPr id="1" name=""/>
        <p:cNvGrpSpPr/>
        <p:nvPr/>
      </p:nvGrpSpPr>
      <p:grpSpPr>
        <a:xfrm>
          <a:off x="0" y="0"/>
          <a:ext cx="0" cy="0"/>
          <a:chOff x="0" y="0"/>
          <a:chExt cx="0" cy="0"/>
        </a:xfrm>
      </p:grpSpPr>
      <p:sp>
        <p:nvSpPr>
          <p:cNvPr id="2" name="Title 1"/>
          <p:cNvSpPr txBox="1">
            <a:spLocks noGrp="1"/>
          </p:cNvSpPr>
          <p:nvPr>
            <p:ph type="title"/>
          </p:nvPr>
        </p:nvSpPr>
        <p:spPr>
          <a:xfrm>
            <a:off x="25786" y="286243"/>
            <a:ext cx="8780315" cy="910230"/>
          </a:xfrm>
        </p:spPr>
        <p:txBody>
          <a:bodyPr/>
          <a:lstStyle/>
          <a:p>
            <a:pPr lvl="0"/>
            <a:r>
              <a:rPr lang="en-US"/>
              <a:t>Integer Math</a:t>
            </a:r>
          </a:p>
        </p:txBody>
      </p:sp>
      <p:sp>
        <p:nvSpPr>
          <p:cNvPr id="3" name="Content Placeholder 2"/>
          <p:cNvSpPr txBox="1">
            <a:spLocks noGrp="1"/>
          </p:cNvSpPr>
          <p:nvPr>
            <p:ph idx="1"/>
          </p:nvPr>
        </p:nvSpPr>
        <p:spPr>
          <a:xfrm>
            <a:off x="508004" y="1700463"/>
            <a:ext cx="7701908" cy="4588715"/>
          </a:xfrm>
        </p:spPr>
        <p:txBody>
          <a:bodyPr/>
          <a:lstStyle/>
          <a:p>
            <a:pPr lvl="0">
              <a:spcBef>
                <a:spcPts val="1200"/>
              </a:spcBef>
            </a:pPr>
            <a:r>
              <a:rPr lang="en-US"/>
              <a:t>Math with integers produces an integer result in Python 2.</a:t>
            </a:r>
          </a:p>
          <a:p>
            <a:pPr lvl="1">
              <a:spcBef>
                <a:spcPts val="1200"/>
              </a:spcBef>
            </a:pPr>
            <a:r>
              <a:rPr lang="en-US"/>
              <a:t>That is, 7/3 = 2 and 7//3 = 2.  </a:t>
            </a:r>
          </a:p>
          <a:p>
            <a:pPr lvl="0">
              <a:spcBef>
                <a:spcPts val="1200"/>
              </a:spcBef>
            </a:pPr>
            <a:r>
              <a:rPr lang="en-US"/>
              <a:t>In Python 3, this changes.  </a:t>
            </a:r>
          </a:p>
          <a:p>
            <a:pPr lvl="1">
              <a:spcBef>
                <a:spcPts val="1200"/>
              </a:spcBef>
            </a:pPr>
            <a:r>
              <a:rPr lang="en-US"/>
              <a:t>Any division in Python 3 yields a float.  </a:t>
            </a:r>
          </a:p>
          <a:p>
            <a:pPr lvl="1">
              <a:spcBef>
                <a:spcPts val="1200"/>
              </a:spcBef>
            </a:pPr>
            <a:r>
              <a:rPr lang="en-US"/>
              <a:t>So, 7/3 = 2.3333 and only floor division gives  7//3 = 2.</a:t>
            </a:r>
          </a:p>
          <a:p>
            <a:pPr marL="114300" lvl="0" indent="0">
              <a:buNone/>
            </a:pPr>
            <a:endParaRPr lang="en-US"/>
          </a:p>
          <a:p>
            <a:pPr marL="114300" lvl="0" indent="0">
              <a:buNone/>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0.xml><?xml version="1.0" encoding="utf-8"?>
<p:sld xmlns:a="http://schemas.openxmlformats.org/drawingml/2006/main" xmlns:r="http://schemas.openxmlformats.org/officeDocument/2006/relationships" xmlns:p="http://schemas.openxmlformats.org/presentationml/2006/main" show="0">
  <p:cSld name="Slide57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Oh Dear (OOD) Review</a:t>
            </a:r>
          </a:p>
        </p:txBody>
      </p:sp>
      <p:sp>
        <p:nvSpPr>
          <p:cNvPr id="3" name="Content Placeholder 2"/>
          <p:cNvSpPr txBox="1">
            <a:spLocks noGrp="1"/>
          </p:cNvSpPr>
          <p:nvPr>
            <p:ph idx="1"/>
          </p:nvPr>
        </p:nvSpPr>
        <p:spPr/>
        <p:txBody>
          <a:bodyPr/>
          <a:lstStyle/>
          <a:p>
            <a:pPr lvl="0"/>
            <a:r>
              <a:rPr lang="en-US"/>
              <a:t>What is a class?</a:t>
            </a:r>
          </a:p>
          <a:p>
            <a:pPr lvl="0"/>
            <a:endParaRPr lang="en-US"/>
          </a:p>
          <a:p>
            <a:pPr lvl="0"/>
            <a:r>
              <a:rPr lang="en-US"/>
              <a:t>What is a super class?</a:t>
            </a:r>
          </a:p>
          <a:p>
            <a:pPr lvl="0"/>
            <a:endParaRPr lang="en-US"/>
          </a:p>
          <a:p>
            <a:pPr lvl="0"/>
            <a:r>
              <a:rPr lang="en-US"/>
              <a:t>What is a domain?</a:t>
            </a:r>
          </a:p>
          <a:p>
            <a:pPr lvl="0"/>
            <a:endParaRPr lang="en-US"/>
          </a:p>
          <a:p>
            <a:pPr lvl="0"/>
            <a:r>
              <a:rPr lang="en-US"/>
              <a:t>Inheritance revisited</a:t>
            </a:r>
          </a:p>
          <a:p>
            <a:pPr lvl="0"/>
            <a:endParaRPr lang="en-US"/>
          </a:p>
          <a:p>
            <a:pPr lvl="0"/>
            <a:r>
              <a:rPr lang="en-US"/>
              <a:t>Encapsulation revisited</a:t>
            </a:r>
          </a:p>
          <a:p>
            <a:pPr lvl="0"/>
            <a:endParaRPr lang="en-US"/>
          </a:p>
          <a:p>
            <a:pPr lvl="0"/>
            <a:r>
              <a:rPr lang="en-US"/>
              <a:t>Does Poly Morphic override her inheritance?</a:t>
            </a:r>
          </a:p>
          <a:p>
            <a:pPr lvl="0"/>
            <a:endParaRPr lang="en-US"/>
          </a:p>
          <a:p>
            <a:pPr lvl="0"/>
            <a:endParaRPr lang="en-US"/>
          </a:p>
          <a:p>
            <a:pPr lvl="0"/>
            <a:endParaRPr lang="en-US"/>
          </a:p>
        </p:txBody>
      </p:sp>
      <p:sp>
        <p:nvSpPr>
          <p:cNvPr id="4" name="Footer Placeholder 4"/>
          <p:cNvSpPr txBox="1"/>
          <p:nvPr/>
        </p:nvSpPr>
        <p:spPr>
          <a:xfrm rot="16200004">
            <a:off x="7586909" y="4048747"/>
            <a:ext cx="2367281" cy="365760"/>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Python I [Content Rev.3]</a:t>
            </a:r>
          </a:p>
        </p:txBody>
      </p:sp>
      <p:sp>
        <p:nvSpPr>
          <p:cNvPr id="5"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5A33DA5-1805-497F-8B3F-2F1D8CA38519}" type="slidenum">
              <a:t>140</a:t>
            </a:fld>
            <a:endParaRPr lang="en-US" sz="1800" b="0" i="0" u="none" strike="noStrike" kern="1200" cap="none" spc="0" baseline="0">
              <a:solidFill>
                <a:srgbClr val="FFFFFF"/>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1.xml><?xml version="1.0" encoding="utf-8"?>
<p:sld xmlns:a="http://schemas.openxmlformats.org/drawingml/2006/main" xmlns:r="http://schemas.openxmlformats.org/officeDocument/2006/relationships" xmlns:p="http://schemas.openxmlformats.org/presentationml/2006/main" show="0">
  <p:cSld name="Slide58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Python OOP (POOP:)</a:t>
            </a:r>
          </a:p>
        </p:txBody>
      </p:sp>
      <p:sp>
        <p:nvSpPr>
          <p:cNvPr id="3" name="Content Placeholder 2"/>
          <p:cNvSpPr txBox="1">
            <a:spLocks noGrp="1"/>
          </p:cNvSpPr>
          <p:nvPr>
            <p:ph idx="1"/>
          </p:nvPr>
        </p:nvSpPr>
        <p:spPr/>
        <p:txBody>
          <a:bodyPr/>
          <a:lstStyle/>
          <a:p>
            <a:pPr lvl="0"/>
            <a:r>
              <a:rPr lang="en-US"/>
              <a:t>Python uses a (thankfully) clear class definition syntax e.g. </a:t>
            </a:r>
          </a:p>
          <a:p>
            <a:pPr lvl="0"/>
            <a:endParaRPr lang="en-US"/>
          </a:p>
          <a:p>
            <a:pPr marL="114300" lvl="0" indent="0">
              <a:buNone/>
            </a:pPr>
            <a:r>
              <a:rPr lang="en-US"/>
              <a:t>class Halo(Dune, Moon):</a:t>
            </a:r>
          </a:p>
          <a:p>
            <a:pPr marL="114300" lvl="0" indent="0">
              <a:buNone/>
            </a:pPr>
            <a:r>
              <a:rPr lang="en-US"/>
              <a:t>          &lt;class attributes&gt;</a:t>
            </a:r>
          </a:p>
          <a:p>
            <a:pPr marL="114300" lvl="0" indent="0">
              <a:buNone/>
            </a:pPr>
            <a:endParaRPr lang="en-US"/>
          </a:p>
          <a:p>
            <a:pPr marL="114300" lvl="0" indent="0">
              <a:buNone/>
            </a:pPr>
            <a:r>
              <a:rPr lang="en-US"/>
              <a:t>This creates a new class object for type Halo</a:t>
            </a:r>
            <a:r>
              <a:rPr lang="en-US" u="sng"/>
              <a:t> with all the attributes of Dune, Moon, and their ancestors.</a:t>
            </a:r>
          </a:p>
        </p:txBody>
      </p:sp>
      <p:sp>
        <p:nvSpPr>
          <p:cNvPr id="4" name="Footer Placeholder 4"/>
          <p:cNvSpPr txBox="1"/>
          <p:nvPr/>
        </p:nvSpPr>
        <p:spPr>
          <a:xfrm rot="16200004">
            <a:off x="7586909" y="4048747"/>
            <a:ext cx="2367281" cy="365760"/>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Python I [Content Rev.3]</a:t>
            </a:r>
          </a:p>
        </p:txBody>
      </p:sp>
      <p:sp>
        <p:nvSpPr>
          <p:cNvPr id="5"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3C4021F-DD3A-4BDC-A992-7AE61154EC6D}" type="slidenum">
              <a:t>141</a:t>
            </a:fld>
            <a:endParaRPr lang="en-US" sz="1800" b="0" i="0" u="none" strike="noStrike" kern="1200" cap="none" spc="0" baseline="0">
              <a:solidFill>
                <a:srgbClr val="FFFFFF"/>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2.xml><?xml version="1.0" encoding="utf-8"?>
<p:sld xmlns:a="http://schemas.openxmlformats.org/drawingml/2006/main" xmlns:r="http://schemas.openxmlformats.org/officeDocument/2006/relationships" xmlns:p="http://schemas.openxmlformats.org/presentationml/2006/main" show="0">
  <p:cSld name="Slide58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Classic vs. New Classes</a:t>
            </a:r>
          </a:p>
        </p:txBody>
      </p:sp>
      <p:sp>
        <p:nvSpPr>
          <p:cNvPr id="3" name="Content Placeholder 2"/>
          <p:cNvSpPr txBox="1">
            <a:spLocks noGrp="1"/>
          </p:cNvSpPr>
          <p:nvPr>
            <p:ph idx="1"/>
          </p:nvPr>
        </p:nvSpPr>
        <p:spPr/>
        <p:txBody>
          <a:bodyPr/>
          <a:lstStyle/>
          <a:p>
            <a:pPr lvl="0"/>
            <a:r>
              <a:rPr lang="en-US"/>
              <a:t>The “classic-style” class goes away entirely in Python 3.X </a:t>
            </a:r>
          </a:p>
          <a:p>
            <a:pPr lvl="0"/>
            <a:endParaRPr lang="en-US"/>
          </a:p>
          <a:p>
            <a:pPr lvl="0"/>
            <a:r>
              <a:rPr lang="en-US"/>
              <a:t>Always use “new-style” classes in new code</a:t>
            </a:r>
          </a:p>
          <a:p>
            <a:pPr lvl="0"/>
            <a:endParaRPr lang="en-US"/>
          </a:p>
          <a:p>
            <a:pPr lvl="0"/>
            <a:r>
              <a:rPr lang="en-US"/>
              <a:t>Beware: Python 2.X </a:t>
            </a:r>
            <a:r>
              <a:rPr lang="en-US">
                <a:solidFill>
                  <a:srgbClr val="FF6600"/>
                </a:solidFill>
              </a:rPr>
              <a:t>class</a:t>
            </a:r>
            <a:r>
              <a:rPr lang="en-US"/>
              <a:t> statement </a:t>
            </a:r>
            <a:r>
              <a:rPr lang="en-US" i="1"/>
              <a:t>still defaults to classic classes</a:t>
            </a:r>
            <a:r>
              <a:rPr lang="en-US"/>
              <a:t> unless a new-style class or </a:t>
            </a:r>
            <a:r>
              <a:rPr lang="en-US">
                <a:solidFill>
                  <a:srgbClr val="FF6600"/>
                </a:solidFill>
              </a:rPr>
              <a:t>object</a:t>
            </a:r>
            <a:r>
              <a:rPr lang="en-US"/>
              <a:t> is explicitly used as the base class</a:t>
            </a:r>
          </a:p>
          <a:p>
            <a:pPr lvl="0"/>
            <a:endParaRPr lang="en-US"/>
          </a:p>
          <a:p>
            <a:pPr lvl="0"/>
            <a:r>
              <a:rPr lang="en-US"/>
              <a:t>Classic class instances are type=‘instance’ which breaks the class = type rule </a:t>
            </a:r>
          </a:p>
          <a:p>
            <a:pPr lvl="0"/>
            <a:endParaRPr lang="en-US"/>
          </a:p>
          <a:p>
            <a:pPr lvl="0"/>
            <a:r>
              <a:rPr lang="en-US"/>
              <a:t>The “new-style” class (Python 2.2) is a user defined type with type=&lt;classname&gt;</a:t>
            </a:r>
          </a:p>
          <a:p>
            <a:pPr lvl="0"/>
            <a:endParaRPr lang="en-US"/>
          </a:p>
          <a:p>
            <a:pPr marL="114300" lvl="0" indent="0">
              <a:buNone/>
            </a:pPr>
            <a:endParaRPr lang="en-US"/>
          </a:p>
          <a:p>
            <a:pPr marL="114300" lvl="0" indent="0">
              <a:buNone/>
            </a:pPr>
            <a:endParaRPr lang="en-US"/>
          </a:p>
          <a:p>
            <a:pPr lvl="0"/>
            <a:endParaRPr lang="en-US"/>
          </a:p>
        </p:txBody>
      </p:sp>
      <p:sp>
        <p:nvSpPr>
          <p:cNvPr id="4" name="Footer Placeholder 4"/>
          <p:cNvSpPr txBox="1"/>
          <p:nvPr/>
        </p:nvSpPr>
        <p:spPr>
          <a:xfrm rot="16200004">
            <a:off x="7586909" y="4048747"/>
            <a:ext cx="2367281" cy="365760"/>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Python I [Content Rev.3]</a:t>
            </a:r>
          </a:p>
        </p:txBody>
      </p:sp>
      <p:sp>
        <p:nvSpPr>
          <p:cNvPr id="5"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04EBD02-3B55-4A5D-93FF-D7F07A69F032}" type="slidenum">
              <a:t>142</a:t>
            </a:fld>
            <a:endParaRPr lang="en-US" sz="1800" b="0" i="0" u="none" strike="noStrike" kern="1200" cap="none" spc="0" baseline="0">
              <a:solidFill>
                <a:srgbClr val="FFFFFF"/>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3.xml><?xml version="1.0" encoding="utf-8"?>
<p:sld xmlns:a="http://schemas.openxmlformats.org/drawingml/2006/main" xmlns:r="http://schemas.openxmlformats.org/officeDocument/2006/relationships" xmlns:p="http://schemas.openxmlformats.org/presentationml/2006/main" show="0">
  <p:cSld name="Slide58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Think POOP</a:t>
            </a:r>
          </a:p>
        </p:txBody>
      </p:sp>
      <p:sp>
        <p:nvSpPr>
          <p:cNvPr id="3" name="Content Placeholder 2"/>
          <p:cNvSpPr txBox="1">
            <a:spLocks noGrp="1"/>
          </p:cNvSpPr>
          <p:nvPr>
            <p:ph idx="1"/>
          </p:nvPr>
        </p:nvSpPr>
        <p:spPr/>
        <p:txBody>
          <a:bodyPr/>
          <a:lstStyle/>
          <a:p>
            <a:pPr lvl="0"/>
            <a:r>
              <a:rPr lang="en-US"/>
              <a:t>Base class(es) in the inheritance clause mean their attributes (data &amp; method) are also available to the new class. Inheritance chain continues up to the mother of all types: the </a:t>
            </a:r>
            <a:r>
              <a:rPr lang="en-US" u="sng"/>
              <a:t>object</a:t>
            </a:r>
            <a:r>
              <a:rPr lang="en-US"/>
              <a:t> type</a:t>
            </a:r>
          </a:p>
          <a:p>
            <a:pPr lvl="0"/>
            <a:endParaRPr lang="en-US"/>
          </a:p>
          <a:p>
            <a:pPr lvl="0"/>
            <a:r>
              <a:rPr lang="en-US"/>
              <a:t>New classes can use built-in types as base classes, have different method resolution order (MRO) for inherited attributes, and enable other new facilities</a:t>
            </a:r>
          </a:p>
          <a:p>
            <a:pPr lvl="0"/>
            <a:endParaRPr lang="en-US"/>
          </a:p>
          <a:p>
            <a:pPr lvl="0"/>
            <a:r>
              <a:rPr lang="en-US"/>
              <a:t>Instance functions (known as methods) are accessed as i.&lt;method&gt;([&lt;args&gt;]). Remember: first argument is always a reference to the instance (called “self”)</a:t>
            </a:r>
          </a:p>
          <a:p>
            <a:pPr lvl="0"/>
            <a:endParaRPr lang="en-US"/>
          </a:p>
          <a:p>
            <a:pPr marL="114300" lvl="0" indent="0">
              <a:buNone/>
            </a:pPr>
            <a:endParaRPr lang="en-US"/>
          </a:p>
          <a:p>
            <a:pPr lvl="0"/>
            <a:endParaRPr lang="en-US"/>
          </a:p>
          <a:p>
            <a:pPr lvl="0"/>
            <a:endParaRPr lang="en-US"/>
          </a:p>
        </p:txBody>
      </p:sp>
      <p:sp>
        <p:nvSpPr>
          <p:cNvPr id="4" name="Footer Placeholder 4"/>
          <p:cNvSpPr txBox="1"/>
          <p:nvPr/>
        </p:nvSpPr>
        <p:spPr>
          <a:xfrm rot="16200004">
            <a:off x="7586909" y="4048747"/>
            <a:ext cx="2367281" cy="365760"/>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Python I [Content Rev.3]</a:t>
            </a:r>
          </a:p>
        </p:txBody>
      </p:sp>
      <p:sp>
        <p:nvSpPr>
          <p:cNvPr id="5"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EBBB637-9F2D-449E-8912-280BCC358957}" type="slidenum">
              <a:t>143</a:t>
            </a:fld>
            <a:endParaRPr lang="en-US" sz="1800" b="0" i="0" u="none" strike="noStrike" kern="1200" cap="none" spc="0" baseline="0">
              <a:solidFill>
                <a:srgbClr val="FFFFFF"/>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4.xml><?xml version="1.0" encoding="utf-8"?>
<p:sld xmlns:a="http://schemas.openxmlformats.org/drawingml/2006/main" xmlns:r="http://schemas.openxmlformats.org/officeDocument/2006/relationships" xmlns:p="http://schemas.openxmlformats.org/presentationml/2006/main" show="0">
  <p:cSld name="Slide58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Think POOP</a:t>
            </a:r>
          </a:p>
        </p:txBody>
      </p:sp>
      <p:sp>
        <p:nvSpPr>
          <p:cNvPr id="3" name="Content Placeholder 2"/>
          <p:cNvSpPr txBox="1">
            <a:spLocks noGrp="1"/>
          </p:cNvSpPr>
          <p:nvPr>
            <p:ph idx="1"/>
          </p:nvPr>
        </p:nvSpPr>
        <p:spPr>
          <a:xfrm>
            <a:off x="114300" y="1282702"/>
            <a:ext cx="8229600" cy="5333996"/>
          </a:xfrm>
        </p:spPr>
        <p:txBody>
          <a:bodyPr/>
          <a:lstStyle/>
          <a:p>
            <a:pPr lvl="0"/>
            <a:endParaRPr lang="en-US"/>
          </a:p>
          <a:p>
            <a:pPr lvl="0"/>
            <a:r>
              <a:rPr lang="en-US"/>
              <a:t>instance = </a:t>
            </a:r>
            <a:r>
              <a:rPr lang="en-US" u="sng"/>
              <a:t>class</a:t>
            </a:r>
            <a:r>
              <a:rPr lang="en-US"/>
              <a:t>(args) creates a new “instance” of </a:t>
            </a:r>
            <a:r>
              <a:rPr lang="en-US" u="sng"/>
              <a:t>class</a:t>
            </a:r>
            <a:r>
              <a:rPr lang="en-US"/>
              <a:t> using the class template. An instance has all attributes of the class, both data and function, but </a:t>
            </a:r>
            <a:r>
              <a:rPr lang="en-US" u="sng"/>
              <a:t>is a separate object</a:t>
            </a:r>
            <a:r>
              <a:rPr lang="en-US"/>
              <a:t> with its own namespace. Think of it as a clone with its own life</a:t>
            </a:r>
          </a:p>
          <a:p>
            <a:pPr lvl="0"/>
            <a:endParaRPr lang="en-US"/>
          </a:p>
          <a:p>
            <a:pPr lvl="0"/>
            <a:r>
              <a:rPr lang="en-US"/>
              <a:t>Arguments to the class are passed to the class __init__ method for initializing the new instance (no __init__ method = no arguments allowed)</a:t>
            </a:r>
          </a:p>
          <a:p>
            <a:pPr lvl="0"/>
            <a:endParaRPr lang="en-US"/>
          </a:p>
          <a:p>
            <a:pPr lvl="0"/>
            <a:r>
              <a:rPr lang="en-US"/>
              <a:t>To invoke parent constructor(s): </a:t>
            </a:r>
          </a:p>
          <a:p>
            <a:pPr marL="114300" lvl="0" indent="0">
              <a:buNone/>
            </a:pPr>
            <a:r>
              <a:rPr lang="en-US"/>
              <a:t>  </a:t>
            </a:r>
            <a:r>
              <a:rPr lang="en-US" sz="2000"/>
              <a:t>super(foo, self).__init__(*args, **kwargs)</a:t>
            </a:r>
          </a:p>
          <a:p>
            <a:pPr lvl="0"/>
            <a:endParaRPr lang="en-US"/>
          </a:p>
          <a:p>
            <a:pPr marL="114300" lvl="0" indent="0">
              <a:buNone/>
            </a:pPr>
            <a:endParaRPr lang="en-US"/>
          </a:p>
          <a:p>
            <a:pPr lvl="0"/>
            <a:endParaRPr lang="en-US"/>
          </a:p>
        </p:txBody>
      </p:sp>
      <p:sp>
        <p:nvSpPr>
          <p:cNvPr id="4" name="Footer Placeholder 4"/>
          <p:cNvSpPr txBox="1"/>
          <p:nvPr/>
        </p:nvSpPr>
        <p:spPr>
          <a:xfrm rot="16200004">
            <a:off x="7586909" y="4048747"/>
            <a:ext cx="2367281" cy="365760"/>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Python I [Content Rev.3]</a:t>
            </a:r>
          </a:p>
        </p:txBody>
      </p:sp>
      <p:sp>
        <p:nvSpPr>
          <p:cNvPr id="5"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C4D2921-9A11-4F25-BEE2-4235CFC8554F}" type="slidenum">
              <a:t>144</a:t>
            </a:fld>
            <a:endParaRPr lang="en-US" sz="1800" b="0" i="0" u="none" strike="noStrike" kern="1200" cap="none" spc="0" baseline="0">
              <a:solidFill>
                <a:srgbClr val="FFFFFF"/>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5.xml><?xml version="1.0" encoding="utf-8"?>
<p:sld xmlns:a="http://schemas.openxmlformats.org/drawingml/2006/main" xmlns:r="http://schemas.openxmlformats.org/officeDocument/2006/relationships" xmlns:p="http://schemas.openxmlformats.org/presentationml/2006/main" show="0">
  <p:cSld name="Slide58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Think POOP</a:t>
            </a:r>
          </a:p>
        </p:txBody>
      </p:sp>
      <p:sp>
        <p:nvSpPr>
          <p:cNvPr id="3" name="Content Placeholder 2"/>
          <p:cNvSpPr txBox="1">
            <a:spLocks noGrp="1"/>
          </p:cNvSpPr>
          <p:nvPr>
            <p:ph idx="1"/>
          </p:nvPr>
        </p:nvSpPr>
        <p:spPr>
          <a:xfrm>
            <a:off x="114300" y="1282702"/>
            <a:ext cx="8229600" cy="5333996"/>
          </a:xfrm>
        </p:spPr>
        <p:txBody>
          <a:bodyPr/>
          <a:lstStyle/>
          <a:p>
            <a:pPr marL="114300" lvl="0" indent="0">
              <a:buNone/>
            </a:pPr>
            <a:endParaRPr lang="en-US"/>
          </a:p>
          <a:p>
            <a:pPr lvl="0"/>
            <a:r>
              <a:rPr lang="en-US"/>
              <a:t>Instance variables are addressed </a:t>
            </a:r>
            <a:r>
              <a:rPr lang="en-US" i="1"/>
              <a:t>instance.attrib</a:t>
            </a:r>
          </a:p>
          <a:p>
            <a:pPr lvl="0"/>
            <a:endParaRPr lang="en-US"/>
          </a:p>
          <a:p>
            <a:pPr lvl="0"/>
            <a:r>
              <a:rPr lang="en-US"/>
              <a:t>Class variables are addressed </a:t>
            </a:r>
            <a:r>
              <a:rPr lang="en-US" i="1"/>
              <a:t>class.attrib</a:t>
            </a:r>
          </a:p>
          <a:p>
            <a:pPr lvl="0"/>
            <a:endParaRPr lang="en-US"/>
          </a:p>
          <a:p>
            <a:pPr lvl="0"/>
            <a:r>
              <a:rPr lang="en-US"/>
              <a:t>Instance variable v1 is != to class variable v1</a:t>
            </a:r>
          </a:p>
          <a:p>
            <a:pPr lvl="0"/>
            <a:endParaRPr lang="en-US"/>
          </a:p>
          <a:p>
            <a:pPr lvl="0"/>
            <a:endParaRPr lang="en-US"/>
          </a:p>
          <a:p>
            <a:pPr marL="114300" lvl="0" indent="0">
              <a:buNone/>
            </a:pPr>
            <a:endParaRPr lang="en-US"/>
          </a:p>
          <a:p>
            <a:pPr lvl="0"/>
            <a:endParaRPr lang="en-US"/>
          </a:p>
        </p:txBody>
      </p:sp>
      <p:sp>
        <p:nvSpPr>
          <p:cNvPr id="4" name="Footer Placeholder 4"/>
          <p:cNvSpPr txBox="1"/>
          <p:nvPr/>
        </p:nvSpPr>
        <p:spPr>
          <a:xfrm rot="16200004">
            <a:off x="7586909" y="4048747"/>
            <a:ext cx="2367281" cy="365760"/>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Python I [Content Rev.3]</a:t>
            </a:r>
          </a:p>
        </p:txBody>
      </p:sp>
      <p:sp>
        <p:nvSpPr>
          <p:cNvPr id="5"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37B0574-31E4-4DEC-A9DA-A93D8F92583B}" type="slidenum">
              <a:t>145</a:t>
            </a:fld>
            <a:endParaRPr lang="en-US" sz="1800" b="0" i="0" u="none" strike="noStrike" kern="1200" cap="none" spc="0" baseline="0">
              <a:solidFill>
                <a:srgbClr val="FFFFFF"/>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6.xml><?xml version="1.0" encoding="utf-8"?>
<p:sld xmlns:a="http://schemas.openxmlformats.org/drawingml/2006/main" xmlns:r="http://schemas.openxmlformats.org/officeDocument/2006/relationships" xmlns:p="http://schemas.openxmlformats.org/presentationml/2006/main" show="0">
  <p:cSld name="Slide58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Think POOP</a:t>
            </a:r>
          </a:p>
        </p:txBody>
      </p:sp>
      <p:sp>
        <p:nvSpPr>
          <p:cNvPr id="3" name="Content Placeholder 2"/>
          <p:cNvSpPr txBox="1">
            <a:spLocks noGrp="1"/>
          </p:cNvSpPr>
          <p:nvPr>
            <p:ph idx="1"/>
          </p:nvPr>
        </p:nvSpPr>
        <p:spPr>
          <a:xfrm>
            <a:off x="114300" y="1282702"/>
            <a:ext cx="8229600" cy="5333996"/>
          </a:xfrm>
        </p:spPr>
        <p:txBody>
          <a:bodyPr/>
          <a:lstStyle/>
          <a:p>
            <a:pPr lvl="0">
              <a:lnSpc>
                <a:spcPct val="80000"/>
              </a:lnSpc>
              <a:spcBef>
                <a:spcPts val="300"/>
              </a:spcBef>
            </a:pPr>
            <a:endParaRPr lang="en-US" sz="1400"/>
          </a:p>
          <a:p>
            <a:pPr marL="114300" lvl="0" indent="0">
              <a:lnSpc>
                <a:spcPct val="80000"/>
              </a:lnSpc>
              <a:spcBef>
                <a:spcPts val="300"/>
              </a:spcBef>
              <a:buNone/>
            </a:pPr>
            <a:r>
              <a:rPr lang="en-US" sz="1400"/>
              <a:t>&gt;&gt;&gt; class Dog(object):</a:t>
            </a:r>
          </a:p>
          <a:p>
            <a:pPr marL="114300" lvl="0" indent="0">
              <a:lnSpc>
                <a:spcPct val="80000"/>
              </a:lnSpc>
              <a:spcBef>
                <a:spcPts val="300"/>
              </a:spcBef>
              <a:buNone/>
            </a:pPr>
            <a:r>
              <a:rPr lang="en-US" sz="1400"/>
              <a:t>...     breed = 1</a:t>
            </a:r>
          </a:p>
          <a:p>
            <a:pPr marL="114300" lvl="0" indent="0">
              <a:lnSpc>
                <a:spcPct val="80000"/>
              </a:lnSpc>
              <a:spcBef>
                <a:spcPts val="300"/>
              </a:spcBef>
              <a:buNone/>
            </a:pPr>
            <a:r>
              <a:rPr lang="en-US" sz="1400"/>
              <a:t>...     def __init__(self):</a:t>
            </a:r>
          </a:p>
          <a:p>
            <a:pPr marL="114300" lvl="0" indent="0">
              <a:lnSpc>
                <a:spcPct val="80000"/>
              </a:lnSpc>
              <a:spcBef>
                <a:spcPts val="300"/>
              </a:spcBef>
              <a:buNone/>
            </a:pPr>
            <a:r>
              <a:rPr lang="en-US" sz="1400"/>
              <a:t>...         self.breed = 3</a:t>
            </a:r>
          </a:p>
          <a:p>
            <a:pPr marL="114300" lvl="0" indent="0">
              <a:lnSpc>
                <a:spcPct val="80000"/>
              </a:lnSpc>
              <a:spcBef>
                <a:spcPts val="300"/>
              </a:spcBef>
              <a:buNone/>
            </a:pPr>
            <a:r>
              <a:rPr lang="en-US" sz="1400"/>
              <a:t>...  </a:t>
            </a:r>
          </a:p>
          <a:p>
            <a:pPr marL="114300" lvl="0" indent="0">
              <a:lnSpc>
                <a:spcPct val="80000"/>
              </a:lnSpc>
              <a:spcBef>
                <a:spcPts val="300"/>
              </a:spcBef>
              <a:buNone/>
            </a:pPr>
            <a:r>
              <a:rPr lang="en-US" sz="1400"/>
              <a:t>&gt;&gt;&gt; Dog.breed</a:t>
            </a:r>
          </a:p>
          <a:p>
            <a:pPr marL="114300" lvl="0" indent="0">
              <a:lnSpc>
                <a:spcPct val="80000"/>
              </a:lnSpc>
              <a:spcBef>
                <a:spcPts val="300"/>
              </a:spcBef>
              <a:buNone/>
            </a:pPr>
            <a:r>
              <a:rPr lang="en-US" sz="1400"/>
              <a:t>1</a:t>
            </a:r>
          </a:p>
          <a:p>
            <a:pPr marL="114300" lvl="0" indent="0">
              <a:lnSpc>
                <a:spcPct val="80000"/>
              </a:lnSpc>
              <a:spcBef>
                <a:spcPts val="300"/>
              </a:spcBef>
              <a:buNone/>
            </a:pPr>
            <a:r>
              <a:rPr lang="en-US" sz="1400"/>
              <a:t>&gt;&gt;&gt; my_dog = Dog()</a:t>
            </a:r>
          </a:p>
          <a:p>
            <a:pPr marL="114300" lvl="0" indent="0">
              <a:lnSpc>
                <a:spcPct val="80000"/>
              </a:lnSpc>
              <a:spcBef>
                <a:spcPts val="300"/>
              </a:spcBef>
              <a:buNone/>
            </a:pPr>
            <a:r>
              <a:rPr lang="en-US" sz="1400"/>
              <a:t>&gt;&gt;&gt; my_dog.breed</a:t>
            </a:r>
          </a:p>
          <a:p>
            <a:pPr marL="114300" lvl="0" indent="0">
              <a:lnSpc>
                <a:spcPct val="80000"/>
              </a:lnSpc>
              <a:spcBef>
                <a:spcPts val="300"/>
              </a:spcBef>
              <a:buNone/>
            </a:pPr>
            <a:r>
              <a:rPr lang="en-US" sz="1400"/>
              <a:t>3</a:t>
            </a:r>
          </a:p>
          <a:p>
            <a:pPr marL="114300" lvl="0" indent="0">
              <a:lnSpc>
                <a:spcPct val="80000"/>
              </a:lnSpc>
              <a:spcBef>
                <a:spcPts val="300"/>
              </a:spcBef>
              <a:buNone/>
            </a:pPr>
            <a:r>
              <a:rPr lang="en-US" sz="1400"/>
              <a:t>&gt;&gt;&gt; id(Dog.breed)</a:t>
            </a:r>
          </a:p>
          <a:p>
            <a:pPr marL="114300" lvl="0" indent="0">
              <a:lnSpc>
                <a:spcPct val="80000"/>
              </a:lnSpc>
              <a:spcBef>
                <a:spcPts val="300"/>
              </a:spcBef>
              <a:buNone/>
            </a:pPr>
            <a:r>
              <a:rPr lang="en-US" sz="1400"/>
              <a:t>4298191048</a:t>
            </a:r>
          </a:p>
          <a:p>
            <a:pPr marL="114300" lvl="0" indent="0">
              <a:lnSpc>
                <a:spcPct val="80000"/>
              </a:lnSpc>
              <a:spcBef>
                <a:spcPts val="300"/>
              </a:spcBef>
              <a:buNone/>
            </a:pPr>
            <a:r>
              <a:rPr lang="en-US" sz="1400"/>
              <a:t>&gt;&gt;&gt; id(my_dog.breed)</a:t>
            </a:r>
          </a:p>
          <a:p>
            <a:pPr marL="114300" lvl="0" indent="0">
              <a:lnSpc>
                <a:spcPct val="80000"/>
              </a:lnSpc>
              <a:spcBef>
                <a:spcPts val="300"/>
              </a:spcBef>
              <a:buNone/>
            </a:pPr>
            <a:r>
              <a:rPr lang="en-US" sz="1400"/>
              <a:t>4298191000</a:t>
            </a:r>
          </a:p>
          <a:p>
            <a:pPr marL="114300" lvl="0" indent="0">
              <a:lnSpc>
                <a:spcPct val="80000"/>
              </a:lnSpc>
              <a:spcBef>
                <a:spcPts val="300"/>
              </a:spcBef>
              <a:buNone/>
            </a:pPr>
            <a:r>
              <a:rPr lang="en-US" sz="1400"/>
              <a:t>&gt;&gt;&gt; del my_dog.breed</a:t>
            </a:r>
          </a:p>
          <a:p>
            <a:pPr marL="114300" lvl="0" indent="0">
              <a:lnSpc>
                <a:spcPct val="80000"/>
              </a:lnSpc>
              <a:spcBef>
                <a:spcPts val="300"/>
              </a:spcBef>
              <a:buNone/>
            </a:pPr>
            <a:r>
              <a:rPr lang="it-IT" sz="1400"/>
              <a:t>&gt;&gt;&gt; dir(my_dog)</a:t>
            </a:r>
          </a:p>
          <a:p>
            <a:pPr marL="114300" lvl="0" indent="0">
              <a:lnSpc>
                <a:spcPct val="80000"/>
              </a:lnSpc>
              <a:spcBef>
                <a:spcPts val="300"/>
              </a:spcBef>
              <a:buNone/>
            </a:pPr>
            <a:r>
              <a:rPr lang="it-IT" sz="1400"/>
              <a:t>['__class__', '__delattr__', '__dict__', '__doc__', '__format__', '__getattribute__', '__hash__', '__init__', '__module__', '__new__', '__reduce__', '__reduce_ex__', '__repr__', '__setattr__', '__sizeof__', '__str__', '__subclasshook__', '__weakref__', ’breed']</a:t>
            </a:r>
          </a:p>
          <a:p>
            <a:pPr marL="114300" lvl="0" indent="0">
              <a:lnSpc>
                <a:spcPct val="80000"/>
              </a:lnSpc>
              <a:spcBef>
                <a:spcPts val="300"/>
              </a:spcBef>
              <a:buNone/>
            </a:pPr>
            <a:r>
              <a:rPr lang="it-IT" sz="1400"/>
              <a:t>&gt;&gt;&gt; my_dog.breed</a:t>
            </a:r>
          </a:p>
          <a:p>
            <a:pPr marL="114300" lvl="0" indent="0">
              <a:lnSpc>
                <a:spcPct val="80000"/>
              </a:lnSpc>
              <a:spcBef>
                <a:spcPts val="300"/>
              </a:spcBef>
              <a:buNone/>
            </a:pPr>
            <a:r>
              <a:rPr lang="it-IT" sz="1400"/>
              <a:t>1</a:t>
            </a:r>
          </a:p>
          <a:p>
            <a:pPr marL="114300" lvl="0" indent="0">
              <a:lnSpc>
                <a:spcPct val="80000"/>
              </a:lnSpc>
              <a:spcBef>
                <a:spcPts val="300"/>
              </a:spcBef>
              <a:buNone/>
            </a:pPr>
            <a:endParaRPr lang="it-IT" sz="1400"/>
          </a:p>
          <a:p>
            <a:pPr lvl="0">
              <a:lnSpc>
                <a:spcPct val="80000"/>
              </a:lnSpc>
              <a:spcBef>
                <a:spcPts val="300"/>
              </a:spcBef>
            </a:pPr>
            <a:r>
              <a:rPr lang="it-IT" sz="1400"/>
              <a:t>Why?</a:t>
            </a:r>
            <a:endParaRPr lang="en-US" sz="1400"/>
          </a:p>
        </p:txBody>
      </p:sp>
      <p:sp>
        <p:nvSpPr>
          <p:cNvPr id="4" name="Footer Placeholder 4"/>
          <p:cNvSpPr txBox="1"/>
          <p:nvPr/>
        </p:nvSpPr>
        <p:spPr>
          <a:xfrm rot="16200004">
            <a:off x="7586909" y="4048747"/>
            <a:ext cx="2367281" cy="365760"/>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Python I [Content Rev.3]</a:t>
            </a:r>
          </a:p>
        </p:txBody>
      </p:sp>
      <p:sp>
        <p:nvSpPr>
          <p:cNvPr id="5"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C788018-BD5D-4E89-8F00-2BAD0F2619A3}" type="slidenum">
              <a:t>146</a:t>
            </a:fld>
            <a:endParaRPr lang="en-US" sz="1800" b="0" i="0" u="none" strike="noStrike" kern="1200" cap="none" spc="0" baseline="0">
              <a:solidFill>
                <a:srgbClr val="FFFFFF"/>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7.xml><?xml version="1.0" encoding="utf-8"?>
<p:sld xmlns:a="http://schemas.openxmlformats.org/drawingml/2006/main" xmlns:r="http://schemas.openxmlformats.org/officeDocument/2006/relationships" xmlns:p="http://schemas.openxmlformats.org/presentationml/2006/main" show="0">
  <p:cSld name="Slide58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solidFill>
                  <a:srgbClr val="FF6600"/>
                </a:solidFill>
              </a:rPr>
              <a:t>Lab15</a:t>
            </a:r>
          </a:p>
        </p:txBody>
      </p:sp>
      <p:sp>
        <p:nvSpPr>
          <p:cNvPr id="3" name="Content Placeholder 2"/>
          <p:cNvSpPr txBox="1">
            <a:spLocks noGrp="1"/>
          </p:cNvSpPr>
          <p:nvPr>
            <p:ph idx="1"/>
          </p:nvPr>
        </p:nvSpPr>
        <p:spPr/>
        <p:txBody>
          <a:bodyPr/>
          <a:lstStyle/>
          <a:p>
            <a:endParaRPr lang="en-US"/>
          </a:p>
        </p:txBody>
      </p:sp>
      <p:sp>
        <p:nvSpPr>
          <p:cNvPr id="4" name="Footer Placeholder 4"/>
          <p:cNvSpPr txBox="1"/>
          <p:nvPr/>
        </p:nvSpPr>
        <p:spPr>
          <a:xfrm rot="16200004">
            <a:off x="7586909" y="4048747"/>
            <a:ext cx="2367281" cy="365760"/>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Python I [Content Rev.3]</a:t>
            </a:r>
          </a:p>
        </p:txBody>
      </p:sp>
      <p:sp>
        <p:nvSpPr>
          <p:cNvPr id="5"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8AFA8C1-D708-41F7-968A-2F67C0971C22}" type="slidenum">
              <a:t>147</a:t>
            </a:fld>
            <a:endParaRPr lang="en-US" sz="1800" b="0" i="0" u="none" strike="noStrike" kern="1200" cap="none" spc="0" baseline="0">
              <a:solidFill>
                <a:srgbClr val="FFFFFF"/>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8.xml><?xml version="1.0" encoding="utf-8"?>
<p:sld xmlns:a="http://schemas.openxmlformats.org/drawingml/2006/main" xmlns:r="http://schemas.openxmlformats.org/officeDocument/2006/relationships" xmlns:p="http://schemas.openxmlformats.org/presentationml/2006/main" show="0">
  <p:cSld name="Slide558">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15553"/>
            <a:ext cx="8780315" cy="1143000"/>
          </a:xfrm>
        </p:spPr>
        <p:txBody>
          <a:bodyPr/>
          <a:lstStyle/>
          <a:p>
            <a:pPr lvl="0"/>
            <a:r>
              <a:rPr lang="en-US">
                <a:solidFill>
                  <a:srgbClr val="FF6600"/>
                </a:solidFill>
              </a:rPr>
              <a:t>Lab</a:t>
            </a:r>
          </a:p>
        </p:txBody>
      </p:sp>
      <p:sp>
        <p:nvSpPr>
          <p:cNvPr id="3" name="Content Placeholder 2"/>
          <p:cNvSpPr txBox="1">
            <a:spLocks noGrp="1"/>
          </p:cNvSpPr>
          <p:nvPr>
            <p:ph idx="1"/>
          </p:nvPr>
        </p:nvSpPr>
        <p:spPr>
          <a:xfrm>
            <a:off x="114300" y="1386843"/>
            <a:ext cx="8780315" cy="5306062"/>
          </a:xfrm>
        </p:spPr>
        <p:txBody>
          <a:bodyPr/>
          <a:lstStyle/>
          <a:p>
            <a:pPr lvl="0">
              <a:spcAft>
                <a:spcPts val="600"/>
              </a:spcAft>
            </a:pPr>
            <a:r>
              <a:rPr lang="en-US"/>
              <a:t>Create a new module called my_scope.py</a:t>
            </a:r>
          </a:p>
          <a:p>
            <a:pPr lvl="0">
              <a:spcAft>
                <a:spcPts val="600"/>
              </a:spcAft>
            </a:pPr>
            <a:r>
              <a:rPr lang="en-US"/>
              <a:t>Create a new variable in my_scope called my_x = 3</a:t>
            </a:r>
          </a:p>
          <a:p>
            <a:pPr lvl="0">
              <a:spcAft>
                <a:spcPts val="600"/>
              </a:spcAft>
            </a:pPr>
            <a:r>
              <a:rPr lang="en-US"/>
              <a:t>Create a new function in my_scope called my_fun</a:t>
            </a:r>
          </a:p>
          <a:p>
            <a:pPr lvl="0">
              <a:spcAft>
                <a:spcPts val="600"/>
              </a:spcAft>
            </a:pPr>
            <a:r>
              <a:rPr lang="en-US"/>
              <a:t>   that creates variable my_x = 33 and returns it</a:t>
            </a:r>
          </a:p>
          <a:p>
            <a:pPr lvl="0">
              <a:spcAft>
                <a:spcPts val="600"/>
              </a:spcAft>
            </a:pPr>
            <a:r>
              <a:rPr lang="en-US"/>
              <a:t>In the mainline code for my_scope, print the value of my_x, then call my_fun and print its return value. Are they the same? </a:t>
            </a:r>
          </a:p>
          <a:p>
            <a:pPr lvl="0">
              <a:spcAft>
                <a:spcPts val="600"/>
              </a:spcAft>
            </a:pPr>
            <a:r>
              <a:rPr lang="en-US"/>
              <a:t>Why or why not?</a:t>
            </a:r>
          </a:p>
          <a:p>
            <a:pPr lvl="0">
              <a:spcAft>
                <a:spcPts val="600"/>
              </a:spcAft>
            </a:pPr>
            <a:r>
              <a:rPr lang="en-US"/>
              <a:t>Create a new variable within my_fun called my_extra_var = 9</a:t>
            </a:r>
          </a:p>
          <a:p>
            <a:pPr lvl="0">
              <a:spcAft>
                <a:spcPts val="600"/>
              </a:spcAft>
            </a:pPr>
            <a:r>
              <a:rPr lang="en-US"/>
              <a:t>Print the results of the dir() built-in function within the mainline    and within my_fun. How are they different? Explain</a:t>
            </a:r>
          </a:p>
          <a:p>
            <a:pPr marL="114300" lvl="0" indent="0">
              <a:buNone/>
            </a:pPr>
            <a:endParaRPr lang="en-US"/>
          </a:p>
        </p:txBody>
      </p:sp>
      <p:sp>
        <p:nvSpPr>
          <p:cNvPr id="4"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6836E3F-4216-48F7-AC21-22150485946E}" type="slidenum">
              <a:t>148</a:t>
            </a:fld>
            <a:endParaRPr lang="en-US" sz="1800" b="0" i="0" u="none" strike="noStrike" kern="1200" cap="none" spc="0" baseline="0">
              <a:solidFill>
                <a:srgbClr val="FFFFFF"/>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name="Slide571">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23180"/>
            <a:ext cx="8780315" cy="1143000"/>
          </a:xfrm>
        </p:spPr>
        <p:txBody>
          <a:bodyPr/>
          <a:lstStyle/>
          <a:p>
            <a:pPr lvl="0"/>
            <a:r>
              <a:rPr lang="en-US"/>
              <a:t>Debugging Using PDB</a:t>
            </a:r>
          </a:p>
        </p:txBody>
      </p:sp>
      <p:sp>
        <p:nvSpPr>
          <p:cNvPr id="3" name="Content Placeholder 2"/>
          <p:cNvSpPr txBox="1">
            <a:spLocks noGrp="1"/>
          </p:cNvSpPr>
          <p:nvPr>
            <p:ph idx="1"/>
          </p:nvPr>
        </p:nvSpPr>
        <p:spPr>
          <a:xfrm>
            <a:off x="114300" y="1165860"/>
            <a:ext cx="8780315" cy="5527035"/>
          </a:xfrm>
        </p:spPr>
        <p:txBody>
          <a:bodyPr/>
          <a:lstStyle/>
          <a:p>
            <a:pPr lvl="0"/>
            <a:r>
              <a:rPr lang="en-US"/>
              <a:t>Some Vocabulary:</a:t>
            </a:r>
          </a:p>
          <a:p>
            <a:pPr lvl="1"/>
            <a:r>
              <a:rPr lang="en-US">
                <a:solidFill>
                  <a:srgbClr val="660066"/>
                </a:solidFill>
              </a:rPr>
              <a:t>Single step</a:t>
            </a:r>
            <a:r>
              <a:rPr lang="en-US"/>
              <a:t>: run one line of code and stop</a:t>
            </a:r>
          </a:p>
          <a:p>
            <a:pPr lvl="1"/>
            <a:r>
              <a:rPr lang="en-US">
                <a:solidFill>
                  <a:srgbClr val="660066"/>
                </a:solidFill>
              </a:rPr>
              <a:t>Step in</a:t>
            </a:r>
            <a:r>
              <a:rPr lang="en-US"/>
              <a:t>: trace into a function</a:t>
            </a:r>
          </a:p>
          <a:p>
            <a:pPr lvl="1"/>
            <a:r>
              <a:rPr lang="en-US">
                <a:solidFill>
                  <a:srgbClr val="660066"/>
                </a:solidFill>
              </a:rPr>
              <a:t>Step out</a:t>
            </a:r>
            <a:r>
              <a:rPr lang="en-US"/>
              <a:t>: return from tracing a function</a:t>
            </a:r>
          </a:p>
          <a:p>
            <a:pPr lvl="1"/>
            <a:r>
              <a:rPr lang="en-US">
                <a:solidFill>
                  <a:srgbClr val="660066"/>
                </a:solidFill>
              </a:rPr>
              <a:t>Breakpoint</a:t>
            </a:r>
            <a:r>
              <a:rPr lang="en-US"/>
              <a:t>: run normally until here, then stop</a:t>
            </a:r>
          </a:p>
          <a:p>
            <a:pPr lvl="1"/>
            <a:r>
              <a:rPr lang="en-US">
                <a:solidFill>
                  <a:srgbClr val="660066"/>
                </a:solidFill>
              </a:rPr>
              <a:t>Watch list</a:t>
            </a:r>
            <a:r>
              <a:rPr lang="en-US"/>
              <a:t>: monitored variables</a:t>
            </a:r>
          </a:p>
          <a:p>
            <a:pPr lvl="1"/>
            <a:endParaRPr lang="en-US"/>
          </a:p>
          <a:p>
            <a:pPr lvl="0"/>
            <a:r>
              <a:rPr lang="en-US"/>
              <a:t>Set breakpoints in the code</a:t>
            </a:r>
          </a:p>
          <a:p>
            <a:pPr lvl="1"/>
            <a:r>
              <a:rPr lang="en-US"/>
              <a:t>import pdb to get the software loaded</a:t>
            </a:r>
          </a:p>
          <a:p>
            <a:pPr lvl="1"/>
            <a:r>
              <a:rPr lang="en-US"/>
              <a:t>pdb.set_trace() – insert this code at every desired breakpoint</a:t>
            </a:r>
          </a:p>
          <a:p>
            <a:pPr lvl="1"/>
            <a:r>
              <a:rPr lang="en-US"/>
              <a:t>This does not preclude using the commands on the next slide.</a:t>
            </a:r>
          </a:p>
          <a:p>
            <a:pPr lvl="0"/>
            <a:r>
              <a:rPr lang="en-US"/>
              <a:t>Run program under pdb.	</a:t>
            </a:r>
          </a:p>
          <a:p>
            <a:pPr lvl="0"/>
            <a:r>
              <a:rPr lang="en-US"/>
              <a:t>From command line enter pdb modulename and use the commands on the next slide.  (Windows – python –m pdb module)</a:t>
            </a:r>
          </a:p>
          <a:p>
            <a:pPr lvl="1"/>
            <a:endParaRPr lang="en-US"/>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Slide81">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274640"/>
            <a:ext cx="8780315" cy="677863"/>
          </a:xfrm>
        </p:spPr>
        <p:txBody>
          <a:bodyPr/>
          <a:lstStyle/>
          <a:p>
            <a:pPr lvl="0"/>
            <a:r>
              <a:rPr lang="en-US"/>
              <a:t>Variable Assignment</a:t>
            </a:r>
          </a:p>
        </p:txBody>
      </p:sp>
      <p:sp>
        <p:nvSpPr>
          <p:cNvPr id="3" name="Content Placeholder 2"/>
          <p:cNvSpPr txBox="1">
            <a:spLocks noGrp="1"/>
          </p:cNvSpPr>
          <p:nvPr>
            <p:ph idx="1"/>
          </p:nvPr>
        </p:nvSpPr>
        <p:spPr>
          <a:xfrm>
            <a:off x="114300" y="1175196"/>
            <a:ext cx="8780315" cy="5393030"/>
          </a:xfrm>
        </p:spPr>
        <p:txBody>
          <a:bodyPr/>
          <a:lstStyle/>
          <a:p>
            <a:pPr lvl="0"/>
            <a:r>
              <a:rPr lang="en-US" dirty="0"/>
              <a:t>General assignments </a:t>
            </a:r>
          </a:p>
          <a:p>
            <a:pPr lvl="1"/>
            <a:r>
              <a:rPr lang="en-US" dirty="0"/>
              <a:t>x = 12.3</a:t>
            </a:r>
          </a:p>
          <a:p>
            <a:pPr lvl="1"/>
            <a:r>
              <a:rPr lang="en-US" dirty="0"/>
              <a:t>x = x + 1</a:t>
            </a:r>
          </a:p>
          <a:p>
            <a:pPr lvl="1"/>
            <a:r>
              <a:rPr lang="en-US" dirty="0"/>
              <a:t>y = x + 117</a:t>
            </a:r>
          </a:p>
          <a:p>
            <a:pPr lvl="1">
              <a:spcAft>
                <a:spcPts val="1200"/>
              </a:spcAft>
            </a:pPr>
            <a:r>
              <a:rPr lang="en-US" dirty="0"/>
              <a:t>z = 12 * x / y</a:t>
            </a:r>
          </a:p>
          <a:p>
            <a:pPr lvl="1"/>
            <a:r>
              <a:rPr lang="en-US" dirty="0"/>
              <a:t>a = “This is a line of text”</a:t>
            </a:r>
          </a:p>
          <a:p>
            <a:pPr lvl="1"/>
            <a:r>
              <a:rPr lang="en-US" dirty="0"/>
              <a:t>b = “ and so is this”</a:t>
            </a:r>
          </a:p>
          <a:p>
            <a:pPr lvl="1"/>
            <a:r>
              <a:rPr lang="en-US" dirty="0"/>
              <a:t>c = a + b   (string concatenation – do not use with numbers)  </a:t>
            </a:r>
          </a:p>
          <a:p>
            <a:pPr lvl="1"/>
            <a:r>
              <a:rPr lang="en-US" dirty="0"/>
              <a:t>d = 20 * ‘-’   (string replication)</a:t>
            </a:r>
          </a:p>
          <a:p>
            <a:pPr marL="411480" lvl="1" indent="0">
              <a:spcBef>
                <a:spcPts val="1200"/>
              </a:spcBef>
              <a:buNone/>
            </a:pPr>
            <a:r>
              <a:rPr lang="en-US" dirty="0"/>
              <a:t>In Python, there can be more than one variable on the left side.</a:t>
            </a:r>
          </a:p>
          <a:p>
            <a:pPr lvl="1"/>
            <a:r>
              <a:rPr lang="en-US" dirty="0"/>
              <a:t>x, y = y, x  This swaps the values of the two variables</a:t>
            </a:r>
          </a:p>
          <a:p>
            <a:pPr lvl="1"/>
            <a:r>
              <a:rPr lang="en-US" dirty="0"/>
              <a:t>Later, this technique will be used to unpack multi-valued variables into individual variables</a:t>
            </a:r>
            <a:r>
              <a:rPr lang="en-US" dirty="0" smtClean="0"/>
              <a:t>.</a:t>
            </a:r>
          </a:p>
          <a:p>
            <a:pPr lvl="1"/>
            <a:r>
              <a:rPr lang="en-US" dirty="0" smtClean="0"/>
              <a:t>See a0Assignments.jpg in Samples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name="Slide572">
    <p:spTree>
      <p:nvGrpSpPr>
        <p:cNvPr id="1" name=""/>
        <p:cNvGrpSpPr/>
        <p:nvPr/>
      </p:nvGrpSpPr>
      <p:grpSpPr>
        <a:xfrm>
          <a:off x="0" y="0"/>
          <a:ext cx="0" cy="0"/>
          <a:chOff x="0" y="0"/>
          <a:chExt cx="0" cy="0"/>
        </a:xfrm>
      </p:grpSpPr>
      <p:sp>
        <p:nvSpPr>
          <p:cNvPr id="2" name="Title 1"/>
          <p:cNvSpPr txBox="1">
            <a:spLocks noGrp="1"/>
          </p:cNvSpPr>
          <p:nvPr>
            <p:ph type="title"/>
          </p:nvPr>
        </p:nvSpPr>
        <p:spPr>
          <a:xfrm>
            <a:off x="25786" y="320"/>
            <a:ext cx="8780315" cy="1143000"/>
          </a:xfrm>
        </p:spPr>
        <p:txBody>
          <a:bodyPr/>
          <a:lstStyle/>
          <a:p>
            <a:pPr lvl="0"/>
            <a:r>
              <a:rPr lang="en-US"/>
              <a:t>Common PDB Commands</a:t>
            </a:r>
          </a:p>
        </p:txBody>
      </p:sp>
      <p:sp>
        <p:nvSpPr>
          <p:cNvPr id="3" name="Content Placeholder 2"/>
          <p:cNvSpPr txBox="1">
            <a:spLocks noGrp="1"/>
          </p:cNvSpPr>
          <p:nvPr>
            <p:ph idx="1"/>
          </p:nvPr>
        </p:nvSpPr>
        <p:spPr>
          <a:xfrm>
            <a:off x="114300" y="1143320"/>
            <a:ext cx="8780315" cy="5549585"/>
          </a:xfrm>
        </p:spPr>
        <p:txBody>
          <a:bodyPr/>
          <a:lstStyle/>
          <a:p>
            <a:pPr marL="411480" lvl="1" indent="0">
              <a:buNone/>
            </a:pPr>
            <a:endParaRPr lang="en-US"/>
          </a:p>
          <a:p>
            <a:pPr lvl="1"/>
            <a:r>
              <a:rPr lang="en-US"/>
              <a:t>h(elp)	list commands or display doc for a specific command</a:t>
            </a:r>
          </a:p>
          <a:p>
            <a:pPr lvl="1"/>
            <a:r>
              <a:rPr lang="en-US"/>
              <a:t>b(reak) 	set a breakpoint or (no arguments) list all breakpoints</a:t>
            </a:r>
          </a:p>
          <a:p>
            <a:pPr lvl="1"/>
            <a:r>
              <a:rPr lang="en-US"/>
              <a:t>s(tep)	step into a function.  Using n will bypass the function</a:t>
            </a:r>
          </a:p>
          <a:p>
            <a:pPr lvl="1"/>
            <a:r>
              <a:rPr lang="en-US"/>
              <a:t>n(ext)	exceute the next statement.</a:t>
            </a:r>
          </a:p>
          <a:p>
            <a:pPr lvl="1"/>
            <a:r>
              <a:rPr lang="en-US"/>
              <a:t>r(eturn)	step out of a function</a:t>
            </a:r>
          </a:p>
          <a:p>
            <a:pPr lvl="1"/>
            <a:r>
              <a:rPr lang="en-US"/>
              <a:t>c(ontinue)	execute normally stopping at any breakpoints</a:t>
            </a:r>
          </a:p>
          <a:p>
            <a:pPr lvl="1"/>
            <a:r>
              <a:rPr lang="en-US"/>
              <a:t>l(ist) 	list the source statements adjacent to current location</a:t>
            </a:r>
          </a:p>
          <a:p>
            <a:pPr lvl="1"/>
            <a:r>
              <a:rPr lang="en-US"/>
              <a:t>p expression  print this value to the screen.  Usually a variable</a:t>
            </a:r>
          </a:p>
          <a:p>
            <a:pPr lvl="1"/>
            <a:r>
              <a:rPr lang="da-DK"/>
              <a:t>q(uit)	get out of pdb altogether</a:t>
            </a:r>
          </a:p>
          <a:p>
            <a:pPr lvl="1"/>
            <a:r>
              <a:rPr lang="da-DK"/>
              <a:t>c(lear)	clear a specific breakpoint.  No argument clears all breaks</a:t>
            </a:r>
          </a:p>
          <a:p>
            <a:pPr lvl="1"/>
            <a:r>
              <a:rPr lang="da-DK"/>
              <a:t>!expr	change the value of any variable while at a breakpoint.  The 		! is needed to avoid confusion with a command.</a:t>
            </a:r>
          </a:p>
          <a:p>
            <a:pPr lvl="1"/>
            <a:endParaRPr lang="da-DK"/>
          </a:p>
          <a:p>
            <a:pPr marL="411480" lvl="1" indent="0">
              <a:buNone/>
            </a:pPr>
            <a:endParaRPr lang="en-US"/>
          </a:p>
          <a:p>
            <a:pPr lvl="1"/>
            <a:endParaRPr lang="en-US"/>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name="Slide573">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23180"/>
            <a:ext cx="8780315" cy="929323"/>
          </a:xfrm>
        </p:spPr>
        <p:txBody>
          <a:bodyPr/>
          <a:lstStyle/>
          <a:p>
            <a:pPr lvl="0"/>
            <a:r>
              <a:rPr lang="en-US" dirty="0" smtClean="0">
                <a:solidFill>
                  <a:srgbClr val="2F2B20"/>
                </a:solidFill>
              </a:rPr>
              <a:t>Independent Lab</a:t>
            </a:r>
            <a:endParaRPr lang="en-US" dirty="0">
              <a:solidFill>
                <a:srgbClr val="2F2B20"/>
              </a:solidFill>
            </a:endParaRPr>
          </a:p>
        </p:txBody>
      </p:sp>
      <p:sp>
        <p:nvSpPr>
          <p:cNvPr id="3" name="Content Placeholder 2"/>
          <p:cNvSpPr txBox="1">
            <a:spLocks noGrp="1"/>
          </p:cNvSpPr>
          <p:nvPr>
            <p:ph idx="1"/>
          </p:nvPr>
        </p:nvSpPr>
        <p:spPr>
          <a:xfrm>
            <a:off x="114300" y="952503"/>
            <a:ext cx="8780315" cy="5740402"/>
          </a:xfrm>
        </p:spPr>
        <p:txBody>
          <a:bodyPr/>
          <a:lstStyle/>
          <a:p>
            <a:pPr lvl="0"/>
            <a:r>
              <a:rPr lang="en-US" dirty="0"/>
              <a:t>From command line, execute python pdb1.py</a:t>
            </a:r>
          </a:p>
          <a:p>
            <a:pPr lvl="1"/>
            <a:r>
              <a:rPr lang="en-US" dirty="0"/>
              <a:t>Note what happened when </a:t>
            </a:r>
            <a:r>
              <a:rPr lang="en-US" dirty="0" err="1"/>
              <a:t>pdb</a:t>
            </a:r>
            <a:r>
              <a:rPr lang="en-US" dirty="0"/>
              <a:t> is imported and </a:t>
            </a:r>
            <a:r>
              <a:rPr lang="en-US" dirty="0" err="1"/>
              <a:t>set_trace</a:t>
            </a:r>
            <a:r>
              <a:rPr lang="en-US" dirty="0"/>
              <a:t> is used.</a:t>
            </a:r>
          </a:p>
          <a:p>
            <a:pPr lvl="1"/>
            <a:r>
              <a:rPr lang="en-US" dirty="0"/>
              <a:t>At the break, issue h to get a list of commands.</a:t>
            </a:r>
          </a:p>
          <a:p>
            <a:pPr lvl="1"/>
            <a:r>
              <a:rPr lang="en-US" dirty="0"/>
              <a:t>Also, print the value in variable a and then variable b.</a:t>
            </a:r>
          </a:p>
          <a:p>
            <a:pPr lvl="1"/>
            <a:r>
              <a:rPr lang="en-US" dirty="0"/>
              <a:t>Why is there a problem with variable b?</a:t>
            </a:r>
          </a:p>
          <a:p>
            <a:pPr lvl="1"/>
            <a:r>
              <a:rPr lang="en-US" dirty="0"/>
              <a:t>Change the value of variable a to '</a:t>
            </a:r>
            <a:r>
              <a:rPr lang="en-US" dirty="0" err="1"/>
              <a:t>zzz</a:t>
            </a:r>
            <a:r>
              <a:rPr lang="en-US" dirty="0"/>
              <a:t>'</a:t>
            </a:r>
          </a:p>
          <a:p>
            <a:pPr lvl="1"/>
            <a:r>
              <a:rPr lang="en-US" dirty="0"/>
              <a:t>Enter command n and step through the rest of the program.</a:t>
            </a:r>
          </a:p>
          <a:p>
            <a:pPr lvl="0"/>
            <a:r>
              <a:rPr lang="en-US" dirty="0"/>
              <a:t>From command line, execute python pdb2.py</a:t>
            </a:r>
          </a:p>
          <a:p>
            <a:pPr lvl="1"/>
            <a:r>
              <a:rPr lang="en-US" dirty="0"/>
              <a:t>Set breakpoints at lines 8 and 11.</a:t>
            </a:r>
          </a:p>
          <a:p>
            <a:pPr lvl="1"/>
            <a:r>
              <a:rPr lang="en-US" dirty="0"/>
              <a:t>Execute (command c) the program until the break.  Print variable a. </a:t>
            </a:r>
          </a:p>
          <a:p>
            <a:pPr lvl="1"/>
            <a:r>
              <a:rPr lang="en-US" dirty="0"/>
              <a:t>Step through the program using command n.</a:t>
            </a:r>
          </a:p>
          <a:p>
            <a:pPr lvl="1"/>
            <a:r>
              <a:rPr lang="en-US" dirty="0"/>
              <a:t>Be sure to use the s command to step into the function. </a:t>
            </a:r>
          </a:p>
          <a:p>
            <a:pPr lvl="1"/>
            <a:r>
              <a:rPr lang="en-US" dirty="0"/>
              <a:t>Continue to the breakpoint with a c command.  Issue a b command, then a clear (respond y) then b again.  Note all breakpoints cleared.</a:t>
            </a:r>
          </a:p>
          <a:p>
            <a:pPr lvl="1"/>
            <a:r>
              <a:rPr lang="en-US" dirty="0"/>
              <a:t>Print variables s1, s2 and s3 and issue a c command to finish.</a:t>
            </a:r>
          </a:p>
          <a:p>
            <a:pPr lvl="0"/>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Future</a:t>
            </a:r>
          </a:p>
        </p:txBody>
      </p:sp>
      <p:sp>
        <p:nvSpPr>
          <p:cNvPr id="3" name="Content Placeholder 2"/>
          <p:cNvSpPr txBox="1">
            <a:spLocks noGrp="1"/>
          </p:cNvSpPr>
          <p:nvPr>
            <p:ph idx="1"/>
          </p:nvPr>
        </p:nvSpPr>
        <p:spPr/>
        <p:txBody>
          <a:bodyPr/>
          <a:lstStyle/>
          <a:p>
            <a:pPr lvl="0"/>
            <a:r>
              <a:rPr lang="en-US" dirty="0"/>
              <a:t>__future__ allows you to use certain elements of version 3 while still in version 2</a:t>
            </a:r>
          </a:p>
          <a:p>
            <a:pPr lvl="0"/>
            <a:r>
              <a:rPr lang="en-US" dirty="0"/>
              <a:t>Examples:</a:t>
            </a:r>
          </a:p>
          <a:p>
            <a:pPr marL="114300" lvl="0" indent="0">
              <a:buNone/>
            </a:pPr>
            <a:r>
              <a:rPr lang="en-US" dirty="0"/>
              <a:t>7/3 = 2</a:t>
            </a:r>
          </a:p>
          <a:p>
            <a:pPr marL="114300" lvl="0" indent="0">
              <a:buNone/>
            </a:pPr>
            <a:r>
              <a:rPr lang="en-US" dirty="0" err="1"/>
              <a:t>from__future</a:t>
            </a:r>
            <a:r>
              <a:rPr lang="en-US" dirty="0"/>
              <a:t>__ import division</a:t>
            </a:r>
          </a:p>
          <a:p>
            <a:pPr marL="114300" lvl="0" indent="0">
              <a:buNone/>
            </a:pPr>
            <a:r>
              <a:rPr lang="en-US" dirty="0"/>
              <a:t>7/3 = 2.33333</a:t>
            </a:r>
          </a:p>
          <a:p>
            <a:pPr marL="114300" lvl="0" indent="0">
              <a:buNone/>
            </a:pPr>
            <a:r>
              <a:rPr lang="en-US" dirty="0"/>
              <a:t>print 'Why wait for version 3?',</a:t>
            </a:r>
          </a:p>
          <a:p>
            <a:pPr marL="114300" lvl="0" indent="0">
              <a:buNone/>
            </a:pPr>
            <a:r>
              <a:rPr lang="en-US" dirty="0"/>
              <a:t>from __future__ import </a:t>
            </a:r>
            <a:r>
              <a:rPr lang="en-US" dirty="0" err="1"/>
              <a:t>print_function</a:t>
            </a:r>
            <a:endParaRPr lang="en-US" dirty="0"/>
          </a:p>
          <a:p>
            <a:pPr marL="114300" lvl="0" indent="0">
              <a:buNone/>
            </a:pPr>
            <a:r>
              <a:rPr lang="en-US" dirty="0"/>
              <a:t>print('Why wait for version3?', end = ' </a:t>
            </a:r>
            <a:r>
              <a:rPr lang="en-US" dirty="0" smtClean="0"/>
              <a:t>')</a:t>
            </a:r>
          </a:p>
          <a:p>
            <a:pPr marL="114300" lvl="0" indent="0">
              <a:buNone/>
            </a:pPr>
            <a:endParaRPr lang="en-US" dirty="0"/>
          </a:p>
          <a:p>
            <a:pPr lvl="0"/>
            <a:r>
              <a:rPr lang="en-US" dirty="0" smtClean="0"/>
              <a:t>See </a:t>
            </a:r>
            <a:r>
              <a:rPr lang="en-US" dirty="0"/>
              <a:t>future1.py and future2.py in Demo </a:t>
            </a:r>
            <a:r>
              <a:rPr lang="en-US" dirty="0" err="1"/>
              <a:t>Progs</a:t>
            </a:r>
            <a:endParaRPr lang="en-US" dirty="0"/>
          </a:p>
        </p:txBody>
      </p:sp>
    </p:spTree>
    <p:extLst>
      <p:ext uri="{BB962C8B-B14F-4D97-AF65-F5344CB8AC3E}">
        <p14:creationId xmlns:p14="http://schemas.microsoft.com/office/powerpoint/2010/main" val="455484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II</a:t>
            </a:r>
            <a:endParaRPr lang="en-US" dirty="0"/>
          </a:p>
        </p:txBody>
      </p:sp>
      <p:sp>
        <p:nvSpPr>
          <p:cNvPr id="3" name="Content Placeholder 2"/>
          <p:cNvSpPr>
            <a:spLocks noGrp="1"/>
          </p:cNvSpPr>
          <p:nvPr>
            <p:ph idx="1"/>
          </p:nvPr>
        </p:nvSpPr>
        <p:spPr>
          <a:xfrm>
            <a:off x="1391478" y="1600200"/>
            <a:ext cx="7503137" cy="5092695"/>
          </a:xfrm>
        </p:spPr>
        <p:txBody>
          <a:bodyPr/>
          <a:lstStyle/>
          <a:p>
            <a:pPr>
              <a:spcBef>
                <a:spcPts val="0"/>
              </a:spcBef>
              <a:spcAft>
                <a:spcPts val="900"/>
              </a:spcAft>
            </a:pPr>
            <a:r>
              <a:rPr lang="en-US" sz="2400" dirty="0" smtClean="0"/>
              <a:t>Review</a:t>
            </a:r>
          </a:p>
          <a:p>
            <a:pPr>
              <a:spcBef>
                <a:spcPts val="0"/>
              </a:spcBef>
              <a:spcAft>
                <a:spcPts val="900"/>
              </a:spcAft>
            </a:pPr>
            <a:r>
              <a:rPr lang="en-US" sz="2400" dirty="0" smtClean="0"/>
              <a:t>JSON including Pickle and other alternatives</a:t>
            </a:r>
          </a:p>
          <a:p>
            <a:pPr>
              <a:spcBef>
                <a:spcPts val="0"/>
              </a:spcBef>
              <a:spcAft>
                <a:spcPts val="900"/>
              </a:spcAft>
            </a:pPr>
            <a:r>
              <a:rPr lang="en-US" sz="2400" dirty="0" smtClean="0"/>
              <a:t>REST API</a:t>
            </a:r>
          </a:p>
          <a:p>
            <a:pPr>
              <a:spcBef>
                <a:spcPts val="0"/>
              </a:spcBef>
              <a:spcAft>
                <a:spcPts val="900"/>
              </a:spcAft>
            </a:pPr>
            <a:r>
              <a:rPr lang="en-US" sz="2400" dirty="0" smtClean="0"/>
              <a:t>MySQL API (Assumes some SQL knowledge)</a:t>
            </a:r>
          </a:p>
          <a:p>
            <a:pPr>
              <a:spcBef>
                <a:spcPts val="0"/>
              </a:spcBef>
              <a:spcAft>
                <a:spcPts val="900"/>
              </a:spcAft>
            </a:pPr>
            <a:r>
              <a:rPr lang="en-US" sz="2400" dirty="0" smtClean="0"/>
              <a:t>Decorators</a:t>
            </a:r>
          </a:p>
          <a:p>
            <a:pPr>
              <a:spcBef>
                <a:spcPts val="0"/>
              </a:spcBef>
              <a:spcAft>
                <a:spcPts val="900"/>
              </a:spcAft>
            </a:pPr>
            <a:r>
              <a:rPr lang="en-US" sz="2400" dirty="0" err="1" smtClean="0"/>
              <a:t>Subprocesses</a:t>
            </a:r>
            <a:endParaRPr lang="en-US" sz="2400" dirty="0" smtClean="0"/>
          </a:p>
          <a:p>
            <a:pPr>
              <a:spcBef>
                <a:spcPts val="0"/>
              </a:spcBef>
              <a:spcAft>
                <a:spcPts val="900"/>
              </a:spcAft>
            </a:pPr>
            <a:r>
              <a:rPr lang="en-US" sz="2400" dirty="0" smtClean="0"/>
              <a:t>Threads</a:t>
            </a:r>
          </a:p>
          <a:p>
            <a:pPr>
              <a:spcBef>
                <a:spcPts val="0"/>
              </a:spcBef>
              <a:spcAft>
                <a:spcPts val="900"/>
              </a:spcAft>
            </a:pPr>
            <a:r>
              <a:rPr lang="en-US" sz="2400" dirty="0" smtClean="0"/>
              <a:t>Multiprocessing</a:t>
            </a:r>
          </a:p>
          <a:p>
            <a:pPr>
              <a:spcBef>
                <a:spcPts val="0"/>
              </a:spcBef>
              <a:spcAft>
                <a:spcPts val="900"/>
              </a:spcAft>
            </a:pPr>
            <a:r>
              <a:rPr lang="en-US" sz="2400" dirty="0" smtClean="0"/>
              <a:t>Test-driven development</a:t>
            </a:r>
          </a:p>
          <a:p>
            <a:pPr>
              <a:spcBef>
                <a:spcPts val="0"/>
              </a:spcBef>
              <a:spcAft>
                <a:spcPts val="900"/>
              </a:spcAft>
            </a:pPr>
            <a:r>
              <a:rPr lang="en-US" sz="2400" dirty="0"/>
              <a:t>Python Web Server</a:t>
            </a:r>
            <a:r>
              <a:rPr lang="en-US" dirty="0"/>
              <a:t> </a:t>
            </a:r>
            <a:r>
              <a:rPr lang="en-US" sz="2400" dirty="0"/>
              <a:t>Gateway Interface (WSGI)</a:t>
            </a:r>
          </a:p>
        </p:txBody>
      </p:sp>
    </p:spTree>
    <p:extLst>
      <p:ext uri="{BB962C8B-B14F-4D97-AF65-F5344CB8AC3E}">
        <p14:creationId xmlns:p14="http://schemas.microsoft.com/office/powerpoint/2010/main" val="275898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4.xml><?xml version="1.0" encoding="utf-8"?>
<p:sld xmlns:a="http://schemas.openxmlformats.org/drawingml/2006/main" xmlns:r="http://schemas.openxmlformats.org/officeDocument/2006/relationships" xmlns:p="http://schemas.openxmlformats.org/presentationml/2006/main" show="0">
  <p:cSld name="Slide57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unittest Module</a:t>
            </a:r>
          </a:p>
        </p:txBody>
      </p:sp>
      <p:sp>
        <p:nvSpPr>
          <p:cNvPr id="3" name="Content Placeholder 2"/>
          <p:cNvSpPr txBox="1">
            <a:spLocks noGrp="1"/>
          </p:cNvSpPr>
          <p:nvPr>
            <p:ph idx="1"/>
          </p:nvPr>
        </p:nvSpPr>
        <p:spPr/>
        <p:txBody>
          <a:bodyPr/>
          <a:lstStyle/>
          <a:p>
            <a:pPr marL="114300" lvl="0" indent="0">
              <a:buNone/>
            </a:pPr>
            <a:endParaRPr lang="en-US" sz="2000"/>
          </a:p>
          <a:p>
            <a:pPr lvl="0">
              <a:spcAft>
                <a:spcPts val="1200"/>
              </a:spcAft>
            </a:pPr>
            <a:r>
              <a:rPr lang="en-US" sz="2000"/>
              <a:t>In Python, the unittest module follows the model of many unit testing frameworks.  </a:t>
            </a:r>
          </a:p>
          <a:p>
            <a:pPr lvl="0">
              <a:spcAft>
                <a:spcPts val="1200"/>
              </a:spcAft>
            </a:pPr>
            <a:r>
              <a:rPr lang="en-US" sz="2000"/>
              <a:t>Unit testing is an essential part of  agile software development. </a:t>
            </a:r>
            <a:endParaRPr lang="en-US" sz="1800"/>
          </a:p>
          <a:p>
            <a:pPr lvl="0">
              <a:spcAft>
                <a:spcPts val="1200"/>
              </a:spcAft>
            </a:pPr>
            <a:r>
              <a:rPr lang="en-US" sz="2000"/>
              <a:t>For more information on unittest, review the following:</a:t>
            </a:r>
          </a:p>
          <a:p>
            <a:pPr marL="114300" lvl="0" indent="0" algn="ctr">
              <a:spcBef>
                <a:spcPts val="400"/>
              </a:spcBef>
              <a:buNone/>
            </a:pPr>
            <a:r>
              <a:rPr lang="en-US" sz="1800">
                <a:hlinkClick r:id="rId3"/>
              </a:rPr>
              <a:t>https://docs.python.org/2/library/unittest.html</a:t>
            </a:r>
            <a:endParaRPr lang="en-US" sz="1800"/>
          </a:p>
          <a:p>
            <a:pPr marL="114300" lvl="0" indent="0" algn="ctr">
              <a:spcBef>
                <a:spcPts val="400"/>
              </a:spcBef>
              <a:buNone/>
            </a:pPr>
            <a:r>
              <a:rPr lang="en-US" sz="1800">
                <a:hlinkClick r:id="rId4"/>
              </a:rPr>
              <a:t>http://www.drdobbs.com/testing/unit-testing-with-python/240165163</a:t>
            </a:r>
            <a:endParaRPr lang="en-US" sz="1800"/>
          </a:p>
          <a:p>
            <a:pPr marL="114300" lvl="0" indent="0" algn="ctr">
              <a:spcBef>
                <a:spcPts val="400"/>
              </a:spcBef>
              <a:buNone/>
            </a:pPr>
            <a:r>
              <a:rPr lang="en-US" sz="1800">
                <a:hlinkClick r:id="rId5"/>
              </a:rPr>
              <a:t>http://pythontesting.net/framework/unittest/unittest-introduction/</a:t>
            </a:r>
            <a:endParaRPr lang="en-US" sz="1800"/>
          </a:p>
          <a:p>
            <a:pPr marL="114300" lvl="0" indent="0">
              <a:spcBef>
                <a:spcPts val="400"/>
              </a:spcBef>
              <a:buNone/>
            </a:pPr>
            <a:endParaRPr lang="en-US" sz="1800"/>
          </a:p>
          <a:p>
            <a:pPr lvl="0"/>
            <a:endParaRPr lang="en-US" sz="2000"/>
          </a:p>
        </p:txBody>
      </p:sp>
      <p:sp>
        <p:nvSpPr>
          <p:cNvPr id="4"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4A5A7BD-2C19-42A7-A089-6B022CE939D4}" type="slidenum">
              <a:t>154</a:t>
            </a:fld>
            <a:endParaRPr lang="en-US" sz="1800" b="0" i="0" u="none" strike="noStrike" kern="1200" cap="none" spc="0" baseline="0">
              <a:solidFill>
                <a:srgbClr val="FFFFFF"/>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5.xml><?xml version="1.0" encoding="utf-8"?>
<p:sld xmlns:a="http://schemas.openxmlformats.org/drawingml/2006/main" xmlns:r="http://schemas.openxmlformats.org/officeDocument/2006/relationships" xmlns:p="http://schemas.openxmlformats.org/presentationml/2006/main" show="0">
  <p:cSld name="Slide57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Modules &amp; Packages Redux</a:t>
            </a:r>
          </a:p>
        </p:txBody>
      </p:sp>
      <p:sp>
        <p:nvSpPr>
          <p:cNvPr id="3" name="Content Placeholder 2"/>
          <p:cNvSpPr txBox="1">
            <a:spLocks noGrp="1"/>
          </p:cNvSpPr>
          <p:nvPr>
            <p:ph idx="1"/>
          </p:nvPr>
        </p:nvSpPr>
        <p:spPr/>
        <p:txBody>
          <a:bodyPr/>
          <a:lstStyle/>
          <a:p>
            <a:pPr lvl="0"/>
            <a:r>
              <a:rPr lang="en-US"/>
              <a:t>Python searches for modules in a definite order:</a:t>
            </a:r>
          </a:p>
          <a:p>
            <a:pPr lvl="1"/>
            <a:r>
              <a:rPr lang="en-US"/>
              <a:t>Current directory</a:t>
            </a:r>
          </a:p>
          <a:p>
            <a:pPr lvl="1"/>
            <a:r>
              <a:rPr lang="en-US"/>
              <a:t>PYTHONPATH directories</a:t>
            </a:r>
          </a:p>
          <a:p>
            <a:pPr lvl="1"/>
            <a:r>
              <a:rPr lang="en-US"/>
              <a:t>Installation default directories, if any</a:t>
            </a:r>
          </a:p>
          <a:p>
            <a:pPr lvl="1"/>
            <a:endParaRPr lang="en-US"/>
          </a:p>
          <a:p>
            <a:pPr lvl="0"/>
            <a:r>
              <a:rPr lang="en-US"/>
              <a:t>Reference sys.path for the actual list</a:t>
            </a:r>
          </a:p>
          <a:p>
            <a:pPr lvl="0"/>
            <a:endParaRPr lang="en-US"/>
          </a:p>
          <a:p>
            <a:pPr lvl="0"/>
            <a:r>
              <a:rPr lang="en-US" sz="2000"/>
              <a:t>Use pip or easy_install as package managers (your virtualenv has both):</a:t>
            </a:r>
          </a:p>
          <a:p>
            <a:pPr lvl="1">
              <a:spcBef>
                <a:spcPts val="400"/>
              </a:spcBef>
            </a:pPr>
            <a:r>
              <a:rPr lang="en-US" sz="1800">
                <a:hlinkClick r:id="rId2"/>
              </a:rPr>
              <a:t>http://pypi.python.org/pypi/pip</a:t>
            </a:r>
            <a:endParaRPr lang="en-US" sz="1800"/>
          </a:p>
          <a:p>
            <a:pPr lvl="1">
              <a:spcBef>
                <a:spcPts val="400"/>
              </a:spcBef>
            </a:pPr>
            <a:r>
              <a:rPr lang="en-US" sz="1800">
                <a:hlinkClick r:id="rId3"/>
              </a:rPr>
              <a:t>http://peak.telecommunity.com/DevCenter/EasyInstall</a:t>
            </a:r>
            <a:endParaRPr lang="en-US" sz="1800"/>
          </a:p>
          <a:p>
            <a:pPr lvl="0"/>
            <a:endParaRPr lang="en-US"/>
          </a:p>
          <a:p>
            <a:pPr lvl="1"/>
            <a:endParaRPr lang="en-US"/>
          </a:p>
          <a:p>
            <a:pPr marL="114300" lvl="0" indent="0">
              <a:buNone/>
            </a:pPr>
            <a:endParaRPr lang="en-US"/>
          </a:p>
          <a:p>
            <a:pPr lvl="1"/>
            <a:endParaRPr lang="en-US"/>
          </a:p>
          <a:p>
            <a:pPr lvl="0"/>
            <a:endParaRPr lang="en-US"/>
          </a:p>
          <a:p>
            <a:pPr lvl="0"/>
            <a:endParaRPr lang="en-US"/>
          </a:p>
          <a:p>
            <a:pPr lvl="0"/>
            <a:endParaRPr lang="en-US"/>
          </a:p>
          <a:p>
            <a:pPr lvl="0"/>
            <a:endParaRPr lang="en-US"/>
          </a:p>
          <a:p>
            <a:pPr lvl="0"/>
            <a:endParaRPr lang="en-US"/>
          </a:p>
          <a:p>
            <a:pPr lvl="0"/>
            <a:endParaRPr lang="en-US"/>
          </a:p>
        </p:txBody>
      </p:sp>
      <p:sp>
        <p:nvSpPr>
          <p:cNvPr id="4" name="Footer Placeholder 4"/>
          <p:cNvSpPr txBox="1"/>
          <p:nvPr/>
        </p:nvSpPr>
        <p:spPr>
          <a:xfrm rot="16200004">
            <a:off x="7586909" y="4048747"/>
            <a:ext cx="2367281" cy="365760"/>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Python I [Content Rev.3]</a:t>
            </a:r>
          </a:p>
        </p:txBody>
      </p:sp>
      <p:sp>
        <p:nvSpPr>
          <p:cNvPr id="5"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B51881C-1951-4821-9183-8785D54FD6C2}" type="slidenum">
              <a:t>155</a:t>
            </a:fld>
            <a:endParaRPr lang="en-US" sz="1800" b="0" i="0" u="none" strike="noStrike" kern="1200" cap="none" spc="0" baseline="0">
              <a:solidFill>
                <a:srgbClr val="FFFFFF"/>
              </a:solidFill>
              <a:uFillTx/>
              <a:latin typeface="Tw Cen MT"/>
              <a:ea typeface=""/>
              <a:cs typeface=""/>
            </a:endParaRPr>
          </a:p>
        </p:txBody>
      </p:sp>
      <p:sp>
        <p:nvSpPr>
          <p:cNvPr id="6" name="TextBox 6"/>
          <p:cNvSpPr txBox="1"/>
          <p:nvPr/>
        </p:nvSpPr>
        <p:spPr>
          <a:xfrm>
            <a:off x="9652004" y="749295"/>
            <a:ext cx="184663"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2F2B20"/>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6.xml><?xml version="1.0" encoding="utf-8"?>
<p:sld xmlns:a="http://schemas.openxmlformats.org/drawingml/2006/main" xmlns:r="http://schemas.openxmlformats.org/officeDocument/2006/relationships" xmlns:p="http://schemas.openxmlformats.org/presentationml/2006/main" show="0">
  <p:cSld name="Slide57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virtualenv</a:t>
            </a:r>
          </a:p>
        </p:txBody>
      </p:sp>
      <p:sp>
        <p:nvSpPr>
          <p:cNvPr id="3" name="Content Placeholder 2"/>
          <p:cNvSpPr txBox="1">
            <a:spLocks noGrp="1"/>
          </p:cNvSpPr>
          <p:nvPr>
            <p:ph idx="1"/>
          </p:nvPr>
        </p:nvSpPr>
        <p:spPr/>
        <p:txBody>
          <a:bodyPr/>
          <a:lstStyle/>
          <a:p>
            <a:pPr lvl="0"/>
            <a:r>
              <a:rPr lang="en-US"/>
              <a:t>Creates an isolated python environment customized to the version and dependency requirements of the resident apps</a:t>
            </a:r>
          </a:p>
          <a:p>
            <a:pPr lvl="0"/>
            <a:endParaRPr lang="en-US"/>
          </a:p>
          <a:p>
            <a:pPr lvl="0"/>
            <a:r>
              <a:rPr lang="en-US"/>
              <a:t>Comes with distribute, easy_install, and pip</a:t>
            </a:r>
          </a:p>
          <a:p>
            <a:pPr lvl="0"/>
            <a:endParaRPr lang="en-US"/>
          </a:p>
          <a:p>
            <a:pPr lvl="0"/>
            <a:r>
              <a:rPr lang="en-US"/>
              <a:t>Allows control of environments where root authority is lacking or custom environment is needed</a:t>
            </a:r>
          </a:p>
          <a:p>
            <a:pPr marL="114300" lvl="0" indent="0">
              <a:buNone/>
            </a:pPr>
            <a:endParaRPr lang="en-US"/>
          </a:p>
          <a:p>
            <a:pPr lvl="0"/>
            <a:r>
              <a:rPr lang="en-US"/>
              <a:t>Install and activate/deactivate:</a:t>
            </a:r>
          </a:p>
          <a:p>
            <a:pPr lvl="1"/>
            <a:r>
              <a:rPr lang="en-US" i="1"/>
              <a:t>python virtualenv.py --distribute ENV</a:t>
            </a:r>
          </a:p>
          <a:p>
            <a:pPr lvl="1"/>
            <a:r>
              <a:rPr lang="en-US" i="1"/>
              <a:t>source bin/activate</a:t>
            </a:r>
          </a:p>
        </p:txBody>
      </p:sp>
      <p:sp>
        <p:nvSpPr>
          <p:cNvPr id="4" name="Footer Placeholder 4"/>
          <p:cNvSpPr txBox="1"/>
          <p:nvPr/>
        </p:nvSpPr>
        <p:spPr>
          <a:xfrm rot="16200004">
            <a:off x="7586909" y="4048747"/>
            <a:ext cx="2367281" cy="365760"/>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Python I [Content Rev.3]</a:t>
            </a:r>
          </a:p>
        </p:txBody>
      </p:sp>
      <p:sp>
        <p:nvSpPr>
          <p:cNvPr id="5"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8FA5E14-312E-4C15-829B-2846C9CACD93}" type="slidenum">
              <a:t>156</a:t>
            </a:fld>
            <a:endParaRPr lang="en-US" sz="1800" b="0" i="0" u="none" strike="noStrike" kern="1200" cap="none" spc="0" baseline="0">
              <a:solidFill>
                <a:srgbClr val="FFFFFF"/>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7.xml><?xml version="1.0" encoding="utf-8"?>
<p:sld xmlns:a="http://schemas.openxmlformats.org/drawingml/2006/main" xmlns:r="http://schemas.openxmlformats.org/officeDocument/2006/relationships" xmlns:p="http://schemas.openxmlformats.org/presentationml/2006/main" show="0">
  <p:cSld name="Slide57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site.py</a:t>
            </a:r>
          </a:p>
        </p:txBody>
      </p:sp>
      <p:sp>
        <p:nvSpPr>
          <p:cNvPr id="3" name="Content Placeholder 2"/>
          <p:cNvSpPr txBox="1">
            <a:spLocks noGrp="1"/>
          </p:cNvSpPr>
          <p:nvPr>
            <p:ph idx="1"/>
          </p:nvPr>
        </p:nvSpPr>
        <p:spPr/>
        <p:txBody>
          <a:bodyPr/>
          <a:lstStyle/>
          <a:p>
            <a:pPr lvl="0"/>
            <a:r>
              <a:rPr lang="en-US"/>
              <a:t>The site module is automatically imported at python startup (unless –S option) </a:t>
            </a:r>
          </a:p>
          <a:p>
            <a:pPr lvl="0"/>
            <a:endParaRPr lang="en-US"/>
          </a:p>
          <a:p>
            <a:pPr lvl="0"/>
            <a:r>
              <a:rPr lang="en-US"/>
              <a:t>Tells Python where additional site-specific packages live (if any)</a:t>
            </a:r>
          </a:p>
          <a:p>
            <a:pPr lvl="0"/>
            <a:endParaRPr lang="en-US"/>
          </a:p>
          <a:p>
            <a:pPr lvl="0"/>
            <a:r>
              <a:rPr lang="en-US"/>
              <a:t>Adds site-specific search paths to the module search path (sys.path) using a path configuration file (&lt;package&gt;.pth)</a:t>
            </a:r>
          </a:p>
          <a:p>
            <a:pPr lvl="0"/>
            <a:endParaRPr lang="en-US"/>
          </a:p>
          <a:p>
            <a:pPr lvl="0"/>
            <a:r>
              <a:rPr lang="en-US"/>
              <a:t>Path configuration files list additional directories, one per line, needed by &lt;package&gt;</a:t>
            </a:r>
          </a:p>
        </p:txBody>
      </p:sp>
      <p:sp>
        <p:nvSpPr>
          <p:cNvPr id="4" name="Footer Placeholder 4"/>
          <p:cNvSpPr txBox="1"/>
          <p:nvPr/>
        </p:nvSpPr>
        <p:spPr>
          <a:xfrm rot="16200004">
            <a:off x="7586909" y="4048747"/>
            <a:ext cx="2367281" cy="365760"/>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Python I [Content Rev.3]</a:t>
            </a:r>
          </a:p>
        </p:txBody>
      </p:sp>
      <p:sp>
        <p:nvSpPr>
          <p:cNvPr id="5" name="Slide Number Placeholder 5"/>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DC8AA46-10A3-422A-ACF9-CBEE38915A20}" type="slidenum">
              <a:t>157</a:t>
            </a:fld>
            <a:endParaRPr lang="en-US" sz="1800" b="0" i="0" u="none" strike="noStrike" kern="1200" cap="none" spc="0" baseline="0">
              <a:solidFill>
                <a:srgbClr val="FFFFFF"/>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name="Slide551">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solidFill>
                  <a:srgbClr val="333333"/>
                </a:solidFill>
                <a:latin typeface="OTS-derived-font"/>
              </a:rPr>
              <a:t>THE END</a:t>
            </a:r>
            <a:endParaRPr lang="en-US"/>
          </a:p>
        </p:txBody>
      </p:sp>
      <p:sp>
        <p:nvSpPr>
          <p:cNvPr id="3" name="Content Placeholder 2"/>
          <p:cNvSpPr txBox="1">
            <a:spLocks noGrp="1"/>
          </p:cNvSpPr>
          <p:nvPr>
            <p:ph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Slide444">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144466"/>
            <a:ext cx="8780315" cy="1143000"/>
          </a:xfrm>
        </p:spPr>
        <p:txBody>
          <a:bodyPr/>
          <a:lstStyle/>
          <a:p>
            <a:pPr lvl="0"/>
            <a:r>
              <a:rPr lang="en-US">
                <a:solidFill>
                  <a:srgbClr val="333333"/>
                </a:solidFill>
                <a:latin typeface="OTS-derived-font"/>
              </a:rPr>
              <a:t>Literals and Comments</a:t>
            </a:r>
            <a:endParaRPr lang="en-US"/>
          </a:p>
        </p:txBody>
      </p:sp>
      <p:sp>
        <p:nvSpPr>
          <p:cNvPr id="3" name="Content Placeholder 2"/>
          <p:cNvSpPr txBox="1">
            <a:spLocks noGrp="1"/>
          </p:cNvSpPr>
          <p:nvPr>
            <p:ph idx="1"/>
          </p:nvPr>
        </p:nvSpPr>
        <p:spPr>
          <a:xfrm>
            <a:off x="114300" y="965204"/>
            <a:ext cx="8780315" cy="5092695"/>
          </a:xfrm>
        </p:spPr>
        <p:txBody>
          <a:bodyPr/>
          <a:lstStyle/>
          <a:p>
            <a:pPr lvl="0">
              <a:spcBef>
                <a:spcPts val="1800"/>
              </a:spcBef>
            </a:pPr>
            <a:r>
              <a:rPr lang="en-US" dirty="0"/>
              <a:t>Comments work the same as most languages. A # is used as the delimiter.</a:t>
            </a:r>
          </a:p>
          <a:p>
            <a:pPr lvl="0">
              <a:spcBef>
                <a:spcPts val="1800"/>
              </a:spcBef>
            </a:pPr>
            <a:r>
              <a:rPr lang="en-US" dirty="0"/>
              <a:t>String literals can be enclosed in single quotes (') or double quotes (") if they are contained on one line. </a:t>
            </a:r>
          </a:p>
          <a:p>
            <a:pPr lvl="0">
              <a:spcBef>
                <a:spcPts val="1800"/>
              </a:spcBef>
            </a:pPr>
            <a:r>
              <a:rPr lang="en-US" dirty="0"/>
              <a:t>triple single-quotes (''') or triple double-quotes (""") are usually employed with literals or documentation that spans multiple lines.</a:t>
            </a:r>
          </a:p>
          <a:p>
            <a:pPr lvl="0">
              <a:spcBef>
                <a:spcPts val="1800"/>
              </a:spcBef>
            </a:pPr>
            <a:endParaRPr lang="en-US" dirty="0"/>
          </a:p>
        </p:txBody>
      </p:sp>
      <p:pic>
        <p:nvPicPr>
          <p:cNvPr id="5" name="Picture 6"/>
          <p:cNvPicPr>
            <a:picLocks noChangeAspect="1"/>
          </p:cNvPicPr>
          <p:nvPr/>
        </p:nvPicPr>
        <p:blipFill>
          <a:blip r:embed="rId3"/>
          <a:stretch>
            <a:fillRect/>
          </a:stretch>
        </p:blipFill>
        <p:spPr>
          <a:xfrm>
            <a:off x="1180234" y="3689347"/>
            <a:ext cx="6648446" cy="2695578"/>
          </a:xfrm>
          <a:prstGeom prst="rect">
            <a:avLst/>
          </a:prstGeom>
          <a:noFill/>
          <a:ln w="9528" cap="flat">
            <a:solidFill>
              <a:srgbClr val="2F2B20"/>
            </a:solidFill>
            <a:prstDash val="solid"/>
            <a:miter/>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Slide38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Lab 01 </a:t>
            </a:r>
            <a:r>
              <a:rPr lang="en-US" dirty="0"/>
              <a:t>- Formulas</a:t>
            </a:r>
          </a:p>
        </p:txBody>
      </p:sp>
      <p:sp>
        <p:nvSpPr>
          <p:cNvPr id="3" name="Content Placeholder 2"/>
          <p:cNvSpPr txBox="1">
            <a:spLocks noGrp="1"/>
          </p:cNvSpPr>
          <p:nvPr>
            <p:ph idx="1"/>
          </p:nvPr>
        </p:nvSpPr>
        <p:spPr/>
        <p:txBody>
          <a:bodyPr/>
          <a:lstStyle/>
          <a:p>
            <a:pPr lvl="0">
              <a:spcBef>
                <a:spcPts val="1800"/>
              </a:spcBef>
            </a:pPr>
            <a:r>
              <a:rPr lang="en-US"/>
              <a:t>Create a program to solve these problems and print the results.  Place each value specified by the problem into a variable before doing any calculations.  Do not worry about the formatting of the answers.  Your program should be such that you can change any of the numbers below and get a new answer.  </a:t>
            </a:r>
          </a:p>
          <a:p>
            <a:pPr lvl="1">
              <a:spcBef>
                <a:spcPts val="1800"/>
              </a:spcBef>
            </a:pPr>
            <a:r>
              <a:rPr lang="en-US"/>
              <a:t>You bought 125 shares of a stock at $25.32 and you sold it at $48.97.  What is the profit?</a:t>
            </a:r>
          </a:p>
          <a:p>
            <a:pPr lvl="1">
              <a:spcBef>
                <a:spcPts val="1800"/>
              </a:spcBef>
            </a:pPr>
            <a:r>
              <a:rPr lang="en-US"/>
              <a:t>A product with a price of $127.99 is going on sale.  If the price is reduced by 16%, what will the new price be?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name="Slide471">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17967"/>
            <a:ext cx="8780315" cy="1143000"/>
          </a:xfrm>
        </p:spPr>
        <p:txBody>
          <a:bodyPr/>
          <a:lstStyle/>
          <a:p>
            <a:pPr lvl="0"/>
            <a:r>
              <a:rPr lang="en-US"/>
              <a:t>Formatting Data into Strings</a:t>
            </a:r>
          </a:p>
        </p:txBody>
      </p:sp>
      <p:sp>
        <p:nvSpPr>
          <p:cNvPr id="3" name="Content Placeholder 2"/>
          <p:cNvSpPr txBox="1">
            <a:spLocks noGrp="1"/>
          </p:cNvSpPr>
          <p:nvPr>
            <p:ph idx="1"/>
          </p:nvPr>
        </p:nvSpPr>
        <p:spPr>
          <a:xfrm>
            <a:off x="114300" y="1160967"/>
            <a:ext cx="8966130" cy="5531937"/>
          </a:xfrm>
        </p:spPr>
        <p:txBody>
          <a:bodyPr/>
          <a:lstStyle/>
          <a:p>
            <a:pPr marL="114300" lvl="0" indent="0">
              <a:spcBef>
                <a:spcPts val="0"/>
              </a:spcBef>
              <a:spcAft>
                <a:spcPts val="1200"/>
              </a:spcAft>
              <a:buNone/>
            </a:pPr>
            <a:r>
              <a:rPr lang="en-US" dirty="0"/>
              <a:t>General statement:</a:t>
            </a:r>
          </a:p>
          <a:p>
            <a:pPr marL="411480" lvl="1" indent="0">
              <a:spcBef>
                <a:spcPts val="0"/>
              </a:spcBef>
              <a:spcAft>
                <a:spcPts val="1200"/>
              </a:spcAft>
              <a:buNone/>
            </a:pPr>
            <a:r>
              <a:rPr lang="en-US" dirty="0"/>
              <a:t>‘insert text here with {0} {1}'.format(variable, “literal string”)</a:t>
            </a:r>
          </a:p>
          <a:p>
            <a:pPr marL="411480" lvl="1" indent="0">
              <a:spcBef>
                <a:spcPts val="0"/>
              </a:spcBef>
              <a:spcAft>
                <a:spcPts val="1200"/>
              </a:spcAft>
              <a:buNone/>
            </a:pPr>
            <a:r>
              <a:rPr lang="en-US" dirty="0"/>
              <a:t>Abbreviated general format of a formatting sequence:</a:t>
            </a:r>
            <a:br>
              <a:rPr lang="en-US" dirty="0"/>
            </a:br>
            <a:r>
              <a:rPr lang="en-US" dirty="0"/>
              <a:t>{[</a:t>
            </a:r>
            <a:r>
              <a:rPr lang="en-US" dirty="0" err="1"/>
              <a:t>seq</a:t>
            </a:r>
            <a:r>
              <a:rPr lang="en-US" dirty="0"/>
              <a:t>#] ":" [width] [","] ["." </a:t>
            </a:r>
            <a:r>
              <a:rPr lang="en-US" dirty="0" err="1"/>
              <a:t>prec</a:t>
            </a:r>
            <a:r>
              <a:rPr lang="en-US" dirty="0"/>
              <a:t>] [type]}  -  See Python Notes for more detail</a:t>
            </a:r>
          </a:p>
          <a:p>
            <a:pPr lvl="0">
              <a:spcBef>
                <a:spcPts val="0"/>
              </a:spcBef>
              <a:spcAft>
                <a:spcPts val="1200"/>
              </a:spcAft>
            </a:pPr>
            <a:r>
              <a:rPr lang="en-US" dirty="0"/>
              <a:t>The sequence number [</a:t>
            </a:r>
            <a:r>
              <a:rPr lang="en-US" dirty="0" err="1"/>
              <a:t>seq</a:t>
            </a:r>
            <a:r>
              <a:rPr lang="en-US" dirty="0"/>
              <a:t>#] is optional.  If missing, variables/literals are formatted in the order given (python 2.7+).</a:t>
            </a:r>
          </a:p>
          <a:p>
            <a:pPr lvl="0">
              <a:spcBef>
                <a:spcPts val="0"/>
              </a:spcBef>
              <a:spcAft>
                <a:spcPts val="1200"/>
              </a:spcAft>
            </a:pPr>
            <a:r>
              <a:rPr lang="en-US" dirty="0"/>
              <a:t>Width is used to expand a formatted item beyond the default.  In the expanded width, numbers are right justified, text left justified.</a:t>
            </a:r>
          </a:p>
          <a:p>
            <a:pPr lvl="0">
              <a:spcBef>
                <a:spcPts val="0"/>
              </a:spcBef>
              <a:spcAft>
                <a:spcPts val="1200"/>
              </a:spcAft>
            </a:pPr>
            <a:r>
              <a:rPr lang="en-US" dirty="0"/>
              <a:t>The ',' is used as a thousands separator in larger numbers.</a:t>
            </a:r>
          </a:p>
          <a:p>
            <a:pPr lvl="0">
              <a:spcBef>
                <a:spcPts val="0"/>
              </a:spcBef>
              <a:spcAft>
                <a:spcPts val="1200"/>
              </a:spcAft>
            </a:pPr>
            <a:r>
              <a:rPr lang="en-US" dirty="0"/>
              <a:t>The ".</a:t>
            </a:r>
            <a:r>
              <a:rPr lang="en-US" dirty="0" err="1"/>
              <a:t>prec</a:t>
            </a:r>
            <a:r>
              <a:rPr lang="en-US" dirty="0"/>
              <a:t>" specifies the number of decimal places to display.</a:t>
            </a:r>
          </a:p>
          <a:p>
            <a:pPr lvl="0">
              <a:spcBef>
                <a:spcPts val="0"/>
              </a:spcBef>
              <a:spcAft>
                <a:spcPts val="1200"/>
              </a:spcAft>
            </a:pPr>
            <a:r>
              <a:rPr lang="en-US" dirty="0"/>
              <a:t>The short list of valid types are s, d and f . </a:t>
            </a:r>
          </a:p>
          <a:p>
            <a:pPr lvl="1">
              <a:spcBef>
                <a:spcPts val="0"/>
              </a:spcBef>
              <a:spcAft>
                <a:spcPts val="1200"/>
              </a:spcAft>
            </a:pPr>
            <a:r>
              <a:rPr lang="en-US" dirty="0"/>
              <a:t>s – strings, d – integers, f – floating-point numbers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name="Slide625">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17967"/>
            <a:ext cx="8780315" cy="1143000"/>
          </a:xfrm>
        </p:spPr>
        <p:txBody>
          <a:bodyPr/>
          <a:lstStyle/>
          <a:p>
            <a:pPr lvl="0"/>
            <a:r>
              <a:rPr lang="en-US"/>
              <a:t>Formatting Data into Strings</a:t>
            </a:r>
          </a:p>
        </p:txBody>
      </p:sp>
      <p:sp>
        <p:nvSpPr>
          <p:cNvPr id="3" name="Content Placeholder 2"/>
          <p:cNvSpPr txBox="1">
            <a:spLocks noGrp="1"/>
          </p:cNvSpPr>
          <p:nvPr>
            <p:ph idx="1"/>
          </p:nvPr>
        </p:nvSpPr>
        <p:spPr>
          <a:xfrm>
            <a:off x="114300" y="1160967"/>
            <a:ext cx="8966130" cy="5531937"/>
          </a:xfrm>
        </p:spPr>
        <p:txBody>
          <a:bodyPr/>
          <a:lstStyle/>
          <a:p>
            <a:pPr marL="114300" lvl="0" indent="0">
              <a:spcAft>
                <a:spcPts val="1200"/>
              </a:spcAft>
              <a:buNone/>
            </a:pPr>
            <a:r>
              <a:rPr lang="en-US"/>
              <a:t>General examples:</a:t>
            </a:r>
          </a:p>
          <a:p>
            <a:pPr marL="411480" lvl="1" indent="0">
              <a:buNone/>
            </a:pPr>
            <a:r>
              <a:rPr lang="en-US"/>
              <a:t>x = 'Some text {} more text {}'.format(12, 17.426)</a:t>
            </a:r>
          </a:p>
          <a:p>
            <a:pPr marL="411480" lvl="1" indent="0">
              <a:spcAft>
                <a:spcPts val="1200"/>
              </a:spcAft>
              <a:buNone/>
            </a:pPr>
            <a:r>
              <a:rPr lang="en-US"/>
              <a:t>Result stored as x – 'Some text 12 more text 17.426'</a:t>
            </a:r>
          </a:p>
          <a:p>
            <a:pPr marL="411480" lvl="1" indent="0">
              <a:buNone/>
            </a:pPr>
            <a:r>
              <a:rPr lang="en-US"/>
              <a:t>x = 'Some text {1} more text {0}'.format(12, 17.426)</a:t>
            </a:r>
          </a:p>
          <a:p>
            <a:pPr marL="411480" lvl="1" indent="0">
              <a:spcAft>
                <a:spcPts val="1200"/>
              </a:spcAft>
              <a:buNone/>
            </a:pPr>
            <a:r>
              <a:rPr lang="en-US"/>
              <a:t>Result stored as x – 'Some text 17.426 more text 12 '</a:t>
            </a:r>
          </a:p>
          <a:p>
            <a:pPr marL="411480" lvl="1" indent="0">
              <a:buNone/>
            </a:pPr>
            <a:r>
              <a:rPr lang="en-US"/>
              <a:t>x = 'Some text {0:5d} more text {1:7.2f}'.format(12, 17.426)</a:t>
            </a:r>
          </a:p>
          <a:p>
            <a:pPr marL="411480" lvl="1" indent="0">
              <a:spcAft>
                <a:spcPts val="1800"/>
              </a:spcAft>
              <a:buNone/>
            </a:pPr>
            <a:r>
              <a:rPr lang="en-US"/>
              <a:t>Result stored as x – 'Some text    12 more text   17.43'  (Note rounding)</a:t>
            </a:r>
          </a:p>
          <a:p>
            <a:pPr marL="411480" lvl="1" indent="0">
              <a:buNone/>
            </a:pPr>
            <a:r>
              <a:rPr lang="en-US"/>
              <a:t>See examples in Sample folder - a2Formats.jpg and a3Formats.jpg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name="Slide52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solidFill>
                  <a:srgbClr val="333333"/>
                </a:solidFill>
                <a:latin typeface="OTS-derived-font"/>
              </a:rPr>
              <a:t>NLC INFO</a:t>
            </a:r>
            <a:endParaRPr lang="en-US"/>
          </a:p>
        </p:txBody>
      </p:sp>
      <p:sp>
        <p:nvSpPr>
          <p:cNvPr id="3" name="Content Placeholder 2"/>
          <p:cNvSpPr txBox="1">
            <a:spLocks noGrp="1"/>
          </p:cNvSpPr>
          <p:nvPr>
            <p:ph idx="1"/>
          </p:nvPr>
        </p:nvSpPr>
        <p:spPr>
          <a:xfrm>
            <a:off x="1140028" y="1600200"/>
            <a:ext cx="7754587" cy="5092695"/>
          </a:xfrm>
        </p:spPr>
        <p:txBody>
          <a:bodyPr/>
          <a:lstStyle/>
          <a:p>
            <a:pPr lvl="0">
              <a:lnSpc>
                <a:spcPct val="150000"/>
              </a:lnSpc>
              <a:spcBef>
                <a:spcPts val="600"/>
              </a:spcBef>
            </a:pPr>
            <a:r>
              <a:rPr lang="en-US" sz="2400">
                <a:solidFill>
                  <a:srgbClr val="333333"/>
                </a:solidFill>
                <a:latin typeface="Helvetica"/>
              </a:rPr>
              <a:t>Rackspace parking sticker works</a:t>
            </a:r>
          </a:p>
          <a:p>
            <a:pPr lvl="0">
              <a:lnSpc>
                <a:spcPct val="150000"/>
              </a:lnSpc>
              <a:spcBef>
                <a:spcPts val="600"/>
              </a:spcBef>
            </a:pPr>
            <a:r>
              <a:rPr lang="en-US" sz="2400">
                <a:solidFill>
                  <a:srgbClr val="333333"/>
                </a:solidFill>
                <a:latin typeface="Helvetica"/>
              </a:rPr>
              <a:t>Racker break-room marked 'Laundry' on 1st floor</a:t>
            </a:r>
          </a:p>
          <a:p>
            <a:pPr lvl="0">
              <a:lnSpc>
                <a:spcPct val="150000"/>
              </a:lnSpc>
              <a:spcBef>
                <a:spcPts val="600"/>
              </a:spcBef>
            </a:pPr>
            <a:r>
              <a:rPr lang="en-US" sz="2400">
                <a:solidFill>
                  <a:srgbClr val="333333"/>
                </a:solidFill>
                <a:latin typeface="Helvetica"/>
              </a:rPr>
              <a:t>Speeding on campus = easy ticket</a:t>
            </a:r>
          </a:p>
          <a:p>
            <a:pPr lvl="0">
              <a:lnSpc>
                <a:spcPct val="150000"/>
              </a:lnSpc>
              <a:spcBef>
                <a:spcPts val="600"/>
              </a:spcBef>
            </a:pPr>
            <a:r>
              <a:rPr lang="en-US" sz="2400">
                <a:solidFill>
                  <a:srgbClr val="333333"/>
                </a:solidFill>
                <a:latin typeface="Helvetica"/>
              </a:rPr>
              <a:t>Must go off property to smoke</a:t>
            </a:r>
          </a:p>
          <a:p>
            <a:pPr lvl="0">
              <a:lnSpc>
                <a:spcPct val="150000"/>
              </a:lnSpc>
              <a:spcBef>
                <a:spcPts val="600"/>
              </a:spcBef>
            </a:pPr>
            <a:r>
              <a:rPr lang="en-US" sz="2400">
                <a:solidFill>
                  <a:srgbClr val="333333"/>
                </a:solidFill>
                <a:latin typeface="Helvetica"/>
              </a:rPr>
              <a:t>Please sign in each day. Class starts at 08:30</a:t>
            </a:r>
            <a:endParaRPr 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name="Slide591">
    <p:spTree>
      <p:nvGrpSpPr>
        <p:cNvPr id="1" name=""/>
        <p:cNvGrpSpPr/>
        <p:nvPr/>
      </p:nvGrpSpPr>
      <p:grpSpPr>
        <a:xfrm>
          <a:off x="0" y="0"/>
          <a:ext cx="0" cy="0"/>
          <a:chOff x="0" y="0"/>
          <a:chExt cx="0" cy="0"/>
        </a:xfrm>
      </p:grpSpPr>
      <p:sp>
        <p:nvSpPr>
          <p:cNvPr id="2" name="Slide Number Placeholder 3"/>
          <p:cNvSpPr txBox="1"/>
          <p:nvPr/>
        </p:nvSpPr>
        <p:spPr>
          <a:xfrm>
            <a:off x="8531790" y="5648962"/>
            <a:ext cx="548640" cy="396236"/>
          </a:xfrm>
          <a:prstGeom prst="rect">
            <a:avLst/>
          </a:prstGeom>
          <a:noFill/>
          <a:ln w="19046" cap="flat">
            <a:solidFill>
              <a:srgbClr val="FFFFFF"/>
            </a:solidFill>
            <a:prstDash val="solid"/>
            <a:miter/>
          </a:ln>
        </p:spPr>
        <p:txBody>
          <a:bodyPr vert="horz" wrap="square" lIns="0" tIns="0" rIns="0" bIns="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DFC392C-8C0E-4BF5-B22A-B9C7DF0996B6}" type="slidenum">
              <a:t>20</a:t>
            </a:fld>
            <a:endParaRPr lang="en-US" sz="1800" b="0" i="0" u="none" strike="noStrike" kern="1200" cap="none" spc="0" baseline="0">
              <a:solidFill>
                <a:srgbClr val="FFFFFF"/>
              </a:solidFill>
              <a:uFillTx/>
              <a:latin typeface="Tw Cen MT"/>
              <a:ea typeface=""/>
              <a:cs typeface=""/>
            </a:endParaRPr>
          </a:p>
        </p:txBody>
      </p:sp>
      <p:pic>
        <p:nvPicPr>
          <p:cNvPr id="3" name="Content Placeholder 6"/>
          <p:cNvPicPr>
            <a:picLocks noGrp="1" noChangeAspect="1"/>
          </p:cNvPicPr>
          <p:nvPr>
            <p:ph idx="1"/>
          </p:nvPr>
        </p:nvPicPr>
        <p:blipFill>
          <a:blip r:embed="rId3"/>
          <a:stretch>
            <a:fillRect/>
          </a:stretch>
        </p:blipFill>
        <p:spPr>
          <a:xfrm>
            <a:off x="0" y="924321"/>
            <a:ext cx="9080504" cy="5107783"/>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name="Slide592">
    <p:spTree>
      <p:nvGrpSpPr>
        <p:cNvPr id="1" name=""/>
        <p:cNvGrpSpPr/>
        <p:nvPr/>
      </p:nvGrpSpPr>
      <p:grpSpPr>
        <a:xfrm>
          <a:off x="0" y="0"/>
          <a:ext cx="0" cy="0"/>
          <a:chOff x="0" y="0"/>
          <a:chExt cx="0" cy="0"/>
        </a:xfrm>
      </p:grpSpPr>
      <p:pic>
        <p:nvPicPr>
          <p:cNvPr id="2" name="Content Placeholder 2"/>
          <p:cNvPicPr>
            <a:picLocks noGrp="1" noChangeAspect="1"/>
          </p:cNvPicPr>
          <p:nvPr>
            <p:ph idx="1"/>
          </p:nvPr>
        </p:nvPicPr>
        <p:blipFill>
          <a:blip r:embed="rId3"/>
          <a:stretch>
            <a:fillRect/>
          </a:stretch>
        </p:blipFill>
        <p:spPr>
          <a:xfrm>
            <a:off x="114300" y="1055071"/>
            <a:ext cx="8780461" cy="5156530"/>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Slide472">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17465"/>
            <a:ext cx="8780315" cy="779461"/>
          </a:xfrm>
        </p:spPr>
        <p:txBody>
          <a:bodyPr/>
          <a:lstStyle/>
          <a:p>
            <a:pPr lvl="0"/>
            <a:r>
              <a:rPr lang="en-US" dirty="0" smtClean="0"/>
              <a:t>Lab 02</a:t>
            </a:r>
            <a:endParaRPr lang="en-US" dirty="0"/>
          </a:p>
        </p:txBody>
      </p:sp>
      <p:sp>
        <p:nvSpPr>
          <p:cNvPr id="3" name="Content Placeholder 2"/>
          <p:cNvSpPr txBox="1">
            <a:spLocks noGrp="1"/>
          </p:cNvSpPr>
          <p:nvPr>
            <p:ph idx="1"/>
          </p:nvPr>
        </p:nvSpPr>
        <p:spPr>
          <a:xfrm>
            <a:off x="17775" y="795015"/>
            <a:ext cx="9003127" cy="5871252"/>
          </a:xfrm>
        </p:spPr>
        <p:txBody>
          <a:bodyPr anchorCtr="1"/>
          <a:lstStyle/>
          <a:p>
            <a:pPr marL="114300" lvl="0" indent="0" algn="ctr">
              <a:spcBef>
                <a:spcPts val="2400"/>
              </a:spcBef>
              <a:buNone/>
            </a:pPr>
            <a:r>
              <a:rPr lang="en-US"/>
              <a:t>Go back and format the results from the last lab.</a:t>
            </a:r>
          </a:p>
          <a:p>
            <a:pPr marL="114300" lvl="0" indent="0" algn="ctr">
              <a:spcBef>
                <a:spcPts val="2400"/>
              </a:spcBef>
              <a:buNone/>
            </a:pPr>
            <a:r>
              <a:rPr lang="en-US"/>
              <a:t>For more examples, see Python Notes and a2Formats.jpg and a3Formats.jpg in the Samples folder.</a:t>
            </a:r>
          </a:p>
          <a:p>
            <a:pPr marL="114300" lvl="0" indent="0" algn="ctr">
              <a:spcBef>
                <a:spcPts val="2400"/>
              </a:spcBef>
              <a:buNone/>
            </a:pPr>
            <a:r>
              <a:rPr lang="en-US"/>
              <a:t>This is the newer method.  The older formatting style in Python is a bit different, but quite similar. </a:t>
            </a:r>
          </a:p>
          <a:p>
            <a:pPr marL="114300" lvl="0" indent="0" algn="ctr">
              <a:spcBef>
                <a:spcPts val="2400"/>
              </a:spcBef>
              <a:buNone/>
            </a:pPr>
            <a:r>
              <a:rPr lang="en-US"/>
              <a:t>Example: “There are %d %s in the box” % (5, “cookies”)</a:t>
            </a:r>
          </a:p>
          <a:p>
            <a:pPr marL="114300" lvl="0" indent="0" algn="ctr">
              <a:spcBef>
                <a:spcPts val="2400"/>
              </a:spcBef>
              <a:buNone/>
            </a:pPr>
            <a:r>
              <a:rPr lang="en-US"/>
              <a:t>Further examples are in a1Formats.jpg in the Samples folder.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name="Slide47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Variable Naming Conventions</a:t>
            </a:r>
          </a:p>
        </p:txBody>
      </p:sp>
      <p:sp>
        <p:nvSpPr>
          <p:cNvPr id="3" name="Content Placeholder 2"/>
          <p:cNvSpPr txBox="1">
            <a:spLocks noGrp="1"/>
          </p:cNvSpPr>
          <p:nvPr>
            <p:ph idx="1"/>
          </p:nvPr>
        </p:nvSpPr>
        <p:spPr/>
        <p:txBody>
          <a:bodyPr/>
          <a:lstStyle/>
          <a:p>
            <a:pPr lvl="0">
              <a:spcBef>
                <a:spcPts val="1200"/>
              </a:spcBef>
            </a:pPr>
            <a:r>
              <a:rPr lang="en-US"/>
              <a:t>All names must begin with a letter or underscore.  The remainder of the name can contain letters, numbers and underscores.</a:t>
            </a:r>
          </a:p>
          <a:p>
            <a:pPr lvl="0">
              <a:spcBef>
                <a:spcPts val="1200"/>
              </a:spcBef>
            </a:pPr>
            <a:r>
              <a:rPr lang="en-US"/>
              <a:t>These names cannot be a reserved word. (see Python Notes)</a:t>
            </a:r>
          </a:p>
          <a:p>
            <a:pPr lvl="0">
              <a:spcBef>
                <a:spcPts val="1200"/>
              </a:spcBef>
            </a:pPr>
            <a:r>
              <a:rPr lang="en-US"/>
              <a:t>Python standards are as follows:</a:t>
            </a:r>
          </a:p>
          <a:p>
            <a:pPr lvl="1">
              <a:spcBef>
                <a:spcPts val="1200"/>
              </a:spcBef>
            </a:pPr>
            <a:r>
              <a:rPr lang="en-US"/>
              <a:t>Variables – lower_case_with_underscores</a:t>
            </a:r>
          </a:p>
          <a:p>
            <a:pPr lvl="1">
              <a:spcBef>
                <a:spcPts val="1200"/>
              </a:spcBef>
            </a:pPr>
            <a:r>
              <a:rPr lang="en-US"/>
              <a:t>Constants – ALL_CAPS</a:t>
            </a:r>
          </a:p>
          <a:p>
            <a:pPr lvl="1">
              <a:spcBef>
                <a:spcPts val="1200"/>
              </a:spcBef>
            </a:pPr>
            <a:r>
              <a:rPr lang="en-US"/>
              <a:t>Package and module names – lower case and short</a:t>
            </a:r>
          </a:p>
          <a:p>
            <a:pPr lvl="1">
              <a:spcBef>
                <a:spcPts val="1200"/>
              </a:spcBef>
            </a:pPr>
            <a:r>
              <a:rPr lang="en-US"/>
              <a:t>Class names – CamelCaseWithoutUnderscores</a:t>
            </a:r>
          </a:p>
          <a:p>
            <a:pPr lvl="1">
              <a:spcBef>
                <a:spcPts val="1200"/>
              </a:spcBef>
            </a:pPr>
            <a:r>
              <a:rPr lang="en-US"/>
              <a:t>Function names, method names, instance variables – same as variables</a:t>
            </a:r>
          </a:p>
          <a:p>
            <a:pPr lvl="1">
              <a:spcBef>
                <a:spcPts val="1200"/>
              </a:spcBef>
            </a:pPr>
            <a:r>
              <a:rPr lang="en-US"/>
              <a:t>More detail available in PEP 8.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name="Slide47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Continuations (from PEP 8)</a:t>
            </a:r>
          </a:p>
        </p:txBody>
      </p:sp>
      <p:sp>
        <p:nvSpPr>
          <p:cNvPr id="3" name="Content Placeholder 2"/>
          <p:cNvSpPr txBox="1">
            <a:spLocks noGrp="1"/>
          </p:cNvSpPr>
          <p:nvPr>
            <p:ph idx="1"/>
          </p:nvPr>
        </p:nvSpPr>
        <p:spPr>
          <a:xfrm>
            <a:off x="114300" y="1417640"/>
            <a:ext cx="8780315" cy="5092695"/>
          </a:xfrm>
        </p:spPr>
        <p:txBody>
          <a:bodyPr>
            <a:normAutofit lnSpcReduction="10000"/>
          </a:bodyPr>
          <a:lstStyle/>
          <a:p>
            <a:pPr lvl="0"/>
            <a:r>
              <a:rPr lang="en-US" dirty="0"/>
              <a:t>Python doesn't use a line delimiter, so statement continuations have to be managed.</a:t>
            </a:r>
          </a:p>
          <a:p>
            <a:pPr lvl="0"/>
            <a:r>
              <a:rPr lang="en-US" dirty="0"/>
              <a:t>The preferred way of wrapping long lines is by using Python's implied line continuation inside parentheses, brackets and braces.</a:t>
            </a:r>
          </a:p>
          <a:p>
            <a:pPr lvl="0"/>
            <a:r>
              <a:rPr lang="en-US" dirty="0"/>
              <a:t>Often, you will see the last enclosure on a line by itself.</a:t>
            </a:r>
          </a:p>
          <a:p>
            <a:pPr lvl="0"/>
            <a:r>
              <a:rPr lang="en-US" dirty="0"/>
              <a:t>These should be used in preference to using a backslash for line continuation.</a:t>
            </a:r>
          </a:p>
          <a:p>
            <a:pPr lvl="0"/>
            <a:r>
              <a:rPr lang="en-US" dirty="0"/>
              <a:t>Examples</a:t>
            </a:r>
            <a:r>
              <a:rPr lang="en-US" dirty="0" smtClean="0"/>
              <a:t>:</a:t>
            </a:r>
          </a:p>
          <a:p>
            <a:pPr lvl="1"/>
            <a:r>
              <a:rPr lang="en-US" dirty="0" smtClean="0"/>
              <a:t>print  1234 + 5678 + 9012 + 3456 +   \</a:t>
            </a:r>
          </a:p>
          <a:p>
            <a:pPr marL="411480" lvl="1" indent="0">
              <a:buNone/>
            </a:pPr>
            <a:r>
              <a:rPr lang="en-US" dirty="0" smtClean="0"/>
              <a:t>	     7890 + 1234 + 5678</a:t>
            </a:r>
            <a:endParaRPr lang="en-US" dirty="0"/>
          </a:p>
          <a:p>
            <a:pPr lvl="1"/>
            <a:r>
              <a:rPr lang="en-US" dirty="0" smtClean="0"/>
              <a:t>print  (</a:t>
            </a:r>
            <a:r>
              <a:rPr lang="en-US" dirty="0"/>
              <a:t>1234 + 5678 + 9012 + 3456 +</a:t>
            </a:r>
          </a:p>
          <a:p>
            <a:pPr marL="411480" lvl="1" indent="0">
              <a:buNone/>
            </a:pPr>
            <a:r>
              <a:rPr lang="en-US" dirty="0"/>
              <a:t>	     7890 + 1234 + 5678)</a:t>
            </a:r>
          </a:p>
          <a:p>
            <a:pPr lvl="1"/>
            <a:r>
              <a:rPr lang="en-US" dirty="0" smtClean="0"/>
              <a:t>print  (“</a:t>
            </a:r>
            <a:r>
              <a:rPr lang="en-US" dirty="0"/>
              <a:t>I love to blah every morning. Then I blah around noon</a:t>
            </a:r>
            <a:r>
              <a:rPr lang="en-US" dirty="0" smtClean="0"/>
              <a:t>,”,</a:t>
            </a:r>
            <a:endParaRPr lang="en-US" dirty="0"/>
          </a:p>
          <a:p>
            <a:pPr marL="411480" lvl="1" indent="0">
              <a:buNone/>
            </a:pPr>
            <a:r>
              <a:rPr lang="en-US" dirty="0"/>
              <a:t>	    “ and blah some more before bed</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Python Indentation</a:t>
            </a:r>
          </a:p>
        </p:txBody>
      </p:sp>
      <p:sp>
        <p:nvSpPr>
          <p:cNvPr id="3" name="Content Placeholder 2"/>
          <p:cNvSpPr txBox="1">
            <a:spLocks noGrp="1"/>
          </p:cNvSpPr>
          <p:nvPr>
            <p:ph idx="1"/>
          </p:nvPr>
        </p:nvSpPr>
        <p:spPr/>
        <p:txBody>
          <a:bodyPr/>
          <a:lstStyle/>
          <a:p>
            <a:pPr lvl="0">
              <a:spcBef>
                <a:spcPts val="1800"/>
              </a:spcBef>
            </a:pPr>
            <a:r>
              <a:rPr lang="en-US"/>
              <a:t>The way Python uses indentation is unique</a:t>
            </a:r>
          </a:p>
          <a:p>
            <a:pPr lvl="0">
              <a:spcBef>
                <a:spcPts val="1800"/>
              </a:spcBef>
            </a:pPr>
            <a:r>
              <a:rPr lang="en-US"/>
              <a:t>Indentation shows where blocks of code begin and end</a:t>
            </a:r>
          </a:p>
          <a:p>
            <a:pPr lvl="0">
              <a:spcBef>
                <a:spcPts val="1800"/>
              </a:spcBef>
            </a:pPr>
            <a:r>
              <a:rPr lang="en-US"/>
              <a:t>Use 4 spaces per indentation level (not tabs).</a:t>
            </a:r>
          </a:p>
          <a:p>
            <a:pPr lvl="0">
              <a:spcBef>
                <a:spcPts val="1800"/>
              </a:spcBef>
            </a:pPr>
            <a:r>
              <a:rPr lang="en-US"/>
              <a:t>Mixing tabs and spaces will cause significant problems.</a:t>
            </a:r>
          </a:p>
          <a:p>
            <a:pPr lvl="0">
              <a:spcBef>
                <a:spcPts val="1800"/>
              </a:spcBef>
            </a:pPr>
            <a:r>
              <a:rPr lang="en-US"/>
              <a:t>IDLE will do this for you automatically</a:t>
            </a:r>
          </a:p>
          <a:p>
            <a:pPr lvl="1">
              <a:spcBef>
                <a:spcPts val="1800"/>
              </a:spcBef>
            </a:pPr>
            <a:r>
              <a:rPr lang="en-US"/>
              <a:t>If it gets confused, it’s probably because of something you have done.</a:t>
            </a:r>
          </a:p>
          <a:p>
            <a:pPr lvl="1">
              <a:spcBef>
                <a:spcPts val="1800"/>
              </a:spcBef>
            </a:pPr>
            <a:r>
              <a:rPr lang="en-US"/>
              <a:t>It replaces tabs with 4 spaces.</a:t>
            </a:r>
          </a:p>
        </p:txBody>
      </p:sp>
    </p:spTree>
    <p:extLst>
      <p:ext uri="{BB962C8B-B14F-4D97-AF65-F5344CB8AC3E}">
        <p14:creationId xmlns:p14="http://schemas.microsoft.com/office/powerpoint/2010/main" val="1554183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Slide37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Comparison Operators</a:t>
            </a:r>
          </a:p>
        </p:txBody>
      </p:sp>
      <p:sp>
        <p:nvSpPr>
          <p:cNvPr id="3" name="Content Placeholder 2"/>
          <p:cNvSpPr txBox="1">
            <a:spLocks noGrp="1"/>
          </p:cNvSpPr>
          <p:nvPr>
            <p:ph idx="1"/>
          </p:nvPr>
        </p:nvSpPr>
        <p:spPr>
          <a:xfrm>
            <a:off x="1580412" y="1600200"/>
            <a:ext cx="6230090" cy="5092695"/>
          </a:xfrm>
        </p:spPr>
        <p:txBody>
          <a:bodyPr/>
          <a:lstStyle/>
          <a:p>
            <a:pPr lvl="0"/>
            <a:r>
              <a:rPr lang="en-US"/>
              <a:t>==	Equal</a:t>
            </a:r>
          </a:p>
          <a:p>
            <a:pPr lvl="0"/>
            <a:r>
              <a:rPr lang="en-US"/>
              <a:t>!=	Not Equal</a:t>
            </a:r>
          </a:p>
          <a:p>
            <a:pPr lvl="0"/>
            <a:r>
              <a:rPr lang="en-US"/>
              <a:t>&gt;	Greater Than</a:t>
            </a:r>
          </a:p>
          <a:p>
            <a:pPr lvl="0"/>
            <a:r>
              <a:rPr lang="en-US"/>
              <a:t>&lt;	Less Than</a:t>
            </a:r>
          </a:p>
          <a:p>
            <a:pPr lvl="0"/>
            <a:r>
              <a:rPr lang="en-US"/>
              <a:t>&gt;=	Greater Than or Equal</a:t>
            </a:r>
          </a:p>
          <a:p>
            <a:pPr lvl="0"/>
            <a:r>
              <a:rPr lang="en-US"/>
              <a:t>&lt;=	Less Than or Equal</a:t>
            </a:r>
          </a:p>
          <a:p>
            <a:pPr lvl="0"/>
            <a:r>
              <a:rPr lang="en-US"/>
              <a:t>not, and, or</a:t>
            </a:r>
          </a:p>
          <a:p>
            <a:pPr lvl="0"/>
            <a:r>
              <a:rPr lang="en-US"/>
              <a:t>in, is</a:t>
            </a:r>
          </a:p>
          <a:p>
            <a:pPr lvl="0"/>
            <a:endParaRPr lang="en-US"/>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name="Slide382">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1920"/>
            <a:ext cx="8780315" cy="950573"/>
          </a:xfrm>
        </p:spPr>
        <p:txBody>
          <a:bodyPr/>
          <a:lstStyle/>
          <a:p>
            <a:pPr lvl="0"/>
            <a:r>
              <a:rPr lang="en-US"/>
              <a:t>Making Decisions</a:t>
            </a:r>
          </a:p>
        </p:txBody>
      </p:sp>
      <p:sp>
        <p:nvSpPr>
          <p:cNvPr id="3" name="Content Placeholder 2"/>
          <p:cNvSpPr txBox="1">
            <a:spLocks noGrp="1"/>
          </p:cNvSpPr>
          <p:nvPr>
            <p:ph idx="1"/>
          </p:nvPr>
        </p:nvSpPr>
        <p:spPr>
          <a:xfrm>
            <a:off x="114300" y="952503"/>
            <a:ext cx="8780315" cy="5740402"/>
          </a:xfrm>
        </p:spPr>
        <p:txBody>
          <a:bodyPr/>
          <a:lstStyle/>
          <a:p>
            <a:pPr lvl="0">
              <a:spcBef>
                <a:spcPts val="1800"/>
              </a:spcBef>
            </a:pPr>
            <a:r>
              <a:rPr lang="en-US" dirty="0"/>
              <a:t>THERE IS NO CASE STATEMENT IN PYTHON!</a:t>
            </a:r>
          </a:p>
          <a:p>
            <a:pPr lvl="0">
              <a:spcBef>
                <a:spcPts val="1800"/>
              </a:spcBef>
            </a:pPr>
            <a:r>
              <a:rPr lang="en-US" dirty="0"/>
              <a:t>if or if/else or if/</a:t>
            </a:r>
            <a:r>
              <a:rPr lang="en-US" dirty="0" err="1"/>
              <a:t>elif</a:t>
            </a:r>
            <a:r>
              <a:rPr lang="en-US" dirty="0"/>
              <a:t>/else.		 </a:t>
            </a:r>
          </a:p>
          <a:p>
            <a:pPr lvl="0">
              <a:spcBef>
                <a:spcPts val="1800"/>
              </a:spcBef>
            </a:pPr>
            <a:r>
              <a:rPr lang="en-US" dirty="0"/>
              <a:t>Each option (if, </a:t>
            </a:r>
            <a:r>
              <a:rPr lang="en-US" dirty="0" err="1"/>
              <a:t>elif</a:t>
            </a:r>
            <a:r>
              <a:rPr lang="en-US" dirty="0"/>
              <a:t>, else) is followed by a colon (:) and then a suite of indented statements.</a:t>
            </a:r>
          </a:p>
          <a:p>
            <a:pPr lvl="0">
              <a:spcBef>
                <a:spcPts val="1800"/>
              </a:spcBef>
            </a:pPr>
            <a:r>
              <a:rPr lang="en-US" dirty="0"/>
              <a:t>For if/else or if/</a:t>
            </a:r>
            <a:r>
              <a:rPr lang="en-US" dirty="0" err="1"/>
              <a:t>elif</a:t>
            </a:r>
            <a:r>
              <a:rPr lang="en-US" dirty="0"/>
              <a:t>/else, one (and only one) suite will be executed.</a:t>
            </a:r>
          </a:p>
          <a:p>
            <a:pPr lvl="0">
              <a:spcBef>
                <a:spcPts val="1800"/>
              </a:spcBef>
            </a:pPr>
            <a:r>
              <a:rPr lang="en-US" dirty="0"/>
              <a:t>If a suite is defined, it must contain at least one statement.</a:t>
            </a:r>
          </a:p>
          <a:p>
            <a:pPr marL="411480" lvl="1" indent="0">
              <a:spcBef>
                <a:spcPts val="1800"/>
              </a:spcBef>
              <a:buNone/>
            </a:pPr>
            <a:r>
              <a:rPr lang="en-US" dirty="0"/>
              <a:t>Example:</a:t>
            </a:r>
          </a:p>
          <a:p>
            <a:pPr marL="411480" lvl="1" indent="0">
              <a:spcBef>
                <a:spcPts val="600"/>
              </a:spcBef>
              <a:buNone/>
            </a:pPr>
            <a:r>
              <a:rPr lang="en-US" dirty="0"/>
              <a:t>	if </a:t>
            </a:r>
            <a:r>
              <a:rPr lang="en-US" dirty="0" err="1"/>
              <a:t>bank_account</a:t>
            </a:r>
            <a:r>
              <a:rPr lang="en-US" dirty="0"/>
              <a:t> &gt; 0:</a:t>
            </a:r>
          </a:p>
          <a:p>
            <a:pPr marL="411480" lvl="1" indent="0">
              <a:spcBef>
                <a:spcPts val="600"/>
              </a:spcBef>
              <a:buNone/>
            </a:pPr>
            <a:r>
              <a:rPr lang="en-US" dirty="0"/>
              <a:t>		</a:t>
            </a:r>
            <a:r>
              <a:rPr lang="en-US" dirty="0" smtClean="0"/>
              <a:t>print 'Let's buy something'</a:t>
            </a:r>
            <a:endParaRPr lang="en-US" dirty="0"/>
          </a:p>
          <a:p>
            <a:pPr marL="411480" lvl="1" indent="0">
              <a:spcBef>
                <a:spcPts val="600"/>
              </a:spcBef>
              <a:buNone/>
            </a:pPr>
            <a:r>
              <a:rPr lang="en-US" dirty="0"/>
              <a:t>	else:</a:t>
            </a:r>
          </a:p>
          <a:p>
            <a:pPr marL="411480" lvl="1" indent="0">
              <a:spcBef>
                <a:spcPts val="600"/>
              </a:spcBef>
              <a:buNone/>
            </a:pPr>
            <a:r>
              <a:rPr lang="en-US" dirty="0"/>
              <a:t>		</a:t>
            </a:r>
            <a:r>
              <a:rPr lang="en-US" dirty="0" smtClean="0"/>
              <a:t>print 'Go home instead'</a:t>
            </a:r>
          </a:p>
          <a:p>
            <a:pPr>
              <a:spcBef>
                <a:spcPts val="1800"/>
              </a:spcBef>
            </a:pPr>
            <a:r>
              <a:rPr lang="en-US" dirty="0" smtClean="0"/>
              <a:t>See c2If-Elif-Else.jpg in Samples.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name="Slide381">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Looping ? Times</a:t>
            </a:r>
          </a:p>
        </p:txBody>
      </p:sp>
      <p:sp>
        <p:nvSpPr>
          <p:cNvPr id="3" name="Content Placeholder 2"/>
          <p:cNvSpPr txBox="1">
            <a:spLocks noGrp="1"/>
          </p:cNvSpPr>
          <p:nvPr>
            <p:ph idx="1"/>
          </p:nvPr>
        </p:nvSpPr>
        <p:spPr/>
        <p:txBody>
          <a:bodyPr/>
          <a:lstStyle/>
          <a:p>
            <a:pPr lvl="0">
              <a:spcBef>
                <a:spcPts val="1800"/>
              </a:spcBef>
            </a:pPr>
            <a:r>
              <a:rPr lang="en-US" dirty="0"/>
              <a:t>A way to loop: while/else statement</a:t>
            </a:r>
          </a:p>
          <a:p>
            <a:pPr lvl="0">
              <a:spcBef>
                <a:spcPts val="1800"/>
              </a:spcBef>
            </a:pPr>
            <a:r>
              <a:rPr lang="en-US" dirty="0"/>
              <a:t>Executes a set of statements in a loop until the while expression turns False, at which time the else block runs (if any)</a:t>
            </a:r>
          </a:p>
          <a:p>
            <a:pPr lvl="0">
              <a:spcBef>
                <a:spcPts val="1800"/>
              </a:spcBef>
            </a:pPr>
            <a:r>
              <a:rPr lang="en-US" dirty="0"/>
              <a:t>The else block runs even if the first test fails.</a:t>
            </a:r>
          </a:p>
          <a:p>
            <a:pPr lvl="0">
              <a:spcBef>
                <a:spcPts val="1800"/>
              </a:spcBef>
            </a:pPr>
            <a:r>
              <a:rPr lang="en-US" dirty="0"/>
              <a:t>Demo </a:t>
            </a:r>
            <a:r>
              <a:rPr lang="en-US" dirty="0" smtClean="0"/>
              <a:t>in samples (d1While.jpg)</a:t>
            </a:r>
            <a:endParaRPr lang="en-US" dirty="0"/>
          </a:p>
          <a:p>
            <a:pPr lvl="1">
              <a:spcBef>
                <a:spcPts val="1800"/>
              </a:spcBef>
            </a:pPr>
            <a:r>
              <a:rPr lang="en-US" dirty="0"/>
              <a:t>Using a condition or True</a:t>
            </a:r>
          </a:p>
          <a:p>
            <a:pPr lvl="1">
              <a:spcBef>
                <a:spcPts val="1800"/>
              </a:spcBef>
            </a:pPr>
            <a:r>
              <a:rPr lang="en-US" dirty="0"/>
              <a:t>Use of </a:t>
            </a:r>
            <a:r>
              <a:rPr lang="en-US" dirty="0" smtClean="0"/>
              <a:t>break</a:t>
            </a:r>
          </a:p>
          <a:p>
            <a:pPr>
              <a:spcBef>
                <a:spcPts val="1800"/>
              </a:spcBef>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name="Slide37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Getting Keyboard Input</a:t>
            </a:r>
          </a:p>
        </p:txBody>
      </p:sp>
      <p:sp>
        <p:nvSpPr>
          <p:cNvPr id="3" name="Content Placeholder 2"/>
          <p:cNvSpPr txBox="1">
            <a:spLocks noGrp="1"/>
          </p:cNvSpPr>
          <p:nvPr>
            <p:ph idx="1"/>
          </p:nvPr>
        </p:nvSpPr>
        <p:spPr>
          <a:xfrm>
            <a:off x="1323831" y="1876303"/>
            <a:ext cx="6305263" cy="4537197"/>
          </a:xfrm>
        </p:spPr>
        <p:txBody>
          <a:bodyPr>
            <a:normAutofit lnSpcReduction="10000"/>
          </a:bodyPr>
          <a:lstStyle/>
          <a:p>
            <a:pPr lvl="0">
              <a:spcBef>
                <a:spcPts val="1800"/>
              </a:spcBef>
            </a:pPr>
            <a:r>
              <a:rPr lang="en-US" dirty="0" err="1"/>
              <a:t>raw_input</a:t>
            </a:r>
            <a:r>
              <a:rPr lang="en-US" dirty="0"/>
              <a:t>([prompt]) built-in function</a:t>
            </a:r>
          </a:p>
          <a:p>
            <a:pPr lvl="1">
              <a:spcBef>
                <a:spcPts val="1800"/>
              </a:spcBef>
            </a:pPr>
            <a:r>
              <a:rPr lang="en-US" dirty="0"/>
              <a:t>The optional prompt string is the only argument</a:t>
            </a:r>
          </a:p>
          <a:p>
            <a:pPr lvl="1">
              <a:spcBef>
                <a:spcPts val="1800"/>
              </a:spcBef>
            </a:pPr>
            <a:r>
              <a:rPr lang="en-US" dirty="0"/>
              <a:t>Data comes in as a string</a:t>
            </a:r>
          </a:p>
          <a:p>
            <a:pPr lvl="1">
              <a:spcBef>
                <a:spcPts val="1800"/>
              </a:spcBef>
            </a:pPr>
            <a:r>
              <a:rPr lang="en-US" dirty="0"/>
              <a:t>The trailing newline (\n) is stripped.</a:t>
            </a:r>
          </a:p>
          <a:p>
            <a:pPr lvl="0">
              <a:spcBef>
                <a:spcPts val="1800"/>
              </a:spcBef>
            </a:pPr>
            <a:r>
              <a:rPr lang="en-US" dirty="0"/>
              <a:t>strings vs. floats and integers</a:t>
            </a:r>
          </a:p>
          <a:p>
            <a:pPr lvl="0">
              <a:spcBef>
                <a:spcPts val="1800"/>
              </a:spcBef>
            </a:pPr>
            <a:r>
              <a:rPr lang="en-US" dirty="0"/>
              <a:t>float() and </a:t>
            </a:r>
            <a:r>
              <a:rPr lang="en-US" dirty="0" err="1"/>
              <a:t>int</a:t>
            </a:r>
            <a:r>
              <a:rPr lang="en-US" dirty="0"/>
              <a:t>() functions</a:t>
            </a:r>
          </a:p>
          <a:p>
            <a:pPr lvl="1">
              <a:spcBef>
                <a:spcPts val="1800"/>
              </a:spcBef>
            </a:pPr>
            <a:r>
              <a:rPr lang="en-US" dirty="0"/>
              <a:t>These functions strip leading/trailing whitespace (e.g., space, linefeed, tab </a:t>
            </a:r>
            <a:r>
              <a:rPr lang="en-US" dirty="0" smtClean="0"/>
              <a:t>).</a:t>
            </a:r>
          </a:p>
          <a:p>
            <a:pPr>
              <a:spcBef>
                <a:spcPts val="1800"/>
              </a:spcBef>
            </a:pPr>
            <a:r>
              <a:rPr lang="en-US" dirty="0" smtClean="0"/>
              <a:t>In Samples – bRaw_input-float-int.jpg</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52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t>INTRODUCTIONS</a:t>
            </a:r>
          </a:p>
        </p:txBody>
      </p:sp>
      <p:sp>
        <p:nvSpPr>
          <p:cNvPr id="3" name="Content Placeholder 2"/>
          <p:cNvSpPr txBox="1">
            <a:spLocks noGrp="1"/>
          </p:cNvSpPr>
          <p:nvPr>
            <p:ph idx="1"/>
          </p:nvPr>
        </p:nvSpPr>
        <p:spPr>
          <a:xfrm>
            <a:off x="1318162" y="1600200"/>
            <a:ext cx="7576453" cy="5092695"/>
          </a:xfrm>
        </p:spPr>
        <p:txBody>
          <a:bodyPr/>
          <a:lstStyle/>
          <a:p>
            <a:pPr marL="342900" lvl="1">
              <a:spcBef>
                <a:spcPts val="1800"/>
              </a:spcBef>
              <a:buClr>
                <a:srgbClr val="A9A57C"/>
              </a:buClr>
            </a:pPr>
            <a:r>
              <a:rPr lang="en-US" sz="2200"/>
              <a:t>Instructor</a:t>
            </a:r>
          </a:p>
          <a:p>
            <a:pPr lvl="0">
              <a:spcBef>
                <a:spcPts val="1800"/>
              </a:spcBef>
            </a:pPr>
            <a:r>
              <a:rPr lang="en-US"/>
              <a:t>Students</a:t>
            </a:r>
          </a:p>
          <a:p>
            <a:pPr lvl="1">
              <a:spcBef>
                <a:spcPts val="1800"/>
              </a:spcBef>
            </a:pPr>
            <a:r>
              <a:rPr lang="en-US" sz="2200"/>
              <a:t>What is your programming experience?</a:t>
            </a:r>
          </a:p>
          <a:p>
            <a:pPr lvl="1">
              <a:spcBef>
                <a:spcPts val="1800"/>
              </a:spcBef>
            </a:pPr>
            <a:r>
              <a:rPr lang="en-US" sz="2200"/>
              <a:t>How long have you been programming?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Slide36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LAB 03</a:t>
            </a:r>
            <a:endParaRPr lang="en-US" sz="2800" dirty="0">
              <a:solidFill>
                <a:srgbClr val="FF6600"/>
              </a:solidFill>
            </a:endParaRPr>
          </a:p>
        </p:txBody>
      </p:sp>
      <p:sp>
        <p:nvSpPr>
          <p:cNvPr id="3" name="Content Placeholder 2"/>
          <p:cNvSpPr txBox="1">
            <a:spLocks noGrp="1"/>
          </p:cNvSpPr>
          <p:nvPr>
            <p:ph idx="1"/>
          </p:nvPr>
        </p:nvSpPr>
        <p:spPr/>
        <p:txBody>
          <a:bodyPr/>
          <a:lstStyle/>
          <a:p>
            <a:pPr lvl="0">
              <a:spcBef>
                <a:spcPts val="600"/>
              </a:spcBef>
            </a:pPr>
            <a:r>
              <a:rPr lang="en-US" sz="2400"/>
              <a:t>Write a program asking the user for Fahrenheit </a:t>
            </a:r>
            <a:br>
              <a:rPr lang="en-US" sz="2400"/>
            </a:br>
            <a:r>
              <a:rPr lang="en-US" sz="2400"/>
              <a:t>temperatures to convert to centigrade in a loop.  Convert each entry to a float before doing the calculation.</a:t>
            </a:r>
          </a:p>
          <a:p>
            <a:pPr lvl="0">
              <a:spcBef>
                <a:spcPts val="600"/>
              </a:spcBef>
            </a:pPr>
            <a:r>
              <a:rPr lang="en-US" sz="2400"/>
              <a:t>Stop if raw_input() returns 'q' or 'Q'</a:t>
            </a:r>
          </a:p>
          <a:p>
            <a:pPr lvl="0"/>
            <a:r>
              <a:rPr lang="en-US"/>
              <a:t>Remember:</a:t>
            </a:r>
            <a:br>
              <a:rPr lang="en-US"/>
            </a:br>
            <a:r>
              <a:rPr lang="en-US"/>
              <a:t>Fahrenheit = 9/5*Centigrade + 32</a:t>
            </a:r>
            <a:br>
              <a:rPr lang="en-US"/>
            </a:br>
            <a:r>
              <a:rPr lang="en-US"/>
              <a:t>Centigrade = 5/9*(Fahrenheit – 32)</a:t>
            </a:r>
          </a:p>
          <a:p>
            <a:pPr lvl="0"/>
            <a:endParaRPr lang="en-US"/>
          </a:p>
          <a:p>
            <a:pPr lvl="0"/>
            <a:r>
              <a:rPr lang="en-US"/>
              <a:t>Save the results of this lab.  We will be using it again.</a:t>
            </a:r>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name="Slide62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Iteration, Iterable and Iterator</a:t>
            </a:r>
          </a:p>
        </p:txBody>
      </p:sp>
      <p:sp>
        <p:nvSpPr>
          <p:cNvPr id="3" name="Content Placeholder 2"/>
          <p:cNvSpPr txBox="1">
            <a:spLocks noGrp="1"/>
          </p:cNvSpPr>
          <p:nvPr>
            <p:ph idx="1"/>
          </p:nvPr>
        </p:nvSpPr>
        <p:spPr/>
        <p:txBody>
          <a:bodyPr/>
          <a:lstStyle/>
          <a:p>
            <a:pPr lvl="0">
              <a:lnSpc>
                <a:spcPct val="90000"/>
              </a:lnSpc>
              <a:spcBef>
                <a:spcPts val="1200"/>
              </a:spcBef>
            </a:pPr>
            <a:r>
              <a:rPr lang="en-US"/>
              <a:t>Iteration is a general term for taking each item of something, one after another. Any time you use a loop, explicitly or implicitly, to go over a group of items, that is iteration.</a:t>
            </a:r>
          </a:p>
          <a:p>
            <a:pPr lvl="0">
              <a:lnSpc>
                <a:spcPct val="90000"/>
              </a:lnSpc>
              <a:spcBef>
                <a:spcPts val="1200"/>
              </a:spcBef>
            </a:pPr>
            <a:r>
              <a:rPr lang="en-US"/>
              <a:t>In Python, iterable and iterator have specific meanings:</a:t>
            </a:r>
          </a:p>
          <a:p>
            <a:pPr lvl="1">
              <a:lnSpc>
                <a:spcPct val="90000"/>
              </a:lnSpc>
              <a:spcBef>
                <a:spcPts val="1200"/>
              </a:spcBef>
            </a:pPr>
            <a:r>
              <a:rPr lang="en-US"/>
              <a:t>An iterable is anything that can be looped over.  As you will see, you can loop over a string, a file and a number of other objects.</a:t>
            </a:r>
          </a:p>
          <a:p>
            <a:pPr lvl="1">
              <a:lnSpc>
                <a:spcPct val="90000"/>
              </a:lnSpc>
              <a:spcBef>
                <a:spcPts val="1200"/>
              </a:spcBef>
            </a:pPr>
            <a:r>
              <a:rPr lang="en-US"/>
              <a:t>An iterator is an object with state that remembers where it is during iteration, returns the next value in the iteration, updates the state to point at the next value and signals when it is done by raising a  StopIteration condition.</a:t>
            </a:r>
          </a:p>
          <a:p>
            <a:pPr lvl="0">
              <a:lnSpc>
                <a:spcPct val="90000"/>
              </a:lnSpc>
              <a:spcBef>
                <a:spcPts val="1200"/>
              </a:spcBef>
            </a:pPr>
            <a:r>
              <a:rPr lang="en-US"/>
              <a:t>Whenever you use a for loop (covered next) and a number of other tools in Python, the next method is called automatically to get each item from the iterator, thus going through the process of iteration.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name="Slide38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Looping N Times</a:t>
            </a:r>
          </a:p>
        </p:txBody>
      </p:sp>
      <p:sp>
        <p:nvSpPr>
          <p:cNvPr id="3" name="Content Placeholder 2"/>
          <p:cNvSpPr txBox="1">
            <a:spLocks noGrp="1"/>
          </p:cNvSpPr>
          <p:nvPr>
            <p:ph idx="1"/>
          </p:nvPr>
        </p:nvSpPr>
        <p:spPr/>
        <p:txBody>
          <a:bodyPr/>
          <a:lstStyle/>
          <a:p>
            <a:pPr lvl="0">
              <a:spcBef>
                <a:spcPts val="1800"/>
              </a:spcBef>
            </a:pPr>
            <a:r>
              <a:rPr lang="en-US" dirty="0"/>
              <a:t>The for statement is used to loop a specific number of times.</a:t>
            </a:r>
          </a:p>
          <a:p>
            <a:pPr lvl="0">
              <a:spcBef>
                <a:spcPts val="1800"/>
              </a:spcBef>
            </a:pPr>
            <a:r>
              <a:rPr lang="en-US" dirty="0"/>
              <a:t>It has an else option that is rarely used.  </a:t>
            </a:r>
          </a:p>
          <a:p>
            <a:pPr lvl="0">
              <a:spcBef>
                <a:spcPts val="1800"/>
              </a:spcBef>
            </a:pPr>
            <a:r>
              <a:rPr lang="en-US" dirty="0"/>
              <a:t>Executes a set of statements in a loop for the number of times you tell it, executing the same statements with different data</a:t>
            </a:r>
          </a:p>
          <a:p>
            <a:pPr lvl="0">
              <a:spcBef>
                <a:spcPts val="1800"/>
              </a:spcBef>
            </a:pPr>
            <a:r>
              <a:rPr lang="en-US" dirty="0"/>
              <a:t>Demo using </a:t>
            </a:r>
            <a:r>
              <a:rPr lang="en-US" dirty="0" smtClean="0"/>
              <a:t>range </a:t>
            </a:r>
            <a:r>
              <a:rPr lang="en-US" dirty="0"/>
              <a:t>function.</a:t>
            </a:r>
          </a:p>
          <a:p>
            <a:pPr lvl="1">
              <a:spcBef>
                <a:spcPts val="1800"/>
              </a:spcBef>
            </a:pPr>
            <a:r>
              <a:rPr lang="en-US" dirty="0" smtClean="0"/>
              <a:t>range(start</a:t>
            </a:r>
            <a:r>
              <a:rPr lang="en-US" dirty="0"/>
              <a:t>, stop, step)  - you do not get "stop"</a:t>
            </a:r>
          </a:p>
          <a:p>
            <a:pPr lvl="1">
              <a:spcBef>
                <a:spcPts val="1800"/>
              </a:spcBef>
            </a:pPr>
            <a:r>
              <a:rPr lang="en-US" dirty="0"/>
              <a:t>Use continue statement to end an iteration and start a new one.</a:t>
            </a:r>
          </a:p>
          <a:p>
            <a:pPr lvl="0">
              <a:spcBef>
                <a:spcPts val="1800"/>
              </a:spcBef>
            </a:pPr>
            <a:r>
              <a:rPr lang="en-US" dirty="0"/>
              <a:t>The for statement is used mainly as an iterator</a:t>
            </a:r>
            <a:r>
              <a:rPr lang="en-US" dirty="0" smtClean="0"/>
              <a:t>.</a:t>
            </a:r>
          </a:p>
          <a:p>
            <a:pPr lvl="0">
              <a:spcBef>
                <a:spcPts val="1800"/>
              </a:spcBef>
            </a:pPr>
            <a:r>
              <a:rPr lang="en-US" dirty="0" smtClean="0"/>
              <a:t>The </a:t>
            </a:r>
            <a:r>
              <a:rPr lang="en-US" dirty="0" err="1" smtClean="0"/>
              <a:t>xrange</a:t>
            </a:r>
            <a:r>
              <a:rPr lang="en-US" dirty="0" smtClean="0"/>
              <a:t> function can be used as a generator</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name="Slide47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Loops Within Loops</a:t>
            </a:r>
          </a:p>
        </p:txBody>
      </p:sp>
      <p:sp>
        <p:nvSpPr>
          <p:cNvPr id="3" name="Content Placeholder 2"/>
          <p:cNvSpPr txBox="1">
            <a:spLocks noGrp="1"/>
          </p:cNvSpPr>
          <p:nvPr>
            <p:ph idx="1"/>
          </p:nvPr>
        </p:nvSpPr>
        <p:spPr/>
        <p:txBody>
          <a:bodyPr/>
          <a:lstStyle/>
          <a:p>
            <a:pPr lvl="0"/>
            <a:r>
              <a:rPr lang="en-US"/>
              <a:t>Loops can contain other loops.</a:t>
            </a:r>
          </a:p>
          <a:p>
            <a:pPr lvl="0">
              <a:spcBef>
                <a:spcPts val="1800"/>
              </a:spcBef>
            </a:pPr>
            <a:r>
              <a:rPr lang="en-US"/>
              <a:t>Example:   (Yes, this is nonsense – it’s just an example)</a:t>
            </a:r>
          </a:p>
          <a:p>
            <a:pPr marL="411480" lvl="1" indent="0">
              <a:spcBef>
                <a:spcPts val="1800"/>
              </a:spcBef>
              <a:buNone/>
            </a:pPr>
            <a:r>
              <a:rPr lang="en-US"/>
              <a:t>x = 10</a:t>
            </a:r>
          </a:p>
          <a:p>
            <a:pPr marL="411480" lvl="1" indent="0">
              <a:buNone/>
            </a:pPr>
            <a:r>
              <a:rPr lang="en-US"/>
              <a:t>while x &gt; 0:</a:t>
            </a:r>
          </a:p>
          <a:p>
            <a:pPr marL="777240" lvl="2" indent="0">
              <a:spcBef>
                <a:spcPts val="500"/>
              </a:spcBef>
              <a:buNone/>
            </a:pPr>
            <a:r>
              <a:rPr lang="en-US" sz="2000"/>
              <a:t>for j in range(3):</a:t>
            </a:r>
          </a:p>
          <a:p>
            <a:pPr marL="1051560" lvl="3" indent="0">
              <a:spcBef>
                <a:spcPts val="500"/>
              </a:spcBef>
              <a:buNone/>
            </a:pPr>
            <a:r>
              <a:rPr lang="en-US" sz="2000"/>
              <a:t>print x, j</a:t>
            </a:r>
          </a:p>
          <a:p>
            <a:pPr marL="777240" lvl="2" indent="0">
              <a:spcBef>
                <a:spcPts val="500"/>
              </a:spcBef>
              <a:buNone/>
            </a:pPr>
            <a:r>
              <a:rPr lang="en-US" sz="2200"/>
              <a:t>x = x - 1</a:t>
            </a:r>
          </a:p>
          <a:p>
            <a:pPr lvl="0">
              <a:spcBef>
                <a:spcPts val="1800"/>
              </a:spcBef>
            </a:pPr>
            <a:r>
              <a:rPr lang="en-US"/>
              <a:t>Break and continue statements work only in the loop in which they are executed.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name="Slide38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LAB 04</a:t>
            </a:r>
            <a:endParaRPr lang="en-US" dirty="0"/>
          </a:p>
        </p:txBody>
      </p:sp>
      <p:sp>
        <p:nvSpPr>
          <p:cNvPr id="3" name="Content Placeholder 2"/>
          <p:cNvSpPr txBox="1">
            <a:spLocks noGrp="1"/>
          </p:cNvSpPr>
          <p:nvPr>
            <p:ph idx="1"/>
          </p:nvPr>
        </p:nvSpPr>
        <p:spPr/>
        <p:txBody>
          <a:bodyPr/>
          <a:lstStyle/>
          <a:p>
            <a:pPr lvl="0"/>
            <a:r>
              <a:rPr lang="en-US"/>
              <a:t>Create a times table</a:t>
            </a:r>
          </a:p>
          <a:p>
            <a:pPr lvl="0"/>
            <a:r>
              <a:rPr lang="en-US"/>
              <a:t>It should be a matrix of the results of all possible single-digit multiplications</a:t>
            </a:r>
          </a:p>
          <a:p>
            <a:pPr marL="114300" lvl="0" indent="0">
              <a:buNone/>
            </a:pPr>
            <a:r>
              <a:rPr lang="en-US"/>
              <a:t>Ex:</a:t>
            </a:r>
          </a:p>
          <a:p>
            <a:pPr marL="114300" lvl="0" indent="0">
              <a:buNone/>
            </a:pPr>
            <a:r>
              <a:rPr lang="en-US"/>
              <a:t>1  2  3  4  5  6  7  8  9</a:t>
            </a:r>
          </a:p>
          <a:p>
            <a:pPr marL="114300" lvl="0" indent="0">
              <a:buNone/>
            </a:pPr>
            <a:r>
              <a:rPr lang="en-US"/>
              <a:t>2  4  6  8  10 12 14 16 18</a:t>
            </a:r>
          </a:p>
          <a:p>
            <a:pPr marL="114300" lvl="0" indent="0">
              <a:buNone/>
            </a:pPr>
            <a:r>
              <a:rPr lang="en-US"/>
              <a:t>And so on.</a:t>
            </a:r>
          </a:p>
          <a:p>
            <a:pPr lvl="0"/>
            <a:r>
              <a:rPr lang="en-US"/>
              <a:t>You should use a for loop inside another for loop.</a:t>
            </a:r>
          </a:p>
          <a:p>
            <a:pPr lvl="0"/>
            <a:r>
              <a:rPr lang="en-US"/>
              <a:t>Be sure to get the numbers properly aligned.</a:t>
            </a:r>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name="Slide47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Importing Modules</a:t>
            </a:r>
          </a:p>
        </p:txBody>
      </p:sp>
      <p:sp>
        <p:nvSpPr>
          <p:cNvPr id="3" name="Content Placeholder 2"/>
          <p:cNvSpPr txBox="1">
            <a:spLocks noGrp="1"/>
          </p:cNvSpPr>
          <p:nvPr>
            <p:ph idx="1"/>
          </p:nvPr>
        </p:nvSpPr>
        <p:spPr/>
        <p:txBody>
          <a:bodyPr/>
          <a:lstStyle/>
          <a:p>
            <a:pPr lvl="0">
              <a:spcBef>
                <a:spcPts val="0"/>
              </a:spcBef>
              <a:spcAft>
                <a:spcPts val="1800"/>
              </a:spcAft>
            </a:pPr>
            <a:r>
              <a:rPr lang="en-US"/>
              <a:t>Much of Python’s capability is included in modules.</a:t>
            </a:r>
          </a:p>
          <a:p>
            <a:pPr lvl="0">
              <a:spcBef>
                <a:spcPts val="0"/>
              </a:spcBef>
              <a:spcAft>
                <a:spcPts val="1800"/>
              </a:spcAft>
            </a:pPr>
            <a:r>
              <a:rPr lang="en-US"/>
              <a:t>You import only what you need.</a:t>
            </a:r>
          </a:p>
          <a:p>
            <a:pPr lvl="0">
              <a:spcBef>
                <a:spcPts val="0"/>
              </a:spcBef>
              <a:spcAft>
                <a:spcPts val="1800"/>
              </a:spcAft>
            </a:pPr>
            <a:r>
              <a:rPr lang="en-US"/>
              <a:t>Use help to show modules. Interactive shell – help(‘modules’)</a:t>
            </a:r>
          </a:p>
          <a:p>
            <a:pPr lvl="0">
              <a:spcBef>
                <a:spcPts val="0"/>
              </a:spcBef>
              <a:spcAft>
                <a:spcPts val="1800"/>
              </a:spcAft>
            </a:pPr>
            <a:r>
              <a:rPr lang="en-US"/>
              <a:t>Usually, you will want access to one or more functions within the module. (Ex: from math import sqrt)</a:t>
            </a:r>
          </a:p>
          <a:p>
            <a:pPr lvl="0">
              <a:spcBef>
                <a:spcPts val="0"/>
              </a:spcBef>
              <a:spcAft>
                <a:spcPts val="1800"/>
              </a:spcAft>
            </a:pPr>
            <a:r>
              <a:rPr lang="en-US"/>
              <a:t>Sometimes, you might want access to variables in the module.</a:t>
            </a:r>
          </a:p>
          <a:p>
            <a:pPr lvl="0">
              <a:spcBef>
                <a:spcPts val="0"/>
              </a:spcBef>
              <a:spcAft>
                <a:spcPts val="1800"/>
              </a:spcAft>
            </a:pPr>
            <a:r>
              <a:rPr lang="en-US"/>
              <a:t>Use pydoc on math, math.sqrt and random.randrange</a:t>
            </a:r>
          </a:p>
          <a:p>
            <a:pPr lvl="0">
              <a:spcBef>
                <a:spcPts val="0"/>
              </a:spcBef>
              <a:spcAft>
                <a:spcPts val="1800"/>
              </a:spcAft>
            </a:pPr>
            <a:r>
              <a:rPr lang="en-US"/>
              <a:t>Demo with math and random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name="Slide57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PyPI – The Python Package Index</a:t>
            </a:r>
          </a:p>
        </p:txBody>
      </p:sp>
      <p:sp>
        <p:nvSpPr>
          <p:cNvPr id="3" name="Content Placeholder 2"/>
          <p:cNvSpPr txBox="1">
            <a:spLocks noGrp="1"/>
          </p:cNvSpPr>
          <p:nvPr>
            <p:ph idx="1"/>
          </p:nvPr>
        </p:nvSpPr>
        <p:spPr/>
        <p:txBody>
          <a:bodyPr/>
          <a:lstStyle/>
          <a:p>
            <a:pPr lvl="0"/>
            <a:r>
              <a:rPr lang="en-US">
                <a:hlinkClick r:id="rId2"/>
              </a:rPr>
              <a:t>http://</a:t>
            </a:r>
            <a:r>
              <a:rPr lang="en-US">
                <a:solidFill>
                  <a:srgbClr val="333333"/>
                </a:solidFill>
                <a:latin typeface="OTS-derived-font"/>
                <a:hlinkClick r:id="rId2"/>
              </a:rPr>
              <a:t>pypi.python.org</a:t>
            </a:r>
            <a:endParaRPr lang="en-US">
              <a:solidFill>
                <a:srgbClr val="333333"/>
              </a:solidFill>
              <a:latin typeface="OTS-derived-font"/>
            </a:endParaRPr>
          </a:p>
          <a:p>
            <a:pPr lvl="0"/>
            <a:r>
              <a:rPr lang="en-US">
                <a:solidFill>
                  <a:srgbClr val="333333"/>
                </a:solidFill>
                <a:latin typeface="OTS-derived-font"/>
              </a:rPr>
              <a:t>Use “pip” to install packages from PyPI, only if your OS package manager does not include one (or using a virtual environment)</a:t>
            </a:r>
            <a:endParaRPr lang="en-US"/>
          </a:p>
          <a:p>
            <a:pPr lvl="0"/>
            <a:r>
              <a:rPr lang="en-US"/>
              <a:t>pip is the newest python package manager tool</a:t>
            </a:r>
          </a:p>
          <a:p>
            <a:pPr lvl="0"/>
            <a:r>
              <a:rPr lang="en-US"/>
              <a:t>pip [un]install &lt;package name or package file&gt;</a:t>
            </a:r>
          </a:p>
          <a:p>
            <a:pPr lvl="0"/>
            <a:r>
              <a:rPr lang="en-US"/>
              <a:t>pip search &lt;package name&gt;</a:t>
            </a:r>
          </a:p>
          <a:p>
            <a:pPr lvl="0"/>
            <a:r>
              <a:rPr lang="en-US"/>
              <a:t>--upgrade option for existing packages</a:t>
            </a:r>
          </a:p>
          <a:p>
            <a:pPr lvl="0"/>
            <a:r>
              <a:rPr lang="en-US"/>
              <a:t>target is site-packages directory</a:t>
            </a:r>
          </a:p>
          <a:p>
            <a:pPr lvl="0"/>
            <a:endParaRPr lang="en-US"/>
          </a:p>
          <a:p>
            <a:pPr lvl="1">
              <a:spcBef>
                <a:spcPts val="300"/>
              </a:spcBef>
            </a:pPr>
            <a:r>
              <a:rPr lang="en-US" sz="1400" i="1"/>
              <a:t>$ curl -O </a:t>
            </a:r>
            <a:r>
              <a:rPr lang="en-US" sz="1400" i="1">
                <a:hlinkClick r:id="rId3"/>
              </a:rPr>
              <a:t>http://python-distribute.org/distribute_setup.py</a:t>
            </a:r>
            <a:endParaRPr lang="en-US" sz="1400" i="1"/>
          </a:p>
          <a:p>
            <a:pPr lvl="1">
              <a:spcBef>
                <a:spcPts val="300"/>
              </a:spcBef>
            </a:pPr>
            <a:r>
              <a:rPr lang="en-US" sz="1400" i="1"/>
              <a:t>$ python distribute_setup.py</a:t>
            </a:r>
          </a:p>
          <a:p>
            <a:pPr lvl="1">
              <a:spcBef>
                <a:spcPts val="300"/>
              </a:spcBef>
            </a:pPr>
            <a:r>
              <a:rPr lang="en-US" sz="1400" i="1"/>
              <a:t>$ curl -O </a:t>
            </a:r>
            <a:r>
              <a:rPr lang="en-US" sz="1400" i="1">
                <a:hlinkClick r:id="rId4"/>
              </a:rPr>
              <a:t>https://raw.github.com/pypa/virtualenv/master/virtualenv.py</a:t>
            </a:r>
            <a:endParaRPr lang="en-US" sz="1400" i="1"/>
          </a:p>
          <a:p>
            <a:pPr lvl="1">
              <a:spcBef>
                <a:spcPts val="300"/>
              </a:spcBef>
            </a:pPr>
            <a:r>
              <a:rPr lang="en-US" sz="1400" i="1"/>
              <a:t>$ python virtualenv.py --distribute virt_py1/</a:t>
            </a:r>
          </a:p>
          <a:p>
            <a:pPr lvl="1">
              <a:spcBef>
                <a:spcPts val="300"/>
              </a:spcBef>
            </a:pPr>
            <a:endParaRPr lang="en-U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name="Slide47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LAB 05 </a:t>
            </a:r>
            <a:r>
              <a:rPr lang="en-US" dirty="0"/>
              <a:t>- Game</a:t>
            </a:r>
          </a:p>
        </p:txBody>
      </p:sp>
      <p:sp>
        <p:nvSpPr>
          <p:cNvPr id="3" name="Content Placeholder 2"/>
          <p:cNvSpPr txBox="1">
            <a:spLocks noGrp="1"/>
          </p:cNvSpPr>
          <p:nvPr>
            <p:ph idx="1"/>
          </p:nvPr>
        </p:nvSpPr>
        <p:spPr>
          <a:xfrm>
            <a:off x="114300" y="1600200"/>
            <a:ext cx="4586493" cy="5092695"/>
          </a:xfrm>
        </p:spPr>
        <p:txBody>
          <a:bodyPr/>
          <a:lstStyle/>
          <a:p>
            <a:pPr marL="114300" lvl="0" indent="0">
              <a:buNone/>
            </a:pPr>
            <a:r>
              <a:rPr lang="en-US"/>
              <a:t>Create a game.  Have the computer select a random integer between 1 and 100 inclusive. Then have the operator take successive guesses until they guess the correct number.  At each try advise them whether the guess is too high or too low.  If the guess is correct, tell them they won and tell them the number of attempts they took.  Use the same format as the output sample to the right.</a:t>
            </a:r>
          </a:p>
        </p:txBody>
      </p:sp>
      <p:pic>
        <p:nvPicPr>
          <p:cNvPr id="5" name="Picture 5"/>
          <p:cNvPicPr>
            <a:picLocks noChangeAspect="1"/>
          </p:cNvPicPr>
          <p:nvPr/>
        </p:nvPicPr>
        <p:blipFill>
          <a:blip r:embed="rId3"/>
          <a:stretch>
            <a:fillRect/>
          </a:stretch>
        </p:blipFill>
        <p:spPr>
          <a:xfrm>
            <a:off x="4868448" y="1898760"/>
            <a:ext cx="4096987" cy="2802032"/>
          </a:xfrm>
          <a:prstGeom prst="rect">
            <a:avLst/>
          </a:prstGeom>
          <a:noFill/>
          <a:ln cap="flat">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name="Slide44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solidFill>
                  <a:srgbClr val="333333"/>
                </a:solidFill>
                <a:latin typeface="OTS-derived-font"/>
              </a:rPr>
              <a:t>EXCEPTIONS</a:t>
            </a:r>
            <a:endParaRPr lang="en-US"/>
          </a:p>
        </p:txBody>
      </p:sp>
      <p:sp>
        <p:nvSpPr>
          <p:cNvPr id="3" name="Content Placeholder 2"/>
          <p:cNvSpPr txBox="1">
            <a:spLocks noGrp="1"/>
          </p:cNvSpPr>
          <p:nvPr>
            <p:ph idx="1"/>
          </p:nvPr>
        </p:nvSpPr>
        <p:spPr/>
        <p:txBody>
          <a:bodyPr/>
          <a:lstStyle/>
          <a:p>
            <a:pPr lvl="0">
              <a:spcBef>
                <a:spcPts val="0"/>
              </a:spcBef>
              <a:spcAft>
                <a:spcPts val="1200"/>
              </a:spcAft>
            </a:pPr>
            <a:r>
              <a:rPr lang="en-US" sz="2400">
                <a:solidFill>
                  <a:srgbClr val="333333"/>
                </a:solidFill>
                <a:latin typeface="Helvetica"/>
              </a:rPr>
              <a:t>The try statement – handling exceptions.</a:t>
            </a:r>
          </a:p>
          <a:p>
            <a:pPr lvl="0">
              <a:spcBef>
                <a:spcPts val="0"/>
              </a:spcBef>
              <a:spcAft>
                <a:spcPts val="1200"/>
              </a:spcAft>
            </a:pPr>
            <a:r>
              <a:rPr lang="en-US" sz="2400">
                <a:solidFill>
                  <a:srgbClr val="333333"/>
                </a:solidFill>
                <a:latin typeface="Helvetica"/>
              </a:rPr>
              <a:t>The statements are try, except, else and finally.</a:t>
            </a:r>
          </a:p>
          <a:p>
            <a:pPr lvl="0">
              <a:spcBef>
                <a:spcPts val="0"/>
              </a:spcBef>
              <a:spcAft>
                <a:spcPts val="1200"/>
              </a:spcAft>
            </a:pPr>
            <a:r>
              <a:rPr lang="en-US" sz="2400">
                <a:solidFill>
                  <a:srgbClr val="333333"/>
                </a:solidFill>
                <a:latin typeface="Helvetica"/>
              </a:rPr>
              <a:t>try – includes the block of code in which specified exceptions will be trapped.</a:t>
            </a:r>
          </a:p>
          <a:p>
            <a:pPr lvl="0">
              <a:spcBef>
                <a:spcPts val="0"/>
              </a:spcBef>
              <a:spcAft>
                <a:spcPts val="1200"/>
              </a:spcAft>
            </a:pPr>
            <a:r>
              <a:rPr lang="en-US" sz="2400">
                <a:solidFill>
                  <a:srgbClr val="333333"/>
                </a:solidFill>
                <a:latin typeface="Helvetica"/>
              </a:rPr>
              <a:t>except – specifies the exceptions themselves</a:t>
            </a:r>
          </a:p>
          <a:p>
            <a:pPr lvl="0">
              <a:spcBef>
                <a:spcPts val="0"/>
              </a:spcBef>
              <a:spcAft>
                <a:spcPts val="1200"/>
              </a:spcAft>
            </a:pPr>
            <a:r>
              <a:rPr lang="en-US" sz="2400">
                <a:solidFill>
                  <a:srgbClr val="333333"/>
                </a:solidFill>
                <a:latin typeface="Helvetica"/>
              </a:rPr>
              <a:t>else – a block of code to be executed if there is no exception.  </a:t>
            </a:r>
          </a:p>
          <a:p>
            <a:pPr lvl="0">
              <a:spcBef>
                <a:spcPts val="0"/>
              </a:spcBef>
              <a:spcAft>
                <a:spcPts val="1200"/>
              </a:spcAft>
            </a:pPr>
            <a:r>
              <a:rPr lang="en-US" sz="2400">
                <a:solidFill>
                  <a:srgbClr val="333333"/>
                </a:solidFill>
                <a:latin typeface="Helvetica"/>
              </a:rPr>
              <a:t>finally – a block of code that will be executed whether or not there is an exception – good for cleanup operations.</a:t>
            </a:r>
            <a:endParaRPr 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name="Slide44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solidFill>
                  <a:srgbClr val="333333"/>
                </a:solidFill>
                <a:latin typeface="OTS-derived-font"/>
              </a:rPr>
              <a:t>CATCHING EXCEPTIONS</a:t>
            </a:r>
            <a:endParaRPr lang="en-US"/>
          </a:p>
        </p:txBody>
      </p:sp>
      <p:sp>
        <p:nvSpPr>
          <p:cNvPr id="3" name="Content Placeholder 2"/>
          <p:cNvSpPr txBox="1">
            <a:spLocks noGrp="1"/>
          </p:cNvSpPr>
          <p:nvPr>
            <p:ph idx="1"/>
          </p:nvPr>
        </p:nvSpPr>
        <p:spPr>
          <a:xfrm>
            <a:off x="597478" y="1600200"/>
            <a:ext cx="8297137" cy="5092695"/>
          </a:xfrm>
        </p:spPr>
        <p:txBody>
          <a:bodyPr/>
          <a:lstStyle/>
          <a:p>
            <a:pPr lvl="0">
              <a:spcBef>
                <a:spcPts val="0"/>
              </a:spcBef>
              <a:spcAft>
                <a:spcPts val="1200"/>
              </a:spcAft>
            </a:pPr>
            <a:r>
              <a:rPr lang="en-US" sz="2400" dirty="0">
                <a:solidFill>
                  <a:srgbClr val="333333"/>
                </a:solidFill>
                <a:latin typeface="Helvetica"/>
              </a:rPr>
              <a:t>See the example in the Sample </a:t>
            </a:r>
            <a:r>
              <a:rPr lang="en-US" sz="2400" dirty="0" smtClean="0">
                <a:solidFill>
                  <a:srgbClr val="333333"/>
                </a:solidFill>
                <a:latin typeface="Helvetica"/>
              </a:rPr>
              <a:t>folder (gTry_Except.jpg).</a:t>
            </a:r>
            <a:endParaRPr lang="en-US" sz="2400" dirty="0">
              <a:solidFill>
                <a:srgbClr val="333333"/>
              </a:solidFill>
              <a:latin typeface="Helvetica"/>
            </a:endParaRPr>
          </a:p>
          <a:p>
            <a:pPr lvl="0">
              <a:spcBef>
                <a:spcPts val="0"/>
              </a:spcBef>
              <a:spcAft>
                <a:spcPts val="1200"/>
              </a:spcAft>
            </a:pPr>
            <a:r>
              <a:rPr lang="en-US" sz="2400" dirty="0">
                <a:solidFill>
                  <a:srgbClr val="333333"/>
                </a:solidFill>
                <a:latin typeface="Helvetica"/>
              </a:rPr>
              <a:t>A bare except statement will catch all exceptions.</a:t>
            </a:r>
          </a:p>
          <a:p>
            <a:pPr lvl="1">
              <a:spcBef>
                <a:spcPts val="0"/>
              </a:spcBef>
              <a:spcAft>
                <a:spcPts val="1200"/>
              </a:spcAft>
            </a:pPr>
            <a:r>
              <a:rPr lang="en-US" dirty="0">
                <a:solidFill>
                  <a:srgbClr val="333333"/>
                </a:solidFill>
                <a:latin typeface="Helvetica"/>
              </a:rPr>
              <a:t>It is not recommended</a:t>
            </a:r>
            <a:endParaRPr lang="en-US" dirty="0">
              <a:solidFill>
                <a:srgbClr val="333333"/>
              </a:solidFill>
              <a:latin typeface="Helvetica-Bold"/>
            </a:endParaRPr>
          </a:p>
          <a:p>
            <a:pPr lvl="0">
              <a:spcBef>
                <a:spcPts val="0"/>
              </a:spcBef>
              <a:spcAft>
                <a:spcPts val="1200"/>
              </a:spcAft>
            </a:pPr>
            <a:r>
              <a:rPr lang="en-US" sz="2400" dirty="0">
                <a:solidFill>
                  <a:srgbClr val="333333"/>
                </a:solidFill>
                <a:latin typeface="Helvetica"/>
              </a:rPr>
              <a:t>Some common exceptions: </a:t>
            </a:r>
            <a:r>
              <a:rPr lang="en-US" sz="2400" dirty="0" err="1">
                <a:solidFill>
                  <a:srgbClr val="333333"/>
                </a:solidFill>
                <a:latin typeface="Helvetica"/>
              </a:rPr>
              <a:t>NameError</a:t>
            </a:r>
            <a:r>
              <a:rPr lang="en-US" sz="2400" dirty="0">
                <a:solidFill>
                  <a:srgbClr val="333333"/>
                </a:solidFill>
                <a:latin typeface="Helvetica"/>
              </a:rPr>
              <a:t>, </a:t>
            </a:r>
            <a:r>
              <a:rPr lang="en-US" sz="2400" dirty="0" err="1">
                <a:solidFill>
                  <a:srgbClr val="333333"/>
                </a:solidFill>
                <a:latin typeface="Helvetica"/>
              </a:rPr>
              <a:t>ValueError</a:t>
            </a:r>
            <a:r>
              <a:rPr lang="en-US" sz="2400" dirty="0">
                <a:solidFill>
                  <a:srgbClr val="333333"/>
                </a:solidFill>
                <a:latin typeface="Helvetica"/>
              </a:rPr>
              <a:t>, </a:t>
            </a:r>
            <a:r>
              <a:rPr lang="en-US" sz="2400" dirty="0" err="1">
                <a:solidFill>
                  <a:srgbClr val="333333"/>
                </a:solidFill>
                <a:latin typeface="Helvetica"/>
              </a:rPr>
              <a:t>TypeError</a:t>
            </a:r>
            <a:r>
              <a:rPr lang="en-US" sz="2400" dirty="0">
                <a:solidFill>
                  <a:srgbClr val="333333"/>
                </a:solidFill>
                <a:latin typeface="Helvetica"/>
              </a:rPr>
              <a:t>, </a:t>
            </a:r>
            <a:r>
              <a:rPr lang="en-US" sz="2400" dirty="0" err="1">
                <a:solidFill>
                  <a:srgbClr val="333333"/>
                </a:solidFill>
                <a:latin typeface="Helvetica"/>
              </a:rPr>
              <a:t>IOError</a:t>
            </a:r>
            <a:r>
              <a:rPr lang="en-US" sz="2400" dirty="0">
                <a:solidFill>
                  <a:srgbClr val="333333"/>
                </a:solidFill>
                <a:latin typeface="Helvetica"/>
              </a:rPr>
              <a:t>, </a:t>
            </a:r>
            <a:r>
              <a:rPr lang="en-US" sz="2400" dirty="0" err="1">
                <a:solidFill>
                  <a:srgbClr val="333333"/>
                </a:solidFill>
                <a:latin typeface="Helvetica"/>
              </a:rPr>
              <a:t>StopIteration</a:t>
            </a:r>
            <a:endParaRPr lang="en-US" sz="2400" dirty="0">
              <a:solidFill>
                <a:srgbClr val="333333"/>
              </a:solidFill>
              <a:latin typeface="Helvetica"/>
            </a:endParaRPr>
          </a:p>
          <a:p>
            <a:pPr lvl="0">
              <a:spcBef>
                <a:spcPts val="0"/>
              </a:spcBef>
              <a:spcAft>
                <a:spcPts val="1200"/>
              </a:spcAft>
            </a:pPr>
            <a:r>
              <a:rPr lang="en-US" sz="2400" dirty="0">
                <a:solidFill>
                  <a:srgbClr val="333333"/>
                </a:solidFill>
                <a:latin typeface="Helvetica"/>
              </a:rPr>
              <a:t>A complete list of exceptions can be found in the </a:t>
            </a:r>
            <a:r>
              <a:rPr lang="en-US" sz="2400" dirty="0">
                <a:solidFill>
                  <a:srgbClr val="333333"/>
                </a:solidFill>
                <a:latin typeface="Helvetica"/>
                <a:hlinkClick r:id="rId2"/>
              </a:rPr>
              <a:t>Python documentation</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521">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PAPERWORK</a:t>
            </a:r>
          </a:p>
        </p:txBody>
      </p:sp>
      <p:sp>
        <p:nvSpPr>
          <p:cNvPr id="3" name="Content Placeholder 2"/>
          <p:cNvSpPr txBox="1">
            <a:spLocks noGrp="1"/>
          </p:cNvSpPr>
          <p:nvPr>
            <p:ph idx="1"/>
          </p:nvPr>
        </p:nvSpPr>
        <p:spPr>
          <a:xfrm>
            <a:off x="1781296" y="1600200"/>
            <a:ext cx="7113318" cy="5092695"/>
          </a:xfrm>
        </p:spPr>
        <p:txBody>
          <a:bodyPr/>
          <a:lstStyle/>
          <a:p>
            <a:pPr lvl="0">
              <a:lnSpc>
                <a:spcPct val="150000"/>
              </a:lnSpc>
            </a:pPr>
            <a:r>
              <a:rPr lang="en-US"/>
              <a:t>NLC registration</a:t>
            </a:r>
          </a:p>
          <a:p>
            <a:pPr lvl="0">
              <a:lnSpc>
                <a:spcPct val="150000"/>
              </a:lnSpc>
            </a:pPr>
            <a:r>
              <a:rPr lang="en-US"/>
              <a:t>RU roster</a:t>
            </a:r>
          </a:p>
          <a:p>
            <a:pPr lvl="0">
              <a:lnSpc>
                <a:spcPct val="150000"/>
              </a:lnSpc>
            </a:pPr>
            <a:r>
              <a:rPr lang="en-US"/>
              <a:t>Books (PDF)</a:t>
            </a:r>
          </a:p>
          <a:p>
            <a:pPr lvl="1">
              <a:lnSpc>
                <a:spcPct val="150000"/>
              </a:lnSpc>
            </a:pPr>
            <a:r>
              <a:rPr lang="en-US" sz="2200"/>
              <a:t>Think Python, Allen B. Downey</a:t>
            </a:r>
          </a:p>
          <a:p>
            <a:pPr lvl="1">
              <a:lnSpc>
                <a:spcPct val="150000"/>
              </a:lnSpc>
            </a:pPr>
            <a:r>
              <a:rPr lang="en-US" sz="2200"/>
              <a:t>Python for Informatics, Charles Severance</a:t>
            </a:r>
            <a:br>
              <a:rPr lang="en-US" sz="2200"/>
            </a:br>
            <a:endParaRPr lang="en-US" sz="22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Slide44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solidFill>
                  <a:srgbClr val="333333"/>
                </a:solidFill>
                <a:latin typeface="OTS-derived-font"/>
              </a:rPr>
              <a:t>LAB 06</a:t>
            </a:r>
            <a:endParaRPr lang="en-US" dirty="0"/>
          </a:p>
        </p:txBody>
      </p:sp>
      <p:sp>
        <p:nvSpPr>
          <p:cNvPr id="3" name="Content Placeholder 2"/>
          <p:cNvSpPr txBox="1">
            <a:spLocks noGrp="1"/>
          </p:cNvSpPr>
          <p:nvPr>
            <p:ph idx="1"/>
          </p:nvPr>
        </p:nvSpPr>
        <p:spPr/>
        <p:txBody>
          <a:bodyPr anchorCtr="1"/>
          <a:lstStyle/>
          <a:p>
            <a:pPr marL="114300" lvl="0" indent="0" algn="ctr">
              <a:spcBef>
                <a:spcPts val="600"/>
              </a:spcBef>
              <a:buNone/>
            </a:pPr>
            <a:r>
              <a:rPr lang="en-US" sz="2400">
                <a:solidFill>
                  <a:srgbClr val="333333"/>
                </a:solidFill>
                <a:latin typeface="Helvetica"/>
              </a:rPr>
              <a:t>Re-implement the previous temperature-conversion lab to use a try statement to catch ValueError exceptions. Test by entering a non-numeric temperature.</a:t>
            </a:r>
          </a:p>
          <a:p>
            <a:pPr marL="114300" lvl="0" indent="0" algn="ctr">
              <a:spcBef>
                <a:spcPts val="600"/>
              </a:spcBef>
              <a:buNone/>
            </a:pPr>
            <a:endParaRPr lang="en-US" sz="2400">
              <a:solidFill>
                <a:srgbClr val="333333"/>
              </a:solidFill>
              <a:latin typeface="Helvetica"/>
            </a:endParaRPr>
          </a:p>
          <a:p>
            <a:pPr marL="114300" lvl="0" indent="0" algn="ctr">
              <a:spcBef>
                <a:spcPts val="600"/>
              </a:spcBef>
              <a:buNone/>
            </a:pPr>
            <a:r>
              <a:rPr lang="en-US" sz="2400">
                <a:solidFill>
                  <a:srgbClr val="333333"/>
                </a:solidFill>
                <a:latin typeface="Helvetica"/>
              </a:rPr>
              <a:t>Again, save the results of this lab.  We will use it later</a:t>
            </a:r>
            <a:endParaRPr lang="en-US" sz="2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name="Slide38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FILE I/O</a:t>
            </a:r>
            <a:br>
              <a:rPr lang="en-US"/>
            </a:br>
            <a:endParaRPr lang="en-US"/>
          </a:p>
        </p:txBody>
      </p:sp>
      <p:sp>
        <p:nvSpPr>
          <p:cNvPr id="3" name="Content Placeholder 2"/>
          <p:cNvSpPr txBox="1">
            <a:spLocks noGrp="1"/>
          </p:cNvSpPr>
          <p:nvPr>
            <p:ph idx="1"/>
          </p:nvPr>
        </p:nvSpPr>
        <p:spPr/>
        <p:txBody>
          <a:bodyPr anchorCtr="1"/>
          <a:lstStyle/>
          <a:p>
            <a:pPr marL="114300" lvl="0" indent="0" algn="ctr">
              <a:spcBef>
                <a:spcPts val="1800"/>
              </a:spcBef>
              <a:buNone/>
            </a:pPr>
            <a:r>
              <a:rPr lang="en-US"/>
              <a:t>A file is opened and assigned to a variable (object).</a:t>
            </a:r>
          </a:p>
          <a:p>
            <a:pPr marL="114300" lvl="0" indent="0" algn="ctr">
              <a:spcBef>
                <a:spcPts val="1800"/>
              </a:spcBef>
              <a:buNone/>
            </a:pPr>
            <a:r>
              <a:rPr lang="en-US"/>
              <a:t>Examples:   filein = open('file path and name', 'r')</a:t>
            </a:r>
            <a:br>
              <a:rPr lang="en-US"/>
            </a:br>
            <a:r>
              <a:rPr lang="en-US"/>
              <a:t>                       fileout = open('file path and name', 'w')</a:t>
            </a:r>
          </a:p>
          <a:p>
            <a:pPr marL="114300" lvl="0" indent="0" algn="ctr">
              <a:spcBef>
                <a:spcPts val="1800"/>
              </a:spcBef>
              <a:buNone/>
            </a:pPr>
            <a:r>
              <a:rPr lang="en-US"/>
              <a:t>Every other action is a method acting on the file object.</a:t>
            </a:r>
          </a:p>
          <a:p>
            <a:pPr marL="114300" lvl="0" indent="0" algn="ctr">
              <a:spcBef>
                <a:spcPts val="1800"/>
              </a:spcBef>
              <a:buNone/>
            </a:pPr>
            <a:r>
              <a:rPr lang="en-US"/>
              <a:t>File records are usually read in a for loop which automatically ends at end of file.  In this case, the readline method is not needed.</a:t>
            </a:r>
          </a:p>
          <a:p>
            <a:pPr marL="114300" lvl="0" indent="0" algn="ctr">
              <a:spcBef>
                <a:spcPts val="1800"/>
              </a:spcBef>
              <a:buNone/>
            </a:pPr>
            <a:r>
              <a:rPr lang="en-US"/>
              <a:t>The valid methods for acting on a file object are read, readline, readlines, write, writelines  and close.</a:t>
            </a:r>
          </a:p>
          <a:p>
            <a:pPr marL="114300" lvl="0" indent="0" algn="ctr">
              <a:spcBef>
                <a:spcPts val="1800"/>
              </a:spcBef>
              <a:buNone/>
            </a:pPr>
            <a:r>
              <a:rPr lang="en-US"/>
              <a:t>More details on these methods are available in Python Notes.</a:t>
            </a:r>
          </a:p>
          <a:p>
            <a:pPr marL="114300" lvl="0" indent="0" algn="ctr">
              <a:spcBef>
                <a:spcPts val="1800"/>
              </a:spcBef>
              <a:buNone/>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name="Slide49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Files as Iterables</a:t>
            </a:r>
          </a:p>
        </p:txBody>
      </p:sp>
      <p:sp>
        <p:nvSpPr>
          <p:cNvPr id="3" name="Content Placeholder 2"/>
          <p:cNvSpPr txBox="1">
            <a:spLocks noGrp="1"/>
          </p:cNvSpPr>
          <p:nvPr>
            <p:ph idx="1"/>
          </p:nvPr>
        </p:nvSpPr>
        <p:spPr/>
        <p:txBody>
          <a:bodyPr/>
          <a:lstStyle/>
          <a:p>
            <a:pPr lvl="0">
              <a:spcBef>
                <a:spcPts val="600"/>
              </a:spcBef>
            </a:pPr>
            <a:r>
              <a:rPr lang="en-US" sz="2400" dirty="0"/>
              <a:t>Files ARE iterables!</a:t>
            </a:r>
          </a:p>
          <a:p>
            <a:pPr lvl="0">
              <a:spcBef>
                <a:spcPts val="600"/>
              </a:spcBef>
            </a:pPr>
            <a:r>
              <a:rPr lang="en-US" sz="2400" dirty="0"/>
              <a:t>Each record separated by a line feed (\n) can be read with a “for” statement.</a:t>
            </a:r>
          </a:p>
          <a:p>
            <a:pPr lvl="0">
              <a:spcBef>
                <a:spcPts val="600"/>
              </a:spcBef>
            </a:pPr>
            <a:r>
              <a:rPr lang="en-US" sz="2400" dirty="0"/>
              <a:t>You do not need to test for end of file (null string</a:t>
            </a:r>
            <a:r>
              <a:rPr lang="en-US" sz="2400" dirty="0" smtClean="0"/>
              <a:t>).</a:t>
            </a:r>
          </a:p>
          <a:p>
            <a:pPr lvl="1">
              <a:spcBef>
                <a:spcPts val="600"/>
              </a:spcBef>
            </a:pPr>
            <a:r>
              <a:rPr lang="en-US" dirty="0" smtClean="0"/>
              <a:t>See d3Read_File.jpg in Samples.</a:t>
            </a:r>
            <a:endParaRPr lang="en-US" dirty="0"/>
          </a:p>
          <a:p>
            <a:pPr lvl="0">
              <a:spcBef>
                <a:spcPts val="600"/>
              </a:spcBef>
            </a:pPr>
            <a:r>
              <a:rPr lang="en-US" sz="2400" dirty="0"/>
              <a:t>Generic example</a:t>
            </a:r>
            <a:r>
              <a:rPr lang="en-US" sz="2400" dirty="0" smtClean="0"/>
              <a:t>: </a:t>
            </a:r>
            <a:endParaRPr lang="en-US" sz="2400" dirty="0"/>
          </a:p>
          <a:p>
            <a:pPr lvl="1"/>
            <a:r>
              <a:rPr lang="en-US" sz="2200" dirty="0"/>
              <a:t>fin = open(‘path to file/filename’, ‘r’)</a:t>
            </a:r>
          </a:p>
          <a:p>
            <a:pPr marL="411480" lvl="1" indent="0">
              <a:buNone/>
            </a:pPr>
            <a:r>
              <a:rPr lang="en-US" sz="2200" dirty="0"/>
              <a:t>   for </a:t>
            </a:r>
            <a:r>
              <a:rPr lang="en-US" sz="2200" dirty="0" err="1"/>
              <a:t>linein</a:t>
            </a:r>
            <a:r>
              <a:rPr lang="en-US" sz="2200" dirty="0"/>
              <a:t> in fin:</a:t>
            </a:r>
            <a:br>
              <a:rPr lang="en-US" sz="2200" dirty="0"/>
            </a:br>
            <a:r>
              <a:rPr lang="en-US" sz="2200" dirty="0"/>
              <a:t>       process the record</a:t>
            </a:r>
            <a:br>
              <a:rPr lang="en-US" sz="2200" dirty="0"/>
            </a:br>
            <a:r>
              <a:rPr lang="en-US" sz="2200" dirty="0"/>
              <a:t>   statements to execute upon file completion.</a:t>
            </a:r>
          </a:p>
          <a:p>
            <a:pPr lvl="1"/>
            <a:r>
              <a:rPr lang="en-US" sz="2200" dirty="0"/>
              <a:t>In this case, the variable </a:t>
            </a:r>
            <a:r>
              <a:rPr lang="en-US" sz="2200" dirty="0" err="1"/>
              <a:t>linein</a:t>
            </a:r>
            <a:r>
              <a:rPr lang="en-US" sz="2200" dirty="0"/>
              <a:t> will contain a new record for every cycle of the for loop.</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name="Slide38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LAB 07</a:t>
            </a:r>
            <a:endParaRPr lang="en-US" dirty="0"/>
          </a:p>
        </p:txBody>
      </p:sp>
      <p:sp>
        <p:nvSpPr>
          <p:cNvPr id="3" name="Content Placeholder 2"/>
          <p:cNvSpPr txBox="1">
            <a:spLocks noGrp="1"/>
          </p:cNvSpPr>
          <p:nvPr>
            <p:ph idx="1"/>
          </p:nvPr>
        </p:nvSpPr>
        <p:spPr/>
        <p:txBody>
          <a:bodyPr anchorCtr="1"/>
          <a:lstStyle/>
          <a:p>
            <a:pPr marL="114300" lvl="0" indent="0" algn="ctr">
              <a:buNone/>
            </a:pPr>
            <a:endParaRPr lang="en-US"/>
          </a:p>
          <a:p>
            <a:pPr marL="114300" lvl="0" indent="0" algn="ctr">
              <a:buNone/>
            </a:pPr>
            <a:r>
              <a:rPr lang="en-US"/>
              <a:t>Re-implement the previous temperature-conversion lab to replace the data source with a file instead of raw_input().  The file should be the data in the temps.dat file in your data folder.  Be sure to account for any bad data that might be contained in this file.  Instead of writing the results on the screen, place the results in a file that can be viewed through a text editor.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name="Slide493">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0"/>
            <a:ext cx="8780315" cy="1143000"/>
          </a:xfrm>
        </p:spPr>
        <p:txBody>
          <a:bodyPr/>
          <a:lstStyle/>
          <a:p>
            <a:pPr lvl="0"/>
            <a:r>
              <a:rPr lang="en-US">
                <a:solidFill>
                  <a:srgbClr val="FF6600"/>
                </a:solidFill>
              </a:rPr>
              <a:t>with</a:t>
            </a:r>
            <a:r>
              <a:rPr lang="en-US"/>
              <a:t> Statement</a:t>
            </a:r>
          </a:p>
        </p:txBody>
      </p:sp>
      <p:sp>
        <p:nvSpPr>
          <p:cNvPr id="3" name="Content Placeholder 2"/>
          <p:cNvSpPr txBox="1">
            <a:spLocks noGrp="1"/>
          </p:cNvSpPr>
          <p:nvPr>
            <p:ph idx="1"/>
          </p:nvPr>
        </p:nvSpPr>
        <p:spPr>
          <a:xfrm>
            <a:off x="114300" y="1143000"/>
            <a:ext cx="8780315" cy="5422900"/>
          </a:xfrm>
        </p:spPr>
        <p:txBody>
          <a:bodyPr>
            <a:normAutofit/>
          </a:bodyPr>
          <a:lstStyle/>
          <a:p>
            <a:pPr lvl="0">
              <a:lnSpc>
                <a:spcPct val="90000"/>
              </a:lnSpc>
              <a:spcBef>
                <a:spcPts val="0"/>
              </a:spcBef>
              <a:spcAft>
                <a:spcPts val="1200"/>
              </a:spcAft>
            </a:pPr>
            <a:r>
              <a:rPr lang="en-US" dirty="0"/>
              <a:t>The </a:t>
            </a:r>
            <a:r>
              <a:rPr lang="en-US" dirty="0">
                <a:solidFill>
                  <a:srgbClr val="FF6600"/>
                </a:solidFill>
              </a:rPr>
              <a:t>with</a:t>
            </a:r>
            <a:r>
              <a:rPr lang="en-US" dirty="0"/>
              <a:t> statement is used to run a suite of other statements under a “context manager” i.e. special methods __entry__() and __exit() are called to setup and takedown a “context”</a:t>
            </a:r>
          </a:p>
          <a:p>
            <a:pPr lvl="0">
              <a:lnSpc>
                <a:spcPct val="90000"/>
              </a:lnSpc>
              <a:spcBef>
                <a:spcPts val="0"/>
              </a:spcBef>
              <a:spcAft>
                <a:spcPts val="1200"/>
              </a:spcAft>
            </a:pPr>
            <a:r>
              <a:rPr lang="en-US" dirty="0"/>
              <a:t>Common for doing </a:t>
            </a:r>
            <a:r>
              <a:rPr lang="en-US" dirty="0" smtClean="0"/>
              <a:t>I/O, </a:t>
            </a:r>
            <a:r>
              <a:rPr lang="en-US" dirty="0"/>
              <a:t>which auto-closes the file handle</a:t>
            </a:r>
          </a:p>
          <a:p>
            <a:pPr lvl="0">
              <a:lnSpc>
                <a:spcPct val="90000"/>
              </a:lnSpc>
              <a:spcBef>
                <a:spcPts val="0"/>
              </a:spcBef>
              <a:spcAft>
                <a:spcPts val="1200"/>
              </a:spcAft>
            </a:pPr>
            <a:r>
              <a:rPr lang="en-US" dirty="0"/>
              <a:t>Could be done with the finally option of a try statement, but </a:t>
            </a:r>
            <a:r>
              <a:rPr lang="en-US" dirty="0">
                <a:solidFill>
                  <a:srgbClr val="FF6600"/>
                </a:solidFill>
              </a:rPr>
              <a:t>with</a:t>
            </a:r>
            <a:r>
              <a:rPr lang="en-US" dirty="0"/>
              <a:t> is more elegant and requires less code.</a:t>
            </a:r>
          </a:p>
          <a:p>
            <a:pPr lvl="0">
              <a:lnSpc>
                <a:spcPct val="90000"/>
              </a:lnSpc>
              <a:spcBef>
                <a:spcPts val="0"/>
              </a:spcBef>
              <a:spcAft>
                <a:spcPts val="1200"/>
              </a:spcAft>
            </a:pPr>
            <a:r>
              <a:rPr lang="en-US" dirty="0"/>
              <a:t>Example using two files:</a:t>
            </a:r>
            <a:br>
              <a:rPr lang="en-US" dirty="0"/>
            </a:br>
            <a:r>
              <a:rPr lang="en-US" dirty="0"/>
              <a:t>with open('</a:t>
            </a:r>
            <a:r>
              <a:rPr lang="en-US" dirty="0" err="1"/>
              <a:t>input.file</a:t>
            </a:r>
            <a:r>
              <a:rPr lang="en-US" dirty="0"/>
              <a:t>', 'r') as </a:t>
            </a:r>
            <a:r>
              <a:rPr lang="en-US" dirty="0" err="1"/>
              <a:t>infile</a:t>
            </a:r>
            <a:r>
              <a:rPr lang="en-US" dirty="0"/>
              <a:t>, open('</a:t>
            </a:r>
            <a:r>
              <a:rPr lang="en-US" dirty="0" err="1"/>
              <a:t>output.file</a:t>
            </a:r>
            <a:r>
              <a:rPr lang="en-US" dirty="0"/>
              <a:t>', 'w') as </a:t>
            </a:r>
            <a:r>
              <a:rPr lang="en-US" dirty="0" err="1"/>
              <a:t>outfile</a:t>
            </a:r>
            <a:r>
              <a:rPr lang="en-US" dirty="0"/>
              <a:t> </a:t>
            </a:r>
            <a:br>
              <a:rPr lang="en-US" dirty="0"/>
            </a:br>
            <a:r>
              <a:rPr lang="en-US" dirty="0"/>
              <a:t>    for line in </a:t>
            </a:r>
            <a:r>
              <a:rPr lang="en-US" dirty="0" err="1"/>
              <a:t>infile</a:t>
            </a:r>
            <a:r>
              <a:rPr lang="en-US" dirty="0"/>
              <a:t>:</a:t>
            </a:r>
            <a:br>
              <a:rPr lang="en-US" dirty="0"/>
            </a:br>
            <a:r>
              <a:rPr lang="en-US" dirty="0"/>
              <a:t>        do some processing</a:t>
            </a:r>
            <a:br>
              <a:rPr lang="en-US" dirty="0"/>
            </a:br>
            <a:r>
              <a:rPr lang="en-US" dirty="0"/>
              <a:t>        </a:t>
            </a:r>
            <a:r>
              <a:rPr lang="en-US" dirty="0" err="1"/>
              <a:t>outfile.write</a:t>
            </a:r>
            <a:r>
              <a:rPr lang="en-US" dirty="0"/>
              <a:t>(</a:t>
            </a:r>
            <a:r>
              <a:rPr lang="en-US" dirty="0" err="1"/>
              <a:t>some_string</a:t>
            </a:r>
            <a:r>
              <a:rPr lang="en-US" dirty="0"/>
              <a:t>)</a:t>
            </a:r>
          </a:p>
          <a:p>
            <a:pPr lvl="0">
              <a:lnSpc>
                <a:spcPct val="90000"/>
              </a:lnSpc>
              <a:spcBef>
                <a:spcPts val="0"/>
              </a:spcBef>
              <a:spcAft>
                <a:spcPts val="1200"/>
              </a:spcAft>
            </a:pPr>
            <a:r>
              <a:rPr lang="en-US" dirty="0"/>
              <a:t>At this point, there is no need to close the files as the </a:t>
            </a:r>
            <a:r>
              <a:rPr lang="en-US" dirty="0">
                <a:solidFill>
                  <a:srgbClr val="FF6600"/>
                </a:solidFill>
              </a:rPr>
              <a:t>with</a:t>
            </a:r>
            <a:r>
              <a:rPr lang="en-US" dirty="0"/>
              <a:t> statement will take care of it – even in the event of an exception</a:t>
            </a:r>
            <a:r>
              <a:rPr lang="en-US" dirty="0" smtClean="0"/>
              <a:t>.</a:t>
            </a:r>
          </a:p>
          <a:p>
            <a:pPr lvl="0">
              <a:lnSpc>
                <a:spcPct val="90000"/>
              </a:lnSpc>
              <a:spcBef>
                <a:spcPts val="0"/>
              </a:spcBef>
              <a:spcAft>
                <a:spcPts val="1200"/>
              </a:spcAft>
            </a:pPr>
            <a:r>
              <a:rPr lang="en-US" dirty="0" smtClean="0"/>
              <a:t>See with.py in </a:t>
            </a:r>
            <a:r>
              <a:rPr lang="en-US" dirty="0" err="1" smtClean="0"/>
              <a:t>DemoProgs</a:t>
            </a:r>
            <a:r>
              <a:rPr lang="en-US" dirty="0" smtClean="0"/>
              <a:t>.</a:t>
            </a:r>
            <a:endParaRPr lang="en-US" dirty="0"/>
          </a:p>
          <a:p>
            <a:pPr lvl="0">
              <a:lnSpc>
                <a:spcPct val="90000"/>
              </a:lnSpc>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name="Slide49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Iterables</a:t>
            </a:r>
          </a:p>
        </p:txBody>
      </p:sp>
      <p:sp>
        <p:nvSpPr>
          <p:cNvPr id="3" name="Content Placeholder 2"/>
          <p:cNvSpPr txBox="1">
            <a:spLocks noGrp="1"/>
          </p:cNvSpPr>
          <p:nvPr>
            <p:ph idx="1"/>
          </p:nvPr>
        </p:nvSpPr>
        <p:spPr/>
        <p:txBody>
          <a:bodyPr/>
          <a:lstStyle/>
          <a:p>
            <a:pPr lvl="0">
              <a:spcBef>
                <a:spcPts val="0"/>
              </a:spcBef>
              <a:spcAft>
                <a:spcPts val="1200"/>
              </a:spcAft>
            </a:pPr>
            <a:r>
              <a:rPr lang="en-US" sz="2400"/>
              <a:t>As we have seen, a file is an iterable and usable in a for loop.</a:t>
            </a:r>
          </a:p>
          <a:p>
            <a:pPr lvl="0">
              <a:spcBef>
                <a:spcPts val="0"/>
              </a:spcBef>
              <a:spcAft>
                <a:spcPts val="1200"/>
              </a:spcAft>
            </a:pPr>
            <a:r>
              <a:rPr lang="en-US" sz="2400"/>
              <a:t>The next section on data structures deals with iterables as well.</a:t>
            </a:r>
          </a:p>
          <a:p>
            <a:pPr lvl="0">
              <a:spcBef>
                <a:spcPts val="0"/>
              </a:spcBef>
              <a:spcAft>
                <a:spcPts val="1200"/>
              </a:spcAft>
            </a:pPr>
            <a:r>
              <a:rPr lang="en-US" sz="2400"/>
              <a:t>These are strings, lists, tuples, sets and dictionaries.</a:t>
            </a:r>
          </a:p>
          <a:p>
            <a:pPr lvl="0">
              <a:spcBef>
                <a:spcPts val="0"/>
              </a:spcBef>
              <a:spcAft>
                <a:spcPts val="1200"/>
              </a:spcAft>
            </a:pPr>
            <a:r>
              <a:rPr lang="en-US" sz="2400"/>
              <a:t>Some of these are sequences, that is they are strictly ordered</a:t>
            </a:r>
            <a:r>
              <a:rPr lang="en-US"/>
              <a:t>:</a:t>
            </a:r>
          </a:p>
          <a:p>
            <a:pPr lvl="1">
              <a:spcBef>
                <a:spcPts val="0"/>
              </a:spcBef>
              <a:spcAft>
                <a:spcPts val="1200"/>
              </a:spcAft>
            </a:pPr>
            <a:r>
              <a:rPr lang="en-US" sz="2200"/>
              <a:t>strings, lists, tuples</a:t>
            </a:r>
          </a:p>
          <a:p>
            <a:pPr lvl="0">
              <a:spcBef>
                <a:spcPts val="0"/>
              </a:spcBef>
              <a:spcAft>
                <a:spcPts val="1200"/>
              </a:spcAft>
            </a:pPr>
            <a:r>
              <a:rPr lang="en-US" sz="2400"/>
              <a:t>The others are still iterables, but the order is undetermined.</a:t>
            </a:r>
          </a:p>
          <a:p>
            <a:pPr lvl="1">
              <a:spcBef>
                <a:spcPts val="0"/>
              </a:spcBef>
              <a:spcAft>
                <a:spcPts val="1200"/>
              </a:spcAft>
            </a:pPr>
            <a:r>
              <a:rPr lang="en-US" sz="2200"/>
              <a:t>sets, dictionaries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name="Slide498">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274640"/>
            <a:ext cx="8780315" cy="677863"/>
          </a:xfrm>
        </p:spPr>
        <p:txBody>
          <a:bodyPr/>
          <a:lstStyle/>
          <a:p>
            <a:pPr lvl="0"/>
            <a:r>
              <a:rPr lang="en-US"/>
              <a:t>Strings – Basic Operations</a:t>
            </a:r>
          </a:p>
        </p:txBody>
      </p:sp>
      <p:sp>
        <p:nvSpPr>
          <p:cNvPr id="3" name="Content Placeholder 2"/>
          <p:cNvSpPr txBox="1">
            <a:spLocks noGrp="1"/>
          </p:cNvSpPr>
          <p:nvPr>
            <p:ph idx="1"/>
          </p:nvPr>
        </p:nvSpPr>
        <p:spPr>
          <a:xfrm>
            <a:off x="114300" y="1085045"/>
            <a:ext cx="8780315" cy="5521814"/>
          </a:xfrm>
        </p:spPr>
        <p:txBody>
          <a:bodyPr/>
          <a:lstStyle/>
          <a:p>
            <a:pPr lvl="0">
              <a:lnSpc>
                <a:spcPct val="150000"/>
              </a:lnSpc>
              <a:spcBef>
                <a:spcPts val="0"/>
              </a:spcBef>
            </a:pPr>
            <a:r>
              <a:rPr lang="en-US" dirty="0"/>
              <a:t>Strings are sequences. As such they support:</a:t>
            </a:r>
          </a:p>
          <a:p>
            <a:pPr lvl="1">
              <a:lnSpc>
                <a:spcPct val="150000"/>
              </a:lnSpc>
              <a:spcBef>
                <a:spcPts val="0"/>
              </a:spcBef>
            </a:pPr>
            <a:r>
              <a:rPr lang="en-US" dirty="0"/>
              <a:t>The </a:t>
            </a:r>
            <a:r>
              <a:rPr lang="en-US" dirty="0" err="1"/>
              <a:t>len</a:t>
            </a:r>
            <a:r>
              <a:rPr lang="en-US" dirty="0"/>
              <a:t>() function.  </a:t>
            </a:r>
          </a:p>
          <a:p>
            <a:pPr lvl="2">
              <a:lnSpc>
                <a:spcPct val="150000"/>
              </a:lnSpc>
              <a:spcBef>
                <a:spcPts val="0"/>
              </a:spcBef>
            </a:pPr>
            <a:r>
              <a:rPr lang="en-US" dirty="0"/>
              <a:t>x = ‘</a:t>
            </a:r>
            <a:r>
              <a:rPr lang="en-US" dirty="0" err="1"/>
              <a:t>himalayas</a:t>
            </a:r>
            <a:r>
              <a:rPr lang="en-US" dirty="0"/>
              <a:t>’</a:t>
            </a:r>
          </a:p>
          <a:p>
            <a:pPr lvl="2">
              <a:lnSpc>
                <a:spcPct val="150000"/>
              </a:lnSpc>
              <a:spcBef>
                <a:spcPts val="0"/>
              </a:spcBef>
            </a:pPr>
            <a:r>
              <a:rPr lang="en-US" dirty="0" err="1"/>
              <a:t>len</a:t>
            </a:r>
            <a:r>
              <a:rPr lang="en-US" dirty="0"/>
              <a:t>(x) </a:t>
            </a:r>
            <a:r>
              <a:rPr lang="en-US" dirty="0" smtClean="0"/>
              <a:t>is </a:t>
            </a:r>
            <a:r>
              <a:rPr lang="en-US" dirty="0"/>
              <a:t>9</a:t>
            </a:r>
          </a:p>
          <a:p>
            <a:pPr lvl="1">
              <a:lnSpc>
                <a:spcPct val="150000"/>
              </a:lnSpc>
              <a:spcBef>
                <a:spcPts val="0"/>
              </a:spcBef>
            </a:pPr>
            <a:r>
              <a:rPr lang="en-US" dirty="0"/>
              <a:t>The “in” operator (e.g., “red” in “Bred for speed” is True)</a:t>
            </a:r>
          </a:p>
          <a:p>
            <a:pPr lvl="1">
              <a:lnSpc>
                <a:spcPct val="150000"/>
              </a:lnSpc>
              <a:spcBef>
                <a:spcPts val="0"/>
              </a:spcBef>
            </a:pPr>
            <a:r>
              <a:rPr lang="en-US" dirty="0"/>
              <a:t>The “+” operator (e.g. “Hi” + “</a:t>
            </a:r>
            <a:r>
              <a:rPr lang="en-US" dirty="0" err="1"/>
              <a:t>Ya</a:t>
            </a:r>
            <a:r>
              <a:rPr lang="en-US" dirty="0"/>
              <a:t>” = “</a:t>
            </a:r>
            <a:r>
              <a:rPr lang="en-US" dirty="0" err="1"/>
              <a:t>HiYa</a:t>
            </a:r>
            <a:r>
              <a:rPr lang="en-US" dirty="0"/>
              <a:t>”)</a:t>
            </a:r>
          </a:p>
          <a:p>
            <a:pPr lvl="1">
              <a:lnSpc>
                <a:spcPct val="150000"/>
              </a:lnSpc>
              <a:spcBef>
                <a:spcPts val="0"/>
              </a:spcBef>
            </a:pPr>
            <a:r>
              <a:rPr lang="en-US" dirty="0"/>
              <a:t>The “</a:t>
            </a:r>
            <a:r>
              <a:rPr lang="en-US" dirty="0">
                <a:latin typeface="Calibri" pitchFamily="34"/>
              </a:rPr>
              <a:t>*</a:t>
            </a:r>
            <a:r>
              <a:rPr lang="en-US" dirty="0"/>
              <a:t>” operator in which the string is multiplied by an integer.</a:t>
            </a:r>
          </a:p>
          <a:p>
            <a:pPr lvl="2">
              <a:lnSpc>
                <a:spcPct val="150000"/>
              </a:lnSpc>
              <a:spcBef>
                <a:spcPts val="0"/>
              </a:spcBef>
            </a:pPr>
            <a:r>
              <a:rPr lang="en-US" dirty="0"/>
              <a:t>“Hi” * 3 = “</a:t>
            </a:r>
            <a:r>
              <a:rPr lang="en-US" dirty="0" err="1"/>
              <a:t>HiHiHi</a:t>
            </a:r>
            <a:r>
              <a:rPr lang="en-US" dirty="0"/>
              <a:t>”   or   10 * “.” = “……….”</a:t>
            </a:r>
          </a:p>
          <a:p>
            <a:pPr lvl="0">
              <a:lnSpc>
                <a:spcPct val="140000"/>
              </a:lnSpc>
              <a:spcBef>
                <a:spcPts val="0"/>
              </a:spcBef>
            </a:pPr>
            <a:r>
              <a:rPr lang="en-US" dirty="0"/>
              <a:t>String comparison operators (See ASCII chart in Python Notes)</a:t>
            </a:r>
          </a:p>
          <a:p>
            <a:pPr lvl="1">
              <a:lnSpc>
                <a:spcPct val="150000"/>
              </a:lnSpc>
              <a:spcBef>
                <a:spcPts val="0"/>
              </a:spcBef>
            </a:pPr>
            <a:r>
              <a:rPr lang="en-US" sz="1800" dirty="0"/>
              <a:t>"</a:t>
            </a:r>
            <a:r>
              <a:rPr lang="en-US" sz="1800" dirty="0" err="1"/>
              <a:t>abc</a:t>
            </a:r>
            <a:r>
              <a:rPr lang="en-US" sz="1800" dirty="0"/>
              <a:t>" &lt; "xyz“  (True)</a:t>
            </a:r>
          </a:p>
          <a:p>
            <a:pPr lvl="1">
              <a:lnSpc>
                <a:spcPct val="150000"/>
              </a:lnSpc>
              <a:spcBef>
                <a:spcPts val="0"/>
              </a:spcBef>
            </a:pPr>
            <a:r>
              <a:rPr lang="en-US" sz="1800" dirty="0"/>
              <a:t>"ABC" == "</a:t>
            </a:r>
            <a:r>
              <a:rPr lang="en-US" sz="1800" dirty="0" err="1"/>
              <a:t>abc</a:t>
            </a:r>
            <a:r>
              <a:rPr lang="en-US" sz="1800" dirty="0"/>
              <a:t>“  (False)</a:t>
            </a:r>
          </a:p>
          <a:p>
            <a:pPr lvl="1">
              <a:lnSpc>
                <a:spcPct val="150000"/>
              </a:lnSpc>
              <a:spcBef>
                <a:spcPts val="0"/>
              </a:spcBef>
            </a:pPr>
            <a:r>
              <a:rPr lang="en-US" sz="1800" dirty="0"/>
              <a:t>“</a:t>
            </a:r>
            <a:r>
              <a:rPr lang="en-US" sz="1800" dirty="0" err="1"/>
              <a:t>abc</a:t>
            </a:r>
            <a:r>
              <a:rPr lang="en-US" sz="1800" dirty="0"/>
              <a:t>” &lt; “ABC“  (?)</a:t>
            </a:r>
          </a:p>
          <a:p>
            <a:pPr lvl="1">
              <a:lnSpc>
                <a:spcPct val="150000"/>
              </a:lnSpc>
              <a:spcBef>
                <a:spcPts val="0"/>
              </a:spcBef>
            </a:pPr>
            <a:endParaRPr lang="en-US" dirty="0"/>
          </a:p>
          <a:p>
            <a:pPr lvl="2"/>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name="Slide496">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23911"/>
            <a:ext cx="8780315" cy="772494"/>
          </a:xfrm>
        </p:spPr>
        <p:txBody>
          <a:bodyPr/>
          <a:lstStyle/>
          <a:p>
            <a:pPr lvl="0"/>
            <a:r>
              <a:rPr lang="en-US"/>
              <a:t>Strings – Slicing</a:t>
            </a:r>
          </a:p>
        </p:txBody>
      </p:sp>
      <p:sp>
        <p:nvSpPr>
          <p:cNvPr id="3" name="Content Placeholder 2"/>
          <p:cNvSpPr txBox="1">
            <a:spLocks noGrp="1"/>
          </p:cNvSpPr>
          <p:nvPr>
            <p:ph idx="1"/>
          </p:nvPr>
        </p:nvSpPr>
        <p:spPr>
          <a:xfrm>
            <a:off x="114300" y="796414"/>
            <a:ext cx="8780315" cy="5855113"/>
          </a:xfrm>
        </p:spPr>
        <p:txBody>
          <a:bodyPr/>
          <a:lstStyle/>
          <a:p>
            <a:pPr lvl="1">
              <a:lnSpc>
                <a:spcPct val="130000"/>
              </a:lnSpc>
              <a:spcBef>
                <a:spcPts val="600"/>
              </a:spcBef>
            </a:pPr>
            <a:r>
              <a:rPr lang="en-US" sz="1900" dirty="0"/>
              <a:t>In Python, slices are used instead of a method (i.e., substring)</a:t>
            </a:r>
          </a:p>
          <a:p>
            <a:pPr lvl="1">
              <a:lnSpc>
                <a:spcPct val="130000"/>
              </a:lnSpc>
              <a:spcBef>
                <a:spcPts val="600"/>
              </a:spcBef>
            </a:pPr>
            <a:r>
              <a:rPr lang="en-US" sz="1900" dirty="0"/>
              <a:t>String Slicing - string[</a:t>
            </a:r>
            <a:r>
              <a:rPr lang="en-US" sz="1900" dirty="0" err="1"/>
              <a:t>start:stop:step</a:t>
            </a:r>
            <a:r>
              <a:rPr lang="en-US" sz="1900" dirty="0"/>
              <a:t>]</a:t>
            </a:r>
          </a:p>
          <a:p>
            <a:pPr lvl="2">
              <a:lnSpc>
                <a:spcPct val="130000"/>
              </a:lnSpc>
              <a:spcBef>
                <a:spcPts val="600"/>
              </a:spcBef>
            </a:pPr>
            <a:r>
              <a:rPr lang="en-US" sz="1900" dirty="0"/>
              <a:t>start – the first or only item we want (starting from zero)</a:t>
            </a:r>
          </a:p>
          <a:p>
            <a:pPr lvl="2">
              <a:lnSpc>
                <a:spcPct val="130000"/>
              </a:lnSpc>
              <a:spcBef>
                <a:spcPts val="600"/>
              </a:spcBef>
            </a:pPr>
            <a:r>
              <a:rPr lang="en-US" sz="1900" dirty="0"/>
              <a:t>stop – the first item we </a:t>
            </a:r>
            <a:r>
              <a:rPr lang="en-US" sz="1900" u="sng" dirty="0"/>
              <a:t>don’t</a:t>
            </a:r>
            <a:r>
              <a:rPr lang="en-US" sz="1900" dirty="0"/>
              <a:t> want</a:t>
            </a:r>
          </a:p>
          <a:p>
            <a:pPr lvl="2">
              <a:lnSpc>
                <a:spcPct val="130000"/>
              </a:lnSpc>
              <a:spcBef>
                <a:spcPts val="600"/>
              </a:spcBef>
            </a:pPr>
            <a:r>
              <a:rPr lang="en-US" sz="1900" dirty="0"/>
              <a:t>step – an increment other than 1 which is the default</a:t>
            </a:r>
          </a:p>
          <a:p>
            <a:pPr lvl="2">
              <a:lnSpc>
                <a:spcPct val="130000"/>
              </a:lnSpc>
              <a:spcBef>
                <a:spcPts val="600"/>
              </a:spcBef>
            </a:pPr>
            <a:r>
              <a:rPr lang="en-US" sz="1900" dirty="0"/>
              <a:t>If x = '</a:t>
            </a:r>
            <a:r>
              <a:rPr lang="en-US" sz="1900" dirty="0" err="1"/>
              <a:t>himalayas</a:t>
            </a:r>
            <a:r>
              <a:rPr lang="en-US" sz="1900" dirty="0"/>
              <a:t>'</a:t>
            </a:r>
          </a:p>
          <a:p>
            <a:pPr lvl="3">
              <a:lnSpc>
                <a:spcPct val="130000"/>
              </a:lnSpc>
              <a:spcBef>
                <a:spcPts val="500"/>
              </a:spcBef>
            </a:pPr>
            <a:r>
              <a:rPr lang="en-US" sz="1900" dirty="0"/>
              <a:t>x[0] is ‘h’,  x[3] is ‘a’,  x[6] is ‘y’,  (you get only one character)</a:t>
            </a:r>
          </a:p>
          <a:p>
            <a:pPr lvl="3">
              <a:lnSpc>
                <a:spcPct val="130000"/>
              </a:lnSpc>
              <a:spcBef>
                <a:spcPts val="500"/>
              </a:spcBef>
            </a:pPr>
            <a:r>
              <a:rPr lang="en-US" sz="1900" dirty="0"/>
              <a:t>x[1:3] is ‘</a:t>
            </a:r>
            <a:r>
              <a:rPr lang="en-US" sz="1900" dirty="0" err="1"/>
              <a:t>im</a:t>
            </a:r>
            <a:r>
              <a:rPr lang="en-US" sz="1900" dirty="0"/>
              <a:t>’,  x[:3] is ‘him, where start defaults to zero.</a:t>
            </a:r>
          </a:p>
          <a:p>
            <a:pPr lvl="3">
              <a:lnSpc>
                <a:spcPct val="130000"/>
              </a:lnSpc>
              <a:spcBef>
                <a:spcPts val="500"/>
              </a:spcBef>
            </a:pPr>
            <a:r>
              <a:rPr lang="en-US" sz="1900" dirty="0"/>
              <a:t>x[6:] is ‘</a:t>
            </a:r>
            <a:r>
              <a:rPr lang="en-US" sz="1900" dirty="0" err="1"/>
              <a:t>yas</a:t>
            </a:r>
            <a:r>
              <a:rPr lang="en-US" sz="1900" dirty="0"/>
              <a:t>’, where stop defaults to include the last character</a:t>
            </a:r>
          </a:p>
          <a:p>
            <a:pPr lvl="1">
              <a:lnSpc>
                <a:spcPct val="130000"/>
              </a:lnSpc>
            </a:pPr>
            <a:r>
              <a:rPr lang="en-US" sz="1900" dirty="0"/>
              <a:t>Slices can be negative.  There is no -0.</a:t>
            </a:r>
          </a:p>
          <a:p>
            <a:pPr lvl="2">
              <a:lnSpc>
                <a:spcPct val="130000"/>
              </a:lnSpc>
            </a:pPr>
            <a:r>
              <a:rPr lang="en-US" dirty="0"/>
              <a:t>x[-1] is ‘s’,  x[-3] is ‘y’, x[-9] is ‘h’</a:t>
            </a:r>
          </a:p>
          <a:p>
            <a:pPr lvl="2">
              <a:lnSpc>
                <a:spcPct val="130000"/>
              </a:lnSpc>
            </a:pPr>
            <a:r>
              <a:rPr lang="en-US" dirty="0"/>
              <a:t>x[:-1] is ‘</a:t>
            </a:r>
            <a:r>
              <a:rPr lang="en-US" dirty="0" err="1"/>
              <a:t>himalaya</a:t>
            </a:r>
            <a:r>
              <a:rPr lang="en-US" dirty="0"/>
              <a:t>’,  x[-6:-1] is ‘</a:t>
            </a:r>
            <a:r>
              <a:rPr lang="en-US" dirty="0" err="1"/>
              <a:t>alaya</a:t>
            </a:r>
            <a:r>
              <a:rPr lang="en-US" dirty="0"/>
              <a:t>’</a:t>
            </a:r>
          </a:p>
          <a:p>
            <a:pPr lvl="1">
              <a:lnSpc>
                <a:spcPct val="130000"/>
              </a:lnSpc>
            </a:pPr>
            <a:r>
              <a:rPr lang="en-US" sz="1900" dirty="0"/>
              <a:t>Steps – x[2:8:2] is ‘</a:t>
            </a:r>
            <a:r>
              <a:rPr lang="en-US" sz="1900" dirty="0" err="1"/>
              <a:t>mly</a:t>
            </a:r>
            <a:r>
              <a:rPr lang="en-US" sz="1900" dirty="0"/>
              <a:t>’  You do not get the end point!</a:t>
            </a:r>
          </a:p>
          <a:p>
            <a:pPr lvl="1">
              <a:lnSpc>
                <a:spcPct val="130000"/>
              </a:lnSpc>
            </a:pPr>
            <a:endParaRPr lang="en-US" sz="1900" dirty="0"/>
          </a:p>
          <a:p>
            <a:pPr lvl="3">
              <a:lnSpc>
                <a:spcPct val="130000"/>
              </a:lnSpc>
              <a:spcBef>
                <a:spcPts val="500"/>
              </a:spcBef>
            </a:pPr>
            <a:endParaRPr lang="en-US" sz="19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name="Slide50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dirty="0"/>
              <a:t>LAB </a:t>
            </a:r>
            <a:r>
              <a:rPr lang="en-US" b="1" dirty="0" smtClean="0"/>
              <a:t>08</a:t>
            </a:r>
            <a:endParaRPr lang="en-US" b="1" dirty="0"/>
          </a:p>
        </p:txBody>
      </p:sp>
      <p:sp>
        <p:nvSpPr>
          <p:cNvPr id="3" name="Content Placeholder 2"/>
          <p:cNvSpPr txBox="1">
            <a:spLocks noGrp="1"/>
          </p:cNvSpPr>
          <p:nvPr>
            <p:ph idx="1"/>
          </p:nvPr>
        </p:nvSpPr>
        <p:spPr/>
        <p:txBody>
          <a:bodyPr/>
          <a:lstStyle/>
          <a:p>
            <a:pPr marL="114300" lvl="0" indent="0">
              <a:buNone/>
            </a:pPr>
            <a:r>
              <a:rPr lang="en-US" dirty="0" smtClean="0"/>
              <a:t>Review </a:t>
            </a:r>
            <a:r>
              <a:rPr lang="en-US" dirty="0"/>
              <a:t>the file tmpprecip2012.dat.  It is laid out as follows:</a:t>
            </a:r>
          </a:p>
          <a:p>
            <a:pPr marL="114300" lvl="0" indent="0">
              <a:spcBef>
                <a:spcPts val="400"/>
              </a:spcBef>
              <a:buNone/>
            </a:pPr>
            <a:r>
              <a:rPr lang="en-US" sz="1800" u="sng" dirty="0"/>
              <a:t>Columns</a:t>
            </a:r>
            <a:r>
              <a:rPr lang="en-US" sz="1800" dirty="0"/>
              <a:t>   	</a:t>
            </a:r>
            <a:r>
              <a:rPr lang="en-US" sz="1800" u="sng" dirty="0"/>
              <a:t>Content</a:t>
            </a:r>
          </a:p>
          <a:p>
            <a:pPr marL="114300" lvl="0" indent="0">
              <a:spcBef>
                <a:spcPts val="400"/>
              </a:spcBef>
              <a:buNone/>
            </a:pPr>
            <a:r>
              <a:rPr lang="en-US" sz="1800" dirty="0"/>
              <a:t>1 – 2		Month</a:t>
            </a:r>
          </a:p>
          <a:p>
            <a:pPr marL="114300" lvl="0" indent="0">
              <a:spcBef>
                <a:spcPts val="400"/>
              </a:spcBef>
              <a:buNone/>
            </a:pPr>
            <a:r>
              <a:rPr lang="en-US" sz="1800" dirty="0"/>
              <a:t>3 – 4		Day</a:t>
            </a:r>
          </a:p>
          <a:p>
            <a:pPr marL="114300" lvl="0" indent="0">
              <a:spcBef>
                <a:spcPts val="400"/>
              </a:spcBef>
              <a:buNone/>
            </a:pPr>
            <a:r>
              <a:rPr lang="en-US" sz="1800" dirty="0"/>
              <a:t>5 – 8		Year</a:t>
            </a:r>
          </a:p>
          <a:p>
            <a:pPr marL="114300" lvl="0" indent="0">
              <a:spcBef>
                <a:spcPts val="400"/>
              </a:spcBef>
              <a:buNone/>
            </a:pPr>
            <a:r>
              <a:rPr lang="en-US" sz="1800" dirty="0"/>
              <a:t>9 – 13		Precipitation in the format dd.dd (inches)</a:t>
            </a:r>
          </a:p>
          <a:p>
            <a:pPr marL="114300" lvl="0" indent="0">
              <a:spcBef>
                <a:spcPts val="400"/>
              </a:spcBef>
              <a:buNone/>
            </a:pPr>
            <a:r>
              <a:rPr lang="en-US" sz="1800" dirty="0"/>
              <a:t>14 – 16		High Temperature</a:t>
            </a:r>
          </a:p>
          <a:p>
            <a:pPr marL="114300" lvl="0" indent="0">
              <a:spcBef>
                <a:spcPts val="400"/>
              </a:spcBef>
              <a:buNone/>
            </a:pPr>
            <a:endParaRPr lang="en-US" sz="1800" dirty="0"/>
          </a:p>
          <a:p>
            <a:pPr marL="114300" lvl="0" indent="0">
              <a:buNone/>
            </a:pPr>
            <a:r>
              <a:rPr lang="en-US" dirty="0"/>
              <a:t>The data is in chronological order starting with 1/1/2012 and working up to 12/31/2012.  Accumulate the number of days with measurable rainfall and the precipitation total for the year and print them out.  Be sure to account for invalid data.</a:t>
            </a:r>
          </a:p>
          <a:p>
            <a:pPr marL="114300" lvl="0" indent="0">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idx="1"/>
          </p:nvPr>
        </p:nvSpPr>
        <p:spPr/>
        <p:txBody>
          <a:bodyPr/>
          <a:lstStyle/>
          <a:p>
            <a:pPr>
              <a:spcAft>
                <a:spcPts val="1200"/>
              </a:spcAft>
            </a:pPr>
            <a:r>
              <a:rPr lang="en-US" dirty="0" smtClean="0"/>
              <a:t>Strings are iterables.</a:t>
            </a:r>
            <a:br>
              <a:rPr lang="en-US" dirty="0" smtClean="0"/>
            </a:br>
            <a:r>
              <a:rPr lang="en-US" dirty="0" smtClean="0"/>
              <a:t>				</a:t>
            </a:r>
            <a:r>
              <a:rPr lang="en-US" u="sng" dirty="0" smtClean="0"/>
              <a:t>Result:</a:t>
            </a:r>
            <a:br>
              <a:rPr lang="en-US" u="sng" dirty="0" smtClean="0"/>
            </a:br>
            <a:r>
              <a:rPr lang="en-US" dirty="0" smtClean="0"/>
              <a:t>	x = 'red'		r</a:t>
            </a:r>
            <a:br>
              <a:rPr lang="en-US" dirty="0" smtClean="0"/>
            </a:br>
            <a:r>
              <a:rPr lang="en-US" dirty="0" smtClean="0"/>
              <a:t>	for </a:t>
            </a:r>
            <a:r>
              <a:rPr lang="en-US" dirty="0" err="1" smtClean="0"/>
              <a:t>i</a:t>
            </a:r>
            <a:r>
              <a:rPr lang="en-US" dirty="0" smtClean="0"/>
              <a:t> in x:		e</a:t>
            </a:r>
            <a:br>
              <a:rPr lang="en-US" dirty="0" smtClean="0"/>
            </a:br>
            <a:r>
              <a:rPr lang="en-US" dirty="0" smtClean="0"/>
              <a:t>	    print </a:t>
            </a:r>
            <a:r>
              <a:rPr lang="en-US" dirty="0" err="1" smtClean="0"/>
              <a:t>i</a:t>
            </a:r>
            <a:r>
              <a:rPr lang="en-US" dirty="0" smtClean="0"/>
              <a:t>		d</a:t>
            </a:r>
          </a:p>
          <a:p>
            <a:r>
              <a:rPr lang="en-US" dirty="0" smtClean="0"/>
              <a:t>See h1StringSlice.jpg in Samples</a:t>
            </a:r>
          </a:p>
          <a:p>
            <a:endParaRPr lang="en-US" dirty="0"/>
          </a:p>
        </p:txBody>
      </p:sp>
    </p:spTree>
    <p:extLst>
      <p:ext uri="{BB962C8B-B14F-4D97-AF65-F5344CB8AC3E}">
        <p14:creationId xmlns:p14="http://schemas.microsoft.com/office/powerpoint/2010/main" val="3738322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619">
    <p:spTree>
      <p:nvGrpSpPr>
        <p:cNvPr id="1" name=""/>
        <p:cNvGrpSpPr/>
        <p:nvPr/>
      </p:nvGrpSpPr>
      <p:grpSpPr>
        <a:xfrm>
          <a:off x="0" y="0"/>
          <a:ext cx="0" cy="0"/>
          <a:chOff x="0" y="0"/>
          <a:chExt cx="0" cy="0"/>
        </a:xfrm>
      </p:grpSpPr>
      <p:sp>
        <p:nvSpPr>
          <p:cNvPr id="2" name="Title 1"/>
          <p:cNvSpPr txBox="1">
            <a:spLocks noGrp="1"/>
          </p:cNvSpPr>
          <p:nvPr>
            <p:ph type="title"/>
          </p:nvPr>
        </p:nvSpPr>
        <p:spPr>
          <a:xfrm>
            <a:off x="25786" y="-32086"/>
            <a:ext cx="8780315" cy="1143000"/>
          </a:xfrm>
        </p:spPr>
        <p:txBody>
          <a:bodyPr/>
          <a:lstStyle/>
          <a:p>
            <a:pPr lvl="0"/>
            <a:r>
              <a:rPr lang="en-US"/>
              <a:t>Resources</a:t>
            </a:r>
          </a:p>
        </p:txBody>
      </p:sp>
      <p:sp>
        <p:nvSpPr>
          <p:cNvPr id="3" name="Content Placeholder 2"/>
          <p:cNvSpPr txBox="1">
            <a:spLocks noGrp="1"/>
          </p:cNvSpPr>
          <p:nvPr>
            <p:ph idx="1"/>
          </p:nvPr>
        </p:nvSpPr>
        <p:spPr>
          <a:xfrm>
            <a:off x="114300" y="1187119"/>
            <a:ext cx="8780315" cy="5505785"/>
          </a:xfrm>
        </p:spPr>
        <p:txBody>
          <a:bodyPr/>
          <a:lstStyle/>
          <a:p>
            <a:pPr lvl="0">
              <a:lnSpc>
                <a:spcPct val="90000"/>
              </a:lnSpc>
            </a:pPr>
            <a:r>
              <a:rPr lang="en-US"/>
              <a:t>Two books in PDF format:</a:t>
            </a:r>
          </a:p>
          <a:p>
            <a:pPr lvl="1">
              <a:lnSpc>
                <a:spcPct val="90000"/>
              </a:lnSpc>
            </a:pPr>
            <a:r>
              <a:rPr lang="en-US"/>
              <a:t>Think Python</a:t>
            </a:r>
          </a:p>
          <a:p>
            <a:pPr lvl="1">
              <a:lnSpc>
                <a:spcPct val="90000"/>
              </a:lnSpc>
            </a:pPr>
            <a:r>
              <a:rPr lang="en-US"/>
              <a:t>Python for Informatics</a:t>
            </a:r>
          </a:p>
          <a:p>
            <a:pPr lvl="0">
              <a:lnSpc>
                <a:spcPct val="90000"/>
              </a:lnSpc>
            </a:pPr>
            <a:r>
              <a:rPr lang="en-US"/>
              <a:t>DemoProgs – a collection of Python programs that concentrate on specific aspects of the language</a:t>
            </a:r>
          </a:p>
          <a:p>
            <a:pPr lvl="0">
              <a:lnSpc>
                <a:spcPct val="90000"/>
              </a:lnSpc>
            </a:pPr>
            <a:r>
              <a:rPr lang="en-US"/>
              <a:t>Samples - a set of screen shots designed to augment classroom discussion.</a:t>
            </a:r>
          </a:p>
          <a:p>
            <a:pPr lvl="0">
              <a:lnSpc>
                <a:spcPct val="90000"/>
              </a:lnSpc>
            </a:pPr>
            <a:r>
              <a:rPr lang="en-US"/>
              <a:t>LabsData – data and code to be used in lab exercises.</a:t>
            </a:r>
          </a:p>
          <a:p>
            <a:pPr lvl="0">
              <a:lnSpc>
                <a:spcPct val="90000"/>
              </a:lnSpc>
            </a:pPr>
            <a:r>
              <a:rPr lang="en-US"/>
              <a:t>Python Notes – a set of notes with explanations of various topics and pointers to articles containing more explanations.  It is also a collection of methods used by various Python data structures.</a:t>
            </a:r>
          </a:p>
          <a:p>
            <a:pPr lvl="0">
              <a:lnSpc>
                <a:spcPct val="90000"/>
              </a:lnSpc>
            </a:pPr>
            <a:r>
              <a:rPr lang="en-US"/>
              <a:t>Python Notes Addendum – a short document containing pointers to intermediate-level Python topics.</a:t>
            </a:r>
          </a:p>
          <a:p>
            <a:pPr lvl="0">
              <a:lnSpc>
                <a:spcPct val="90000"/>
              </a:lnSpc>
            </a:pPr>
            <a:r>
              <a:rPr lang="en-US"/>
              <a:t>LabsDone – a collection of completed labs to be sent at the conclusion of the class.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name="Slide49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solidFill>
                  <a:srgbClr val="333333"/>
                </a:solidFill>
                <a:latin typeface="OTS-derived-font"/>
              </a:rPr>
              <a:t>Strings - Methods</a:t>
            </a:r>
            <a:endParaRPr lang="en-US" b="1"/>
          </a:p>
        </p:txBody>
      </p:sp>
      <p:sp>
        <p:nvSpPr>
          <p:cNvPr id="3" name="Content Placeholder 2"/>
          <p:cNvSpPr txBox="1">
            <a:spLocks noGrp="1"/>
          </p:cNvSpPr>
          <p:nvPr>
            <p:ph idx="1"/>
          </p:nvPr>
        </p:nvSpPr>
        <p:spPr>
          <a:xfrm>
            <a:off x="985650" y="1623636"/>
            <a:ext cx="7908965" cy="5092695"/>
          </a:xfrm>
        </p:spPr>
        <p:txBody>
          <a:bodyPr/>
          <a:lstStyle/>
          <a:p>
            <a:pPr lvl="0">
              <a:spcBef>
                <a:spcPts val="1800"/>
              </a:spcBef>
            </a:pPr>
            <a:r>
              <a:rPr lang="en-US" sz="2400" dirty="0"/>
              <a:t>Methods are just functions on an object</a:t>
            </a:r>
          </a:p>
          <a:p>
            <a:pPr lvl="0">
              <a:spcBef>
                <a:spcPts val="1800"/>
              </a:spcBef>
            </a:pPr>
            <a:r>
              <a:rPr lang="en-US" sz="2400" dirty="0"/>
              <a:t>All string methods produce a result.  Nothing is done in place.</a:t>
            </a:r>
          </a:p>
          <a:p>
            <a:pPr lvl="0">
              <a:spcBef>
                <a:spcPts val="1800"/>
              </a:spcBef>
            </a:pPr>
            <a:r>
              <a:rPr lang="en-US" sz="2400" dirty="0"/>
              <a:t>Strings cannot be changed in place. (Immutable)</a:t>
            </a:r>
          </a:p>
          <a:p>
            <a:pPr lvl="0">
              <a:spcBef>
                <a:spcPts val="1800"/>
              </a:spcBef>
            </a:pPr>
            <a:r>
              <a:rPr lang="en-US" sz="2400" dirty="0"/>
              <a:t>Every time you make a change to a string, a new string is created in a new location.</a:t>
            </a:r>
          </a:p>
          <a:p>
            <a:pPr lvl="0">
              <a:spcBef>
                <a:spcPts val="1800"/>
              </a:spcBef>
            </a:pPr>
            <a:r>
              <a:rPr lang="en-US" sz="2400" dirty="0"/>
              <a:t>See Python Notes for a complete list of string methods</a:t>
            </a:r>
            <a:r>
              <a:rPr lang="en-US" sz="2400" dirty="0" smtClean="0"/>
              <a:t>.  </a:t>
            </a:r>
          </a:p>
          <a:p>
            <a:pPr lvl="0">
              <a:spcBef>
                <a:spcPts val="1800"/>
              </a:spcBef>
            </a:pPr>
            <a:r>
              <a:rPr lang="en-US" sz="2400" dirty="0" smtClean="0"/>
              <a:t>Also, see h2StringMethods.jpg in Samples.</a:t>
            </a:r>
            <a:endParaRPr lang="en-US" sz="2400" dirty="0"/>
          </a:p>
          <a:p>
            <a:pPr lvl="0">
              <a:spcBef>
                <a:spcPts val="1800"/>
              </a:spcBef>
            </a:pP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name="Slide50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solidFill>
                  <a:srgbClr val="333333"/>
                </a:solidFill>
                <a:latin typeface="OTS-derived-font"/>
              </a:rPr>
              <a:t>Strings - Methods</a:t>
            </a:r>
            <a:endParaRPr lang="en-US" b="1"/>
          </a:p>
        </p:txBody>
      </p:sp>
      <p:sp>
        <p:nvSpPr>
          <p:cNvPr id="3" name="Content Placeholder 2"/>
          <p:cNvSpPr txBox="1">
            <a:spLocks noGrp="1"/>
          </p:cNvSpPr>
          <p:nvPr>
            <p:ph idx="1"/>
          </p:nvPr>
        </p:nvSpPr>
        <p:spPr>
          <a:xfrm>
            <a:off x="985650" y="1623636"/>
            <a:ext cx="7908965" cy="5092695"/>
          </a:xfrm>
        </p:spPr>
        <p:txBody>
          <a:bodyPr/>
          <a:lstStyle/>
          <a:p>
            <a:pPr lvl="0">
              <a:spcBef>
                <a:spcPts val="1800"/>
              </a:spcBef>
            </a:pPr>
            <a:r>
              <a:rPr lang="en-US" sz="2400"/>
              <a:t>Invoked with dot notation</a:t>
            </a:r>
          </a:p>
          <a:p>
            <a:pPr lvl="1">
              <a:spcBef>
                <a:spcPts val="1800"/>
              </a:spcBef>
            </a:pPr>
            <a:r>
              <a:rPr lang="en-US" sz="2400"/>
              <a:t>x = ‘himalayas'</a:t>
            </a:r>
          </a:p>
          <a:p>
            <a:pPr lvl="1">
              <a:spcBef>
                <a:spcPts val="600"/>
              </a:spcBef>
            </a:pPr>
            <a:r>
              <a:rPr lang="en-US" sz="2400"/>
              <a:t>x.upper()  returns ‘HIMALAYAS’</a:t>
            </a:r>
          </a:p>
          <a:p>
            <a:pPr lvl="1">
              <a:spcBef>
                <a:spcPts val="600"/>
              </a:spcBef>
            </a:pPr>
            <a:r>
              <a:rPr lang="en-US" sz="2400"/>
              <a:t>x.find("ya")  returns 6</a:t>
            </a:r>
          </a:p>
          <a:p>
            <a:pPr lvl="1">
              <a:spcBef>
                <a:spcPts val="600"/>
              </a:spcBef>
            </a:pPr>
            <a:r>
              <a:rPr lang="en-US" sz="2400"/>
              <a:t>x.find(“az")  returns -1</a:t>
            </a:r>
          </a:p>
          <a:p>
            <a:pPr lvl="1">
              <a:spcBef>
                <a:spcPts val="600"/>
              </a:spcBef>
            </a:pPr>
            <a:r>
              <a:rPr lang="en-US" sz="2400"/>
              <a:t>x.count("a")  returns 3</a:t>
            </a:r>
          </a:p>
          <a:p>
            <a:pPr lvl="1">
              <a:spcBef>
                <a:spcPts val="600"/>
              </a:spcBef>
            </a:pPr>
            <a:r>
              <a:rPr lang="en-US" sz="2400"/>
              <a:t>x.startswith("hi")  returns True</a:t>
            </a:r>
          </a:p>
          <a:p>
            <a:pPr lvl="1">
              <a:spcBef>
                <a:spcPts val="600"/>
              </a:spcBef>
            </a:pPr>
            <a:r>
              <a:rPr lang="en-US" sz="2400"/>
              <a:t>x.endswith("az")  returns False</a:t>
            </a:r>
          </a:p>
          <a:p>
            <a:pPr lvl="1">
              <a:spcBef>
                <a:spcPts val="600"/>
              </a:spcBef>
            </a:pPr>
            <a:r>
              <a:rPr lang="en-US" sz="2400"/>
              <a:t>x.isalpha()  returns True</a:t>
            </a:r>
          </a:p>
          <a:p>
            <a:pPr lvl="1">
              <a:spcBef>
                <a:spcPts val="600"/>
              </a:spcBef>
            </a:pPr>
            <a:r>
              <a:rPr lang="en-US" sz="2400"/>
              <a:t>x.isdigit()  returns False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name="Slide501">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dirty="0" smtClean="0"/>
              <a:t>LAB 09 </a:t>
            </a:r>
            <a:endParaRPr lang="en-US" b="1" dirty="0"/>
          </a:p>
        </p:txBody>
      </p:sp>
      <p:sp>
        <p:nvSpPr>
          <p:cNvPr id="3" name="Content Placeholder 2"/>
          <p:cNvSpPr txBox="1">
            <a:spLocks noGrp="1"/>
          </p:cNvSpPr>
          <p:nvPr>
            <p:ph idx="1"/>
          </p:nvPr>
        </p:nvSpPr>
        <p:spPr/>
        <p:txBody>
          <a:bodyPr anchorCtr="1"/>
          <a:lstStyle/>
          <a:p>
            <a:pPr marL="114300" lvl="0" indent="0" algn="ctr">
              <a:buNone/>
            </a:pPr>
            <a:r>
              <a:rPr lang="en-US"/>
              <a:t>In your data folder, you will find a file containing the text for the book, “Alice in Wonderland. Read the entire file into memory  (read method instead of readline).  Scan this text counting all of the letters. Keep a separate count for all occurrences of the letter ‘e’.  Print a line showing the percentage of all letters that are e's</a:t>
            </a:r>
          </a:p>
          <a:p>
            <a:pPr marL="114300" lvl="0" indent="0" algn="ctr">
              <a:buNone/>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name="Slide50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solidFill>
                  <a:srgbClr val="333333"/>
                </a:solidFill>
                <a:latin typeface="OTS-derived-font"/>
              </a:rPr>
              <a:t>Strings</a:t>
            </a:r>
            <a:endParaRPr lang="en-US" b="1"/>
          </a:p>
        </p:txBody>
      </p:sp>
      <p:sp>
        <p:nvSpPr>
          <p:cNvPr id="3" name="Content Placeholder 2"/>
          <p:cNvSpPr txBox="1">
            <a:spLocks noGrp="1"/>
          </p:cNvSpPr>
          <p:nvPr>
            <p:ph idx="1"/>
          </p:nvPr>
        </p:nvSpPr>
        <p:spPr>
          <a:xfrm>
            <a:off x="647760" y="1675144"/>
            <a:ext cx="8158349" cy="5092695"/>
          </a:xfrm>
        </p:spPr>
        <p:txBody>
          <a:bodyPr/>
          <a:lstStyle/>
          <a:p>
            <a:pPr lvl="0">
              <a:spcBef>
                <a:spcPts val="1800"/>
              </a:spcBef>
            </a:pPr>
            <a:r>
              <a:rPr lang="en-US" sz="2400"/>
              <a:t>Built-in functions chr() and ord().</a:t>
            </a:r>
          </a:p>
          <a:p>
            <a:pPr lvl="0">
              <a:spcBef>
                <a:spcPts val="1800"/>
              </a:spcBef>
            </a:pPr>
            <a:r>
              <a:rPr lang="en-US" sz="2400"/>
              <a:t>ord() returns the decimal equivalent of an ASCII character.</a:t>
            </a:r>
          </a:p>
          <a:p>
            <a:pPr lvl="0">
              <a:spcBef>
                <a:spcPts val="1200"/>
              </a:spcBef>
            </a:pPr>
            <a:r>
              <a:rPr lang="en-US" sz="2400"/>
              <a:t>chr() returns the ASCII character corresponding to the integer provided.</a:t>
            </a:r>
          </a:p>
          <a:p>
            <a:pPr lvl="1">
              <a:spcBef>
                <a:spcPts val="1200"/>
              </a:spcBef>
            </a:pPr>
            <a:r>
              <a:rPr lang="en-US" sz="2400"/>
              <a:t>x = ‘himalayas’</a:t>
            </a:r>
          </a:p>
          <a:p>
            <a:pPr lvl="1">
              <a:spcBef>
                <a:spcPts val="1200"/>
              </a:spcBef>
            </a:pPr>
            <a:r>
              <a:rPr lang="en-US" sz="2400"/>
              <a:t>mynum = ord(x[3])  returns the integer 97 as mynum</a:t>
            </a:r>
          </a:p>
          <a:p>
            <a:pPr lvl="1">
              <a:spcBef>
                <a:spcPts val="1200"/>
              </a:spcBef>
            </a:pPr>
            <a:r>
              <a:rPr lang="en-US" sz="2400"/>
              <a:t>letter = chr(mynum) returns the character ‘a’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name="Slide56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Reading a Web Page</a:t>
            </a:r>
          </a:p>
        </p:txBody>
      </p:sp>
      <p:sp>
        <p:nvSpPr>
          <p:cNvPr id="3" name="Content Placeholder 2"/>
          <p:cNvSpPr txBox="1">
            <a:spLocks noGrp="1"/>
          </p:cNvSpPr>
          <p:nvPr>
            <p:ph idx="1"/>
          </p:nvPr>
        </p:nvSpPr>
        <p:spPr/>
        <p:txBody>
          <a:bodyPr/>
          <a:lstStyle/>
          <a:p>
            <a:pPr lvl="0"/>
            <a:r>
              <a:rPr lang="en-US" dirty="0"/>
              <a:t>Use the modules </a:t>
            </a:r>
            <a:r>
              <a:rPr lang="en-US" dirty="0" err="1"/>
              <a:t>urllib</a:t>
            </a:r>
            <a:r>
              <a:rPr lang="en-US" dirty="0"/>
              <a:t> or urllib2.</a:t>
            </a:r>
          </a:p>
          <a:p>
            <a:pPr lvl="0"/>
            <a:r>
              <a:rPr lang="en-US" dirty="0"/>
              <a:t>variable1 = </a:t>
            </a:r>
            <a:r>
              <a:rPr lang="en-US" dirty="0" err="1"/>
              <a:t>urllib.urlopen</a:t>
            </a:r>
            <a:r>
              <a:rPr lang="en-US" dirty="0"/>
              <a:t>(‘</a:t>
            </a:r>
            <a:r>
              <a:rPr lang="en-US" dirty="0" err="1"/>
              <a:t>url</a:t>
            </a:r>
            <a:r>
              <a:rPr lang="en-US" dirty="0"/>
              <a:t> address’)</a:t>
            </a:r>
          </a:p>
          <a:p>
            <a:pPr lvl="0"/>
            <a:r>
              <a:rPr lang="en-US" dirty="0"/>
              <a:t>variable2 = variable1.read()   # reads the whole page</a:t>
            </a:r>
            <a:br>
              <a:rPr lang="en-US" dirty="0"/>
            </a:br>
            <a:r>
              <a:rPr lang="en-US" dirty="0"/>
              <a:t>                                 or</a:t>
            </a:r>
          </a:p>
          <a:p>
            <a:pPr lvl="0"/>
            <a:r>
              <a:rPr lang="en-US" dirty="0"/>
              <a:t>for line in variable1:    # reads one line of the web page at a time</a:t>
            </a:r>
          </a:p>
          <a:p>
            <a:pPr lvl="0"/>
            <a:r>
              <a:rPr lang="en-US" dirty="0"/>
              <a:t>Basically used for parsing </a:t>
            </a:r>
            <a:r>
              <a:rPr lang="en-US" dirty="0" smtClean="0"/>
              <a:t>html/screen-scraping.</a:t>
            </a:r>
          </a:p>
          <a:p>
            <a:pPr lvl="0"/>
            <a:endParaRPr lang="en-US" dirty="0"/>
          </a:p>
          <a:p>
            <a:pPr lvl="0"/>
            <a:r>
              <a:rPr lang="en-US" dirty="0" smtClean="0"/>
              <a:t>The above are fine for very simple operations.</a:t>
            </a:r>
          </a:p>
          <a:p>
            <a:pPr lvl="0"/>
            <a:r>
              <a:rPr lang="en-US" dirty="0" smtClean="0"/>
              <a:t>For more demanding requirements, consider using </a:t>
            </a:r>
            <a:r>
              <a:rPr lang="en-US" dirty="0">
                <a:hlinkClick r:id="rId3"/>
              </a:rPr>
              <a:t>R</a:t>
            </a:r>
            <a:r>
              <a:rPr lang="en-US" dirty="0" smtClean="0">
                <a:hlinkClick r:id="rId3"/>
              </a:rPr>
              <a:t>equests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name="Slide57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t>LAB </a:t>
            </a:r>
          </a:p>
        </p:txBody>
      </p:sp>
      <p:sp>
        <p:nvSpPr>
          <p:cNvPr id="3" name="Content Placeholder 2"/>
          <p:cNvSpPr txBox="1">
            <a:spLocks noGrp="1"/>
          </p:cNvSpPr>
          <p:nvPr>
            <p:ph idx="1"/>
          </p:nvPr>
        </p:nvSpPr>
        <p:spPr>
          <a:xfrm>
            <a:off x="300106" y="1600200"/>
            <a:ext cx="8594509" cy="5092695"/>
          </a:xfrm>
        </p:spPr>
        <p:txBody>
          <a:bodyPr/>
          <a:lstStyle/>
          <a:p>
            <a:pPr marL="114300" lvl="0" indent="0" algn="ctr">
              <a:buNone/>
            </a:pPr>
            <a:endParaRPr lang="en-US"/>
          </a:p>
          <a:p>
            <a:pPr marL="114300" lvl="0" indent="0" algn="ctr">
              <a:buNone/>
            </a:pPr>
            <a:r>
              <a:rPr lang="en-US"/>
              <a:t>Do exercise 14.6 in the paper version of **Think Python** on page 169.  This is a screen-scraping exercise.  The author’s approach is to read the web page a line at a time.  My approach is to read the entire web page into memory and process it as one large string.  Either way, you have to develop a strategy for parsing the html and drawing out the required data.  This requires looking at the html and determining what characters or sequence of characters to key on.</a:t>
            </a:r>
          </a:p>
          <a:p>
            <a:pPr marL="114300" lvl="0" indent="0" algn="ctr">
              <a:buNone/>
            </a:pPr>
            <a:endParaRPr lang="en-US"/>
          </a:p>
          <a:p>
            <a:pPr marL="114300" lvl="0" indent="0" algn="ctr">
              <a:buNone/>
            </a:pPr>
            <a:r>
              <a:rPr lang="en-US"/>
              <a:t>If you are using the digital book, the page number is marked as 141.  You can find it typing 163 into your PDF reader.</a:t>
            </a:r>
          </a:p>
          <a:p>
            <a:pPr marL="114300" lvl="0" indent="0" algn="ctr">
              <a:buNone/>
            </a:pPr>
            <a:endParaRPr lang="en-US"/>
          </a:p>
          <a:p>
            <a:pPr marL="114300" lvl="0" indent="0">
              <a:buNone/>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name="Slide505">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274640"/>
            <a:ext cx="8780315" cy="755669"/>
          </a:xfrm>
        </p:spPr>
        <p:txBody>
          <a:bodyPr/>
          <a:lstStyle/>
          <a:p>
            <a:pPr lvl="0"/>
            <a:r>
              <a:rPr lang="en-US" b="1"/>
              <a:t>Lists</a:t>
            </a:r>
          </a:p>
        </p:txBody>
      </p:sp>
      <p:sp>
        <p:nvSpPr>
          <p:cNvPr id="3" name="Content Placeholder 2"/>
          <p:cNvSpPr txBox="1">
            <a:spLocks noGrp="1"/>
          </p:cNvSpPr>
          <p:nvPr>
            <p:ph idx="1"/>
          </p:nvPr>
        </p:nvSpPr>
        <p:spPr>
          <a:xfrm>
            <a:off x="1031653" y="1106579"/>
            <a:ext cx="7386450" cy="5281336"/>
          </a:xfrm>
        </p:spPr>
        <p:txBody>
          <a:bodyPr/>
          <a:lstStyle/>
          <a:p>
            <a:pPr lvl="0">
              <a:spcBef>
                <a:spcPts val="1800"/>
              </a:spcBef>
            </a:pPr>
            <a:r>
              <a:rPr lang="en-US"/>
              <a:t>Python’s implementation of tables/arrays.</a:t>
            </a:r>
          </a:p>
          <a:p>
            <a:pPr lvl="0">
              <a:spcBef>
                <a:spcPts val="1800"/>
              </a:spcBef>
            </a:pPr>
            <a:r>
              <a:rPr lang="en-US"/>
              <a:t>Can be multiple dimensions.</a:t>
            </a:r>
          </a:p>
          <a:p>
            <a:pPr lvl="1">
              <a:spcBef>
                <a:spcPts val="1800"/>
              </a:spcBef>
            </a:pPr>
            <a:r>
              <a:rPr lang="en-US"/>
              <a:t>We will only deal with two at most.</a:t>
            </a:r>
          </a:p>
          <a:p>
            <a:pPr lvl="0">
              <a:spcBef>
                <a:spcPts val="1800"/>
              </a:spcBef>
            </a:pPr>
            <a:r>
              <a:rPr lang="en-US"/>
              <a:t>Lists are produced using square brackets.</a:t>
            </a:r>
          </a:p>
          <a:p>
            <a:pPr lvl="0">
              <a:spcBef>
                <a:spcPts val="1800"/>
              </a:spcBef>
            </a:pPr>
            <a:r>
              <a:rPr lang="en-US"/>
              <a:t>Lists can contain items that are all the same type or many different types.</a:t>
            </a:r>
          </a:p>
          <a:p>
            <a:pPr lvl="0">
              <a:spcBef>
                <a:spcPts val="1800"/>
              </a:spcBef>
            </a:pPr>
            <a:r>
              <a:rPr lang="en-US"/>
              <a:t>Like strings, lists are accessed with integer indexes</a:t>
            </a:r>
          </a:p>
          <a:p>
            <a:pPr lvl="0">
              <a:spcBef>
                <a:spcPts val="1800"/>
              </a:spcBef>
            </a:pPr>
            <a:r>
              <a:rPr lang="en-US"/>
              <a:t>Unlike strings, lists can be changed in place (mutable).</a:t>
            </a:r>
          </a:p>
          <a:p>
            <a:pPr lvl="0"/>
            <a:endParaRPr lang="en-US"/>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name="Slide506">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274640"/>
            <a:ext cx="8780315" cy="768553"/>
          </a:xfrm>
        </p:spPr>
        <p:txBody>
          <a:bodyPr/>
          <a:lstStyle/>
          <a:p>
            <a:pPr lvl="0"/>
            <a:r>
              <a:rPr lang="en-US" b="1"/>
              <a:t>List Operations</a:t>
            </a:r>
          </a:p>
        </p:txBody>
      </p:sp>
      <p:sp>
        <p:nvSpPr>
          <p:cNvPr id="3" name="Content Placeholder 2"/>
          <p:cNvSpPr txBox="1">
            <a:spLocks noGrp="1"/>
          </p:cNvSpPr>
          <p:nvPr>
            <p:ph idx="1"/>
          </p:nvPr>
        </p:nvSpPr>
        <p:spPr>
          <a:xfrm>
            <a:off x="811237" y="1254063"/>
            <a:ext cx="7386450" cy="5172495"/>
          </a:xfrm>
        </p:spPr>
        <p:txBody>
          <a:bodyPr/>
          <a:lstStyle/>
          <a:p>
            <a:pPr lvl="0">
              <a:spcBef>
                <a:spcPts val="1800"/>
              </a:spcBef>
            </a:pPr>
            <a:r>
              <a:rPr lang="en-US" dirty="0"/>
              <a:t>x = [12, 3, 124, 56, 2]</a:t>
            </a:r>
          </a:p>
          <a:p>
            <a:pPr lvl="0">
              <a:spcBef>
                <a:spcPts val="1800"/>
              </a:spcBef>
            </a:pPr>
            <a:r>
              <a:rPr lang="en-US" dirty="0" err="1"/>
              <a:t>len</a:t>
            </a:r>
            <a:r>
              <a:rPr lang="en-US" dirty="0"/>
              <a:t>(x) is 5</a:t>
            </a:r>
          </a:p>
          <a:p>
            <a:pPr lvl="0">
              <a:spcBef>
                <a:spcPts val="1800"/>
              </a:spcBef>
            </a:pPr>
            <a:r>
              <a:rPr lang="en-US" dirty="0"/>
              <a:t>x[1] is 3,   x[-1] is 2</a:t>
            </a:r>
          </a:p>
          <a:p>
            <a:pPr lvl="0">
              <a:spcBef>
                <a:spcPts val="1800"/>
              </a:spcBef>
            </a:pPr>
            <a:r>
              <a:rPr lang="en-US" dirty="0"/>
              <a:t>The LIST function makes a list out of any </a:t>
            </a:r>
            <a:r>
              <a:rPr lang="en-US" dirty="0" err="1"/>
              <a:t>iterable</a:t>
            </a:r>
            <a:r>
              <a:rPr lang="en-US" dirty="0"/>
              <a:t>.</a:t>
            </a:r>
          </a:p>
          <a:p>
            <a:pPr lvl="0">
              <a:spcBef>
                <a:spcPts val="1800"/>
              </a:spcBef>
            </a:pPr>
            <a:r>
              <a:rPr lang="en-US" dirty="0"/>
              <a:t>The RANGE function creates a list</a:t>
            </a:r>
          </a:p>
          <a:p>
            <a:pPr lvl="0">
              <a:spcBef>
                <a:spcPts val="1800"/>
              </a:spcBef>
            </a:pPr>
            <a:r>
              <a:rPr lang="en-US" dirty="0"/>
              <a:t>y = range(1, 10 ,2)</a:t>
            </a:r>
          </a:p>
          <a:p>
            <a:pPr lvl="1">
              <a:spcBef>
                <a:spcPts val="1800"/>
              </a:spcBef>
            </a:pPr>
            <a:r>
              <a:rPr lang="en-US" dirty="0"/>
              <a:t>y is now a list = [1, 3, 5, 7, 9</a:t>
            </a:r>
            <a:r>
              <a:rPr lang="en-US" dirty="0" smtClean="0"/>
              <a:t>]</a:t>
            </a:r>
          </a:p>
          <a:p>
            <a:pPr>
              <a:spcBef>
                <a:spcPts val="1800"/>
              </a:spcBef>
            </a:pPr>
            <a:r>
              <a:rPr lang="en-US" dirty="0" smtClean="0"/>
              <a:t>See iList1.jpg in Samples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name="Slide507">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274640"/>
            <a:ext cx="8780315" cy="768553"/>
          </a:xfrm>
        </p:spPr>
        <p:txBody>
          <a:bodyPr/>
          <a:lstStyle/>
          <a:p>
            <a:pPr lvl="0"/>
            <a:r>
              <a:rPr lang="en-US" b="1"/>
              <a:t>List Operations</a:t>
            </a:r>
          </a:p>
        </p:txBody>
      </p:sp>
      <p:sp>
        <p:nvSpPr>
          <p:cNvPr id="3" name="Content Placeholder 2"/>
          <p:cNvSpPr txBox="1">
            <a:spLocks noGrp="1"/>
          </p:cNvSpPr>
          <p:nvPr>
            <p:ph idx="1"/>
          </p:nvPr>
        </p:nvSpPr>
        <p:spPr>
          <a:xfrm>
            <a:off x="1970330" y="1382847"/>
            <a:ext cx="7386450" cy="5172495"/>
          </a:xfrm>
        </p:spPr>
        <p:txBody>
          <a:bodyPr/>
          <a:lstStyle/>
          <a:p>
            <a:pPr lvl="0">
              <a:lnSpc>
                <a:spcPct val="90000"/>
              </a:lnSpc>
              <a:spcBef>
                <a:spcPts val="1800"/>
              </a:spcBef>
            </a:pPr>
            <a:r>
              <a:rPr lang="en-US"/>
              <a:t>x = [] creates an empty list</a:t>
            </a:r>
          </a:p>
          <a:p>
            <a:pPr lvl="0">
              <a:lnSpc>
                <a:spcPct val="90000"/>
              </a:lnSpc>
              <a:spcBef>
                <a:spcPts val="1800"/>
              </a:spcBef>
            </a:pPr>
            <a:r>
              <a:rPr lang="en-US"/>
              <a:t>y = 5 * [0]  creates a list of five zero integers</a:t>
            </a:r>
          </a:p>
          <a:p>
            <a:pPr lvl="0">
              <a:lnSpc>
                <a:spcPct val="90000"/>
              </a:lnSpc>
              <a:spcBef>
                <a:spcPts val="1800"/>
              </a:spcBef>
            </a:pPr>
            <a:r>
              <a:rPr lang="en-US"/>
              <a:t>z = [2, 3, 4] + [5, 6] is [2, 3, 4, 5, 6]</a:t>
            </a:r>
          </a:p>
          <a:p>
            <a:pPr lvl="0">
              <a:lnSpc>
                <a:spcPct val="90000"/>
              </a:lnSpc>
              <a:spcBef>
                <a:spcPts val="1800"/>
              </a:spcBef>
            </a:pPr>
            <a:r>
              <a:rPr lang="en-US"/>
              <a:t>Lists are iterables!</a:t>
            </a:r>
          </a:p>
          <a:p>
            <a:pPr marL="114300" lvl="0" indent="0">
              <a:lnSpc>
                <a:spcPct val="90000"/>
              </a:lnSpc>
              <a:spcBef>
                <a:spcPts val="1800"/>
              </a:spcBef>
              <a:buNone/>
            </a:pPr>
            <a:r>
              <a:rPr lang="en-US"/>
              <a:t>	x = [1, 34, 12]</a:t>
            </a:r>
          </a:p>
          <a:p>
            <a:pPr marL="114300" lvl="0" indent="0">
              <a:spcBef>
                <a:spcPts val="0"/>
              </a:spcBef>
              <a:buNone/>
            </a:pPr>
            <a:r>
              <a:rPr lang="en-US"/>
              <a:t>	for i in x:</a:t>
            </a:r>
          </a:p>
          <a:p>
            <a:pPr marL="114300" lvl="0" indent="0">
              <a:spcBef>
                <a:spcPts val="0"/>
              </a:spcBef>
              <a:buNone/>
            </a:pPr>
            <a:r>
              <a:rPr lang="en-US"/>
              <a:t>	    print i</a:t>
            </a:r>
          </a:p>
          <a:p>
            <a:pPr marL="114300" lvl="0" indent="0">
              <a:spcBef>
                <a:spcPts val="0"/>
              </a:spcBef>
              <a:buNone/>
            </a:pPr>
            <a:endParaRPr lang="en-US"/>
          </a:p>
          <a:p>
            <a:pPr lvl="0">
              <a:spcBef>
                <a:spcPts val="0"/>
              </a:spcBef>
            </a:pPr>
            <a:r>
              <a:rPr lang="en-US"/>
              <a:t>x = [1, 34, 12]</a:t>
            </a:r>
          </a:p>
          <a:p>
            <a:pPr lvl="0">
              <a:spcBef>
                <a:spcPts val="0"/>
              </a:spcBef>
            </a:pPr>
            <a:r>
              <a:rPr lang="en-US"/>
              <a:t>x[0] += 1</a:t>
            </a:r>
          </a:p>
          <a:p>
            <a:pPr lvl="0">
              <a:spcBef>
                <a:spcPts val="0"/>
              </a:spcBef>
            </a:pPr>
            <a:r>
              <a:rPr lang="en-US"/>
              <a:t>x is now [2, 34, 12]</a:t>
            </a:r>
          </a:p>
          <a:p>
            <a:pPr marL="114300" lvl="0" indent="0">
              <a:spcBef>
                <a:spcPts val="600"/>
              </a:spcBef>
              <a:buNone/>
            </a:pPr>
            <a:r>
              <a:rPr lang="en-US"/>
              <a:t>    </a:t>
            </a:r>
          </a:p>
        </p:txBody>
      </p:sp>
      <p:sp>
        <p:nvSpPr>
          <p:cNvPr id="5" name="TextBox 3"/>
          <p:cNvSpPr txBox="1"/>
          <p:nvPr/>
        </p:nvSpPr>
        <p:spPr>
          <a:xfrm>
            <a:off x="5164430" y="3219721"/>
            <a:ext cx="2034860" cy="1935912"/>
          </a:xfrm>
          <a:prstGeom prst="rect">
            <a:avLst/>
          </a:prstGeom>
          <a:noFill/>
          <a:ln cap="flat">
            <a:noFill/>
          </a:ln>
        </p:spPr>
        <p:txBody>
          <a:bodyPr vert="horz" wrap="square" lIns="91440" tIns="45720" rIns="91440" bIns="45720" anchor="t" anchorCtr="0" compatLnSpc="1">
            <a:spAutoFit/>
          </a:bodyPr>
          <a:lstStyle/>
          <a:p>
            <a:pPr marL="114300" marR="0" lvl="0" indent="0" algn="ctr" defTabSz="914400" rtl="0" fontAlgn="auto" hangingPunct="1">
              <a:lnSpc>
                <a:spcPct val="110000"/>
              </a:lnSpc>
              <a:spcBef>
                <a:spcPts val="60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 </a:t>
            </a:r>
            <a:r>
              <a:rPr lang="en-US" sz="2200" b="0" i="0" u="none" strike="noStrike" kern="1200" cap="none" spc="0" baseline="0">
                <a:solidFill>
                  <a:srgbClr val="2F2B20"/>
                </a:solidFill>
                <a:uFillTx/>
                <a:latin typeface="Monaco"/>
                <a:ea typeface=""/>
                <a:cs typeface=""/>
              </a:rPr>
              <a:t>Result:</a:t>
            </a:r>
          </a:p>
          <a:p>
            <a:pPr marL="114300" marR="0" lvl="0" indent="0" algn="ctr" defTabSz="914400" rtl="0" fontAlgn="auto" hangingPunct="1">
              <a:lnSpc>
                <a:spcPct val="110000"/>
              </a:lnSpc>
              <a:spcBef>
                <a:spcPts val="600"/>
              </a:spcBef>
              <a:spcAft>
                <a:spcPts val="0"/>
              </a:spcAft>
              <a:buNone/>
              <a:tabLst/>
              <a:defRPr sz="1800" b="0" i="0" u="none" strike="noStrike" kern="0" cap="none" spc="0" baseline="0">
                <a:solidFill>
                  <a:srgbClr val="000000"/>
                </a:solidFill>
                <a:uFillTx/>
              </a:defRPr>
            </a:pPr>
            <a:r>
              <a:rPr lang="en-US" sz="2200" b="0" i="0" u="none" strike="noStrike" kern="1200" cap="none" spc="0" baseline="0">
                <a:solidFill>
                  <a:srgbClr val="2F2B20"/>
                </a:solidFill>
                <a:uFillTx/>
                <a:latin typeface="Monaco"/>
                <a:ea typeface=""/>
                <a:cs typeface=""/>
              </a:rPr>
              <a:t>     1</a:t>
            </a:r>
          </a:p>
          <a:p>
            <a:pPr marL="114300" marR="0" lvl="0" indent="0" algn="ctr" defTabSz="914400" rtl="0" fontAlgn="auto" hangingPunct="1">
              <a:lnSpc>
                <a:spcPct val="11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0" baseline="0">
                <a:solidFill>
                  <a:srgbClr val="2F2B20"/>
                </a:solidFill>
                <a:uFillTx/>
                <a:latin typeface="Monaco"/>
                <a:ea typeface=""/>
                <a:cs typeface=""/>
              </a:rPr>
              <a:t>     34</a:t>
            </a:r>
          </a:p>
          <a:p>
            <a:pPr marL="114300" marR="0" lvl="0" indent="0" algn="ctr" defTabSz="914400" rtl="0" fontAlgn="auto" hangingPunct="1">
              <a:lnSpc>
                <a:spcPct val="110000"/>
              </a:lnSpc>
              <a:spcBef>
                <a:spcPts val="0"/>
              </a:spcBef>
              <a:spcAft>
                <a:spcPts val="0"/>
              </a:spcAft>
              <a:buNone/>
              <a:tabLst/>
              <a:defRPr sz="1800" b="0" i="0" u="none" strike="noStrike" kern="0" cap="none" spc="0" baseline="0">
                <a:solidFill>
                  <a:srgbClr val="000000"/>
                </a:solidFill>
                <a:uFillTx/>
              </a:defRPr>
            </a:pPr>
            <a:r>
              <a:rPr lang="en-US" sz="2200" b="0" i="0" u="none" strike="noStrike" kern="1200" cap="none" spc="0" baseline="0">
                <a:solidFill>
                  <a:srgbClr val="2F2B20"/>
                </a:solidFill>
                <a:uFillTx/>
                <a:latin typeface="Monaco"/>
                <a:ea typeface=""/>
                <a:cs typeface=""/>
              </a:rPr>
              <a:t>     12</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2F2B20"/>
              </a:solidFill>
              <a:uFillTx/>
              <a:latin typeface="Tw Cen MT"/>
              <a:ea typeface=""/>
              <a:cs typeface=""/>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name="Slide50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Lab 10</a:t>
            </a:r>
            <a:endParaRPr lang="en-US" dirty="0"/>
          </a:p>
        </p:txBody>
      </p:sp>
      <p:sp>
        <p:nvSpPr>
          <p:cNvPr id="3" name="Content Placeholder 2"/>
          <p:cNvSpPr txBox="1">
            <a:spLocks noGrp="1"/>
          </p:cNvSpPr>
          <p:nvPr>
            <p:ph idx="1"/>
          </p:nvPr>
        </p:nvSpPr>
        <p:spPr/>
        <p:txBody>
          <a:bodyPr/>
          <a:lstStyle/>
          <a:p>
            <a:pPr marL="114300" lvl="0" indent="0">
              <a:buNone/>
            </a:pPr>
            <a:r>
              <a:rPr lang="en-US"/>
              <a:t>Plan and execute the following program.  Create a function to simulate the rolling of a pair of dice.  Call this function 10,000 times accumulating the results of each roll in a list.  When finished.  Print the percentage of times each possible roll occurred along with the total number of rolls.  Compare your results to the following mathematically derived results:</a:t>
            </a:r>
          </a:p>
          <a:p>
            <a:pPr marL="114300" lvl="0" indent="0">
              <a:buNone/>
            </a:pPr>
            <a:endParaRPr lang="en-US"/>
          </a:p>
        </p:txBody>
      </p:sp>
      <p:pic>
        <p:nvPicPr>
          <p:cNvPr id="5" name="Picture 4"/>
          <p:cNvPicPr>
            <a:picLocks noChangeAspect="1"/>
          </p:cNvPicPr>
          <p:nvPr/>
        </p:nvPicPr>
        <p:blipFill>
          <a:blip r:embed="rId3"/>
          <a:stretch>
            <a:fillRect/>
          </a:stretch>
        </p:blipFill>
        <p:spPr>
          <a:xfrm>
            <a:off x="4663997" y="3428021"/>
            <a:ext cx="1633767" cy="3139683"/>
          </a:xfrm>
          <a:prstGeom prst="rect">
            <a:avLst/>
          </a:prstGeom>
          <a:noFill/>
          <a:ln w="9528" cap="flat">
            <a:solidFill>
              <a:srgbClr val="2F2B20"/>
            </a:solidFill>
            <a:prstDash val="solid"/>
            <a:miter/>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name="Slide476">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13459"/>
            <a:ext cx="8780315" cy="852705"/>
          </a:xfrm>
        </p:spPr>
        <p:txBody>
          <a:bodyPr/>
          <a:lstStyle/>
          <a:p>
            <a:pPr lvl="0"/>
            <a:r>
              <a:rPr lang="en-US"/>
              <a:t>The Zen of Python, by </a:t>
            </a:r>
            <a:r>
              <a:rPr lang="en-US">
                <a:hlinkClick r:id="rId3"/>
              </a:rPr>
              <a:t>TimPeters</a:t>
            </a:r>
            <a:r>
              <a:rPr lang="en-US"/>
              <a:t>:</a:t>
            </a:r>
          </a:p>
        </p:txBody>
      </p:sp>
      <p:sp>
        <p:nvSpPr>
          <p:cNvPr id="3" name="Content Placeholder 2"/>
          <p:cNvSpPr txBox="1">
            <a:spLocks noGrp="1"/>
          </p:cNvSpPr>
          <p:nvPr>
            <p:ph idx="1"/>
          </p:nvPr>
        </p:nvSpPr>
        <p:spPr>
          <a:xfrm>
            <a:off x="114300" y="961893"/>
            <a:ext cx="8780315" cy="5651851"/>
          </a:xfrm>
        </p:spPr>
        <p:txBody>
          <a:bodyPr>
            <a:noAutofit/>
          </a:bodyPr>
          <a:lstStyle/>
          <a:p>
            <a:pPr lvl="0">
              <a:spcBef>
                <a:spcPts val="400"/>
              </a:spcBef>
            </a:pPr>
            <a:r>
              <a:rPr lang="en-US" sz="1600"/>
              <a:t>Beautiful is better than ugly.</a:t>
            </a:r>
          </a:p>
          <a:p>
            <a:pPr lvl="0">
              <a:spcBef>
                <a:spcPts val="400"/>
              </a:spcBef>
            </a:pPr>
            <a:r>
              <a:rPr lang="en-US" sz="1600"/>
              <a:t>Explicit is better than implicit.</a:t>
            </a:r>
          </a:p>
          <a:p>
            <a:pPr lvl="0">
              <a:spcBef>
                <a:spcPts val="400"/>
              </a:spcBef>
            </a:pPr>
            <a:r>
              <a:rPr lang="en-US" sz="1600"/>
              <a:t>Simple is better than complex.</a:t>
            </a:r>
          </a:p>
          <a:p>
            <a:pPr lvl="0">
              <a:spcBef>
                <a:spcPts val="400"/>
              </a:spcBef>
            </a:pPr>
            <a:r>
              <a:rPr lang="en-US" sz="1600"/>
              <a:t>Complex is better than complicated.</a:t>
            </a:r>
          </a:p>
          <a:p>
            <a:pPr lvl="0">
              <a:spcBef>
                <a:spcPts val="400"/>
              </a:spcBef>
            </a:pPr>
            <a:r>
              <a:rPr lang="en-US" sz="1600"/>
              <a:t>Flat is better than nested.</a:t>
            </a:r>
          </a:p>
          <a:p>
            <a:pPr lvl="0">
              <a:spcBef>
                <a:spcPts val="400"/>
              </a:spcBef>
            </a:pPr>
            <a:r>
              <a:rPr lang="en-US" sz="1600"/>
              <a:t>Sparse is better than dense.</a:t>
            </a:r>
          </a:p>
          <a:p>
            <a:pPr lvl="0">
              <a:spcBef>
                <a:spcPts val="400"/>
              </a:spcBef>
            </a:pPr>
            <a:r>
              <a:rPr lang="en-US" sz="1600"/>
              <a:t>Readability counts.</a:t>
            </a:r>
          </a:p>
          <a:p>
            <a:pPr lvl="0">
              <a:spcBef>
                <a:spcPts val="400"/>
              </a:spcBef>
            </a:pPr>
            <a:r>
              <a:rPr lang="en-US" sz="1600"/>
              <a:t>Special cases aren't special enough to break the rules.</a:t>
            </a:r>
          </a:p>
          <a:p>
            <a:pPr lvl="1">
              <a:spcBef>
                <a:spcPts val="400"/>
              </a:spcBef>
            </a:pPr>
            <a:r>
              <a:rPr lang="en-US" sz="1600"/>
              <a:t>Although practicality beats purity.</a:t>
            </a:r>
          </a:p>
          <a:p>
            <a:pPr lvl="0">
              <a:spcBef>
                <a:spcPts val="400"/>
              </a:spcBef>
            </a:pPr>
            <a:r>
              <a:rPr lang="en-US" sz="1600"/>
              <a:t>Errors should never pass silently.</a:t>
            </a:r>
          </a:p>
          <a:p>
            <a:pPr lvl="1">
              <a:spcBef>
                <a:spcPts val="400"/>
              </a:spcBef>
            </a:pPr>
            <a:r>
              <a:rPr lang="en-US" sz="1600"/>
              <a:t>Unless explicitly silenced.</a:t>
            </a:r>
          </a:p>
          <a:p>
            <a:pPr lvl="0">
              <a:spcBef>
                <a:spcPts val="400"/>
              </a:spcBef>
            </a:pPr>
            <a:r>
              <a:rPr lang="en-US" sz="1600"/>
              <a:t>In the face of ambiguity, refuse the temptation to guess.</a:t>
            </a:r>
          </a:p>
          <a:p>
            <a:pPr lvl="0">
              <a:spcBef>
                <a:spcPts val="400"/>
              </a:spcBef>
            </a:pPr>
            <a:r>
              <a:rPr lang="en-US" sz="1600"/>
              <a:t>There should be one-- and preferably only one --obvious way to do it.</a:t>
            </a:r>
          </a:p>
          <a:p>
            <a:pPr lvl="1">
              <a:spcBef>
                <a:spcPts val="400"/>
              </a:spcBef>
            </a:pPr>
            <a:r>
              <a:rPr lang="en-US" sz="1600"/>
              <a:t>Although that way may not be obvious at first unless you're Dutch.</a:t>
            </a:r>
          </a:p>
          <a:p>
            <a:pPr lvl="0">
              <a:spcBef>
                <a:spcPts val="400"/>
              </a:spcBef>
            </a:pPr>
            <a:r>
              <a:rPr lang="en-US" sz="1600"/>
              <a:t>Now is better than never.</a:t>
            </a:r>
          </a:p>
          <a:p>
            <a:pPr lvl="1">
              <a:spcBef>
                <a:spcPts val="400"/>
              </a:spcBef>
            </a:pPr>
            <a:r>
              <a:rPr lang="en-US" sz="1600"/>
              <a:t>Although never is often better than </a:t>
            </a:r>
            <a:r>
              <a:rPr lang="en-US" sz="1600" b="1"/>
              <a:t>right</a:t>
            </a:r>
            <a:r>
              <a:rPr lang="en-US" sz="1600"/>
              <a:t> now.</a:t>
            </a:r>
          </a:p>
          <a:p>
            <a:pPr lvl="0">
              <a:spcBef>
                <a:spcPts val="400"/>
              </a:spcBef>
            </a:pPr>
            <a:r>
              <a:rPr lang="en-US" sz="1600"/>
              <a:t>If the implementation is hard to explain, it's a bad idea.</a:t>
            </a:r>
          </a:p>
          <a:p>
            <a:pPr lvl="0">
              <a:spcBef>
                <a:spcPts val="400"/>
              </a:spcBef>
            </a:pPr>
            <a:r>
              <a:rPr lang="en-US" sz="1600"/>
              <a:t>If the implementation is easy to explain, it may be a good idea.</a:t>
            </a:r>
          </a:p>
          <a:p>
            <a:pPr lvl="0">
              <a:spcBef>
                <a:spcPts val="400"/>
              </a:spcBef>
            </a:pPr>
            <a:r>
              <a:rPr lang="en-US" sz="1600">
                <a:hlinkClick r:id="rId4"/>
              </a:rPr>
              <a:t>NameSpace</a:t>
            </a:r>
            <a:r>
              <a:rPr lang="en-US" sz="1600"/>
              <a:t>s are one honking great idea -- let's do more of those!</a:t>
            </a:r>
            <a:r>
              <a:rPr lang="en-US" sz="1800"/>
              <a:t/>
            </a:r>
            <a:br>
              <a:rPr lang="en-US" sz="1800"/>
            </a:br>
            <a:endParaRPr lang="en-US" sz="1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name="Slide511">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t>List Methods</a:t>
            </a:r>
          </a:p>
        </p:txBody>
      </p:sp>
      <p:sp>
        <p:nvSpPr>
          <p:cNvPr id="3" name="Content Placeholder 2"/>
          <p:cNvSpPr txBox="1">
            <a:spLocks noGrp="1"/>
          </p:cNvSpPr>
          <p:nvPr>
            <p:ph idx="1"/>
          </p:nvPr>
        </p:nvSpPr>
        <p:spPr>
          <a:xfrm>
            <a:off x="1913263" y="1417640"/>
            <a:ext cx="6388921" cy="5092695"/>
          </a:xfrm>
        </p:spPr>
        <p:txBody>
          <a:bodyPr>
            <a:normAutofit lnSpcReduction="10000"/>
          </a:bodyPr>
          <a:lstStyle/>
          <a:p>
            <a:pPr lvl="0">
              <a:spcBef>
                <a:spcPts val="1800"/>
              </a:spcBef>
            </a:pPr>
            <a:r>
              <a:rPr lang="en-US" dirty="0"/>
              <a:t>In place change vs return – be careful</a:t>
            </a:r>
          </a:p>
          <a:p>
            <a:pPr lvl="0">
              <a:spcBef>
                <a:spcPts val="1800"/>
              </a:spcBef>
            </a:pPr>
            <a:r>
              <a:rPr lang="en-US" dirty="0"/>
              <a:t>In place change (fruitless/void)</a:t>
            </a:r>
          </a:p>
          <a:p>
            <a:pPr lvl="1">
              <a:spcBef>
                <a:spcPts val="1800"/>
              </a:spcBef>
            </a:pPr>
            <a:r>
              <a:rPr lang="en-US" dirty="0"/>
              <a:t>append() vs. insert() vs extend()</a:t>
            </a:r>
          </a:p>
          <a:p>
            <a:pPr lvl="1">
              <a:spcBef>
                <a:spcPts val="1800"/>
              </a:spcBef>
            </a:pPr>
            <a:r>
              <a:rPr lang="en-US" dirty="0"/>
              <a:t>sort() vs. reverse() </a:t>
            </a:r>
          </a:p>
          <a:p>
            <a:pPr lvl="1">
              <a:spcBef>
                <a:spcPts val="1800"/>
              </a:spcBef>
            </a:pPr>
            <a:r>
              <a:rPr lang="en-US" dirty="0"/>
              <a:t>remove()</a:t>
            </a:r>
          </a:p>
          <a:p>
            <a:pPr lvl="0">
              <a:spcBef>
                <a:spcPts val="1800"/>
              </a:spcBef>
            </a:pPr>
            <a:r>
              <a:rPr lang="en-US" dirty="0"/>
              <a:t>Produce a return (fruitful)</a:t>
            </a:r>
          </a:p>
          <a:p>
            <a:pPr lvl="1">
              <a:spcBef>
                <a:spcPts val="1800"/>
              </a:spcBef>
            </a:pPr>
            <a:r>
              <a:rPr lang="en-US" dirty="0"/>
              <a:t>count(),  index()</a:t>
            </a:r>
          </a:p>
          <a:p>
            <a:pPr lvl="0">
              <a:spcBef>
                <a:spcPts val="1800"/>
              </a:spcBef>
            </a:pPr>
            <a:r>
              <a:rPr lang="en-US" dirty="0"/>
              <a:t>Both – in-place change and a return</a:t>
            </a:r>
          </a:p>
          <a:p>
            <a:pPr lvl="1">
              <a:spcBef>
                <a:spcPts val="1800"/>
              </a:spcBef>
            </a:pPr>
            <a:r>
              <a:rPr lang="en-US" dirty="0"/>
              <a:t>pop</a:t>
            </a:r>
            <a:r>
              <a:rPr lang="en-US" dirty="0" smtClean="0"/>
              <a:t>()</a:t>
            </a:r>
          </a:p>
          <a:p>
            <a:pPr lvl="0">
              <a:spcBef>
                <a:spcPts val="1800"/>
              </a:spcBef>
            </a:pPr>
            <a:r>
              <a:rPr lang="en-US" dirty="0" smtClean="0"/>
              <a:t>See iList2.jpg</a:t>
            </a:r>
            <a:r>
              <a:rPr lang="en-US" dirty="0"/>
              <a:t> </a:t>
            </a:r>
            <a:r>
              <a:rPr lang="en-US" dirty="0" smtClean="0"/>
              <a:t>in Samples.</a:t>
            </a:r>
          </a:p>
          <a:p>
            <a:pPr>
              <a:spcBef>
                <a:spcPts val="1800"/>
              </a:spcBef>
            </a:pPr>
            <a:endParaRPr lang="en-US" dirty="0"/>
          </a:p>
          <a:p>
            <a:pPr lvl="0">
              <a:spcBef>
                <a:spcPts val="1800"/>
              </a:spcBef>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name="Slide51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t>Changing a List</a:t>
            </a:r>
          </a:p>
        </p:txBody>
      </p:sp>
      <p:sp>
        <p:nvSpPr>
          <p:cNvPr id="3" name="Content Placeholder 2"/>
          <p:cNvSpPr txBox="1">
            <a:spLocks noGrp="1"/>
          </p:cNvSpPr>
          <p:nvPr>
            <p:ph idx="1"/>
          </p:nvPr>
        </p:nvSpPr>
        <p:spPr>
          <a:xfrm>
            <a:off x="607289" y="1600200"/>
            <a:ext cx="8253346" cy="5092695"/>
          </a:xfrm>
        </p:spPr>
        <p:txBody>
          <a:bodyPr/>
          <a:lstStyle/>
          <a:p>
            <a:pPr lvl="0">
              <a:spcBef>
                <a:spcPts val="1200"/>
              </a:spcBef>
            </a:pPr>
            <a:r>
              <a:rPr lang="en-US" dirty="0" err="1"/>
              <a:t>my_list</a:t>
            </a:r>
            <a:r>
              <a:rPr lang="en-US" dirty="0"/>
              <a:t> = [1, 2, 3]</a:t>
            </a:r>
          </a:p>
          <a:p>
            <a:pPr lvl="0">
              <a:spcBef>
                <a:spcPts val="1200"/>
              </a:spcBef>
            </a:pPr>
            <a:r>
              <a:rPr lang="en-US" dirty="0" err="1"/>
              <a:t>my_list.append</a:t>
            </a:r>
            <a:r>
              <a:rPr lang="en-US" dirty="0"/>
              <a:t>(4) 		# ok</a:t>
            </a:r>
          </a:p>
          <a:p>
            <a:pPr lvl="0">
              <a:spcBef>
                <a:spcPts val="1200"/>
              </a:spcBef>
            </a:pPr>
            <a:r>
              <a:rPr lang="en-US" dirty="0" err="1"/>
              <a:t>my_list.extend</a:t>
            </a:r>
            <a:r>
              <a:rPr lang="en-US" dirty="0"/>
              <a:t>([4])		# ok</a:t>
            </a:r>
          </a:p>
          <a:p>
            <a:pPr lvl="0">
              <a:spcBef>
                <a:spcPts val="1200"/>
              </a:spcBef>
            </a:pPr>
            <a:r>
              <a:rPr lang="en-US" dirty="0" err="1"/>
              <a:t>my_list.insert</a:t>
            </a:r>
            <a:r>
              <a:rPr lang="en-US" dirty="0"/>
              <a:t>(0, 4)		# ok</a:t>
            </a:r>
          </a:p>
          <a:p>
            <a:pPr lvl="0">
              <a:spcBef>
                <a:spcPts val="1200"/>
              </a:spcBef>
            </a:pPr>
            <a:r>
              <a:rPr lang="en-US" dirty="0" err="1"/>
              <a:t>my_list</a:t>
            </a:r>
            <a:r>
              <a:rPr lang="en-US" dirty="0"/>
              <a:t> = </a:t>
            </a:r>
            <a:r>
              <a:rPr lang="en-US" dirty="0" err="1"/>
              <a:t>my_list</a:t>
            </a:r>
            <a:r>
              <a:rPr lang="en-US" dirty="0"/>
              <a:t> + 4 	# error</a:t>
            </a:r>
          </a:p>
          <a:p>
            <a:pPr lvl="0">
              <a:spcBef>
                <a:spcPts val="1200"/>
              </a:spcBef>
            </a:pPr>
            <a:r>
              <a:rPr lang="en-US" dirty="0" err="1"/>
              <a:t>my_list</a:t>
            </a:r>
            <a:r>
              <a:rPr lang="en-US" dirty="0"/>
              <a:t> = </a:t>
            </a:r>
            <a:r>
              <a:rPr lang="en-US" dirty="0" err="1"/>
              <a:t>my_list</a:t>
            </a:r>
            <a:r>
              <a:rPr lang="en-US" dirty="0"/>
              <a:t> + [4] 	# changes locations – not a good 				idea.</a:t>
            </a:r>
          </a:p>
          <a:p>
            <a:pPr lvl="0">
              <a:spcBef>
                <a:spcPts val="1200"/>
              </a:spcBef>
            </a:pPr>
            <a:r>
              <a:rPr lang="en-US" dirty="0" err="1"/>
              <a:t>my_list</a:t>
            </a:r>
            <a:r>
              <a:rPr lang="en-US" dirty="0"/>
              <a:t> = </a:t>
            </a:r>
            <a:r>
              <a:rPr lang="en-US" dirty="0" err="1"/>
              <a:t>my_list.append</a:t>
            </a:r>
            <a:r>
              <a:rPr lang="en-US" dirty="0"/>
              <a:t>(4) # wipes out list</a:t>
            </a:r>
          </a:p>
          <a:p>
            <a:pPr lvl="0">
              <a:spcBef>
                <a:spcPts val="1200"/>
              </a:spcBef>
            </a:pPr>
            <a:r>
              <a:rPr lang="en-US" dirty="0" err="1"/>
              <a:t>my_list.append</a:t>
            </a:r>
            <a:r>
              <a:rPr lang="en-US" dirty="0"/>
              <a:t>([4]) 	# inserts a list within the </a:t>
            </a:r>
            <a:r>
              <a:rPr lang="en-US" dirty="0" smtClean="0"/>
              <a:t>list</a:t>
            </a:r>
          </a:p>
          <a:p>
            <a:pPr lvl="0">
              <a:spcBef>
                <a:spcPts val="1200"/>
              </a:spcBef>
            </a:pPr>
            <a:r>
              <a:rPr lang="en-US" dirty="0" smtClean="0"/>
              <a:t>See list_times.py in </a:t>
            </a:r>
            <a:r>
              <a:rPr lang="en-US" dirty="0" err="1" smtClean="0"/>
              <a:t>DemoProgs</a:t>
            </a:r>
            <a:endParaRPr lang="en-US" dirty="0"/>
          </a:p>
          <a:p>
            <a:pPr lvl="1">
              <a:spcBef>
                <a:spcPts val="1200"/>
              </a:spcBef>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name="Slide515">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274640"/>
            <a:ext cx="8780315" cy="768553"/>
          </a:xfrm>
        </p:spPr>
        <p:txBody>
          <a:bodyPr/>
          <a:lstStyle/>
          <a:p>
            <a:pPr lvl="0"/>
            <a:r>
              <a:rPr lang="en-US" b="1"/>
              <a:t>List Operations</a:t>
            </a:r>
          </a:p>
        </p:txBody>
      </p:sp>
      <p:sp>
        <p:nvSpPr>
          <p:cNvPr id="3" name="Content Placeholder 2"/>
          <p:cNvSpPr txBox="1">
            <a:spLocks noGrp="1"/>
          </p:cNvSpPr>
          <p:nvPr>
            <p:ph idx="1"/>
          </p:nvPr>
        </p:nvSpPr>
        <p:spPr>
          <a:xfrm>
            <a:off x="811237" y="1254063"/>
            <a:ext cx="7386450" cy="5172495"/>
          </a:xfrm>
        </p:spPr>
        <p:txBody>
          <a:bodyPr/>
          <a:lstStyle/>
          <a:p>
            <a:pPr lvl="0">
              <a:spcBef>
                <a:spcPts val="1800"/>
              </a:spcBef>
            </a:pPr>
            <a:r>
              <a:rPr lang="en-US" dirty="0"/>
              <a:t>x = [12, 3, 124, 56, 2]</a:t>
            </a:r>
          </a:p>
          <a:p>
            <a:pPr lvl="0">
              <a:spcBef>
                <a:spcPts val="1800"/>
              </a:spcBef>
            </a:pPr>
            <a:r>
              <a:rPr lang="en-US" dirty="0"/>
              <a:t>Built-in functions such as SUM, MAX and MIN can operate on a list of numbers.</a:t>
            </a:r>
          </a:p>
          <a:p>
            <a:pPr lvl="1">
              <a:spcBef>
                <a:spcPts val="1800"/>
              </a:spcBef>
            </a:pPr>
            <a:r>
              <a:rPr lang="en-US" dirty="0"/>
              <a:t>e.g., max(x) is 124,  sum(x) is 197</a:t>
            </a:r>
          </a:p>
          <a:p>
            <a:pPr lvl="1">
              <a:spcBef>
                <a:spcPts val="1800"/>
              </a:spcBef>
            </a:pPr>
            <a:r>
              <a:rPr lang="en-US" dirty="0"/>
              <a:t>MIN and MAX can operate on non-</a:t>
            </a:r>
            <a:r>
              <a:rPr lang="en-US" dirty="0" err="1"/>
              <a:t>numerics</a:t>
            </a:r>
            <a:r>
              <a:rPr lang="en-US" dirty="0"/>
              <a:t> as well</a:t>
            </a:r>
            <a:r>
              <a:rPr lang="en-US" dirty="0" smtClean="0"/>
              <a:t>.</a:t>
            </a:r>
          </a:p>
          <a:p>
            <a:pPr>
              <a:spcBef>
                <a:spcPts val="1800"/>
              </a:spcBef>
            </a:pPr>
            <a:r>
              <a:rPr lang="en-US" dirty="0" smtClean="0"/>
              <a:t>Unpacking a list:</a:t>
            </a:r>
          </a:p>
          <a:p>
            <a:pPr lvl="1">
              <a:spcBef>
                <a:spcPts val="1800"/>
              </a:spcBef>
            </a:pPr>
            <a:r>
              <a:rPr lang="en-US" dirty="0" smtClean="0"/>
              <a:t>a, b, c, d, e = x  # unpacks the list</a:t>
            </a:r>
          </a:p>
          <a:p>
            <a:pPr lvl="1">
              <a:spcBef>
                <a:spcPts val="1800"/>
              </a:spcBef>
            </a:pPr>
            <a:r>
              <a:rPr lang="en-US" dirty="0"/>
              <a:t>See </a:t>
            </a:r>
            <a:r>
              <a:rPr lang="en-US" dirty="0" smtClean="0"/>
              <a:t>list_unpk.py in </a:t>
            </a:r>
            <a:r>
              <a:rPr lang="en-US" dirty="0" err="1" smtClean="0"/>
              <a:t>DemoProgs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name="Slide51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dirty="0" smtClean="0"/>
              <a:t>LAB 11 </a:t>
            </a:r>
            <a:endParaRPr lang="en-US" b="1" dirty="0"/>
          </a:p>
        </p:txBody>
      </p:sp>
      <p:sp>
        <p:nvSpPr>
          <p:cNvPr id="3" name="Content Placeholder 2"/>
          <p:cNvSpPr txBox="1">
            <a:spLocks noGrp="1"/>
          </p:cNvSpPr>
          <p:nvPr>
            <p:ph idx="1"/>
          </p:nvPr>
        </p:nvSpPr>
        <p:spPr>
          <a:xfrm>
            <a:off x="641268" y="1600200"/>
            <a:ext cx="8253346" cy="5092695"/>
          </a:xfrm>
        </p:spPr>
        <p:txBody>
          <a:bodyPr/>
          <a:lstStyle/>
          <a:p>
            <a:pPr marL="114300" lvl="0" indent="0">
              <a:spcBef>
                <a:spcPts val="1800"/>
              </a:spcBef>
              <a:buNone/>
            </a:pPr>
            <a:r>
              <a:rPr lang="en-US"/>
              <a:t>Read the trees.dat file putting each valid element into a list.  The file contains the height in even feet of a large sample of California coastal redwood trees.  When finished, use only built-in functions  and normal math equations to produce a report on the screen showing:</a:t>
            </a:r>
          </a:p>
          <a:p>
            <a:pPr lvl="0">
              <a:spcBef>
                <a:spcPts val="1800"/>
              </a:spcBef>
            </a:pPr>
            <a:r>
              <a:rPr lang="en-US"/>
              <a:t>the number of trees,</a:t>
            </a:r>
          </a:p>
          <a:p>
            <a:pPr lvl="0">
              <a:spcBef>
                <a:spcPts val="1800"/>
              </a:spcBef>
            </a:pPr>
            <a:r>
              <a:rPr lang="en-US"/>
              <a:t>the average height of the trees to one decimal place,</a:t>
            </a:r>
          </a:p>
          <a:p>
            <a:pPr lvl="0">
              <a:spcBef>
                <a:spcPts val="1800"/>
              </a:spcBef>
            </a:pPr>
            <a:r>
              <a:rPr lang="en-US"/>
              <a:t>the height of the tallest tree, and</a:t>
            </a:r>
          </a:p>
          <a:p>
            <a:pPr lvl="0">
              <a:spcBef>
                <a:spcPts val="1800"/>
              </a:spcBef>
            </a:pPr>
            <a:r>
              <a:rPr lang="en-US"/>
              <a:t>the height of the shortest tree.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name="Slide51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t>Lists – Removing Elements</a:t>
            </a:r>
          </a:p>
        </p:txBody>
      </p:sp>
      <p:sp>
        <p:nvSpPr>
          <p:cNvPr id="3" name="Content Placeholder 2"/>
          <p:cNvSpPr txBox="1">
            <a:spLocks noGrp="1"/>
          </p:cNvSpPr>
          <p:nvPr>
            <p:ph idx="1"/>
          </p:nvPr>
        </p:nvSpPr>
        <p:spPr>
          <a:xfrm>
            <a:off x="2078184" y="1600200"/>
            <a:ext cx="6080165" cy="5092695"/>
          </a:xfrm>
        </p:spPr>
        <p:txBody>
          <a:bodyPr/>
          <a:lstStyle/>
          <a:p>
            <a:pPr lvl="0">
              <a:spcBef>
                <a:spcPts val="1800"/>
              </a:spcBef>
            </a:pPr>
            <a:r>
              <a:rPr lang="en-US"/>
              <a:t>pop() if index known or last element</a:t>
            </a:r>
          </a:p>
          <a:p>
            <a:pPr lvl="0">
              <a:spcBef>
                <a:spcPts val="1800"/>
              </a:spcBef>
            </a:pPr>
            <a:r>
              <a:rPr lang="en-US"/>
              <a:t>remove(element) if index not known</a:t>
            </a:r>
          </a:p>
          <a:p>
            <a:pPr lvl="0">
              <a:spcBef>
                <a:spcPts val="1800"/>
              </a:spcBef>
            </a:pPr>
            <a:r>
              <a:rPr lang="en-US"/>
              <a:t>del operator</a:t>
            </a:r>
          </a:p>
          <a:p>
            <a:pPr lvl="0">
              <a:spcBef>
                <a:spcPts val="1800"/>
              </a:spcBef>
            </a:pPr>
            <a:r>
              <a:rPr lang="en-US"/>
              <a:t>del with slice notation</a:t>
            </a:r>
          </a:p>
          <a:p>
            <a:pPr lvl="0">
              <a:spcBef>
                <a:spcPts val="1800"/>
              </a:spcBef>
            </a:pPr>
            <a:r>
              <a:rPr lang="en-US"/>
              <a:t>del is used for many things, not just lists</a:t>
            </a:r>
          </a:p>
          <a:p>
            <a:pPr lvl="0">
              <a:spcBef>
                <a:spcPts val="1800"/>
              </a:spcBef>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name="Slide518">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274640"/>
            <a:ext cx="8780315" cy="772110"/>
          </a:xfrm>
        </p:spPr>
        <p:txBody>
          <a:bodyPr/>
          <a:lstStyle/>
          <a:p>
            <a:pPr lvl="0"/>
            <a:r>
              <a:rPr lang="en-US"/>
              <a:t>Two-Dimensional Lists</a:t>
            </a:r>
          </a:p>
        </p:txBody>
      </p:sp>
      <p:sp>
        <p:nvSpPr>
          <p:cNvPr id="3" name="Content Placeholder 2"/>
          <p:cNvSpPr txBox="1">
            <a:spLocks noGrp="1"/>
          </p:cNvSpPr>
          <p:nvPr>
            <p:ph idx="1"/>
          </p:nvPr>
        </p:nvSpPr>
        <p:spPr>
          <a:xfrm>
            <a:off x="114300" y="1191124"/>
            <a:ext cx="8780315" cy="5501771"/>
          </a:xfrm>
        </p:spPr>
        <p:txBody>
          <a:bodyPr>
            <a:normAutofit lnSpcReduction="10000"/>
          </a:bodyPr>
          <a:lstStyle/>
          <a:p>
            <a:pPr lvl="0">
              <a:spcBef>
                <a:spcPts val="1800"/>
              </a:spcBef>
            </a:pPr>
            <a:r>
              <a:rPr lang="en-US" dirty="0"/>
              <a:t>Lists can be many dimensions.  We will deal with two.</a:t>
            </a:r>
          </a:p>
          <a:p>
            <a:pPr lvl="0">
              <a:spcBef>
                <a:spcPts val="1800"/>
              </a:spcBef>
            </a:pPr>
            <a:r>
              <a:rPr lang="en-US" dirty="0" smtClean="0"/>
              <a:t>List </a:t>
            </a:r>
            <a:r>
              <a:rPr lang="en-US" dirty="0"/>
              <a:t>1			List </a:t>
            </a:r>
            <a:r>
              <a:rPr lang="en-US" dirty="0" smtClean="0"/>
              <a:t>2</a:t>
            </a:r>
          </a:p>
          <a:p>
            <a:pPr lvl="0">
              <a:spcBef>
                <a:spcPts val="1800"/>
              </a:spcBef>
            </a:pPr>
            <a:endParaRPr lang="en-US" dirty="0" smtClean="0"/>
          </a:p>
          <a:p>
            <a:pPr lvl="0">
              <a:spcBef>
                <a:spcPts val="1800"/>
              </a:spcBef>
            </a:pPr>
            <a:endParaRPr lang="en-US" dirty="0"/>
          </a:p>
          <a:p>
            <a:pPr lvl="0">
              <a:spcBef>
                <a:spcPts val="1800"/>
              </a:spcBef>
            </a:pPr>
            <a:r>
              <a:rPr lang="en-US" dirty="0"/>
              <a:t>x =[[‘eggs’, 2, ’dozen’, ‘free range’], [‘milk’, 3, ‘quart’, ‘2 percent’],</a:t>
            </a:r>
            <a:br>
              <a:rPr lang="en-US" dirty="0"/>
            </a:br>
            <a:r>
              <a:rPr lang="en-US" dirty="0"/>
              <a:t>     [‘bread’, 1, ‘loaf’, ‘whole wheat’]]</a:t>
            </a:r>
          </a:p>
          <a:p>
            <a:pPr lvl="0">
              <a:spcBef>
                <a:spcPts val="1800"/>
              </a:spcBef>
            </a:pPr>
            <a:r>
              <a:rPr lang="en-US" dirty="0"/>
              <a:t>x[1][2] = ‘quart’,  x[0][1] = 2,  x[2][0] = </a:t>
            </a:r>
            <a:r>
              <a:rPr lang="en-US" dirty="0" smtClean="0"/>
              <a:t>‘bread’</a:t>
            </a:r>
          </a:p>
          <a:p>
            <a:pPr>
              <a:spcBef>
                <a:spcPts val="1800"/>
              </a:spcBef>
            </a:pPr>
            <a:r>
              <a:rPr lang="en-US" dirty="0" smtClean="0"/>
              <a:t>How do they sort?  Demo basics with iLists5.jpg in Samples</a:t>
            </a:r>
            <a:endParaRPr lang="en-US" dirty="0"/>
          </a:p>
          <a:p>
            <a:pPr lvl="0">
              <a:spcBef>
                <a:spcPts val="1800"/>
              </a:spcBef>
            </a:pPr>
            <a:r>
              <a:rPr lang="en-US" dirty="0"/>
              <a:t>Initialize a two-dimensional list – see </a:t>
            </a:r>
            <a:r>
              <a:rPr lang="en-US" dirty="0" smtClean="0"/>
              <a:t>Samples (iLists4.jpg, iLists4alt.jpg)</a:t>
            </a:r>
            <a:endParaRPr lang="en-US" dirty="0"/>
          </a:p>
          <a:p>
            <a:pPr marL="411480" lvl="1" indent="0">
              <a:spcBef>
                <a:spcPts val="1800"/>
              </a:spcBef>
              <a:buNone/>
            </a:pPr>
            <a:r>
              <a:rPr lang="en-US" dirty="0"/>
              <a:t>If I want 1 more dozen eggs, how do I add 1 to the eggs?</a:t>
            </a:r>
          </a:p>
          <a:p>
            <a:pPr lvl="0">
              <a:spcBef>
                <a:spcPts val="1800"/>
              </a:spcBef>
            </a:pPr>
            <a:endParaRPr lang="en-US" dirty="0"/>
          </a:p>
        </p:txBody>
      </p:sp>
      <p:sp>
        <p:nvSpPr>
          <p:cNvPr id="5" name="TextBox 4"/>
          <p:cNvSpPr txBox="1"/>
          <p:nvPr/>
        </p:nvSpPr>
        <p:spPr>
          <a:xfrm>
            <a:off x="304107" y="2260548"/>
            <a:ext cx="1438360" cy="923333"/>
          </a:xfrm>
          <a:prstGeom prst="rect">
            <a:avLst/>
          </a:prstGeom>
          <a:noFill/>
          <a:ln w="9528" cap="flat">
            <a:solidFill>
              <a:srgbClr val="2F2B20"/>
            </a:solidFill>
            <a:prstDash val="solid"/>
            <a:miter/>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2F2B20"/>
                </a:solidFill>
                <a:uFillTx/>
                <a:latin typeface="Tw Cen MT"/>
                <a:ea typeface=""/>
                <a:cs typeface=""/>
              </a:rPr>
              <a:t>eggs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2F2B20"/>
                </a:solidFill>
                <a:uFillTx/>
                <a:latin typeface="Tw Cen MT"/>
                <a:ea typeface=""/>
                <a:cs typeface=""/>
              </a:rPr>
              <a:t>milk</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2F2B20"/>
                </a:solidFill>
                <a:uFillTx/>
                <a:latin typeface="Tw Cen MT"/>
                <a:ea typeface=""/>
                <a:cs typeface=""/>
              </a:rPr>
              <a:t>bread</a:t>
            </a:r>
          </a:p>
        </p:txBody>
      </p:sp>
      <p:sp>
        <p:nvSpPr>
          <p:cNvPr id="6" name="TextBox 5"/>
          <p:cNvSpPr txBox="1"/>
          <p:nvPr/>
        </p:nvSpPr>
        <p:spPr>
          <a:xfrm>
            <a:off x="2208732" y="2260548"/>
            <a:ext cx="4591449" cy="923333"/>
          </a:xfrm>
          <a:prstGeom prst="rect">
            <a:avLst/>
          </a:prstGeom>
          <a:noFill/>
          <a:ln w="9528" cap="flat">
            <a:solidFill>
              <a:srgbClr val="2F2B20"/>
            </a:solidFill>
            <a:prstDash val="solid"/>
            <a:miter/>
          </a:ln>
        </p:spPr>
        <p:txBody>
          <a:bodyPr vert="horz" wrap="square" lIns="91440" tIns="45720" rIns="91440" bIns="45720" anchor="t" anchorCtr="0" compatLnSpc="1">
            <a:spAutoFit/>
          </a:bodyPr>
          <a:lstStyle/>
          <a:p>
            <a:pPr marL="11430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eggs	2	dozen	free range</a:t>
            </a:r>
          </a:p>
          <a:p>
            <a:pPr marL="11430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milk	3	quart	2 percent</a:t>
            </a:r>
          </a:p>
          <a:p>
            <a:pPr marL="11430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bread	1	loaf	whole wheat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name="Slide52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Sorting</a:t>
            </a:r>
          </a:p>
        </p:txBody>
      </p:sp>
      <p:sp>
        <p:nvSpPr>
          <p:cNvPr id="3" name="Content Placeholder 2"/>
          <p:cNvSpPr txBox="1">
            <a:spLocks noGrp="1"/>
          </p:cNvSpPr>
          <p:nvPr>
            <p:ph idx="1"/>
          </p:nvPr>
        </p:nvSpPr>
        <p:spPr/>
        <p:txBody>
          <a:bodyPr/>
          <a:lstStyle/>
          <a:p>
            <a:pPr lvl="0">
              <a:spcBef>
                <a:spcPts val="0"/>
              </a:spcBef>
              <a:spcAft>
                <a:spcPts val="1200"/>
              </a:spcAft>
            </a:pPr>
            <a:r>
              <a:rPr lang="en-US" sz="2400" dirty="0"/>
              <a:t>The sort and reverse methods operate only on lists</a:t>
            </a:r>
          </a:p>
          <a:p>
            <a:pPr lvl="0">
              <a:spcBef>
                <a:spcPts val="0"/>
              </a:spcBef>
              <a:spcAft>
                <a:spcPts val="1200"/>
              </a:spcAft>
            </a:pPr>
            <a:r>
              <a:rPr lang="en-US" sz="2400" dirty="0"/>
              <a:t>The sorted and reversed functions operate on any </a:t>
            </a:r>
            <a:r>
              <a:rPr lang="en-US" sz="2400" dirty="0" err="1"/>
              <a:t>iterable</a:t>
            </a:r>
            <a:r>
              <a:rPr lang="en-US" sz="2400" dirty="0"/>
              <a:t>.</a:t>
            </a:r>
          </a:p>
          <a:p>
            <a:pPr lvl="1">
              <a:spcBef>
                <a:spcPts val="0"/>
              </a:spcBef>
              <a:spcAft>
                <a:spcPts val="1200"/>
              </a:spcAft>
            </a:pPr>
            <a:r>
              <a:rPr lang="en-US" sz="2400" dirty="0"/>
              <a:t>Also, they produce a result and leave the original object intact.</a:t>
            </a:r>
          </a:p>
          <a:p>
            <a:pPr lvl="1">
              <a:spcBef>
                <a:spcPts val="0"/>
              </a:spcBef>
              <a:spcAft>
                <a:spcPts val="1200"/>
              </a:spcAft>
            </a:pPr>
            <a:r>
              <a:rPr lang="en-US" sz="2400" dirty="0"/>
              <a:t>Sorted produces a list while reversed produces an iterator which can be used in a for loop or transformed into a list with the list function</a:t>
            </a:r>
          </a:p>
          <a:p>
            <a:pPr lvl="0">
              <a:spcBef>
                <a:spcPts val="0"/>
              </a:spcBef>
              <a:spcAft>
                <a:spcPts val="1200"/>
              </a:spcAft>
            </a:pPr>
            <a:r>
              <a:rPr lang="en-US" sz="2400" dirty="0"/>
              <a:t>See the Python Notes for a link into more detailed sort </a:t>
            </a:r>
            <a:r>
              <a:rPr lang="en-US" sz="2400" dirty="0" smtClean="0"/>
              <a:t>documentation.</a:t>
            </a:r>
          </a:p>
          <a:p>
            <a:pPr lvl="0">
              <a:spcBef>
                <a:spcPts val="0"/>
              </a:spcBef>
              <a:spcAft>
                <a:spcPts val="1200"/>
              </a:spcAft>
            </a:pPr>
            <a:r>
              <a:rPr lang="en-US" sz="2400" dirty="0" smtClean="0"/>
              <a:t>See </a:t>
            </a:r>
            <a:r>
              <a:rPr lang="en-US" sz="2400" dirty="0" err="1" smtClean="0"/>
              <a:t>DemoProgs</a:t>
            </a:r>
            <a:r>
              <a:rPr lang="en-US" sz="2400" dirty="0" smtClean="0"/>
              <a:t> (sortitem.py and sortitem2.py). </a:t>
            </a:r>
            <a:endParaRPr lang="en-US" sz="2400" dirty="0"/>
          </a:p>
          <a:p>
            <a:pPr marL="411480" lvl="1" indent="0">
              <a:buNone/>
            </a:pPr>
            <a:endParaRPr lang="en-US" dirty="0"/>
          </a:p>
          <a:p>
            <a:pPr marL="411480" lvl="1" indent="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name="Slide519">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17967"/>
            <a:ext cx="8780315" cy="768096"/>
          </a:xfrm>
        </p:spPr>
        <p:txBody>
          <a:bodyPr/>
          <a:lstStyle/>
          <a:p>
            <a:pPr lvl="0"/>
            <a:r>
              <a:rPr lang="en-US" dirty="0" smtClean="0"/>
              <a:t>Lab 12</a:t>
            </a:r>
            <a:endParaRPr lang="en-US" dirty="0"/>
          </a:p>
        </p:txBody>
      </p:sp>
      <p:sp>
        <p:nvSpPr>
          <p:cNvPr id="3" name="Content Placeholder 2"/>
          <p:cNvSpPr txBox="1">
            <a:spLocks noGrp="1"/>
          </p:cNvSpPr>
          <p:nvPr>
            <p:ph idx="1"/>
          </p:nvPr>
        </p:nvSpPr>
        <p:spPr>
          <a:xfrm>
            <a:off x="114300" y="948488"/>
            <a:ext cx="8780315" cy="5596685"/>
          </a:xfrm>
        </p:spPr>
        <p:txBody>
          <a:bodyPr/>
          <a:lstStyle/>
          <a:p>
            <a:pPr marL="114300" lvl="0" indent="0" algn="ctr">
              <a:buNone/>
            </a:pPr>
            <a:r>
              <a:rPr lang="en-US" sz="2000" dirty="0"/>
              <a:t>Read the data in tmpprecip2012.dat and create a two-dimensional list containing all the data that will allow you to print a report by month of the following:</a:t>
            </a:r>
          </a:p>
          <a:p>
            <a:pPr marL="114300" lvl="0" indent="0" algn="ctr">
              <a:lnSpc>
                <a:spcPct val="80000"/>
              </a:lnSpc>
              <a:buNone/>
            </a:pPr>
            <a:r>
              <a:rPr lang="en-US" sz="2000" dirty="0"/>
              <a:t>Average high temperature,</a:t>
            </a:r>
          </a:p>
          <a:p>
            <a:pPr marL="114300" lvl="0" indent="0" algn="ctr">
              <a:lnSpc>
                <a:spcPct val="80000"/>
              </a:lnSpc>
              <a:buNone/>
            </a:pPr>
            <a:r>
              <a:rPr lang="en-US" sz="2000" dirty="0"/>
              <a:t>Maximum high temperature,</a:t>
            </a:r>
          </a:p>
          <a:p>
            <a:pPr marL="114300" lvl="0" indent="0" algn="ctr">
              <a:lnSpc>
                <a:spcPct val="80000"/>
              </a:lnSpc>
              <a:buNone/>
            </a:pPr>
            <a:r>
              <a:rPr lang="en-US" sz="2000" dirty="0"/>
              <a:t>Minimum high temperature</a:t>
            </a:r>
          </a:p>
          <a:p>
            <a:pPr marL="114300" lvl="0" indent="0" algn="ctr">
              <a:lnSpc>
                <a:spcPct val="80000"/>
              </a:lnSpc>
              <a:buNone/>
            </a:pPr>
            <a:r>
              <a:rPr lang="en-US" sz="2000" dirty="0"/>
              <a:t> </a:t>
            </a:r>
          </a:p>
          <a:p>
            <a:pPr marL="114300" lvl="0" indent="0" algn="ctr">
              <a:lnSpc>
                <a:spcPct val="80000"/>
              </a:lnSpc>
              <a:buNone/>
            </a:pPr>
            <a:r>
              <a:rPr lang="en-US" sz="2000" dirty="0"/>
              <a:t>Once that works, try your program on tmpprecip.dat.  It contains over 100 years of daily data.</a:t>
            </a:r>
          </a:p>
          <a:p>
            <a:pPr marL="114300" lvl="0" indent="0" algn="ctr">
              <a:lnSpc>
                <a:spcPct val="80000"/>
              </a:lnSpc>
              <a:buNone/>
            </a:pPr>
            <a:endParaRPr lang="en-US" sz="2000" dirty="0"/>
          </a:p>
          <a:p>
            <a:pPr marL="114300" lvl="0" indent="0">
              <a:lnSpc>
                <a:spcPct val="80000"/>
              </a:lnSpc>
              <a:buNone/>
            </a:pPr>
            <a:r>
              <a:rPr lang="en-US" sz="2000" dirty="0"/>
              <a:t>The format of the data is repeated here:</a:t>
            </a:r>
          </a:p>
          <a:p>
            <a:pPr marL="114300" lvl="0" indent="0" algn="ctr">
              <a:lnSpc>
                <a:spcPct val="80000"/>
              </a:lnSpc>
              <a:buNone/>
            </a:pPr>
            <a:endParaRPr lang="en-US" sz="2000" dirty="0"/>
          </a:p>
          <a:p>
            <a:pPr marL="114300" lvl="0" indent="0">
              <a:lnSpc>
                <a:spcPct val="80000"/>
              </a:lnSpc>
              <a:buNone/>
            </a:pPr>
            <a:r>
              <a:rPr lang="en-US" sz="2000" u="sng" dirty="0"/>
              <a:t>Columns</a:t>
            </a:r>
            <a:r>
              <a:rPr lang="en-US" sz="2000" dirty="0"/>
              <a:t>   	</a:t>
            </a:r>
            <a:r>
              <a:rPr lang="en-US" sz="2000" u="sng" dirty="0"/>
              <a:t>Content	</a:t>
            </a:r>
            <a:r>
              <a:rPr lang="en-US" sz="2000" dirty="0"/>
              <a:t>		2012 report </a:t>
            </a:r>
            <a:r>
              <a:rPr lang="en-US" sz="2000" dirty="0" smtClean="0"/>
              <a:t> </a:t>
            </a:r>
            <a:r>
              <a:rPr lang="en-US" sz="2000" dirty="0" smtClean="0">
                <a:sym typeface="Wingdings" panose="05000000000000000000" pitchFamily="2" charset="2"/>
              </a:rPr>
              <a:t></a:t>
            </a:r>
            <a:endParaRPr lang="en-US" sz="2000" dirty="0"/>
          </a:p>
          <a:p>
            <a:pPr marL="114300" lvl="0" indent="0">
              <a:lnSpc>
                <a:spcPct val="80000"/>
              </a:lnSpc>
              <a:buNone/>
            </a:pPr>
            <a:r>
              <a:rPr lang="en-US" sz="2000" dirty="0"/>
              <a:t>1 – 2		Month</a:t>
            </a:r>
          </a:p>
          <a:p>
            <a:pPr marL="114300" lvl="0" indent="0">
              <a:lnSpc>
                <a:spcPct val="80000"/>
              </a:lnSpc>
              <a:buNone/>
            </a:pPr>
            <a:r>
              <a:rPr lang="en-US" sz="2000" dirty="0"/>
              <a:t>3 – 4		Day</a:t>
            </a:r>
          </a:p>
          <a:p>
            <a:pPr marL="114300" lvl="0" indent="0">
              <a:lnSpc>
                <a:spcPct val="80000"/>
              </a:lnSpc>
              <a:buNone/>
            </a:pPr>
            <a:r>
              <a:rPr lang="en-US" sz="2000" dirty="0"/>
              <a:t>5 – 8		Year</a:t>
            </a:r>
          </a:p>
          <a:p>
            <a:pPr marL="114300" lvl="0" indent="0">
              <a:lnSpc>
                <a:spcPct val="80000"/>
              </a:lnSpc>
              <a:buNone/>
            </a:pPr>
            <a:r>
              <a:rPr lang="en-US" sz="2000" dirty="0"/>
              <a:t>9 – 13		Precipitation - format dd.dd (inches)</a:t>
            </a:r>
          </a:p>
          <a:p>
            <a:pPr marL="114300" lvl="0" indent="0">
              <a:lnSpc>
                <a:spcPct val="80000"/>
              </a:lnSpc>
              <a:buNone/>
            </a:pPr>
            <a:r>
              <a:rPr lang="en-US" sz="2000" dirty="0"/>
              <a:t>14 – 16	High Temperature (integer)</a:t>
            </a:r>
          </a:p>
          <a:p>
            <a:pPr lvl="0">
              <a:lnSpc>
                <a:spcPct val="80000"/>
              </a:lnSpc>
            </a:pPr>
            <a:endParaRPr lang="en-US" sz="2000" dirty="0"/>
          </a:p>
        </p:txBody>
      </p:sp>
      <p:pic>
        <p:nvPicPr>
          <p:cNvPr id="5" name="Picture 4"/>
          <p:cNvPicPr>
            <a:picLocks noChangeAspect="1"/>
          </p:cNvPicPr>
          <p:nvPr/>
        </p:nvPicPr>
        <p:blipFill>
          <a:blip r:embed="rId3"/>
          <a:stretch>
            <a:fillRect/>
          </a:stretch>
        </p:blipFill>
        <p:spPr>
          <a:xfrm>
            <a:off x="6684821" y="3819028"/>
            <a:ext cx="2209803" cy="2647946"/>
          </a:xfrm>
          <a:prstGeom prst="rect">
            <a:avLst/>
          </a:prstGeom>
          <a:noFill/>
          <a:ln w="9528" cap="flat">
            <a:solidFill>
              <a:srgbClr val="2F2B20"/>
            </a:solidFill>
            <a:prstDash val="solid"/>
            <a:miter/>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name="Slide524">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274640"/>
            <a:ext cx="8780315" cy="804860"/>
          </a:xfrm>
        </p:spPr>
        <p:txBody>
          <a:bodyPr/>
          <a:lstStyle/>
          <a:p>
            <a:pPr lvl="0"/>
            <a:r>
              <a:rPr lang="en-US" b="1" dirty="0"/>
              <a:t>Deep vs Shallow Copy</a:t>
            </a:r>
          </a:p>
        </p:txBody>
      </p:sp>
      <p:sp>
        <p:nvSpPr>
          <p:cNvPr id="3" name="Content Placeholder 2"/>
          <p:cNvSpPr txBox="1">
            <a:spLocks noGrp="1"/>
          </p:cNvSpPr>
          <p:nvPr>
            <p:ph idx="1"/>
          </p:nvPr>
        </p:nvSpPr>
        <p:spPr>
          <a:xfrm>
            <a:off x="641268" y="1257300"/>
            <a:ext cx="8253346" cy="5435595"/>
          </a:xfrm>
        </p:spPr>
        <p:txBody>
          <a:bodyPr/>
          <a:lstStyle/>
          <a:p>
            <a:pPr lvl="0">
              <a:spcBef>
                <a:spcPts val="1800"/>
              </a:spcBef>
            </a:pPr>
            <a:r>
              <a:rPr lang="en-US" dirty="0"/>
              <a:t>Equivalent or identical ?  </a:t>
            </a:r>
          </a:p>
          <a:p>
            <a:pPr lvl="0">
              <a:spcBef>
                <a:spcPts val="1800"/>
              </a:spcBef>
            </a:pPr>
            <a:r>
              <a:rPr lang="en-US" dirty="0"/>
              <a:t>Use id() function or *is* operator to find out.</a:t>
            </a:r>
          </a:p>
          <a:p>
            <a:pPr lvl="0">
              <a:spcBef>
                <a:spcPts val="1800"/>
              </a:spcBef>
            </a:pPr>
            <a:r>
              <a:rPr lang="en-US" dirty="0"/>
              <a:t>When identifiers point to the same value (object) in memory.</a:t>
            </a:r>
          </a:p>
          <a:p>
            <a:pPr lvl="0">
              <a:spcBef>
                <a:spcPts val="1800"/>
              </a:spcBef>
            </a:pPr>
            <a:r>
              <a:rPr lang="en-US" dirty="0"/>
              <a:t>What do x and y equal in each case?  Are they the same thing?</a:t>
            </a:r>
          </a:p>
          <a:p>
            <a:pPr lvl="1">
              <a:spcBef>
                <a:spcPts val="1800"/>
              </a:spcBef>
            </a:pPr>
            <a:r>
              <a:rPr lang="en-US" dirty="0"/>
              <a:t>x = 12; </a:t>
            </a:r>
            <a:r>
              <a:rPr lang="en-US" dirty="0" smtClean="0"/>
              <a:t> y </a:t>
            </a:r>
            <a:r>
              <a:rPr lang="en-US" dirty="0"/>
              <a:t>= 12; </a:t>
            </a:r>
            <a:r>
              <a:rPr lang="en-US" dirty="0" smtClean="0"/>
              <a:t> x </a:t>
            </a:r>
            <a:r>
              <a:rPr lang="en-US" dirty="0"/>
              <a:t>+= </a:t>
            </a:r>
            <a:r>
              <a:rPr lang="en-US" dirty="0" smtClean="0"/>
              <a:t>1</a:t>
            </a:r>
            <a:r>
              <a:rPr lang="en-US" dirty="0"/>
              <a:t>		immutable example</a:t>
            </a:r>
          </a:p>
          <a:p>
            <a:pPr lvl="1">
              <a:spcBef>
                <a:spcPts val="1800"/>
              </a:spcBef>
            </a:pPr>
            <a:r>
              <a:rPr lang="en-US" dirty="0"/>
              <a:t>x = [1, 2]; </a:t>
            </a:r>
            <a:r>
              <a:rPr lang="en-US" dirty="0" smtClean="0"/>
              <a:t> y </a:t>
            </a:r>
            <a:r>
              <a:rPr lang="en-US" dirty="0"/>
              <a:t>= x; </a:t>
            </a:r>
            <a:r>
              <a:rPr lang="en-US" dirty="0" smtClean="0"/>
              <a:t> </a:t>
            </a:r>
            <a:r>
              <a:rPr lang="en-US" dirty="0" err="1" smtClean="0"/>
              <a:t>y.append</a:t>
            </a:r>
            <a:r>
              <a:rPr lang="en-US" dirty="0" smtClean="0"/>
              <a:t>(3</a:t>
            </a:r>
            <a:r>
              <a:rPr lang="en-US" dirty="0"/>
              <a:t>)	mutable example</a:t>
            </a:r>
          </a:p>
          <a:p>
            <a:pPr lvl="0">
              <a:spcBef>
                <a:spcPts val="1800"/>
              </a:spcBef>
            </a:pPr>
            <a:r>
              <a:rPr lang="en-US" dirty="0"/>
              <a:t>Use </a:t>
            </a:r>
            <a:r>
              <a:rPr lang="en-US" dirty="0" err="1"/>
              <a:t>deepcopy</a:t>
            </a:r>
            <a:r>
              <a:rPr lang="en-US" dirty="0"/>
              <a:t> to avoid aliases.  Used mainly with lists and dictionaries but can be used with functions and classes also</a:t>
            </a:r>
            <a:r>
              <a:rPr lang="en-US" dirty="0" smtClean="0"/>
              <a:t>.</a:t>
            </a:r>
          </a:p>
          <a:p>
            <a:pPr lvl="0">
              <a:spcBef>
                <a:spcPts val="1800"/>
              </a:spcBef>
            </a:pPr>
            <a:r>
              <a:rPr lang="en-US" dirty="0" smtClean="0"/>
              <a:t>See deepcopy.py in Samples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name="Slide52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t>Tuples</a:t>
            </a:r>
          </a:p>
        </p:txBody>
      </p:sp>
      <p:sp>
        <p:nvSpPr>
          <p:cNvPr id="4" name="Content Placeholder 2"/>
          <p:cNvSpPr txBox="1">
            <a:spLocks noGrp="1"/>
          </p:cNvSpPr>
          <p:nvPr>
            <p:ph idx="1"/>
          </p:nvPr>
        </p:nvSpPr>
        <p:spPr>
          <a:xfrm>
            <a:off x="1306284" y="1600200"/>
            <a:ext cx="7588331" cy="5092695"/>
          </a:xfrm>
        </p:spPr>
        <p:txBody>
          <a:bodyPr/>
          <a:lstStyle/>
          <a:p>
            <a:pPr lvl="0">
              <a:spcBef>
                <a:spcPts val="1800"/>
              </a:spcBef>
            </a:pPr>
            <a:r>
              <a:rPr lang="en-US" dirty="0"/>
              <a:t>Tuples are basically immutable </a:t>
            </a:r>
            <a:r>
              <a:rPr lang="en-US" dirty="0" smtClean="0"/>
              <a:t>lists </a:t>
            </a:r>
            <a:r>
              <a:rPr lang="en-US" dirty="0"/>
              <a:t>and are </a:t>
            </a:r>
            <a:r>
              <a:rPr lang="en-US" dirty="0" err="1"/>
              <a:t>iterable</a:t>
            </a:r>
            <a:r>
              <a:rPr lang="en-US" dirty="0"/>
              <a:t>.</a:t>
            </a:r>
          </a:p>
          <a:p>
            <a:pPr lvl="0">
              <a:spcBef>
                <a:spcPts val="1800"/>
              </a:spcBef>
            </a:pPr>
            <a:r>
              <a:rPr lang="en-US" dirty="0"/>
              <a:t>Defined directly by parentheses or tuple function.</a:t>
            </a:r>
          </a:p>
          <a:p>
            <a:pPr marL="411480" lvl="1" indent="0">
              <a:spcBef>
                <a:spcPts val="1800"/>
              </a:spcBef>
              <a:buNone/>
            </a:pPr>
            <a:r>
              <a:rPr lang="en-US" dirty="0"/>
              <a:t>x = (1, 2, 3)</a:t>
            </a:r>
            <a:br>
              <a:rPr lang="en-US" dirty="0"/>
            </a:br>
            <a:r>
              <a:rPr lang="en-US" dirty="0"/>
              <a:t>y = tuple(</a:t>
            </a:r>
            <a:r>
              <a:rPr lang="en-US" dirty="0" err="1"/>
              <a:t>iterable</a:t>
            </a:r>
            <a:r>
              <a:rPr lang="en-US" dirty="0"/>
              <a:t>)</a:t>
            </a:r>
            <a:br>
              <a:rPr lang="en-US" dirty="0"/>
            </a:br>
            <a:r>
              <a:rPr lang="en-US" dirty="0"/>
              <a:t>z = (12,)  a single item tuple </a:t>
            </a:r>
          </a:p>
          <a:p>
            <a:pPr lvl="1">
              <a:spcBef>
                <a:spcPts val="1800"/>
              </a:spcBef>
            </a:pPr>
            <a:r>
              <a:rPr lang="en-US" dirty="0" err="1"/>
              <a:t>Iterable</a:t>
            </a:r>
            <a:r>
              <a:rPr lang="en-US" dirty="0"/>
              <a:t> can be any type, even another tuple</a:t>
            </a:r>
          </a:p>
          <a:p>
            <a:pPr lvl="0">
              <a:spcBef>
                <a:spcPts val="1800"/>
              </a:spcBef>
            </a:pPr>
            <a:r>
              <a:rPr lang="en-US" dirty="0"/>
              <a:t>x = () is an empty tuple.</a:t>
            </a:r>
          </a:p>
          <a:p>
            <a:pPr lvl="0">
              <a:spcBef>
                <a:spcPts val="1800"/>
              </a:spcBef>
            </a:pPr>
            <a:r>
              <a:rPr lang="en-US" dirty="0"/>
              <a:t>Tuples are typically used for value passing to avoid clobbering</a:t>
            </a:r>
          </a:p>
          <a:p>
            <a:pPr lvl="0">
              <a:spcBef>
                <a:spcPts val="1800"/>
              </a:spcBef>
            </a:pPr>
            <a:r>
              <a:rPr lang="en-US" dirty="0"/>
              <a:t>Tuples show up in lots of places.</a:t>
            </a:r>
          </a:p>
          <a:p>
            <a:pPr lvl="0">
              <a:spcBef>
                <a:spcPts val="1800"/>
              </a:spcBef>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The Zen of Python, by </a:t>
            </a:r>
            <a:r>
              <a:rPr lang="en-US">
                <a:hlinkClick r:id="rId3"/>
              </a:rPr>
              <a:t>TimPeters</a:t>
            </a:r>
            <a:r>
              <a:rPr lang="en-US"/>
              <a:t>:</a:t>
            </a:r>
          </a:p>
        </p:txBody>
      </p:sp>
      <p:sp>
        <p:nvSpPr>
          <p:cNvPr id="3" name="Content Placeholder 2"/>
          <p:cNvSpPr txBox="1">
            <a:spLocks noGrp="1"/>
          </p:cNvSpPr>
          <p:nvPr>
            <p:ph idx="1"/>
          </p:nvPr>
        </p:nvSpPr>
        <p:spPr>
          <a:xfrm>
            <a:off x="232755" y="1536191"/>
            <a:ext cx="4165823" cy="5148387"/>
          </a:xfrm>
        </p:spPr>
        <p:txBody>
          <a:bodyPr>
            <a:noAutofit/>
          </a:bodyPr>
          <a:lstStyle/>
          <a:p>
            <a:pPr lvl="0">
              <a:spcBef>
                <a:spcPts val="400"/>
              </a:spcBef>
            </a:pPr>
            <a:r>
              <a:rPr lang="en-US" sz="1800" dirty="0"/>
              <a:t>Beautiful is better than ugly.</a:t>
            </a:r>
          </a:p>
          <a:p>
            <a:pPr lvl="0">
              <a:spcBef>
                <a:spcPts val="400"/>
              </a:spcBef>
            </a:pPr>
            <a:r>
              <a:rPr lang="en-US" sz="1800" dirty="0"/>
              <a:t>Explicit is better than implicit.</a:t>
            </a:r>
          </a:p>
          <a:p>
            <a:pPr lvl="0">
              <a:spcBef>
                <a:spcPts val="400"/>
              </a:spcBef>
            </a:pPr>
            <a:r>
              <a:rPr lang="en-US" sz="1800" dirty="0"/>
              <a:t>Simple is better than complex.</a:t>
            </a:r>
          </a:p>
          <a:p>
            <a:pPr lvl="0">
              <a:spcBef>
                <a:spcPts val="400"/>
              </a:spcBef>
            </a:pPr>
            <a:r>
              <a:rPr lang="en-US" sz="1800" dirty="0"/>
              <a:t>Complex is better than complicated.</a:t>
            </a:r>
          </a:p>
          <a:p>
            <a:pPr lvl="0">
              <a:spcBef>
                <a:spcPts val="400"/>
              </a:spcBef>
            </a:pPr>
            <a:r>
              <a:rPr lang="en-US" sz="1800" dirty="0"/>
              <a:t>Flat is better than nested.</a:t>
            </a:r>
          </a:p>
          <a:p>
            <a:pPr lvl="0">
              <a:spcBef>
                <a:spcPts val="400"/>
              </a:spcBef>
            </a:pPr>
            <a:r>
              <a:rPr lang="en-US" sz="1800" dirty="0"/>
              <a:t>Sparse is better than dense.</a:t>
            </a:r>
          </a:p>
          <a:p>
            <a:pPr lvl="0">
              <a:spcBef>
                <a:spcPts val="400"/>
              </a:spcBef>
            </a:pPr>
            <a:r>
              <a:rPr lang="en-US" sz="1800" dirty="0"/>
              <a:t>Readability counts.</a:t>
            </a:r>
          </a:p>
          <a:p>
            <a:pPr lvl="0">
              <a:spcBef>
                <a:spcPts val="400"/>
              </a:spcBef>
            </a:pPr>
            <a:r>
              <a:rPr lang="en-US" sz="1800" dirty="0"/>
              <a:t>Special cases aren't special enough to break the rules.</a:t>
            </a:r>
          </a:p>
          <a:p>
            <a:pPr lvl="1">
              <a:spcBef>
                <a:spcPts val="400"/>
              </a:spcBef>
            </a:pPr>
            <a:r>
              <a:rPr lang="en-US" sz="1800" dirty="0"/>
              <a:t>Although practicality beats purity.</a:t>
            </a:r>
          </a:p>
          <a:p>
            <a:pPr lvl="0">
              <a:spcBef>
                <a:spcPts val="400"/>
              </a:spcBef>
            </a:pPr>
            <a:r>
              <a:rPr lang="en-US" sz="1800" dirty="0"/>
              <a:t>Errors should never pass silently.</a:t>
            </a:r>
          </a:p>
          <a:p>
            <a:pPr lvl="1">
              <a:spcBef>
                <a:spcPts val="400"/>
              </a:spcBef>
            </a:pPr>
            <a:r>
              <a:rPr lang="en-US" sz="1800" dirty="0"/>
              <a:t>Unless explicitly silenced.</a:t>
            </a:r>
          </a:p>
          <a:p>
            <a:pPr lvl="0">
              <a:spcBef>
                <a:spcPts val="400"/>
              </a:spcBef>
            </a:pPr>
            <a:r>
              <a:rPr lang="en-US" sz="1800" dirty="0"/>
              <a:t>In the face of ambiguity, refuse the temptation to guess</a:t>
            </a:r>
            <a:r>
              <a:rPr lang="en-US" sz="1800" dirty="0" smtClean="0"/>
              <a:t>.</a:t>
            </a:r>
            <a:endParaRPr lang="en-US" sz="1800" dirty="0"/>
          </a:p>
        </p:txBody>
      </p:sp>
      <p:sp>
        <p:nvSpPr>
          <p:cNvPr id="4" name="Content Placeholder 3"/>
          <p:cNvSpPr>
            <a:spLocks noGrp="1"/>
          </p:cNvSpPr>
          <p:nvPr>
            <p:ph idx="2"/>
          </p:nvPr>
        </p:nvSpPr>
        <p:spPr>
          <a:xfrm>
            <a:off x="4668971" y="1536192"/>
            <a:ext cx="4125888" cy="4590288"/>
          </a:xfrm>
        </p:spPr>
        <p:txBody>
          <a:bodyPr>
            <a:normAutofit lnSpcReduction="10000"/>
          </a:bodyPr>
          <a:lstStyle/>
          <a:p>
            <a:pPr lvl="0">
              <a:spcBef>
                <a:spcPts val="400"/>
              </a:spcBef>
            </a:pPr>
            <a:r>
              <a:rPr lang="en-US" sz="1800" dirty="0"/>
              <a:t>There should be one-- and preferably only one --obvious way to do it.</a:t>
            </a:r>
          </a:p>
          <a:p>
            <a:pPr lvl="1">
              <a:spcBef>
                <a:spcPts val="400"/>
              </a:spcBef>
            </a:pPr>
            <a:r>
              <a:rPr lang="en-US" sz="1800" dirty="0"/>
              <a:t>Although that way may not be obvious at first unless you're Dutch.</a:t>
            </a:r>
          </a:p>
          <a:p>
            <a:pPr lvl="0">
              <a:spcBef>
                <a:spcPts val="400"/>
              </a:spcBef>
            </a:pPr>
            <a:r>
              <a:rPr lang="en-US" sz="1800" dirty="0"/>
              <a:t>Now is better than never.</a:t>
            </a:r>
          </a:p>
          <a:p>
            <a:pPr lvl="1">
              <a:spcBef>
                <a:spcPts val="400"/>
              </a:spcBef>
            </a:pPr>
            <a:r>
              <a:rPr lang="en-US" sz="1800" dirty="0"/>
              <a:t>Although never is often better than </a:t>
            </a:r>
            <a:r>
              <a:rPr lang="en-US" sz="1800" b="1" dirty="0"/>
              <a:t>right</a:t>
            </a:r>
            <a:r>
              <a:rPr lang="en-US" sz="1800" dirty="0"/>
              <a:t> now.</a:t>
            </a:r>
          </a:p>
          <a:p>
            <a:pPr lvl="0">
              <a:spcBef>
                <a:spcPts val="400"/>
              </a:spcBef>
            </a:pPr>
            <a:r>
              <a:rPr lang="en-US" sz="1800" dirty="0"/>
              <a:t>If the implementation is hard to explain, it's a bad idea.</a:t>
            </a:r>
          </a:p>
          <a:p>
            <a:pPr lvl="0">
              <a:spcBef>
                <a:spcPts val="400"/>
              </a:spcBef>
            </a:pPr>
            <a:r>
              <a:rPr lang="en-US" sz="1800" dirty="0"/>
              <a:t>If the implementation is easy to explain, it may be a good idea.</a:t>
            </a:r>
          </a:p>
          <a:p>
            <a:pPr lvl="0">
              <a:spcBef>
                <a:spcPts val="400"/>
              </a:spcBef>
            </a:pPr>
            <a:r>
              <a:rPr lang="en-US" sz="1800" dirty="0" err="1">
                <a:hlinkClick r:id="rId4"/>
              </a:rPr>
              <a:t>NameSpace</a:t>
            </a:r>
            <a:r>
              <a:rPr lang="en-US" sz="1800" dirty="0" err="1"/>
              <a:t>s</a:t>
            </a:r>
            <a:r>
              <a:rPr lang="en-US" sz="1800" dirty="0"/>
              <a:t> are one honking great idea -- let's do more of those!</a:t>
            </a:r>
            <a:br>
              <a:rPr lang="en-US" sz="1800" dirty="0"/>
            </a:br>
            <a:endParaRPr lang="en-US" sz="1800" dirty="0"/>
          </a:p>
          <a:p>
            <a:endParaRPr lang="en-US" dirty="0"/>
          </a:p>
        </p:txBody>
      </p:sp>
    </p:spTree>
    <p:extLst>
      <p:ext uri="{BB962C8B-B14F-4D97-AF65-F5344CB8AC3E}">
        <p14:creationId xmlns:p14="http://schemas.microsoft.com/office/powerpoint/2010/main" val="1165369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name="Slide52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t>Tuple Assignment</a:t>
            </a:r>
          </a:p>
        </p:txBody>
      </p:sp>
      <p:sp>
        <p:nvSpPr>
          <p:cNvPr id="3" name="Content Placeholder 2"/>
          <p:cNvSpPr txBox="1">
            <a:spLocks noGrp="1"/>
          </p:cNvSpPr>
          <p:nvPr>
            <p:ph idx="1"/>
          </p:nvPr>
        </p:nvSpPr>
        <p:spPr>
          <a:xfrm>
            <a:off x="114300" y="1765304"/>
            <a:ext cx="8229600" cy="5092695"/>
          </a:xfrm>
        </p:spPr>
        <p:txBody>
          <a:bodyPr/>
          <a:lstStyle/>
          <a:p>
            <a:pPr lvl="0">
              <a:spcBef>
                <a:spcPts val="1800"/>
              </a:spcBef>
            </a:pPr>
            <a:r>
              <a:rPr lang="en-US" sz="2400"/>
              <a:t>a, b = (1, 3) "unpacks" a tuple</a:t>
            </a:r>
          </a:p>
          <a:p>
            <a:pPr lvl="1">
              <a:spcBef>
                <a:spcPts val="1800"/>
              </a:spcBef>
            </a:pPr>
            <a:r>
              <a:rPr lang="en-US"/>
              <a:t>Left side: variables (identifiers) to receive values</a:t>
            </a:r>
          </a:p>
          <a:p>
            <a:pPr lvl="1">
              <a:spcBef>
                <a:spcPts val="1800"/>
              </a:spcBef>
            </a:pPr>
            <a:r>
              <a:rPr lang="en-US"/>
              <a:t>Right side: tuple or sequence</a:t>
            </a:r>
          </a:p>
          <a:p>
            <a:pPr lvl="1">
              <a:spcBef>
                <a:spcPts val="1800"/>
              </a:spcBef>
            </a:pPr>
            <a:r>
              <a:rPr lang="en-US"/>
              <a:t>Number of identifiers must equal number of tuple objects</a:t>
            </a:r>
          </a:p>
          <a:p>
            <a:pPr lvl="1">
              <a:spcBef>
                <a:spcPts val="1800"/>
              </a:spcBef>
            </a:pPr>
            <a:r>
              <a:rPr lang="en-US"/>
              <a:t>a, b, c = "123" ?</a:t>
            </a:r>
          </a:p>
          <a:p>
            <a:pPr lvl="0">
              <a:spcBef>
                <a:spcPts val="1800"/>
              </a:spcBef>
            </a:pPr>
            <a:r>
              <a:rPr lang="en-US"/>
              <a:t>x = (1, 2, 3)</a:t>
            </a:r>
          </a:p>
          <a:p>
            <a:pPr lvl="0">
              <a:spcBef>
                <a:spcPts val="1800"/>
              </a:spcBef>
            </a:pPr>
            <a:r>
              <a:rPr lang="en-US"/>
              <a:t>y = (4, 5, 6)</a:t>
            </a:r>
          </a:p>
          <a:p>
            <a:pPr lvl="0">
              <a:spcBef>
                <a:spcPts val="1800"/>
              </a:spcBef>
            </a:pPr>
            <a:r>
              <a:rPr lang="en-US"/>
              <a:t>z = x + y    gives (1, 2, 3, 4, 5, 6)</a:t>
            </a:r>
          </a:p>
          <a:p>
            <a:pPr lvl="0">
              <a:spcBef>
                <a:spcPts val="1800"/>
              </a:spcBef>
            </a:pPr>
            <a:r>
              <a:rPr lang="en-US"/>
              <a:t>There are no modification methods for tuples.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name="Slide52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t>How Are Tuples Used?</a:t>
            </a:r>
          </a:p>
        </p:txBody>
      </p:sp>
      <p:sp>
        <p:nvSpPr>
          <p:cNvPr id="3" name="Content Placeholder 2"/>
          <p:cNvSpPr txBox="1">
            <a:spLocks noGrp="1"/>
          </p:cNvSpPr>
          <p:nvPr>
            <p:ph idx="1"/>
          </p:nvPr>
        </p:nvSpPr>
        <p:spPr>
          <a:xfrm>
            <a:off x="114300" y="1765304"/>
            <a:ext cx="8229600" cy="5092695"/>
          </a:xfrm>
        </p:spPr>
        <p:txBody>
          <a:bodyPr/>
          <a:lstStyle/>
          <a:p>
            <a:pPr lvl="0">
              <a:spcBef>
                <a:spcPts val="1800"/>
              </a:spcBef>
            </a:pPr>
            <a:r>
              <a:rPr lang="en-US" dirty="0"/>
              <a:t>Try x = </a:t>
            </a:r>
            <a:r>
              <a:rPr lang="en-US" dirty="0" err="1"/>
              <a:t>divmod</a:t>
            </a:r>
            <a:r>
              <a:rPr lang="en-US" dirty="0"/>
              <a:t>(7, 3)</a:t>
            </a:r>
          </a:p>
          <a:p>
            <a:pPr lvl="1">
              <a:spcBef>
                <a:spcPts val="1800"/>
              </a:spcBef>
            </a:pPr>
            <a:r>
              <a:rPr lang="en-US" dirty="0"/>
              <a:t>What data type is x?  What values does it contain?  Why?</a:t>
            </a:r>
          </a:p>
          <a:p>
            <a:pPr lvl="1">
              <a:spcBef>
                <a:spcPts val="1800"/>
              </a:spcBef>
            </a:pPr>
            <a:r>
              <a:rPr lang="en-US" dirty="0"/>
              <a:t>Try x, y = </a:t>
            </a:r>
            <a:r>
              <a:rPr lang="en-US" dirty="0" err="1"/>
              <a:t>divmod</a:t>
            </a:r>
            <a:r>
              <a:rPr lang="en-US" dirty="0"/>
              <a:t>(7, 3)  What are the data types now?</a:t>
            </a:r>
          </a:p>
          <a:p>
            <a:pPr lvl="0">
              <a:spcBef>
                <a:spcPts val="1800"/>
              </a:spcBef>
            </a:pPr>
            <a:r>
              <a:rPr lang="en-US" dirty="0"/>
              <a:t>Zip two lists together.</a:t>
            </a:r>
          </a:p>
          <a:p>
            <a:pPr lvl="1">
              <a:spcBef>
                <a:spcPts val="1800"/>
              </a:spcBef>
            </a:pPr>
            <a:r>
              <a:rPr lang="en-US" dirty="0"/>
              <a:t>x = [1, 2, 3];  y = [4, 5, 6];  z = zip(x, y)  What is z now?</a:t>
            </a:r>
          </a:p>
          <a:p>
            <a:pPr lvl="1">
              <a:spcBef>
                <a:spcPts val="1800"/>
              </a:spcBef>
            </a:pPr>
            <a:r>
              <a:rPr lang="en-US" dirty="0"/>
              <a:t>Get used to this structure.  We will see it in dictionaries.</a:t>
            </a:r>
          </a:p>
          <a:p>
            <a:pPr lvl="1">
              <a:spcBef>
                <a:spcPts val="1800"/>
              </a:spcBef>
            </a:pPr>
            <a:r>
              <a:rPr lang="en-US" dirty="0"/>
              <a:t>Can I sort this result?  How?</a:t>
            </a:r>
          </a:p>
          <a:p>
            <a:pPr lvl="0">
              <a:spcBef>
                <a:spcPts val="1800"/>
              </a:spcBef>
            </a:pPr>
            <a:r>
              <a:rPr lang="en-US" dirty="0"/>
              <a:t>A number of other ways which we will see.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name="Slide626">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96834"/>
            <a:ext cx="8780315" cy="1143000"/>
          </a:xfrm>
        </p:spPr>
        <p:txBody>
          <a:bodyPr/>
          <a:lstStyle/>
          <a:p>
            <a:pPr lvl="0"/>
            <a:r>
              <a:rPr lang="en-US"/>
              <a:t>Functions</a:t>
            </a:r>
          </a:p>
        </p:txBody>
      </p:sp>
      <p:sp>
        <p:nvSpPr>
          <p:cNvPr id="3" name="Content Placeholder 2"/>
          <p:cNvSpPr txBox="1">
            <a:spLocks noGrp="1"/>
          </p:cNvSpPr>
          <p:nvPr>
            <p:ph idx="1"/>
          </p:nvPr>
        </p:nvSpPr>
        <p:spPr>
          <a:xfrm>
            <a:off x="114300" y="1417640"/>
            <a:ext cx="8780315" cy="5275265"/>
          </a:xfrm>
        </p:spPr>
        <p:txBody>
          <a:bodyPr/>
          <a:lstStyle/>
          <a:p>
            <a:pPr lvl="0">
              <a:lnSpc>
                <a:spcPct val="90000"/>
              </a:lnSpc>
              <a:spcBef>
                <a:spcPts val="1200"/>
              </a:spcBef>
            </a:pPr>
            <a:r>
              <a:rPr lang="en-US" dirty="0"/>
              <a:t>Python function definitions can be defined independently and called directly</a:t>
            </a:r>
            <a:r>
              <a:rPr lang="en-US" dirty="0" smtClean="0"/>
              <a:t>. (Sample - f1Functions.jpg)</a:t>
            </a:r>
            <a:endParaRPr lang="en-US" dirty="0"/>
          </a:p>
          <a:p>
            <a:pPr lvl="0">
              <a:lnSpc>
                <a:spcPct val="90000"/>
              </a:lnSpc>
              <a:spcBef>
                <a:spcPts val="1200"/>
              </a:spcBef>
            </a:pPr>
            <a:r>
              <a:rPr lang="en-US" dirty="0"/>
              <a:t>The </a:t>
            </a:r>
            <a:r>
              <a:rPr lang="en-US" dirty="0" err="1"/>
              <a:t>def</a:t>
            </a:r>
            <a:r>
              <a:rPr lang="en-US" dirty="0"/>
              <a:t>/return statements delimit a function.</a:t>
            </a:r>
          </a:p>
          <a:p>
            <a:pPr lvl="0">
              <a:lnSpc>
                <a:spcPct val="90000"/>
              </a:lnSpc>
              <a:spcBef>
                <a:spcPts val="1200"/>
              </a:spcBef>
            </a:pPr>
            <a:r>
              <a:rPr lang="en-US" dirty="0"/>
              <a:t>The statement suite of a function is indented just like all other blocks of Python code.</a:t>
            </a:r>
          </a:p>
          <a:p>
            <a:pPr lvl="0">
              <a:lnSpc>
                <a:spcPct val="90000"/>
              </a:lnSpc>
              <a:spcBef>
                <a:spcPts val="1200"/>
              </a:spcBef>
            </a:pPr>
            <a:r>
              <a:rPr lang="en-US" dirty="0"/>
              <a:t>The return statement is not required.  If not present, the function returns a None value.</a:t>
            </a:r>
          </a:p>
          <a:p>
            <a:pPr lvl="1">
              <a:lnSpc>
                <a:spcPct val="90000"/>
              </a:lnSpc>
              <a:spcBef>
                <a:spcPts val="1200"/>
              </a:spcBef>
            </a:pPr>
            <a:r>
              <a:rPr lang="en-US" dirty="0"/>
              <a:t>The end of the function is detected through indentation changes.</a:t>
            </a:r>
          </a:p>
          <a:p>
            <a:pPr lvl="0">
              <a:lnSpc>
                <a:spcPct val="90000"/>
              </a:lnSpc>
              <a:spcBef>
                <a:spcPts val="1200"/>
              </a:spcBef>
            </a:pPr>
            <a:r>
              <a:rPr lang="en-US" dirty="0"/>
              <a:t>The return can identify one object to be returned.</a:t>
            </a:r>
          </a:p>
          <a:p>
            <a:pPr lvl="0">
              <a:lnSpc>
                <a:spcPct val="90000"/>
              </a:lnSpc>
              <a:spcBef>
                <a:spcPts val="1200"/>
              </a:spcBef>
            </a:pPr>
            <a:r>
              <a:rPr lang="en-US" dirty="0"/>
              <a:t>Functions are 'called' directly with arguments</a:t>
            </a:r>
          </a:p>
          <a:p>
            <a:pPr lvl="0">
              <a:lnSpc>
                <a:spcPct val="90000"/>
              </a:lnSpc>
              <a:spcBef>
                <a:spcPts val="1200"/>
              </a:spcBef>
            </a:pPr>
            <a:r>
              <a:rPr lang="en-US" dirty="0"/>
              <a:t>Functions enable reusability even without creating classes.</a:t>
            </a:r>
          </a:p>
          <a:p>
            <a:pPr lvl="0">
              <a:lnSpc>
                <a:spcPct val="90000"/>
              </a:lnSpc>
              <a:spcBef>
                <a:spcPts val="1200"/>
              </a:spcBef>
            </a:pPr>
            <a:r>
              <a:rPr lang="en-US" dirty="0"/>
              <a:t>Variables defined in a function are local to that function.  Variables defined in the main program are known globally.</a:t>
            </a:r>
          </a:p>
          <a:p>
            <a:pPr lvl="0">
              <a:lnSpc>
                <a:spcPct val="90000"/>
              </a:lnSpc>
              <a:spcBef>
                <a:spcPts val="1200"/>
              </a:spcBef>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name="Slide62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LAB 13</a:t>
            </a:r>
            <a:endParaRPr lang="en-US" dirty="0"/>
          </a:p>
        </p:txBody>
      </p:sp>
      <p:sp>
        <p:nvSpPr>
          <p:cNvPr id="3" name="Content Placeholder 2"/>
          <p:cNvSpPr txBox="1">
            <a:spLocks noGrp="1"/>
          </p:cNvSpPr>
          <p:nvPr>
            <p:ph idx="1"/>
          </p:nvPr>
        </p:nvSpPr>
        <p:spPr/>
        <p:txBody>
          <a:bodyPr anchorCtr="1"/>
          <a:lstStyle/>
          <a:p>
            <a:pPr marL="114300" lvl="0" indent="0" algn="ctr">
              <a:buNone/>
            </a:pPr>
            <a:r>
              <a:rPr lang="en-US" dirty="0"/>
              <a:t>Re-implement </a:t>
            </a:r>
            <a:r>
              <a:rPr lang="en-US" dirty="0" smtClean="0"/>
              <a:t>a previous temperature-conversion </a:t>
            </a:r>
            <a:r>
              <a:rPr lang="en-US" dirty="0"/>
              <a:t>lab to use a function to do just </a:t>
            </a:r>
            <a:r>
              <a:rPr lang="en-US" dirty="0" smtClean="0"/>
              <a:t>the </a:t>
            </a:r>
            <a:r>
              <a:rPr lang="en-US" dirty="0"/>
              <a:t>conversion formula.</a:t>
            </a:r>
          </a:p>
          <a:p>
            <a:pPr marL="114300" lvl="0" indent="0" algn="ctr">
              <a:buNone/>
            </a:pPr>
            <a:r>
              <a:rPr lang="en-US" dirty="0"/>
              <a:t>Function name should be </a:t>
            </a:r>
            <a:r>
              <a:rPr lang="en-US" i="1" dirty="0" err="1"/>
              <a:t>f_to_c</a:t>
            </a:r>
            <a:r>
              <a:rPr lang="en-US" i="1" dirty="0"/>
              <a:t>()</a:t>
            </a:r>
          </a:p>
          <a:p>
            <a:pPr marL="114300" lvl="0" indent="0" algn="ctr">
              <a:buNone/>
            </a:pPr>
            <a:endParaRPr lang="en-US" i="1" dirty="0"/>
          </a:p>
          <a:p>
            <a:pPr marL="114300" lvl="0" indent="0" algn="ctr">
              <a:buNone/>
            </a:pPr>
            <a:r>
              <a:rPr lang="en-US" i="1" dirty="0"/>
              <a:t>Save this lab for use in subsequent labs including the Lambda lab.</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name="Slide62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solidFill>
                  <a:srgbClr val="333333"/>
                </a:solidFill>
                <a:latin typeface="OTS-derived-font"/>
              </a:rPr>
              <a:t>IDENTIFIER SCOPE</a:t>
            </a:r>
            <a:endParaRPr lang="en-US"/>
          </a:p>
        </p:txBody>
      </p:sp>
      <p:sp>
        <p:nvSpPr>
          <p:cNvPr id="3" name="Content Placeholder 2"/>
          <p:cNvSpPr txBox="1">
            <a:spLocks noGrp="1"/>
          </p:cNvSpPr>
          <p:nvPr>
            <p:ph idx="1"/>
          </p:nvPr>
        </p:nvSpPr>
        <p:spPr/>
        <p:txBody>
          <a:bodyPr/>
          <a:lstStyle/>
          <a:p>
            <a:pPr lvl="0">
              <a:lnSpc>
                <a:spcPct val="150000"/>
              </a:lnSpc>
            </a:pPr>
            <a:r>
              <a:rPr lang="en-US" sz="2000">
                <a:solidFill>
                  <a:srgbClr val="333333"/>
                </a:solidFill>
                <a:latin typeface="Helvetica"/>
              </a:rPr>
              <a:t>Scope is how widely the identifier can be seen in other parts of the code</a:t>
            </a:r>
          </a:p>
          <a:p>
            <a:pPr lvl="0">
              <a:lnSpc>
                <a:spcPct val="150000"/>
              </a:lnSpc>
            </a:pPr>
            <a:r>
              <a:rPr lang="en-US" sz="2000">
                <a:solidFill>
                  <a:srgbClr val="333333"/>
                </a:solidFill>
                <a:latin typeface="Helvetica"/>
              </a:rPr>
              <a:t>Local scope</a:t>
            </a:r>
          </a:p>
          <a:p>
            <a:pPr lvl="0">
              <a:lnSpc>
                <a:spcPct val="150000"/>
              </a:lnSpc>
            </a:pPr>
            <a:r>
              <a:rPr lang="en-US" sz="2000">
                <a:solidFill>
                  <a:srgbClr val="333333"/>
                </a:solidFill>
                <a:latin typeface="Helvetica"/>
              </a:rPr>
              <a:t>Global scope</a:t>
            </a:r>
          </a:p>
          <a:p>
            <a:pPr lvl="0">
              <a:lnSpc>
                <a:spcPct val="150000"/>
              </a:lnSpc>
            </a:pPr>
            <a:r>
              <a:rPr lang="en-US" sz="2000">
                <a:solidFill>
                  <a:srgbClr val="333333"/>
                </a:solidFill>
                <a:latin typeface="Helvetica"/>
              </a:rPr>
              <a:t>'Built-in' scope</a:t>
            </a:r>
          </a:p>
          <a:p>
            <a:pPr lvl="0">
              <a:lnSpc>
                <a:spcPct val="150000"/>
              </a:lnSpc>
            </a:pPr>
            <a:r>
              <a:rPr lang="en-US" sz="2000">
                <a:solidFill>
                  <a:srgbClr val="333333"/>
                </a:solidFill>
                <a:latin typeface="Helvetica"/>
              </a:rPr>
              <a:t>Example in Sample folder – f2Functions global-local</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name="Slide52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solidFill>
                  <a:srgbClr val="333333"/>
                </a:solidFill>
                <a:latin typeface="OTS-derived-font"/>
              </a:rPr>
              <a:t>Variable Parameter Collectors</a:t>
            </a:r>
            <a:endParaRPr lang="en-US" b="1"/>
          </a:p>
        </p:txBody>
      </p:sp>
      <p:sp>
        <p:nvSpPr>
          <p:cNvPr id="3" name="Content Placeholder 2"/>
          <p:cNvSpPr txBox="1">
            <a:spLocks noGrp="1"/>
          </p:cNvSpPr>
          <p:nvPr>
            <p:ph idx="1"/>
          </p:nvPr>
        </p:nvSpPr>
        <p:spPr>
          <a:xfrm>
            <a:off x="688771" y="1600200"/>
            <a:ext cx="8205853" cy="5092695"/>
          </a:xfrm>
        </p:spPr>
        <p:txBody>
          <a:bodyPr/>
          <a:lstStyle/>
          <a:p>
            <a:pPr lvl="0">
              <a:spcBef>
                <a:spcPts val="1800"/>
              </a:spcBef>
            </a:pPr>
            <a:r>
              <a:rPr lang="en-US" dirty="0"/>
              <a:t>Tuples as function arguments</a:t>
            </a:r>
          </a:p>
          <a:p>
            <a:pPr lvl="0">
              <a:spcBef>
                <a:spcPts val="1800"/>
              </a:spcBef>
            </a:pPr>
            <a:r>
              <a:rPr lang="en-US" dirty="0" err="1"/>
              <a:t>def</a:t>
            </a:r>
            <a:r>
              <a:rPr lang="en-US" dirty="0"/>
              <a:t> </a:t>
            </a:r>
            <a:r>
              <a:rPr lang="en-US" dirty="0" err="1"/>
              <a:t>fn</a:t>
            </a:r>
            <a:r>
              <a:rPr lang="en-US" dirty="0"/>
              <a:t>(*</a:t>
            </a:r>
            <a:r>
              <a:rPr lang="en-US" dirty="0" err="1"/>
              <a:t>varname</a:t>
            </a:r>
            <a:r>
              <a:rPr lang="en-US" dirty="0"/>
              <a:t>)  </a:t>
            </a:r>
            <a:r>
              <a:rPr lang="en-US" dirty="0" err="1"/>
              <a:t>varname</a:t>
            </a:r>
            <a:r>
              <a:rPr lang="en-US" dirty="0"/>
              <a:t> is traditionally “*</a:t>
            </a:r>
            <a:r>
              <a:rPr lang="en-US" dirty="0" err="1"/>
              <a:t>args</a:t>
            </a:r>
            <a:r>
              <a:rPr lang="en-US" dirty="0"/>
              <a:t>”</a:t>
            </a:r>
          </a:p>
          <a:p>
            <a:pPr lvl="0">
              <a:spcBef>
                <a:spcPts val="1800"/>
              </a:spcBef>
            </a:pPr>
            <a:r>
              <a:rPr lang="en-US" dirty="0"/>
              <a:t>*</a:t>
            </a:r>
            <a:r>
              <a:rPr lang="en-US" dirty="0" err="1"/>
              <a:t>varname</a:t>
            </a:r>
            <a:r>
              <a:rPr lang="en-US" dirty="0"/>
              <a:t> parameter receives all excess positional arguments</a:t>
            </a:r>
          </a:p>
          <a:p>
            <a:pPr lvl="0">
              <a:spcBef>
                <a:spcPts val="1800"/>
              </a:spcBef>
            </a:pPr>
            <a:r>
              <a:rPr lang="en-US" dirty="0"/>
              <a:t>If you have a variable number of parameters, how do you test them for validity?</a:t>
            </a:r>
          </a:p>
          <a:p>
            <a:pPr lvl="1">
              <a:spcBef>
                <a:spcPts val="600"/>
              </a:spcBef>
            </a:pPr>
            <a:r>
              <a:rPr lang="en-US" dirty="0" smtClean="0"/>
              <a:t>Use </a:t>
            </a:r>
            <a:r>
              <a:rPr lang="en-US" dirty="0" err="1"/>
              <a:t>isinstance</a:t>
            </a:r>
            <a:r>
              <a:rPr lang="en-US" dirty="0"/>
              <a:t> built-in function to test argument type.</a:t>
            </a:r>
          </a:p>
          <a:p>
            <a:pPr lvl="1">
              <a:spcBef>
                <a:spcPts val="600"/>
              </a:spcBef>
            </a:pPr>
            <a:r>
              <a:rPr lang="en-US" dirty="0"/>
              <a:t>example:  if </a:t>
            </a:r>
            <a:r>
              <a:rPr lang="en-US" dirty="0" err="1"/>
              <a:t>isinstance</a:t>
            </a:r>
            <a:r>
              <a:rPr lang="en-US" dirty="0"/>
              <a:t>(x, type)  where type is </a:t>
            </a:r>
            <a:r>
              <a:rPr lang="en-US" dirty="0" err="1"/>
              <a:t>int</a:t>
            </a:r>
            <a:r>
              <a:rPr lang="en-US" dirty="0"/>
              <a:t>, float, </a:t>
            </a:r>
            <a:r>
              <a:rPr lang="en-US" dirty="0" err="1"/>
              <a:t>str</a:t>
            </a:r>
            <a:r>
              <a:rPr lang="en-US" dirty="0"/>
              <a:t>, etc.</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name="Slide56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solidFill>
                  <a:srgbClr val="333333"/>
                </a:solidFill>
                <a:latin typeface="OTS-derived-font"/>
              </a:rPr>
              <a:t>Variable Parameter Collectors (cont.)</a:t>
            </a:r>
            <a:endParaRPr lang="en-US"/>
          </a:p>
        </p:txBody>
      </p:sp>
      <p:sp>
        <p:nvSpPr>
          <p:cNvPr id="3" name="Content Placeholder 2"/>
          <p:cNvSpPr txBox="1">
            <a:spLocks noGrp="1"/>
          </p:cNvSpPr>
          <p:nvPr>
            <p:ph idx="1"/>
          </p:nvPr>
        </p:nvSpPr>
        <p:spPr/>
        <p:txBody>
          <a:bodyPr/>
          <a:lstStyle/>
          <a:p>
            <a:pPr lvl="0">
              <a:spcBef>
                <a:spcPts val="0"/>
              </a:spcBef>
              <a:spcAft>
                <a:spcPts val="800"/>
              </a:spcAft>
            </a:pPr>
            <a:r>
              <a:rPr lang="en-US"/>
              <a:t>Functions have a declaration (also called a “prototype”) which gives them a name and some “arguments” to work on:</a:t>
            </a:r>
          </a:p>
          <a:p>
            <a:pPr marL="411480" lvl="1" indent="0">
              <a:spcBef>
                <a:spcPts val="0"/>
              </a:spcBef>
              <a:spcAft>
                <a:spcPts val="800"/>
              </a:spcAft>
              <a:buNone/>
            </a:pPr>
            <a:r>
              <a:rPr lang="en-US" sz="1800" i="1"/>
              <a:t>def name(positional args, keyword args,  *args, **kwargs)</a:t>
            </a:r>
          </a:p>
          <a:p>
            <a:pPr lvl="0">
              <a:spcBef>
                <a:spcPts val="0"/>
              </a:spcBef>
              <a:spcAft>
                <a:spcPts val="800"/>
              </a:spcAft>
            </a:pPr>
            <a:r>
              <a:rPr lang="en-US"/>
              <a:t>Keyword arguments assign a default value (e.g., x=14).</a:t>
            </a:r>
          </a:p>
          <a:p>
            <a:pPr lvl="0">
              <a:spcBef>
                <a:spcPts val="0"/>
              </a:spcBef>
              <a:spcAft>
                <a:spcPts val="800"/>
              </a:spcAft>
            </a:pPr>
            <a:r>
              <a:rPr lang="en-US"/>
              <a:t>If the function is called without specifying a particular keyword, the default value stays in effect.</a:t>
            </a:r>
          </a:p>
          <a:p>
            <a:pPr lvl="0">
              <a:spcBef>
                <a:spcPts val="0"/>
              </a:spcBef>
              <a:spcAft>
                <a:spcPts val="800"/>
              </a:spcAft>
            </a:pPr>
            <a:r>
              <a:rPr lang="en-US"/>
              <a:t>If the keyword is specified, the default is overridden.</a:t>
            </a:r>
          </a:p>
          <a:p>
            <a:pPr lvl="0">
              <a:spcBef>
                <a:spcPts val="0"/>
              </a:spcBef>
              <a:spcAft>
                <a:spcPts val="800"/>
              </a:spcAft>
            </a:pPr>
            <a:r>
              <a:rPr lang="en-US"/>
              <a:t>If keyword arguments are passed that have no default defined, they are accumulated in kwargs as a dictionary.  </a:t>
            </a:r>
          </a:p>
          <a:p>
            <a:pPr lvl="0"/>
            <a:endParaRPr lang="en-US"/>
          </a:p>
          <a:p>
            <a:pPr marL="411480" lvl="1" indent="0">
              <a:buNone/>
            </a:pPr>
            <a:endParaRPr lang="en-US" sz="2200"/>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name="Slide529">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274640"/>
            <a:ext cx="8780315" cy="677863"/>
          </a:xfrm>
        </p:spPr>
        <p:txBody>
          <a:bodyPr/>
          <a:lstStyle/>
          <a:p>
            <a:pPr lvl="0"/>
            <a:r>
              <a:rPr lang="en-US" b="1" dirty="0" smtClean="0">
                <a:latin typeface="Calibri" pitchFamily="34"/>
              </a:rPr>
              <a:t>LAB 14</a:t>
            </a:r>
            <a:endParaRPr lang="en-US" b="1" dirty="0">
              <a:latin typeface="Calibri" pitchFamily="34"/>
            </a:endParaRPr>
          </a:p>
        </p:txBody>
      </p:sp>
      <p:sp>
        <p:nvSpPr>
          <p:cNvPr id="4" name="Content Placeholder 2"/>
          <p:cNvSpPr txBox="1">
            <a:spLocks noGrp="1"/>
          </p:cNvSpPr>
          <p:nvPr>
            <p:ph idx="1"/>
          </p:nvPr>
        </p:nvSpPr>
        <p:spPr>
          <a:xfrm>
            <a:off x="114300" y="1113309"/>
            <a:ext cx="8780315" cy="5489371"/>
          </a:xfrm>
        </p:spPr>
        <p:txBody>
          <a:bodyPr/>
          <a:lstStyle/>
          <a:p>
            <a:pPr marL="114300" lvl="0" indent="0" algn="ctr">
              <a:buNone/>
            </a:pPr>
            <a:r>
              <a:rPr lang="en-US" dirty="0"/>
              <a:t>Change the program you just created (with a function to do temperature conversions) to accept a variable number of temperatures per function call and process all of them.  Print the collector argument and its type.  Use the </a:t>
            </a:r>
            <a:r>
              <a:rPr lang="en-US" dirty="0" err="1"/>
              <a:t>isinstance</a:t>
            </a:r>
            <a:r>
              <a:rPr lang="en-US" dirty="0"/>
              <a:t> function to verify the type of each parameter as you iterate through them.  Each parameter should be either </a:t>
            </a:r>
            <a:r>
              <a:rPr lang="en-US" dirty="0" err="1"/>
              <a:t>int</a:t>
            </a:r>
            <a:r>
              <a:rPr lang="en-US" dirty="0"/>
              <a:t> or float.  Reject all others.  Test with invalid data.</a:t>
            </a:r>
          </a:p>
          <a:p>
            <a:pPr marL="114300" lvl="0" indent="0" algn="ctr">
              <a:buNone/>
            </a:pPr>
            <a:endParaRPr lang="en-US" dirty="0"/>
          </a:p>
          <a:p>
            <a:pPr marL="114300" lvl="0" indent="0">
              <a:buNone/>
            </a:pPr>
            <a:r>
              <a:rPr lang="en-US" dirty="0"/>
              <a:t>Example:</a:t>
            </a:r>
          </a:p>
          <a:p>
            <a:pPr marL="114300" lvl="0" indent="0">
              <a:buNone/>
            </a:pPr>
            <a:r>
              <a:rPr lang="en-US" dirty="0"/>
              <a:t>a) </a:t>
            </a:r>
            <a:r>
              <a:rPr lang="en-US" dirty="0" err="1"/>
              <a:t>fahrenheit_to_centigrade</a:t>
            </a:r>
            <a:r>
              <a:rPr lang="en-US" dirty="0"/>
              <a:t>(72, -10.5, </a:t>
            </a:r>
            <a:r>
              <a:rPr lang="en-US" dirty="0" smtClean="0"/>
              <a:t>'2e', </a:t>
            </a:r>
            <a:r>
              <a:rPr lang="en-US" dirty="0"/>
              <a:t>111, 55)  # function call</a:t>
            </a:r>
          </a:p>
          <a:p>
            <a:pPr marL="114300" lvl="0" indent="0">
              <a:buNone/>
            </a:pPr>
            <a:r>
              <a:rPr lang="en-US" dirty="0"/>
              <a:t>Have the function parse/test the arguments and print all results.</a:t>
            </a:r>
          </a:p>
          <a:p>
            <a:pPr marL="114300" lvl="0" indent="0">
              <a:buNone/>
            </a:pPr>
            <a:endParaRPr lang="en-US" dirty="0"/>
          </a:p>
          <a:p>
            <a:pPr marL="114300" lvl="0" indent="0" algn="ctr">
              <a:buNone/>
            </a:pPr>
            <a:r>
              <a:rPr lang="en-US" b="1" dirty="0"/>
              <a:t>Save this program for use in the command-line lab</a:t>
            </a:r>
          </a:p>
          <a:p>
            <a:pPr marL="114300" lvl="0" indent="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name="Slide53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Command-Line Arguments</a:t>
            </a:r>
          </a:p>
        </p:txBody>
      </p:sp>
      <p:sp>
        <p:nvSpPr>
          <p:cNvPr id="3" name="Content Placeholder 2"/>
          <p:cNvSpPr txBox="1">
            <a:spLocks noGrp="1"/>
          </p:cNvSpPr>
          <p:nvPr>
            <p:ph idx="1"/>
          </p:nvPr>
        </p:nvSpPr>
        <p:spPr/>
        <p:txBody>
          <a:bodyPr/>
          <a:lstStyle/>
          <a:p>
            <a:pPr lvl="0"/>
            <a:r>
              <a:rPr lang="en-US"/>
              <a:t>Python allows you to access the command-line arguments passed to the script.</a:t>
            </a:r>
          </a:p>
          <a:p>
            <a:pPr lvl="0"/>
            <a:r>
              <a:rPr lang="en-US"/>
              <a:t>The argv variable (a list) in the sys module contains the command-line arguments passed to the script.</a:t>
            </a:r>
          </a:p>
          <a:p>
            <a:pPr lvl="0"/>
            <a:r>
              <a:rPr lang="en-US"/>
              <a:t>The first argument is always the name of the script.</a:t>
            </a:r>
          </a:p>
          <a:p>
            <a:pPr lvl="0"/>
            <a:r>
              <a:rPr lang="en-US"/>
              <a:t>The actual arguments passed start with the second argument.</a:t>
            </a:r>
          </a:p>
          <a:p>
            <a:pPr lvl="0"/>
            <a:r>
              <a:rPr lang="en-US"/>
              <a:t>Example:</a:t>
            </a:r>
            <a:br>
              <a:rPr lang="en-US"/>
            </a:br>
            <a:r>
              <a:rPr lang="en-US"/>
              <a:t/>
            </a:r>
            <a:br>
              <a:rPr lang="en-US"/>
            </a:br>
            <a:r>
              <a:rPr lang="en-US"/>
              <a:t>from sys import argv</a:t>
            </a:r>
            <a:br>
              <a:rPr lang="en-US"/>
            </a:br>
            <a:r>
              <a:rPr lang="en-US"/>
              <a:t>for x in argv:  # Remember, argv is a list</a:t>
            </a:r>
            <a:br>
              <a:rPr lang="en-US"/>
            </a:br>
            <a:r>
              <a:rPr lang="en-US"/>
              <a:t>	process each argument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name="Slide539">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274640"/>
            <a:ext cx="8780315" cy="677863"/>
          </a:xfrm>
        </p:spPr>
        <p:txBody>
          <a:bodyPr/>
          <a:lstStyle/>
          <a:p>
            <a:pPr lvl="0"/>
            <a:r>
              <a:rPr lang="en-US" b="1" dirty="0" smtClean="0">
                <a:latin typeface="Calibri" pitchFamily="34"/>
              </a:rPr>
              <a:t>LAB 15 – Command Line</a:t>
            </a:r>
            <a:endParaRPr lang="en-US" b="1" dirty="0">
              <a:latin typeface="Calibri" pitchFamily="34"/>
            </a:endParaRPr>
          </a:p>
        </p:txBody>
      </p:sp>
      <p:sp>
        <p:nvSpPr>
          <p:cNvPr id="4" name="Content Placeholder 2"/>
          <p:cNvSpPr txBox="1">
            <a:spLocks noGrp="1"/>
          </p:cNvSpPr>
          <p:nvPr>
            <p:ph idx="1"/>
          </p:nvPr>
        </p:nvSpPr>
        <p:spPr>
          <a:xfrm>
            <a:off x="114300" y="1113309"/>
            <a:ext cx="8780315" cy="5489371"/>
          </a:xfrm>
        </p:spPr>
        <p:txBody>
          <a:bodyPr anchorCtr="1"/>
          <a:lstStyle/>
          <a:p>
            <a:pPr marL="114300" lvl="0" indent="0" algn="ctr">
              <a:buNone/>
            </a:pPr>
            <a:endParaRPr lang="en-US"/>
          </a:p>
          <a:p>
            <a:pPr marL="114300" lvl="0" indent="0" algn="ctr">
              <a:buNone/>
            </a:pPr>
            <a:r>
              <a:rPr lang="en-US"/>
              <a:t>Change the previous lab to accept a variable number of parameters (temperatures to convert) from the command line. Parse/test all the arguments and print all results. Repeat the actions you performed before using different tools as necessary.  </a:t>
            </a:r>
          </a:p>
          <a:p>
            <a:pPr marL="114300" lvl="0" indent="0" algn="ctr">
              <a:buNone/>
            </a:pPr>
            <a:endParaRPr lang="en-US"/>
          </a:p>
          <a:p>
            <a:pPr marL="114300" lvl="0" indent="0" algn="ctr">
              <a:buNone/>
            </a:pPr>
            <a:r>
              <a:rPr lang="en-US"/>
              <a:t>Example:</a:t>
            </a:r>
          </a:p>
          <a:p>
            <a:pPr marL="114300" lvl="0" indent="0" algn="ctr">
              <a:buNone/>
            </a:pPr>
            <a:r>
              <a:rPr lang="en-US"/>
              <a:t>python parms.py 72 -10.5 111 55     #command line parameters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44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Our Lab Environment</a:t>
            </a:r>
          </a:p>
        </p:txBody>
      </p:sp>
      <p:sp>
        <p:nvSpPr>
          <p:cNvPr id="3" name="Content Placeholder 2"/>
          <p:cNvSpPr txBox="1">
            <a:spLocks noGrp="1"/>
          </p:cNvSpPr>
          <p:nvPr>
            <p:ph idx="1"/>
          </p:nvPr>
        </p:nvSpPr>
        <p:spPr>
          <a:xfrm>
            <a:off x="1793174" y="1600200"/>
            <a:ext cx="7101440" cy="5092695"/>
          </a:xfrm>
        </p:spPr>
        <p:txBody>
          <a:bodyPr/>
          <a:lstStyle/>
          <a:p>
            <a:pPr lvl="0"/>
            <a:endParaRPr lang="en-US" dirty="0"/>
          </a:p>
          <a:p>
            <a:pPr>
              <a:lnSpc>
                <a:spcPct val="150000"/>
              </a:lnSpc>
              <a:spcBef>
                <a:spcPts val="600"/>
              </a:spcBef>
            </a:pPr>
            <a:r>
              <a:rPr lang="en-US" sz="2400" dirty="0"/>
              <a:t>Command line / Vim / Any other editor</a:t>
            </a:r>
          </a:p>
          <a:p>
            <a:pPr lvl="0">
              <a:lnSpc>
                <a:spcPct val="150000"/>
              </a:lnSpc>
              <a:spcBef>
                <a:spcPts val="600"/>
              </a:spcBef>
            </a:pPr>
            <a:r>
              <a:rPr lang="en-US" sz="2400" dirty="0" smtClean="0"/>
              <a:t>IDLE</a:t>
            </a:r>
            <a:endParaRPr lang="en-US" sz="2400" dirty="0"/>
          </a:p>
          <a:p>
            <a:pPr lvl="1">
              <a:lnSpc>
                <a:spcPct val="150000"/>
              </a:lnSpc>
            </a:pPr>
            <a:r>
              <a:rPr lang="en-US" sz="2200" dirty="0"/>
              <a:t>Very modest IDE</a:t>
            </a:r>
          </a:p>
          <a:p>
            <a:pPr lvl="1">
              <a:lnSpc>
                <a:spcPct val="150000"/>
              </a:lnSpc>
            </a:pPr>
            <a:r>
              <a:rPr lang="en-US" sz="2200" dirty="0"/>
              <a:t>Really primarily a calculator/editor</a:t>
            </a:r>
          </a:p>
          <a:p>
            <a:pPr lvl="1">
              <a:lnSpc>
                <a:spcPct val="150000"/>
              </a:lnSpc>
            </a:pPr>
            <a:r>
              <a:rPr lang="en-US" sz="2200" dirty="0"/>
              <a:t>Interactive vs Editing windows</a:t>
            </a:r>
          </a:p>
          <a:p>
            <a:pPr lvl="0">
              <a:lnSpc>
                <a:spcPct val="150000"/>
              </a:lnSpc>
              <a:spcBef>
                <a:spcPts val="600"/>
              </a:spcBef>
            </a:pPr>
            <a:r>
              <a:rPr lang="en-US" sz="2400" dirty="0" smtClean="0"/>
              <a:t>Demo</a:t>
            </a:r>
            <a:endParaRPr lang="en-US" sz="2400" dirty="0"/>
          </a:p>
          <a:p>
            <a:pPr lvl="0"/>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name="Slide53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t>Dictionaries</a:t>
            </a:r>
          </a:p>
        </p:txBody>
      </p:sp>
      <p:sp>
        <p:nvSpPr>
          <p:cNvPr id="3" name="Content Placeholder 2"/>
          <p:cNvSpPr txBox="1">
            <a:spLocks noGrp="1"/>
          </p:cNvSpPr>
          <p:nvPr>
            <p:ph idx="1"/>
          </p:nvPr>
        </p:nvSpPr>
        <p:spPr>
          <a:xfrm>
            <a:off x="1175662" y="1600200"/>
            <a:ext cx="7718962" cy="5092695"/>
          </a:xfrm>
        </p:spPr>
        <p:txBody>
          <a:bodyPr/>
          <a:lstStyle/>
          <a:p>
            <a:pPr lvl="0">
              <a:spcBef>
                <a:spcPts val="1800"/>
              </a:spcBef>
            </a:pPr>
            <a:r>
              <a:rPr lang="en-US"/>
              <a:t>The purpose of a dictionary is to associate a key with a value for very fast lookup.</a:t>
            </a:r>
          </a:p>
          <a:p>
            <a:pPr lvl="1">
              <a:spcBef>
                <a:spcPts val="1800"/>
              </a:spcBef>
            </a:pPr>
            <a:r>
              <a:rPr lang="en-US"/>
              <a:t>Dictionaries are much more efficient in some circumstances than lists.</a:t>
            </a:r>
          </a:p>
          <a:p>
            <a:pPr lvl="0">
              <a:spcBef>
                <a:spcPts val="1800"/>
              </a:spcBef>
            </a:pPr>
            <a:r>
              <a:rPr lang="en-US"/>
              <a:t>Dictionaries can be created in two ways:</a:t>
            </a:r>
          </a:p>
          <a:p>
            <a:pPr lvl="1">
              <a:spcBef>
                <a:spcPts val="1800"/>
              </a:spcBef>
            </a:pPr>
            <a:r>
              <a:rPr lang="en-US"/>
              <a:t>using the dict built-in function</a:t>
            </a:r>
          </a:p>
          <a:p>
            <a:pPr lvl="1">
              <a:spcBef>
                <a:spcPts val="1800"/>
              </a:spcBef>
            </a:pPr>
            <a:r>
              <a:rPr lang="en-US"/>
              <a:t>using braces – x = {} is an empty dictionary.</a:t>
            </a:r>
          </a:p>
          <a:p>
            <a:pPr lvl="0">
              <a:spcBef>
                <a:spcPts val="1800"/>
              </a:spcBef>
            </a:pPr>
            <a:r>
              <a:rPr lang="en-US"/>
              <a:t>Keys can be any immutable type : numbers, strings. tuples.</a:t>
            </a:r>
          </a:p>
          <a:p>
            <a:pPr lvl="0">
              <a:spcBef>
                <a:spcPts val="1800"/>
              </a:spcBef>
            </a:pPr>
            <a:r>
              <a:rPr lang="en-US"/>
              <a:t>Keys are hashed for fast lookups.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name="Slide534">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274640"/>
            <a:ext cx="8780315" cy="832268"/>
          </a:xfrm>
        </p:spPr>
        <p:txBody>
          <a:bodyPr/>
          <a:lstStyle/>
          <a:p>
            <a:pPr lvl="0"/>
            <a:r>
              <a:rPr lang="en-US" b="1"/>
              <a:t>Dictionaries</a:t>
            </a:r>
          </a:p>
        </p:txBody>
      </p:sp>
      <p:sp>
        <p:nvSpPr>
          <p:cNvPr id="3" name="Content Placeholder 2"/>
          <p:cNvSpPr txBox="1">
            <a:spLocks noGrp="1"/>
          </p:cNvSpPr>
          <p:nvPr>
            <p:ph idx="1"/>
          </p:nvPr>
        </p:nvSpPr>
        <p:spPr>
          <a:xfrm>
            <a:off x="1175662" y="1323475"/>
            <a:ext cx="7718962" cy="5369429"/>
          </a:xfrm>
        </p:spPr>
        <p:txBody>
          <a:bodyPr/>
          <a:lstStyle/>
          <a:p>
            <a:pPr lvl="0">
              <a:spcBef>
                <a:spcPts val="1800"/>
              </a:spcBef>
            </a:pPr>
            <a:r>
              <a:rPr lang="en-US" dirty="0"/>
              <a:t>Examples:</a:t>
            </a:r>
            <a:br>
              <a:rPr lang="en-US" dirty="0"/>
            </a:br>
            <a:r>
              <a:rPr lang="en-US" dirty="0"/>
              <a:t>dict_01 = </a:t>
            </a:r>
            <a:r>
              <a:rPr lang="en-US" dirty="0" err="1"/>
              <a:t>dict</a:t>
            </a:r>
            <a:r>
              <a:rPr lang="en-US" dirty="0"/>
              <a:t>()  creates an empty dictionary</a:t>
            </a:r>
            <a:br>
              <a:rPr lang="en-US" dirty="0"/>
            </a:br>
            <a:r>
              <a:rPr lang="en-US" dirty="0"/>
              <a:t>dict_02 = {sun: 1, </a:t>
            </a:r>
            <a:r>
              <a:rPr lang="en-US" dirty="0" err="1"/>
              <a:t>mon</a:t>
            </a:r>
            <a:r>
              <a:rPr lang="en-US" dirty="0"/>
              <a:t>: 2, </a:t>
            </a:r>
            <a:r>
              <a:rPr lang="en-US" dirty="0" err="1"/>
              <a:t>tue</a:t>
            </a:r>
            <a:r>
              <a:rPr lang="en-US" dirty="0"/>
              <a:t>: 3, and so on}</a:t>
            </a:r>
          </a:p>
          <a:p>
            <a:pPr lvl="0">
              <a:spcBef>
                <a:spcPts val="1800"/>
              </a:spcBef>
            </a:pPr>
            <a:r>
              <a:rPr lang="en-US" dirty="0"/>
              <a:t>Order of items unknown</a:t>
            </a:r>
          </a:p>
          <a:p>
            <a:pPr lvl="0">
              <a:spcBef>
                <a:spcPts val="1800"/>
              </a:spcBef>
            </a:pPr>
            <a:r>
              <a:rPr lang="en-US" dirty="0" err="1"/>
              <a:t>KeyError</a:t>
            </a:r>
            <a:r>
              <a:rPr lang="en-US" dirty="0"/>
              <a:t> access exception</a:t>
            </a:r>
          </a:p>
          <a:p>
            <a:pPr lvl="0">
              <a:spcBef>
                <a:spcPts val="1800"/>
              </a:spcBef>
            </a:pPr>
            <a:r>
              <a:rPr lang="en-US" dirty="0" err="1"/>
              <a:t>len</a:t>
            </a:r>
            <a:r>
              <a:rPr lang="en-US" dirty="0"/>
              <a:t>() tells you the number of </a:t>
            </a:r>
            <a:r>
              <a:rPr lang="en-US" dirty="0" err="1"/>
              <a:t>key:value</a:t>
            </a:r>
            <a:r>
              <a:rPr lang="en-US" dirty="0"/>
              <a:t> pairs</a:t>
            </a:r>
          </a:p>
          <a:p>
            <a:pPr lvl="0">
              <a:spcBef>
                <a:spcPts val="1800"/>
              </a:spcBef>
            </a:pPr>
            <a:r>
              <a:rPr lang="en-US" dirty="0"/>
              <a:t>By default, *in* operator works on keys only</a:t>
            </a:r>
          </a:p>
          <a:p>
            <a:pPr lvl="0">
              <a:spcBef>
                <a:spcPts val="1800"/>
              </a:spcBef>
            </a:pPr>
            <a:r>
              <a:rPr lang="en-US" dirty="0"/>
              <a:t>keys(), values(), and items() methods unload all or parts of the dictionary.</a:t>
            </a:r>
          </a:p>
          <a:p>
            <a:pPr lvl="0">
              <a:spcBef>
                <a:spcPts val="1800"/>
              </a:spcBef>
            </a:pPr>
            <a:r>
              <a:rPr lang="en-US" dirty="0"/>
              <a:t>Review the </a:t>
            </a:r>
            <a:r>
              <a:rPr lang="en-US" dirty="0" smtClean="0"/>
              <a:t>sample - jDictionary1.jpg</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name="Slide53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t>Dictionaries as Counters</a:t>
            </a:r>
          </a:p>
        </p:txBody>
      </p:sp>
      <p:sp>
        <p:nvSpPr>
          <p:cNvPr id="3" name="Content Placeholder 2"/>
          <p:cNvSpPr txBox="1">
            <a:spLocks noGrp="1"/>
          </p:cNvSpPr>
          <p:nvPr>
            <p:ph idx="1"/>
          </p:nvPr>
        </p:nvSpPr>
        <p:spPr>
          <a:xfrm>
            <a:off x="1361550" y="1600200"/>
            <a:ext cx="6935184" cy="5092695"/>
          </a:xfrm>
        </p:spPr>
        <p:txBody>
          <a:bodyPr/>
          <a:lstStyle/>
          <a:p>
            <a:pPr lvl="0">
              <a:spcBef>
                <a:spcPts val="1800"/>
              </a:spcBef>
            </a:pPr>
            <a:r>
              <a:rPr lang="en-US"/>
              <a:t>Key = item to count</a:t>
            </a:r>
          </a:p>
          <a:p>
            <a:pPr lvl="0">
              <a:spcBef>
                <a:spcPts val="1800"/>
              </a:spcBef>
            </a:pPr>
            <a:r>
              <a:rPr lang="en-US"/>
              <a:t>Value = count</a:t>
            </a:r>
          </a:p>
          <a:p>
            <a:pPr lvl="0">
              <a:spcBef>
                <a:spcPts val="1800"/>
              </a:spcBef>
            </a:pPr>
            <a:r>
              <a:rPr lang="en-US"/>
              <a:t>What is a *histogram*?</a:t>
            </a:r>
          </a:p>
          <a:p>
            <a:pPr lvl="0">
              <a:spcBef>
                <a:spcPts val="1800"/>
              </a:spcBef>
            </a:pPr>
            <a:r>
              <a:rPr lang="en-US"/>
              <a:t>Using dictionaries to implement a histogram</a:t>
            </a:r>
          </a:p>
          <a:p>
            <a:pPr lvl="0">
              <a:spcBef>
                <a:spcPts val="1800"/>
              </a:spcBef>
            </a:pPr>
            <a:r>
              <a:rPr lang="en-US"/>
              <a:t>In “Python for Informatics” read about dictionaries as counters (page 109)</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16</a:t>
            </a:r>
            <a:endParaRPr lang="en-US" dirty="0"/>
          </a:p>
        </p:txBody>
      </p:sp>
      <p:sp>
        <p:nvSpPr>
          <p:cNvPr id="3" name="Content Placeholder 2"/>
          <p:cNvSpPr>
            <a:spLocks noGrp="1"/>
          </p:cNvSpPr>
          <p:nvPr>
            <p:ph idx="1"/>
          </p:nvPr>
        </p:nvSpPr>
        <p:spPr/>
        <p:txBody>
          <a:bodyPr/>
          <a:lstStyle/>
          <a:p>
            <a:pPr marL="114300" lvl="0" indent="0">
              <a:buNone/>
            </a:pPr>
            <a:r>
              <a:rPr lang="en-US" dirty="0"/>
              <a:t>The text for, “Alice in Wonderland” is located in your data file.  Use it as input to this exercise.  Parse the file and identify each unique </a:t>
            </a:r>
            <a:r>
              <a:rPr lang="en-US" dirty="0" smtClean="0"/>
              <a:t>character </a:t>
            </a:r>
            <a:r>
              <a:rPr lang="en-US" dirty="0"/>
              <a:t>and the number of times it is used</a:t>
            </a:r>
            <a:r>
              <a:rPr lang="en-US" dirty="0" smtClean="0"/>
              <a:t>.  Do not differentiate between differently-cases letters.  Exclude all whitespace characters from this exercise.  </a:t>
            </a:r>
            <a:r>
              <a:rPr lang="en-US" dirty="0"/>
              <a:t>A</a:t>
            </a:r>
            <a:r>
              <a:rPr lang="en-US" dirty="0" smtClean="0"/>
              <a:t> string of whitespace characters can be imported from the string module.  Accumulate this information in a dictionary.</a:t>
            </a:r>
            <a:endParaRPr lang="en-US" dirty="0"/>
          </a:p>
          <a:p>
            <a:pPr marL="114300" lvl="0" indent="0">
              <a:spcBef>
                <a:spcPts val="1200"/>
              </a:spcBef>
              <a:buNone/>
            </a:pPr>
            <a:r>
              <a:rPr lang="en-US" dirty="0" smtClean="0"/>
              <a:t>Create a report displaying  each character and the number of times it is used.  The list should be in order from most to lease occurrences.</a:t>
            </a:r>
            <a:endParaRPr lang="en-US" dirty="0"/>
          </a:p>
          <a:p>
            <a:pPr marL="114300" lvl="0" indent="0">
              <a:buNone/>
            </a:pPr>
            <a:r>
              <a:rPr lang="en-US" dirty="0" smtClean="0"/>
              <a:t>You </a:t>
            </a:r>
            <a:r>
              <a:rPr lang="en-US" dirty="0"/>
              <a:t>might want to review the sorting techniques in the </a:t>
            </a:r>
            <a:r>
              <a:rPr lang="en-US" dirty="0" err="1"/>
              <a:t>DemoProgs</a:t>
            </a:r>
            <a:r>
              <a:rPr lang="en-US" dirty="0"/>
              <a:t> folder.</a:t>
            </a:r>
          </a:p>
          <a:p>
            <a:endParaRPr lang="en-US" dirty="0"/>
          </a:p>
        </p:txBody>
      </p:sp>
    </p:spTree>
    <p:extLst>
      <p:ext uri="{BB962C8B-B14F-4D97-AF65-F5344CB8AC3E}">
        <p14:creationId xmlns:p14="http://schemas.microsoft.com/office/powerpoint/2010/main" val="4178727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name="Slide53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latin typeface="OTS-derived-font"/>
              </a:rPr>
              <a:t>Strings (Again)</a:t>
            </a:r>
            <a:endParaRPr lang="en-US" b="1"/>
          </a:p>
        </p:txBody>
      </p:sp>
      <p:sp>
        <p:nvSpPr>
          <p:cNvPr id="3" name="Content Placeholder 2"/>
          <p:cNvSpPr txBox="1">
            <a:spLocks noGrp="1"/>
          </p:cNvSpPr>
          <p:nvPr>
            <p:ph idx="1"/>
          </p:nvPr>
        </p:nvSpPr>
        <p:spPr>
          <a:xfrm>
            <a:off x="620411" y="1765304"/>
            <a:ext cx="8158349" cy="5092695"/>
          </a:xfrm>
        </p:spPr>
        <p:txBody>
          <a:bodyPr/>
          <a:lstStyle/>
          <a:p>
            <a:pPr lvl="0">
              <a:spcBef>
                <a:spcPts val="1800"/>
              </a:spcBef>
            </a:pPr>
            <a:r>
              <a:rPr lang="en-US" sz="2400"/>
              <a:t>split()  -  delimiters.</a:t>
            </a:r>
          </a:p>
          <a:p>
            <a:pPr lvl="0">
              <a:spcBef>
                <a:spcPts val="1800"/>
              </a:spcBef>
              <a:spcAft>
                <a:spcPts val="600"/>
              </a:spcAft>
            </a:pPr>
            <a:r>
              <a:rPr lang="en-US" sz="2400"/>
              <a:t>What do these operations do?</a:t>
            </a:r>
          </a:p>
          <a:p>
            <a:pPr marL="777240" lvl="2" indent="0">
              <a:spcBef>
                <a:spcPts val="600"/>
              </a:spcBef>
              <a:buNone/>
            </a:pPr>
            <a:r>
              <a:rPr lang="en-US" sz="2400"/>
              <a:t>linein2 = 'first:second:third:fourth:last‘</a:t>
            </a:r>
          </a:p>
          <a:p>
            <a:pPr marL="777240" lvl="2" indent="0">
              <a:spcBef>
                <a:spcPts val="600"/>
              </a:spcBef>
              <a:buNone/>
            </a:pPr>
            <a:r>
              <a:rPr lang="en-US" sz="2400"/>
              <a:t>line2 = linein2.split(‘:’)</a:t>
            </a:r>
          </a:p>
          <a:p>
            <a:pPr marL="777240" lvl="2" indent="0">
              <a:spcBef>
                <a:spcPts val="1800"/>
              </a:spcBef>
              <a:buNone/>
            </a:pPr>
            <a:r>
              <a:rPr lang="en-US" sz="2400"/>
              <a:t>linein = “\nA serious error   has occurred on your watch\r\n"</a:t>
            </a:r>
          </a:p>
          <a:p>
            <a:pPr marL="777240" lvl="2" indent="0">
              <a:spcBef>
                <a:spcPts val="600"/>
              </a:spcBef>
              <a:buNone/>
            </a:pPr>
            <a:r>
              <a:rPr lang="en-US" sz="2400"/>
              <a:t>line = linein.split()</a:t>
            </a:r>
          </a:p>
          <a:p>
            <a:pPr lvl="0">
              <a:spcBef>
                <a:spcPts val="1200"/>
              </a:spcBef>
            </a:pPr>
            <a:r>
              <a:rPr lang="en-US" sz="2400"/>
              <a:t>String module has useful variables. (e.g., punctuation)</a:t>
            </a:r>
          </a:p>
          <a:p>
            <a:pPr lvl="1">
              <a:spcBef>
                <a:spcPts val="1200"/>
              </a:spcBef>
            </a:pPr>
            <a:r>
              <a:rPr lang="en-US" sz="2400"/>
              <a:t>In Python shell enter help('string').  The variables are defined at the end.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name="Slide536">
    <p:spTree>
      <p:nvGrpSpPr>
        <p:cNvPr id="1" name=""/>
        <p:cNvGrpSpPr/>
        <p:nvPr/>
      </p:nvGrpSpPr>
      <p:grpSpPr>
        <a:xfrm>
          <a:off x="0" y="0"/>
          <a:ext cx="0" cy="0"/>
          <a:chOff x="0" y="0"/>
          <a:chExt cx="0" cy="0"/>
        </a:xfrm>
      </p:grpSpPr>
      <p:sp>
        <p:nvSpPr>
          <p:cNvPr id="2" name="Title 1"/>
          <p:cNvSpPr txBox="1">
            <a:spLocks noGrp="1"/>
          </p:cNvSpPr>
          <p:nvPr>
            <p:ph type="title"/>
          </p:nvPr>
        </p:nvSpPr>
        <p:spPr>
          <a:xfrm>
            <a:off x="363684" y="344006"/>
            <a:ext cx="8780315" cy="1143000"/>
          </a:xfrm>
        </p:spPr>
        <p:txBody>
          <a:bodyPr/>
          <a:lstStyle/>
          <a:p>
            <a:pPr lvl="0"/>
            <a:r>
              <a:rPr lang="en-US" b="1" dirty="0" smtClean="0"/>
              <a:t>LAB 16 - Original</a:t>
            </a:r>
            <a:endParaRPr lang="en-US" b="1" dirty="0"/>
          </a:p>
        </p:txBody>
      </p:sp>
      <p:sp>
        <p:nvSpPr>
          <p:cNvPr id="3" name="Content Placeholder 2"/>
          <p:cNvSpPr txBox="1">
            <a:spLocks noGrp="1"/>
          </p:cNvSpPr>
          <p:nvPr>
            <p:ph idx="1"/>
          </p:nvPr>
        </p:nvSpPr>
        <p:spPr>
          <a:xfrm>
            <a:off x="225628" y="1600200"/>
            <a:ext cx="8668987" cy="5092695"/>
          </a:xfrm>
        </p:spPr>
        <p:txBody>
          <a:bodyPr/>
          <a:lstStyle/>
          <a:p>
            <a:pPr marL="114300" lvl="0" indent="0">
              <a:buNone/>
            </a:pPr>
            <a:r>
              <a:rPr lang="en-US" dirty="0"/>
              <a:t>The text for, “Alice in Wonderland” is located in your data file.  Use it as input to this exercise.  Parse the file and identify each unique word and the number of times it is used.</a:t>
            </a:r>
          </a:p>
          <a:p>
            <a:pPr marL="114300" lvl="0" indent="0">
              <a:spcBef>
                <a:spcPts val="1200"/>
              </a:spcBef>
              <a:buNone/>
            </a:pPr>
            <a:r>
              <a:rPr lang="en-US" dirty="0"/>
              <a:t>Print a histogram of the top 20 words in the word frequency</a:t>
            </a:r>
          </a:p>
          <a:p>
            <a:pPr marL="114300" lvl="0" indent="0">
              <a:buNone/>
            </a:pPr>
            <a:r>
              <a:rPr lang="en-US" dirty="0"/>
              <a:t>dictionary. Print the word (key), then from 1 to 20 asterisks proportional to the value (frequency</a:t>
            </a:r>
            <a:r>
              <a:rPr lang="en-US" dirty="0" smtClean="0"/>
              <a:t>).</a:t>
            </a:r>
          </a:p>
          <a:p>
            <a:pPr marL="114300" lvl="0" indent="0">
              <a:buNone/>
            </a:pPr>
            <a:endParaRPr lang="en-US" dirty="0"/>
          </a:p>
          <a:p>
            <a:pPr marL="114300" lvl="0" indent="0">
              <a:buNone/>
            </a:pPr>
            <a:r>
              <a:rPr lang="en-US" dirty="0" smtClean="0"/>
              <a:t>You might want to review the sorting techniques in the </a:t>
            </a:r>
            <a:r>
              <a:rPr lang="en-US" dirty="0" err="1" smtClean="0"/>
              <a:t>DemoProgs</a:t>
            </a:r>
            <a:r>
              <a:rPr lang="en-US" dirty="0" smtClean="0"/>
              <a:t> folder.</a:t>
            </a:r>
            <a:endParaRPr lang="en-US" dirty="0"/>
          </a:p>
          <a:p>
            <a:pPr marL="114300" lvl="0" indent="0">
              <a:buNone/>
            </a:pPr>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name="Slide53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t>Sets</a:t>
            </a:r>
          </a:p>
        </p:txBody>
      </p:sp>
      <p:sp>
        <p:nvSpPr>
          <p:cNvPr id="3" name="Content Placeholder 2"/>
          <p:cNvSpPr txBox="1">
            <a:spLocks noGrp="1"/>
          </p:cNvSpPr>
          <p:nvPr>
            <p:ph idx="1"/>
          </p:nvPr>
        </p:nvSpPr>
        <p:spPr>
          <a:xfrm>
            <a:off x="748143" y="1258781"/>
            <a:ext cx="8146471" cy="5434114"/>
          </a:xfrm>
        </p:spPr>
        <p:txBody>
          <a:bodyPr/>
          <a:lstStyle/>
          <a:p>
            <a:pPr>
              <a:spcBef>
                <a:spcPts val="1800"/>
              </a:spcBef>
            </a:pPr>
            <a:r>
              <a:rPr lang="en-US" dirty="0" smtClean="0"/>
              <a:t>Sets are an additional type available in Python.</a:t>
            </a:r>
          </a:p>
          <a:p>
            <a:pPr lvl="0">
              <a:spcBef>
                <a:spcPts val="1800"/>
              </a:spcBef>
            </a:pPr>
            <a:r>
              <a:rPr lang="en-US" dirty="0" smtClean="0"/>
              <a:t>Sets are unordered and contain only unique items.</a:t>
            </a:r>
          </a:p>
          <a:p>
            <a:pPr lvl="0">
              <a:spcBef>
                <a:spcPts val="1800"/>
              </a:spcBef>
            </a:pPr>
            <a:r>
              <a:rPr lang="en-US" dirty="0" smtClean="0"/>
              <a:t>As with most iterables, the </a:t>
            </a:r>
            <a:r>
              <a:rPr lang="en-US" dirty="0" err="1" smtClean="0"/>
              <a:t>len</a:t>
            </a:r>
            <a:r>
              <a:rPr lang="en-US" dirty="0" smtClean="0"/>
              <a:t> built-in function is operable.</a:t>
            </a:r>
          </a:p>
          <a:p>
            <a:pPr lvl="0">
              <a:spcBef>
                <a:spcPts val="1800"/>
              </a:spcBef>
            </a:pPr>
            <a:r>
              <a:rPr lang="en-US" dirty="0" smtClean="0"/>
              <a:t>Demo</a:t>
            </a:r>
          </a:p>
          <a:p>
            <a:pPr lvl="1">
              <a:spcBef>
                <a:spcPts val="1800"/>
              </a:spcBef>
            </a:pPr>
            <a:r>
              <a:rPr lang="en-US" dirty="0" smtClean="0"/>
              <a:t>set1 = set(‘</a:t>
            </a:r>
            <a:r>
              <a:rPr lang="en-US" dirty="0" err="1" smtClean="0"/>
              <a:t>himalayas</a:t>
            </a:r>
            <a:r>
              <a:rPr lang="en-US" dirty="0" smtClean="0"/>
              <a:t>’)  will contain h, </a:t>
            </a:r>
            <a:r>
              <a:rPr lang="en-US" dirty="0" err="1" smtClean="0"/>
              <a:t>i</a:t>
            </a:r>
            <a:r>
              <a:rPr lang="en-US" dirty="0" smtClean="0"/>
              <a:t>, m, a, l, y, s</a:t>
            </a:r>
          </a:p>
          <a:p>
            <a:pPr lvl="1">
              <a:spcBef>
                <a:spcPts val="1800"/>
              </a:spcBef>
            </a:pPr>
            <a:r>
              <a:rPr lang="en-US" dirty="0" smtClean="0"/>
              <a:t>set2 = set([1, 2, 3, 2, 6, 3, 1, 5])  will contain 1, 2, 3, 6, 5</a:t>
            </a:r>
          </a:p>
          <a:p>
            <a:pPr lvl="1">
              <a:spcBef>
                <a:spcPts val="1800"/>
              </a:spcBef>
            </a:pPr>
            <a:r>
              <a:rPr lang="en-US" dirty="0" smtClean="0"/>
              <a:t>set = {12, 2, 104, 18}  creates a set in Python 2.7 (not 2.6)</a:t>
            </a:r>
          </a:p>
          <a:p>
            <a:pPr>
              <a:spcBef>
                <a:spcPts val="1800"/>
              </a:spcBef>
            </a:pPr>
            <a:r>
              <a:rPr lang="en-US" dirty="0" smtClean="0"/>
              <a:t>union</a:t>
            </a:r>
            <a:r>
              <a:rPr lang="en-US" dirty="0"/>
              <a:t>: sum of both sets with duplicates removed</a:t>
            </a:r>
          </a:p>
          <a:p>
            <a:pPr>
              <a:spcBef>
                <a:spcPts val="1800"/>
              </a:spcBef>
            </a:pPr>
            <a:r>
              <a:rPr lang="en-US" dirty="0"/>
              <a:t>intersection: in both sets</a:t>
            </a:r>
          </a:p>
          <a:p>
            <a:pPr lvl="0">
              <a:spcBef>
                <a:spcPts val="1800"/>
              </a:spcBef>
            </a:pPr>
            <a:r>
              <a:rPr lang="en-US" dirty="0"/>
              <a:t>See the set methods in Python Notes</a:t>
            </a:r>
          </a:p>
          <a:p>
            <a:pPr marL="411480" lvl="1" indent="0">
              <a:spcBef>
                <a:spcPts val="1800"/>
              </a:spcBef>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name="Slide531">
    <p:spTree>
      <p:nvGrpSpPr>
        <p:cNvPr id="1" name=""/>
        <p:cNvGrpSpPr/>
        <p:nvPr/>
      </p:nvGrpSpPr>
      <p:grpSpPr>
        <a:xfrm>
          <a:off x="0" y="0"/>
          <a:ext cx="0" cy="0"/>
          <a:chOff x="0" y="0"/>
          <a:chExt cx="0" cy="0"/>
        </a:xfrm>
      </p:grpSpPr>
      <p:sp>
        <p:nvSpPr>
          <p:cNvPr id="2" name="Title 7"/>
          <p:cNvSpPr txBox="1">
            <a:spLocks noGrp="1"/>
          </p:cNvSpPr>
          <p:nvPr>
            <p:ph type="title"/>
          </p:nvPr>
        </p:nvSpPr>
        <p:spPr/>
        <p:txBody>
          <a:bodyPr/>
          <a:lstStyle/>
          <a:p>
            <a:pPr lvl="0"/>
            <a:r>
              <a:rPr lang="en-US" dirty="0" smtClean="0"/>
              <a:t>Sets</a:t>
            </a:r>
            <a:endParaRPr lang="en-US" dirty="0"/>
          </a:p>
        </p:txBody>
      </p:sp>
      <p:sp>
        <p:nvSpPr>
          <p:cNvPr id="4" name="Oval 4"/>
          <p:cNvSpPr/>
          <p:nvPr/>
        </p:nvSpPr>
        <p:spPr>
          <a:xfrm>
            <a:off x="1034716" y="2442408"/>
            <a:ext cx="2153649" cy="223787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A89D7F"/>
          </a:solidFill>
          <a:ln w="25402" cap="flat">
            <a:solidFill>
              <a:srgbClr val="7B7859"/>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Tw Cen MT"/>
                <a:ea typeface=""/>
                <a:cs typeface=""/>
              </a:rPr>
              <a:t>A set contains all unique values</a:t>
            </a:r>
          </a:p>
        </p:txBody>
      </p:sp>
      <p:sp>
        <p:nvSpPr>
          <p:cNvPr id="5" name="Oval 5"/>
          <p:cNvSpPr/>
          <p:nvPr/>
        </p:nvSpPr>
        <p:spPr>
          <a:xfrm>
            <a:off x="4174958" y="2442408"/>
            <a:ext cx="2213808" cy="223787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00B050">
              <a:alpha val="50000"/>
            </a:srgbClr>
          </a:solidFill>
          <a:ln w="25402" cap="flat">
            <a:solidFill>
              <a:srgbClr val="7B7859"/>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Tw Cen MT"/>
                <a:ea typeface=""/>
                <a:cs typeface=""/>
              </a:rPr>
              <a:t>Set A</a:t>
            </a:r>
          </a:p>
        </p:txBody>
      </p:sp>
      <p:sp>
        <p:nvSpPr>
          <p:cNvPr id="6" name="Oval 6"/>
          <p:cNvSpPr/>
          <p:nvPr/>
        </p:nvSpPr>
        <p:spPr>
          <a:xfrm>
            <a:off x="5666875" y="2442408"/>
            <a:ext cx="2237875" cy="223787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7A7425">
              <a:alpha val="49000"/>
            </a:srgbClr>
          </a:solidFill>
          <a:ln w="25402" cap="flat">
            <a:solidFill>
              <a:srgbClr val="7B7859"/>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4D4635"/>
                </a:solidFill>
                <a:uFillTx/>
                <a:latin typeface="Tw Cen MT"/>
                <a:ea typeface=""/>
                <a:cs typeface=""/>
              </a:rPr>
              <a:t>    Set B</a:t>
            </a:r>
          </a:p>
        </p:txBody>
      </p:sp>
      <p:cxnSp>
        <p:nvCxnSpPr>
          <p:cNvPr id="7" name="Straight Arrow Connector 9"/>
          <p:cNvCxnSpPr/>
          <p:nvPr/>
        </p:nvCxnSpPr>
        <p:spPr>
          <a:xfrm>
            <a:off x="6003758" y="3645566"/>
            <a:ext cx="96250" cy="1359566"/>
          </a:xfrm>
          <a:prstGeom prst="straightConnector1">
            <a:avLst/>
          </a:prstGeom>
          <a:noFill/>
          <a:ln w="38103" cap="flat">
            <a:solidFill>
              <a:srgbClr val="A9A57C"/>
            </a:solidFill>
            <a:prstDash val="solid"/>
            <a:miter/>
            <a:tailEnd type="arrow"/>
          </a:ln>
          <a:effectLst>
            <a:outerShdw dist="25402" algn="tl">
              <a:srgbClr val="000000">
                <a:alpha val="60000"/>
              </a:srgbClr>
            </a:outerShdw>
          </a:effectLst>
        </p:spPr>
      </p:cxnSp>
      <p:cxnSp>
        <p:nvCxnSpPr>
          <p:cNvPr id="8" name="Straight Arrow Connector 12"/>
          <p:cNvCxnSpPr/>
          <p:nvPr/>
        </p:nvCxnSpPr>
        <p:spPr>
          <a:xfrm flipV="1">
            <a:off x="5438275" y="2195757"/>
            <a:ext cx="505325" cy="1203159"/>
          </a:xfrm>
          <a:prstGeom prst="straightConnector1">
            <a:avLst/>
          </a:prstGeom>
          <a:noFill/>
          <a:ln w="38103" cap="flat">
            <a:solidFill>
              <a:srgbClr val="A9A57C"/>
            </a:solidFill>
            <a:prstDash val="solid"/>
            <a:miter/>
            <a:tailEnd type="arrow"/>
          </a:ln>
          <a:effectLst>
            <a:outerShdw dist="25402" algn="tl">
              <a:srgbClr val="000000">
                <a:alpha val="60000"/>
              </a:srgbClr>
            </a:outerShdw>
          </a:effectLst>
        </p:spPr>
      </p:cxnSp>
      <p:cxnSp>
        <p:nvCxnSpPr>
          <p:cNvPr id="9" name="Straight Arrow Connector 15"/>
          <p:cNvCxnSpPr/>
          <p:nvPr/>
        </p:nvCxnSpPr>
        <p:spPr>
          <a:xfrm flipH="1" flipV="1">
            <a:off x="6340641" y="2195757"/>
            <a:ext cx="445167" cy="1124959"/>
          </a:xfrm>
          <a:prstGeom prst="straightConnector1">
            <a:avLst/>
          </a:prstGeom>
          <a:noFill/>
          <a:ln w="38103" cap="flat">
            <a:solidFill>
              <a:srgbClr val="A9A57C"/>
            </a:solidFill>
            <a:prstDash val="solid"/>
            <a:miter/>
            <a:tailEnd type="arrow"/>
          </a:ln>
          <a:effectLst>
            <a:outerShdw dist="25402" algn="tl">
              <a:srgbClr val="000000">
                <a:alpha val="60000"/>
              </a:srgbClr>
            </a:outerShdw>
          </a:effectLst>
        </p:spPr>
      </p:cxnSp>
      <p:sp>
        <p:nvSpPr>
          <p:cNvPr id="10" name="TextBox 19"/>
          <p:cNvSpPr txBox="1"/>
          <p:nvPr/>
        </p:nvSpPr>
        <p:spPr>
          <a:xfrm>
            <a:off x="4403558" y="1549432"/>
            <a:ext cx="3850108" cy="64633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F2B20"/>
                </a:solidFill>
                <a:uFillTx/>
                <a:latin typeface="Tw Cen MT"/>
                <a:ea typeface=""/>
                <a:cs typeface=""/>
              </a:rPr>
              <a:t>Union Set A and Set B (No duplicates).</a:t>
            </a:r>
            <a:br>
              <a:rPr lang="en-US" sz="1800" b="0" i="0" u="none" strike="noStrike" kern="1200" cap="none" spc="0" baseline="0">
                <a:solidFill>
                  <a:srgbClr val="2F2B20"/>
                </a:solidFill>
                <a:uFillTx/>
                <a:latin typeface="Tw Cen MT"/>
                <a:ea typeface=""/>
                <a:cs typeface=""/>
              </a:rPr>
            </a:br>
            <a:r>
              <a:rPr lang="en-US" sz="1800" b="0" i="0" u="none" strike="noStrike" kern="1200" cap="none" spc="0" baseline="0">
                <a:solidFill>
                  <a:srgbClr val="2F2B20"/>
                </a:solidFill>
                <a:uFillTx/>
                <a:latin typeface="Tw Cen MT"/>
                <a:ea typeface=""/>
                <a:cs typeface=""/>
              </a:rPr>
              <a:t>All unique items in both sets</a:t>
            </a:r>
          </a:p>
        </p:txBody>
      </p:sp>
      <p:sp>
        <p:nvSpPr>
          <p:cNvPr id="11" name="TextBox 20"/>
          <p:cNvSpPr txBox="1"/>
          <p:nvPr/>
        </p:nvSpPr>
        <p:spPr>
          <a:xfrm>
            <a:off x="4174958" y="5093006"/>
            <a:ext cx="4259174" cy="64633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2F2B20"/>
                </a:solidFill>
                <a:uFillTx/>
                <a:latin typeface="Tw Cen MT"/>
                <a:ea typeface=""/>
                <a:cs typeface=""/>
              </a:rPr>
              <a:t>Intersection Set A and Set B (No duplicates).</a:t>
            </a:r>
            <a:br>
              <a:rPr lang="en-US" sz="1800" b="0" i="0" u="none" strike="noStrike" kern="1200" cap="none" spc="0" baseline="0" dirty="0">
                <a:solidFill>
                  <a:srgbClr val="2F2B20"/>
                </a:solidFill>
                <a:uFillTx/>
                <a:latin typeface="Tw Cen MT"/>
                <a:ea typeface=""/>
                <a:cs typeface=""/>
              </a:rPr>
            </a:br>
            <a:r>
              <a:rPr lang="en-US" sz="1800" b="0" i="0" u="none" strike="noStrike" kern="1200" cap="none" spc="0" baseline="0" dirty="0">
                <a:solidFill>
                  <a:srgbClr val="2F2B20"/>
                </a:solidFill>
                <a:uFillTx/>
                <a:latin typeface="Tw Cen MT"/>
                <a:ea typeface=""/>
                <a:cs typeface=""/>
              </a:rPr>
              <a:t>all items that are in both sets.</a:t>
            </a:r>
          </a:p>
        </p:txBody>
      </p:sp>
      <p:sp>
        <p:nvSpPr>
          <p:cNvPr id="12" name="TextBox 11"/>
          <p:cNvSpPr txBox="1"/>
          <p:nvPr/>
        </p:nvSpPr>
        <p:spPr>
          <a:xfrm>
            <a:off x="1450808" y="5827214"/>
            <a:ext cx="5905500" cy="523220"/>
          </a:xfrm>
          <a:prstGeom prst="rect">
            <a:avLst/>
          </a:prstGeom>
          <a:noFill/>
        </p:spPr>
        <p:txBody>
          <a:bodyPr wrap="square" rtlCol="0">
            <a:spAutoFit/>
          </a:bodyPr>
          <a:lstStyle/>
          <a:p>
            <a:pPr algn="ctr"/>
            <a:r>
              <a:rPr lang="en-US" sz="2800" spc="-100" dirty="0">
                <a:solidFill>
                  <a:srgbClr val="675E47"/>
                </a:solidFill>
                <a:latin typeface="Monaco"/>
                <a:ea typeface=""/>
                <a:cs typeface=""/>
              </a:rPr>
              <a:t>See kSets.jpg in Samples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name="Slide532">
    <p:spTree>
      <p:nvGrpSpPr>
        <p:cNvPr id="1" name=""/>
        <p:cNvGrpSpPr/>
        <p:nvPr/>
      </p:nvGrpSpPr>
      <p:grpSpPr>
        <a:xfrm>
          <a:off x="0" y="0"/>
          <a:ext cx="0" cy="0"/>
          <a:chOff x="0" y="0"/>
          <a:chExt cx="0" cy="0"/>
        </a:xfrm>
      </p:grpSpPr>
      <p:sp>
        <p:nvSpPr>
          <p:cNvPr id="2" name="Title 1"/>
          <p:cNvSpPr txBox="1">
            <a:spLocks noGrp="1"/>
          </p:cNvSpPr>
          <p:nvPr>
            <p:ph type="title"/>
          </p:nvPr>
        </p:nvSpPr>
        <p:spPr>
          <a:xfrm>
            <a:off x="114300" y="155886"/>
            <a:ext cx="8780315" cy="663516"/>
          </a:xfrm>
        </p:spPr>
        <p:txBody>
          <a:bodyPr/>
          <a:lstStyle/>
          <a:p>
            <a:pPr lvl="0"/>
            <a:r>
              <a:rPr lang="en-US" b="1" dirty="0" smtClean="0"/>
              <a:t>LAB 17</a:t>
            </a:r>
            <a:endParaRPr lang="en-US" b="1" dirty="0"/>
          </a:p>
        </p:txBody>
      </p:sp>
      <p:sp>
        <p:nvSpPr>
          <p:cNvPr id="3" name="Content Placeholder 2"/>
          <p:cNvSpPr txBox="1">
            <a:spLocks noGrp="1"/>
          </p:cNvSpPr>
          <p:nvPr>
            <p:ph idx="1"/>
          </p:nvPr>
        </p:nvSpPr>
        <p:spPr>
          <a:xfrm>
            <a:off x="237506" y="1384200"/>
            <a:ext cx="8657109" cy="5754748"/>
          </a:xfrm>
        </p:spPr>
        <p:txBody>
          <a:bodyPr/>
          <a:lstStyle/>
          <a:p>
            <a:pPr marL="114300" lvl="0" indent="0">
              <a:buNone/>
            </a:pPr>
            <a:r>
              <a:rPr lang="en-US"/>
              <a:t>First, create a list of 50 unique numbers.  Use the sample function from the random module to create the following sets:</a:t>
            </a:r>
          </a:p>
          <a:p>
            <a:pPr lvl="0"/>
            <a:r>
              <a:rPr lang="en-US"/>
              <a:t>a control set of six numbers</a:t>
            </a:r>
          </a:p>
          <a:p>
            <a:pPr lvl="0"/>
            <a:r>
              <a:rPr lang="en-US"/>
              <a:t>a list containing 100 sets each having six numbers.</a:t>
            </a:r>
          </a:p>
          <a:p>
            <a:pPr lvl="0"/>
            <a:r>
              <a:rPr lang="en-US"/>
              <a:t>All of the numbers in the above sets should be selected from the list of 50 numbers using the sample function.</a:t>
            </a:r>
          </a:p>
          <a:p>
            <a:pPr marL="114300" lvl="0" indent="0">
              <a:buNone/>
            </a:pPr>
            <a:r>
              <a:rPr lang="en-US"/>
              <a:t>Compare all sets in the list to the control set and print  the number of times at least 2 matches occurred.  </a:t>
            </a:r>
          </a:p>
          <a:p>
            <a:pPr marL="114300" lvl="0" indent="0">
              <a:buNone/>
            </a:pPr>
            <a:endParaRPr lang="en-US"/>
          </a:p>
          <a:p>
            <a:pPr marL="114300" lvl="0" indent="0">
              <a:buNone/>
            </a:pPr>
            <a:r>
              <a:rPr lang="en-US"/>
              <a:t>Review help(‘random.sample’) for clarification.  Be sure to ignore the ‘self’ parameter as you did with randrange.</a:t>
            </a:r>
          </a:p>
          <a:p>
            <a:pPr lvl="0"/>
            <a:endParaRPr lang="en-US"/>
          </a:p>
          <a:p>
            <a:pPr marL="114300" lvl="0" indent="0">
              <a:spcBef>
                <a:spcPts val="1800"/>
              </a:spcBef>
              <a:buNone/>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name="Slide54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List Comprehensions</a:t>
            </a:r>
          </a:p>
        </p:txBody>
      </p:sp>
      <p:sp>
        <p:nvSpPr>
          <p:cNvPr id="3" name="Content Placeholder 2"/>
          <p:cNvSpPr txBox="1">
            <a:spLocks noGrp="1"/>
          </p:cNvSpPr>
          <p:nvPr>
            <p:ph idx="1"/>
          </p:nvPr>
        </p:nvSpPr>
        <p:spPr/>
        <p:txBody>
          <a:bodyPr/>
          <a:lstStyle/>
          <a:p>
            <a:pPr lvl="0"/>
            <a:r>
              <a:rPr lang="en-US"/>
              <a:t>Convenient way of initializing a list with an arbitrary expression </a:t>
            </a:r>
          </a:p>
          <a:p>
            <a:pPr lvl="0"/>
            <a:r>
              <a:rPr lang="en-US"/>
              <a:t>General Format:</a:t>
            </a:r>
            <a:br>
              <a:rPr lang="en-US"/>
            </a:br>
            <a:r>
              <a:rPr lang="en-US"/>
              <a:t>[expression for expr1 in iterable1 [if condition1]</a:t>
            </a:r>
            <a:br>
              <a:rPr lang="en-US"/>
            </a:br>
            <a:r>
              <a:rPr lang="en-US"/>
              <a:t>                   for expr2 in iterable2 [if condition1] … ] </a:t>
            </a:r>
          </a:p>
          <a:p>
            <a:pPr lvl="0"/>
            <a:r>
              <a:rPr lang="en-US"/>
              <a:t>All values of expression that meet the optional conditions are included in the final list.</a:t>
            </a:r>
          </a:p>
          <a:p>
            <a:pPr lvl="0"/>
            <a:r>
              <a:rPr lang="en-US"/>
              <a:t>Nesting is not recommended as it makes the code difficult to read.</a:t>
            </a:r>
          </a:p>
          <a:p>
            <a:pPr lvl="0"/>
            <a:r>
              <a:rPr lang="en-US"/>
              <a:t>Examples:</a:t>
            </a:r>
            <a:br>
              <a:rPr lang="en-US"/>
            </a:br>
            <a:r>
              <a:rPr lang="en-US"/>
              <a:t>[x*2.5 for x in range(5)]  </a:t>
            </a:r>
            <a:br>
              <a:rPr lang="en-US"/>
            </a:br>
            <a:r>
              <a:rPr lang="en-US"/>
              <a:t>	result - [0.0, 2.5, 5.0, 7.5, 10.0]</a:t>
            </a:r>
          </a:p>
          <a:p>
            <a:pPr lvl="0"/>
            <a:r>
              <a:rPr lang="en-US"/>
              <a:t>[x*2.5 for x in range(5) if int(x*2.5) == x*2.5]</a:t>
            </a:r>
            <a:br>
              <a:rPr lang="en-US"/>
            </a:br>
            <a:r>
              <a:rPr lang="en-US"/>
              <a:t>	result - [0.0, 5.0, 10.0]</a:t>
            </a:r>
          </a:p>
          <a:p>
            <a:pPr marL="114300" lvl="0" indent="0">
              <a:buNone/>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62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solidFill>
                  <a:srgbClr val="333333"/>
                </a:solidFill>
                <a:latin typeface="OTS-derived-font"/>
              </a:rPr>
              <a:t>PYTHON HELP</a:t>
            </a:r>
            <a:endParaRPr lang="en-US"/>
          </a:p>
        </p:txBody>
      </p:sp>
      <p:sp>
        <p:nvSpPr>
          <p:cNvPr id="3" name="Content Placeholder 2"/>
          <p:cNvSpPr txBox="1">
            <a:spLocks noGrp="1"/>
          </p:cNvSpPr>
          <p:nvPr>
            <p:ph idx="1"/>
          </p:nvPr>
        </p:nvSpPr>
        <p:spPr>
          <a:xfrm>
            <a:off x="2024106" y="1427030"/>
            <a:ext cx="6507675" cy="5092695"/>
          </a:xfrm>
        </p:spPr>
        <p:txBody>
          <a:bodyPr/>
          <a:lstStyle/>
          <a:p>
            <a:pPr lvl="0">
              <a:lnSpc>
                <a:spcPct val="150000"/>
              </a:lnSpc>
            </a:pPr>
            <a:r>
              <a:rPr lang="en-US">
                <a:solidFill>
                  <a:srgbClr val="333333"/>
                </a:solidFill>
                <a:latin typeface="Helvetica"/>
              </a:rPr>
              <a:t>Google!</a:t>
            </a:r>
          </a:p>
          <a:p>
            <a:pPr lvl="0">
              <a:lnSpc>
                <a:spcPct val="150000"/>
              </a:lnSpc>
            </a:pPr>
            <a:r>
              <a:rPr lang="en-US">
                <a:solidFill>
                  <a:srgbClr val="333333"/>
                </a:solidFill>
                <a:latin typeface="Helvetica"/>
              </a:rPr>
              <a:t>Interactive shell - help()</a:t>
            </a:r>
          </a:p>
          <a:p>
            <a:pPr lvl="0">
              <a:lnSpc>
                <a:spcPct val="150000"/>
              </a:lnSpc>
            </a:pPr>
            <a:r>
              <a:rPr lang="en-US">
                <a:solidFill>
                  <a:srgbClr val="333333"/>
                </a:solidFill>
                <a:latin typeface="Helvetica"/>
              </a:rPr>
              <a:t>At bash prompt: pydoc</a:t>
            </a:r>
          </a:p>
          <a:p>
            <a:pPr lvl="1">
              <a:lnSpc>
                <a:spcPct val="150000"/>
              </a:lnSpc>
            </a:pPr>
            <a:r>
              <a:rPr lang="en-US">
                <a:solidFill>
                  <a:srgbClr val="333333"/>
                </a:solidFill>
                <a:latin typeface="Helvetica"/>
              </a:rPr>
              <a:t>e.g. pydoc -k string or pydoc module</a:t>
            </a:r>
          </a:p>
          <a:p>
            <a:pPr lvl="0">
              <a:lnSpc>
                <a:spcPct val="150000"/>
              </a:lnSpc>
            </a:pPr>
            <a:r>
              <a:rPr lang="en-US">
                <a:solidFill>
                  <a:srgbClr val="333333"/>
                </a:solidFill>
                <a:latin typeface="Helvetica"/>
              </a:rPr>
              <a:t>Windows Powershell </a:t>
            </a:r>
          </a:p>
          <a:p>
            <a:pPr lvl="1">
              <a:lnSpc>
                <a:spcPct val="150000"/>
              </a:lnSpc>
            </a:pPr>
            <a:r>
              <a:rPr lang="en-US">
                <a:solidFill>
                  <a:srgbClr val="333333"/>
                </a:solidFill>
                <a:latin typeface="Helvetica"/>
              </a:rPr>
              <a:t>python –m pydoc --------</a:t>
            </a:r>
          </a:p>
          <a:p>
            <a:pPr lvl="0">
              <a:lnSpc>
                <a:spcPct val="150000"/>
              </a:lnSpc>
            </a:pPr>
            <a:r>
              <a:rPr lang="en-US">
                <a:solidFill>
                  <a:srgbClr val="333333"/>
                </a:solidFill>
                <a:latin typeface="Helvetica"/>
              </a:rPr>
              <a:t>Pydoc documentation</a:t>
            </a:r>
          </a:p>
          <a:p>
            <a:pPr lvl="1">
              <a:lnSpc>
                <a:spcPct val="150000"/>
              </a:lnSpc>
            </a:pPr>
            <a:r>
              <a:rPr lang="en-US">
                <a:solidFill>
                  <a:srgbClr val="333333"/>
                </a:solidFill>
                <a:latin typeface="Helvetica"/>
              </a:rPr>
              <a:t>pydoc pydoc</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name="Slide541">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Dictionary and Set Comprehensions</a:t>
            </a:r>
          </a:p>
        </p:txBody>
      </p:sp>
      <p:sp>
        <p:nvSpPr>
          <p:cNvPr id="3" name="Content Placeholder 2"/>
          <p:cNvSpPr txBox="1">
            <a:spLocks noGrp="1"/>
          </p:cNvSpPr>
          <p:nvPr>
            <p:ph idx="1"/>
          </p:nvPr>
        </p:nvSpPr>
        <p:spPr/>
        <p:txBody>
          <a:bodyPr/>
          <a:lstStyle/>
          <a:p>
            <a:pPr lvl="0">
              <a:spcAft>
                <a:spcPts val="1800"/>
              </a:spcAft>
            </a:pPr>
            <a:r>
              <a:rPr lang="en-US" dirty="0"/>
              <a:t>Shorthand way of initializing these data structures.</a:t>
            </a:r>
          </a:p>
          <a:p>
            <a:pPr lvl="0">
              <a:spcAft>
                <a:spcPts val="1800"/>
              </a:spcAft>
            </a:pPr>
            <a:r>
              <a:rPr lang="en-US" dirty="0"/>
              <a:t>Allows control of number of elements, and built-in filtering all in one operation.</a:t>
            </a:r>
          </a:p>
          <a:p>
            <a:pPr lvl="0">
              <a:spcAft>
                <a:spcPts val="1800"/>
              </a:spcAft>
            </a:pPr>
            <a:r>
              <a:rPr lang="en-US" dirty="0"/>
              <a:t>The alternative is to use for loops which are sometimes more readable.</a:t>
            </a:r>
          </a:p>
          <a:p>
            <a:pPr lvl="0">
              <a:spcAft>
                <a:spcPts val="1800"/>
              </a:spcAft>
            </a:pPr>
            <a:r>
              <a:rPr lang="en-US" dirty="0"/>
              <a:t>Examples (can you guess which is which</a:t>
            </a:r>
            <a:r>
              <a:rPr lang="en-US" dirty="0" smtClean="0"/>
              <a:t>?</a:t>
            </a:r>
            <a:endParaRPr lang="en-US" dirty="0"/>
          </a:p>
          <a:p>
            <a:pPr lvl="1">
              <a:spcAft>
                <a:spcPts val="1800"/>
              </a:spcAft>
            </a:pPr>
            <a:r>
              <a:rPr lang="en-US" dirty="0" smtClean="0"/>
              <a:t>y = {x </a:t>
            </a:r>
            <a:r>
              <a:rPr lang="en-US" dirty="0"/>
              <a:t>for x in </a:t>
            </a:r>
            <a:r>
              <a:rPr lang="en-US" dirty="0" err="1"/>
              <a:t>xrange</a:t>
            </a:r>
            <a:r>
              <a:rPr lang="en-US" dirty="0"/>
              <a:t>(2)}</a:t>
            </a:r>
          </a:p>
          <a:p>
            <a:pPr lvl="1">
              <a:spcAft>
                <a:spcPts val="1800"/>
              </a:spcAft>
            </a:pPr>
            <a:r>
              <a:rPr lang="en-US" dirty="0" smtClean="0"/>
              <a:t>z = {x</a:t>
            </a:r>
            <a:r>
              <a:rPr lang="en-US" dirty="0"/>
              <a:t>: </a:t>
            </a:r>
            <a:r>
              <a:rPr lang="en-US" dirty="0" err="1"/>
              <a:t>chr</a:t>
            </a:r>
            <a:r>
              <a:rPr lang="en-US" dirty="0"/>
              <a:t>(x+65) for x in </a:t>
            </a:r>
            <a:r>
              <a:rPr lang="en-US" dirty="0" err="1"/>
              <a:t>xrange</a:t>
            </a:r>
            <a:r>
              <a:rPr lang="en-US" dirty="0"/>
              <a:t>(20)} </a:t>
            </a:r>
          </a:p>
          <a:p>
            <a:pPr marL="114300" lvl="0" indent="0">
              <a:buNone/>
            </a:pPr>
            <a:endParaRPr lang="en-US" dirty="0"/>
          </a:p>
          <a:p>
            <a:pPr marL="114300" lvl="0" indent="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name="Slide54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dirty="0" smtClean="0"/>
              <a:t>LAB 18</a:t>
            </a:r>
            <a:endParaRPr lang="en-US" b="1" dirty="0"/>
          </a:p>
        </p:txBody>
      </p:sp>
      <p:sp>
        <p:nvSpPr>
          <p:cNvPr id="3" name="Content Placeholder 2"/>
          <p:cNvSpPr txBox="1">
            <a:spLocks noGrp="1"/>
          </p:cNvSpPr>
          <p:nvPr>
            <p:ph idx="1"/>
          </p:nvPr>
        </p:nvSpPr>
        <p:spPr>
          <a:xfrm>
            <a:off x="641268" y="1600200"/>
            <a:ext cx="8253346" cy="5092695"/>
          </a:xfrm>
        </p:spPr>
        <p:txBody>
          <a:bodyPr/>
          <a:lstStyle/>
          <a:p>
            <a:pPr marL="114300" lvl="0" indent="0">
              <a:spcBef>
                <a:spcPts val="1800"/>
              </a:spcBef>
              <a:buNone/>
            </a:pPr>
            <a:r>
              <a:rPr lang="en-US"/>
              <a:t>Use the range function to create a list containing the numbers:</a:t>
            </a:r>
          </a:p>
          <a:p>
            <a:pPr marL="114300" lvl="0" indent="0">
              <a:spcBef>
                <a:spcPts val="600"/>
              </a:spcBef>
              <a:buNone/>
            </a:pPr>
            <a:r>
              <a:rPr lang="en-US"/>
              <a:t>	[2, 5, 8, 11, 14, 17]</a:t>
            </a:r>
          </a:p>
          <a:p>
            <a:pPr lvl="0">
              <a:spcBef>
                <a:spcPts val="1800"/>
              </a:spcBef>
            </a:pPr>
            <a:r>
              <a:rPr lang="en-US"/>
              <a:t>Use list comprehensions to:</a:t>
            </a:r>
          </a:p>
          <a:p>
            <a:pPr lvl="1">
              <a:spcBef>
                <a:spcPts val="1800"/>
              </a:spcBef>
            </a:pPr>
            <a:r>
              <a:rPr lang="en-US"/>
              <a:t>Create and print a new list with only the even numbers from the original list.</a:t>
            </a:r>
          </a:p>
          <a:p>
            <a:pPr lvl="1">
              <a:spcBef>
                <a:spcPts val="1800"/>
              </a:spcBef>
            </a:pPr>
            <a:r>
              <a:rPr lang="en-US"/>
              <a:t>Create and print another new list containing the square of the original numbers.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name="Slide54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Lambda Functions</a:t>
            </a:r>
          </a:p>
        </p:txBody>
      </p:sp>
      <p:sp>
        <p:nvSpPr>
          <p:cNvPr id="3" name="Content Placeholder 2"/>
          <p:cNvSpPr txBox="1">
            <a:spLocks noGrp="1"/>
          </p:cNvSpPr>
          <p:nvPr>
            <p:ph idx="1"/>
          </p:nvPr>
        </p:nvSpPr>
        <p:spPr/>
        <p:txBody>
          <a:bodyPr/>
          <a:lstStyle/>
          <a:p>
            <a:pPr lvl="0">
              <a:spcAft>
                <a:spcPts val="1200"/>
              </a:spcAft>
            </a:pPr>
            <a:r>
              <a:rPr lang="en-US"/>
              <a:t>Lambda functions are anonymous, one-line functions.</a:t>
            </a:r>
          </a:p>
          <a:p>
            <a:pPr lvl="0">
              <a:spcAft>
                <a:spcPts val="1200"/>
              </a:spcAft>
            </a:pPr>
            <a:r>
              <a:rPr lang="en-US"/>
              <a:t>They are used to avoid littering your program with small functions.</a:t>
            </a:r>
          </a:p>
          <a:p>
            <a:pPr lvl="0">
              <a:spcAft>
                <a:spcPts val="1200"/>
              </a:spcAft>
            </a:pPr>
            <a:r>
              <a:rPr lang="en-US"/>
              <a:t>A lambda function can take multiple arguments and produce one result.</a:t>
            </a:r>
          </a:p>
          <a:p>
            <a:pPr lvl="0"/>
            <a:r>
              <a:rPr lang="en-US"/>
              <a:t>Examples:</a:t>
            </a:r>
            <a:br>
              <a:rPr lang="en-US"/>
            </a:br>
            <a:r>
              <a:rPr lang="en-US"/>
              <a:t>a1 = lambda x : x ** 2</a:t>
            </a:r>
            <a:br>
              <a:rPr lang="en-US"/>
            </a:br>
            <a:r>
              <a:rPr lang="en-US"/>
              <a:t>a1(5)  produces 25</a:t>
            </a:r>
            <a:br>
              <a:rPr lang="en-US"/>
            </a:br>
            <a:r>
              <a:rPr lang="en-US"/>
              <a:t>f = lambda x, y : x + y</a:t>
            </a:r>
            <a:br>
              <a:rPr lang="en-US"/>
            </a:br>
            <a:r>
              <a:rPr lang="en-US"/>
              <a:t>f(14, 12)  produces 26</a:t>
            </a:r>
          </a:p>
          <a:p>
            <a:pPr lvl="0"/>
            <a:endParaRPr lang="en-US"/>
          </a:p>
          <a:p>
            <a:pPr lvl="0"/>
            <a:r>
              <a:rPr lang="en-US"/>
              <a:t>Run these examples in the Python shell.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name="Slide54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t>LAB 19 - Lambda Functions</a:t>
            </a:r>
            <a:endParaRPr lang="en-US" dirty="0"/>
          </a:p>
        </p:txBody>
      </p:sp>
      <p:sp>
        <p:nvSpPr>
          <p:cNvPr id="3" name="Content Placeholder 2"/>
          <p:cNvSpPr txBox="1">
            <a:spLocks noGrp="1"/>
          </p:cNvSpPr>
          <p:nvPr>
            <p:ph idx="1"/>
          </p:nvPr>
        </p:nvSpPr>
        <p:spPr/>
        <p:txBody>
          <a:bodyPr anchorCtr="1"/>
          <a:lstStyle/>
          <a:p>
            <a:pPr marL="114300" lvl="0" indent="0" algn="ctr">
              <a:spcBef>
                <a:spcPts val="600"/>
              </a:spcBef>
              <a:buNone/>
            </a:pPr>
            <a:r>
              <a:rPr lang="en-US" sz="2400"/>
              <a:t>Take the initial temperature conversion lab containing a function  and replace the function that does the conversion with a lambda function to do the same thing.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name="Slide51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a:t>Filter, Map, Reduce</a:t>
            </a:r>
          </a:p>
        </p:txBody>
      </p:sp>
      <p:sp>
        <p:nvSpPr>
          <p:cNvPr id="3" name="Content Placeholder 2"/>
          <p:cNvSpPr txBox="1">
            <a:spLocks noGrp="1"/>
          </p:cNvSpPr>
          <p:nvPr>
            <p:ph idx="1"/>
          </p:nvPr>
        </p:nvSpPr>
        <p:spPr>
          <a:xfrm>
            <a:off x="320634" y="1600200"/>
            <a:ext cx="8336475" cy="5092695"/>
          </a:xfrm>
        </p:spPr>
        <p:txBody>
          <a:bodyPr/>
          <a:lstStyle/>
          <a:p>
            <a:pPr lvl="0">
              <a:spcBef>
                <a:spcPts val="1800"/>
              </a:spcBef>
            </a:pPr>
            <a:r>
              <a:rPr lang="en-US" dirty="0"/>
              <a:t>All of these can be done using techniques we have learned.</a:t>
            </a:r>
          </a:p>
          <a:p>
            <a:pPr lvl="0">
              <a:spcBef>
                <a:spcPts val="1800"/>
              </a:spcBef>
            </a:pPr>
            <a:r>
              <a:rPr lang="en-US" dirty="0"/>
              <a:t>They can also be done using built-in functions and lambdas.</a:t>
            </a:r>
          </a:p>
          <a:p>
            <a:pPr lvl="1">
              <a:spcBef>
                <a:spcPts val="1800"/>
              </a:spcBef>
            </a:pPr>
            <a:r>
              <a:rPr lang="en-US" dirty="0"/>
              <a:t>Filter(), Map(), Reduce() and Lambda functions</a:t>
            </a:r>
          </a:p>
          <a:p>
            <a:pPr lvl="0">
              <a:spcBef>
                <a:spcPts val="1800"/>
              </a:spcBef>
            </a:pPr>
            <a:r>
              <a:rPr lang="en-US" dirty="0"/>
              <a:t>The initial developer of Python, Guido van </a:t>
            </a:r>
            <a:r>
              <a:rPr lang="en-US" dirty="0" err="1"/>
              <a:t>Rossum</a:t>
            </a:r>
            <a:r>
              <a:rPr lang="en-US" dirty="0"/>
              <a:t>, wanted all three of these built-ins as well as lambda functions removed from Python 3.0.  He was unsuccessful.</a:t>
            </a:r>
          </a:p>
          <a:p>
            <a:pPr lvl="1">
              <a:spcBef>
                <a:spcPts val="1800"/>
              </a:spcBef>
              <a:spcAft>
                <a:spcPts val="1200"/>
              </a:spcAft>
            </a:pPr>
            <a:r>
              <a:rPr lang="en-US" dirty="0"/>
              <a:t>Reduce() did get moved to the </a:t>
            </a:r>
            <a:r>
              <a:rPr lang="en-US" dirty="0" err="1"/>
              <a:t>functools</a:t>
            </a:r>
            <a:r>
              <a:rPr lang="en-US" dirty="0"/>
              <a:t> module and has to be imported</a:t>
            </a:r>
            <a:r>
              <a:rPr lang="en-US" dirty="0" smtClean="0"/>
              <a:t>.</a:t>
            </a:r>
          </a:p>
          <a:p>
            <a:pPr>
              <a:spcBef>
                <a:spcPts val="0"/>
              </a:spcBef>
              <a:spcAft>
                <a:spcPts val="600"/>
              </a:spcAft>
            </a:pPr>
            <a:r>
              <a:rPr lang="en-US" dirty="0" smtClean="0"/>
              <a:t>Example: (Try in the shell)</a:t>
            </a:r>
          </a:p>
          <a:p>
            <a:pPr lvl="1">
              <a:spcBef>
                <a:spcPts val="0"/>
              </a:spcBef>
              <a:spcAft>
                <a:spcPts val="600"/>
              </a:spcAft>
            </a:pPr>
            <a:r>
              <a:rPr lang="en-US" dirty="0" smtClean="0"/>
              <a:t>y = [2, 6, 9]; </a:t>
            </a:r>
          </a:p>
          <a:p>
            <a:pPr lvl="1">
              <a:spcBef>
                <a:spcPts val="0"/>
              </a:spcBef>
              <a:spcAft>
                <a:spcPts val="600"/>
              </a:spcAft>
            </a:pPr>
            <a:r>
              <a:rPr lang="en-US" dirty="0" smtClean="0"/>
              <a:t>x = map(lambda z : z **2, y)</a:t>
            </a:r>
          </a:p>
          <a:p>
            <a:pPr lvl="1">
              <a:spcBef>
                <a:spcPts val="1800"/>
              </a:spcBef>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name="Slide51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b="1" dirty="0" smtClean="0"/>
              <a:t>LAB 20 </a:t>
            </a:r>
            <a:r>
              <a:rPr lang="en-US" b="1" dirty="0"/>
              <a:t>– Filter, Map Reduce</a:t>
            </a:r>
          </a:p>
        </p:txBody>
      </p:sp>
      <p:sp>
        <p:nvSpPr>
          <p:cNvPr id="3" name="Content Placeholder 2"/>
          <p:cNvSpPr txBox="1">
            <a:spLocks noGrp="1"/>
          </p:cNvSpPr>
          <p:nvPr>
            <p:ph idx="1"/>
          </p:nvPr>
        </p:nvSpPr>
        <p:spPr>
          <a:xfrm>
            <a:off x="641268" y="1600200"/>
            <a:ext cx="8253346" cy="5092695"/>
          </a:xfrm>
        </p:spPr>
        <p:txBody>
          <a:bodyPr/>
          <a:lstStyle/>
          <a:p>
            <a:pPr marL="114300" lvl="0" indent="0">
              <a:spcBef>
                <a:spcPts val="1800"/>
              </a:spcBef>
              <a:buNone/>
            </a:pPr>
            <a:r>
              <a:rPr lang="en-US" dirty="0"/>
              <a:t>Use the range function to create a list containing the numbers:</a:t>
            </a:r>
          </a:p>
          <a:p>
            <a:pPr marL="114300" lvl="0" indent="0">
              <a:spcBef>
                <a:spcPts val="600"/>
              </a:spcBef>
              <a:buNone/>
            </a:pPr>
            <a:r>
              <a:rPr lang="en-US" dirty="0"/>
              <a:t>	[2, 5, 8, 11, 14, 17]</a:t>
            </a:r>
          </a:p>
          <a:p>
            <a:pPr lvl="0">
              <a:spcBef>
                <a:spcPts val="1800"/>
              </a:spcBef>
            </a:pPr>
            <a:r>
              <a:rPr lang="en-US" dirty="0"/>
              <a:t>Use map(), filter() and reduce() in combination with lambda functions to accomplish the following:</a:t>
            </a:r>
          </a:p>
          <a:p>
            <a:pPr lvl="1">
              <a:spcBef>
                <a:spcPts val="1800"/>
              </a:spcBef>
            </a:pPr>
            <a:r>
              <a:rPr lang="en-US" dirty="0"/>
              <a:t>Create and print a new list with only the even numbers from the original list. (filter)</a:t>
            </a:r>
          </a:p>
          <a:p>
            <a:pPr lvl="1">
              <a:spcBef>
                <a:spcPts val="1800"/>
              </a:spcBef>
            </a:pPr>
            <a:r>
              <a:rPr lang="en-US" dirty="0"/>
              <a:t>Create and print another new list containing the square of the original numbers. (map)</a:t>
            </a:r>
          </a:p>
          <a:p>
            <a:pPr lvl="1">
              <a:spcBef>
                <a:spcPts val="1800"/>
              </a:spcBef>
            </a:pPr>
            <a:r>
              <a:rPr lang="en-US" dirty="0"/>
              <a:t>Create a result showing the sum of all the original numbers. (reduce)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name="Slide54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solidFill>
                  <a:srgbClr val="FF6600"/>
                </a:solidFill>
              </a:rPr>
              <a:t>yield</a:t>
            </a:r>
            <a:r>
              <a:rPr lang="en-US"/>
              <a:t> Statement</a:t>
            </a:r>
          </a:p>
        </p:txBody>
      </p:sp>
      <p:sp>
        <p:nvSpPr>
          <p:cNvPr id="3" name="Content Placeholder 2"/>
          <p:cNvSpPr txBox="1">
            <a:spLocks noGrp="1"/>
          </p:cNvSpPr>
          <p:nvPr>
            <p:ph idx="1"/>
          </p:nvPr>
        </p:nvSpPr>
        <p:spPr/>
        <p:txBody>
          <a:bodyPr/>
          <a:lstStyle/>
          <a:p>
            <a:pPr lvl="0"/>
            <a:r>
              <a:rPr lang="en-US">
                <a:solidFill>
                  <a:srgbClr val="FF6600"/>
                </a:solidFill>
              </a:rPr>
              <a:t>yield</a:t>
            </a:r>
            <a:r>
              <a:rPr lang="en-US"/>
              <a:t> is similar to </a:t>
            </a:r>
            <a:r>
              <a:rPr lang="en-US">
                <a:solidFill>
                  <a:srgbClr val="FF6600"/>
                </a:solidFill>
              </a:rPr>
              <a:t>return</a:t>
            </a:r>
            <a:r>
              <a:rPr lang="en-US"/>
              <a:t>, but suspends execution of the called function instead of ending the function</a:t>
            </a:r>
          </a:p>
          <a:p>
            <a:pPr lvl="0"/>
            <a:endParaRPr lang="en-US"/>
          </a:p>
          <a:p>
            <a:pPr lvl="0"/>
            <a:r>
              <a:rPr lang="en-US"/>
              <a:t>On the next call to the function, </a:t>
            </a:r>
            <a:r>
              <a:rPr lang="en-US">
                <a:solidFill>
                  <a:srgbClr val="FF6600"/>
                </a:solidFill>
              </a:rPr>
              <a:t>yield</a:t>
            </a:r>
            <a:r>
              <a:rPr lang="en-US"/>
              <a:t> picks up where it left off, with all identifier values still holding the same values (a </a:t>
            </a:r>
            <a:r>
              <a:rPr lang="en-US">
                <a:solidFill>
                  <a:srgbClr val="FF6600"/>
                </a:solidFill>
              </a:rPr>
              <a:t>return</a:t>
            </a:r>
            <a:r>
              <a:rPr lang="en-US"/>
              <a:t> loses its identifier values)</a:t>
            </a:r>
          </a:p>
          <a:p>
            <a:pPr lvl="0"/>
            <a:endParaRPr lang="en-US"/>
          </a:p>
          <a:p>
            <a:pPr lvl="0"/>
            <a:r>
              <a:rPr lang="en-US"/>
              <a:t>Use pydoc or help for more information on </a:t>
            </a:r>
            <a:r>
              <a:rPr lang="en-US">
                <a:solidFill>
                  <a:srgbClr val="FF6600"/>
                </a:solidFill>
              </a:rPr>
              <a:t>yield</a:t>
            </a:r>
          </a:p>
          <a:p>
            <a:pPr lvl="0"/>
            <a:endParaRPr lang="en-US"/>
          </a:p>
          <a:p>
            <a:pPr marL="114300" lvl="0" indent="0">
              <a:buNone/>
            </a:pPr>
            <a:endParaRPr lang="en-US"/>
          </a:p>
          <a:p>
            <a:pPr lvl="0"/>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name="Slide54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Generators</a:t>
            </a:r>
          </a:p>
        </p:txBody>
      </p:sp>
      <p:sp>
        <p:nvSpPr>
          <p:cNvPr id="3" name="Content Placeholder 2"/>
          <p:cNvSpPr txBox="1">
            <a:spLocks noGrp="1"/>
          </p:cNvSpPr>
          <p:nvPr>
            <p:ph idx="1"/>
          </p:nvPr>
        </p:nvSpPr>
        <p:spPr>
          <a:xfrm>
            <a:off x="114300" y="1417640"/>
            <a:ext cx="8229600" cy="5275265"/>
          </a:xfrm>
        </p:spPr>
        <p:txBody>
          <a:bodyPr/>
          <a:lstStyle/>
          <a:p>
            <a:pPr lvl="0">
              <a:spcAft>
                <a:spcPts val="1200"/>
              </a:spcAft>
            </a:pPr>
            <a:r>
              <a:rPr lang="en-US" sz="2000" dirty="0"/>
              <a:t>Generators are functions that return a “generated” (according to your algorithm) set of values (see PEP255)</a:t>
            </a:r>
          </a:p>
          <a:p>
            <a:pPr lvl="0">
              <a:spcAft>
                <a:spcPts val="1200"/>
              </a:spcAft>
            </a:pPr>
            <a:r>
              <a:rPr lang="en-US" sz="2000" dirty="0" smtClean="0"/>
              <a:t>A </a:t>
            </a:r>
            <a:r>
              <a:rPr lang="en-US" sz="2000" dirty="0"/>
              <a:t>generator is identified by a function that uses the </a:t>
            </a:r>
            <a:r>
              <a:rPr lang="en-US" sz="2000" dirty="0">
                <a:solidFill>
                  <a:srgbClr val="FF6600"/>
                </a:solidFill>
              </a:rPr>
              <a:t>yield</a:t>
            </a:r>
            <a:r>
              <a:rPr lang="en-US" sz="2000" dirty="0"/>
              <a:t> statement</a:t>
            </a:r>
          </a:p>
          <a:p>
            <a:pPr lvl="0">
              <a:spcAft>
                <a:spcPts val="1200"/>
              </a:spcAft>
            </a:pPr>
            <a:r>
              <a:rPr lang="en-US" sz="2000" dirty="0" smtClean="0"/>
              <a:t>Generators </a:t>
            </a:r>
            <a:r>
              <a:rPr lang="en-US" sz="2000" dirty="0"/>
              <a:t>are just lazy iterators that don’t pre-generate the results until needed.</a:t>
            </a:r>
          </a:p>
          <a:p>
            <a:pPr lvl="0">
              <a:spcAft>
                <a:spcPts val="1200"/>
              </a:spcAft>
            </a:pPr>
            <a:r>
              <a:rPr lang="en-US" sz="2000" dirty="0" smtClean="0"/>
              <a:t>Called </a:t>
            </a:r>
            <a:r>
              <a:rPr lang="en-US" sz="2000" dirty="0"/>
              <a:t>with next() just like any generator</a:t>
            </a:r>
          </a:p>
          <a:p>
            <a:pPr lvl="0">
              <a:spcAft>
                <a:spcPts val="1200"/>
              </a:spcAft>
            </a:pPr>
            <a:r>
              <a:rPr lang="en-US" sz="2000" dirty="0" smtClean="0"/>
              <a:t>Saves </a:t>
            </a:r>
            <a:r>
              <a:rPr lang="en-US" sz="2000" dirty="0"/>
              <a:t>memory: does not pre-build returned object</a:t>
            </a:r>
          </a:p>
          <a:p>
            <a:pPr lvl="1">
              <a:spcBef>
                <a:spcPts val="400"/>
              </a:spcBef>
              <a:spcAft>
                <a:spcPts val="1200"/>
              </a:spcAft>
            </a:pPr>
            <a:r>
              <a:rPr lang="en-US" sz="1800" dirty="0"/>
              <a:t>Ex. range vs </a:t>
            </a:r>
            <a:r>
              <a:rPr lang="en-US" sz="1800" dirty="0" err="1" smtClean="0"/>
              <a:t>xrange</a:t>
            </a:r>
            <a:endParaRPr lang="en-US" sz="1800" dirty="0" smtClean="0"/>
          </a:p>
          <a:p>
            <a:pPr>
              <a:spcBef>
                <a:spcPts val="400"/>
              </a:spcBef>
              <a:spcAft>
                <a:spcPts val="1200"/>
              </a:spcAft>
            </a:pPr>
            <a:r>
              <a:rPr lang="en-US" sz="2000" dirty="0"/>
              <a:t>See generator_test.py in </a:t>
            </a:r>
            <a:r>
              <a:rPr lang="en-US" sz="2000" dirty="0" err="1"/>
              <a:t>DemoProgs</a:t>
            </a:r>
            <a:endParaRPr lang="en-US" sz="2000" dirty="0"/>
          </a:p>
          <a:p>
            <a:pPr lvl="0"/>
            <a:endParaRPr lang="en-US" sz="2000" dirty="0"/>
          </a:p>
          <a:p>
            <a:pPr marL="114300" lvl="0" indent="0">
              <a:buNone/>
            </a:pP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name="Slide54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smtClean="0">
                <a:solidFill>
                  <a:srgbClr val="2F2B20"/>
                </a:solidFill>
              </a:rPr>
              <a:t>Lab 21</a:t>
            </a:r>
            <a:endParaRPr lang="en-US" dirty="0">
              <a:solidFill>
                <a:srgbClr val="2F2B20"/>
              </a:solidFill>
            </a:endParaRPr>
          </a:p>
        </p:txBody>
      </p:sp>
      <p:sp>
        <p:nvSpPr>
          <p:cNvPr id="3" name="Content Placeholder 2"/>
          <p:cNvSpPr txBox="1">
            <a:spLocks noGrp="1"/>
          </p:cNvSpPr>
          <p:nvPr>
            <p:ph idx="1"/>
          </p:nvPr>
        </p:nvSpPr>
        <p:spPr/>
        <p:txBody>
          <a:bodyPr/>
          <a:lstStyle/>
          <a:p>
            <a:pPr lvl="0"/>
            <a:r>
              <a:rPr lang="en-US" dirty="0"/>
              <a:t>Write a generator that returns an increasing integer</a:t>
            </a:r>
            <a:br>
              <a:rPr lang="en-US" dirty="0"/>
            </a:br>
            <a:r>
              <a:rPr lang="en-US" dirty="0"/>
              <a:t>if the integer is even or the string "odd" if the integer is odd.</a:t>
            </a:r>
          </a:p>
          <a:p>
            <a:pPr lvl="0"/>
            <a:endParaRPr lang="en-US" dirty="0"/>
          </a:p>
          <a:p>
            <a:pPr lvl="0"/>
            <a:r>
              <a:rPr lang="en-US" dirty="0"/>
              <a:t>Test your generator by calling next() 8 times</a:t>
            </a:r>
            <a:r>
              <a:rPr lang="en-US" dirty="0" smtClean="0"/>
              <a:t>.  The generator itself should never raise </a:t>
            </a:r>
            <a:r>
              <a:rPr lang="en-US" dirty="0" err="1" smtClean="0"/>
              <a:t>StopIteration</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name="Slide54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Generating Decimal Numbers</a:t>
            </a:r>
          </a:p>
        </p:txBody>
      </p:sp>
      <p:sp>
        <p:nvSpPr>
          <p:cNvPr id="3" name="Content Placeholder 2"/>
          <p:cNvSpPr txBox="1">
            <a:spLocks noGrp="1"/>
          </p:cNvSpPr>
          <p:nvPr>
            <p:ph idx="1"/>
          </p:nvPr>
        </p:nvSpPr>
        <p:spPr/>
        <p:txBody>
          <a:bodyPr/>
          <a:lstStyle/>
          <a:p>
            <a:pPr lvl="0">
              <a:spcBef>
                <a:spcPts val="600"/>
              </a:spcBef>
              <a:spcAft>
                <a:spcPts val="1200"/>
              </a:spcAft>
            </a:pPr>
            <a:r>
              <a:rPr lang="en-US" sz="2400" dirty="0"/>
              <a:t>Generators can be used in place of the range function to generate floats.  Working with floats requires caution.</a:t>
            </a:r>
          </a:p>
          <a:p>
            <a:pPr lvl="0">
              <a:spcBef>
                <a:spcPts val="600"/>
              </a:spcBef>
            </a:pPr>
            <a:r>
              <a:rPr lang="en-US" sz="2400" dirty="0"/>
              <a:t>Implement the following program.  Does it work as expected?  If not, why?</a:t>
            </a:r>
          </a:p>
          <a:p>
            <a:pPr marL="114300" lvl="0" indent="0">
              <a:spcBef>
                <a:spcPts val="0"/>
              </a:spcBef>
              <a:buNone/>
            </a:pPr>
            <a:endParaRPr lang="en-US" dirty="0"/>
          </a:p>
          <a:p>
            <a:pPr marL="114300" lvl="0" indent="0">
              <a:spcBef>
                <a:spcPts val="0"/>
              </a:spcBef>
              <a:buNone/>
            </a:pPr>
            <a:r>
              <a:rPr lang="en-US" dirty="0" err="1"/>
              <a:t>def</a:t>
            </a:r>
            <a:r>
              <a:rPr lang="en-US" dirty="0"/>
              <a:t> </a:t>
            </a:r>
            <a:r>
              <a:rPr lang="en-US" dirty="0" err="1"/>
              <a:t>frange</a:t>
            </a:r>
            <a:r>
              <a:rPr lang="en-US" dirty="0"/>
              <a:t>(start, stop, step):</a:t>
            </a:r>
          </a:p>
          <a:p>
            <a:pPr marL="114300" lvl="0" indent="0">
              <a:spcBef>
                <a:spcPts val="0"/>
              </a:spcBef>
              <a:buNone/>
            </a:pPr>
            <a:r>
              <a:rPr lang="en-US" dirty="0"/>
              <a:t>     </a:t>
            </a:r>
            <a:r>
              <a:rPr lang="en-US" dirty="0" err="1"/>
              <a:t>i</a:t>
            </a:r>
            <a:r>
              <a:rPr lang="en-US" dirty="0"/>
              <a:t> = start</a:t>
            </a:r>
          </a:p>
          <a:p>
            <a:pPr marL="114300" lvl="0" indent="0">
              <a:spcBef>
                <a:spcPts val="0"/>
              </a:spcBef>
              <a:buNone/>
            </a:pPr>
            <a:r>
              <a:rPr lang="en-US" dirty="0"/>
              <a:t>     while </a:t>
            </a:r>
            <a:r>
              <a:rPr lang="en-US" dirty="0" err="1"/>
              <a:t>i</a:t>
            </a:r>
            <a:r>
              <a:rPr lang="en-US" dirty="0"/>
              <a:t> &lt; stop:</a:t>
            </a:r>
          </a:p>
          <a:p>
            <a:pPr marL="114300" lvl="0" indent="0">
              <a:spcBef>
                <a:spcPts val="0"/>
              </a:spcBef>
              <a:buNone/>
            </a:pPr>
            <a:r>
              <a:rPr lang="en-US" dirty="0"/>
              <a:t>         yield </a:t>
            </a:r>
            <a:r>
              <a:rPr lang="en-US" dirty="0" err="1"/>
              <a:t>i</a:t>
            </a:r>
            <a:endParaRPr lang="en-US" dirty="0"/>
          </a:p>
          <a:p>
            <a:pPr marL="114300" lvl="0" indent="0">
              <a:spcBef>
                <a:spcPts val="0"/>
              </a:spcBef>
              <a:buNone/>
            </a:pPr>
            <a:r>
              <a:rPr lang="en-US" dirty="0"/>
              <a:t>         </a:t>
            </a:r>
            <a:r>
              <a:rPr lang="en-US" dirty="0" err="1"/>
              <a:t>i</a:t>
            </a:r>
            <a:r>
              <a:rPr lang="en-US" dirty="0"/>
              <a:t> += step</a:t>
            </a:r>
          </a:p>
          <a:p>
            <a:pPr marL="114300" lvl="0" indent="0">
              <a:spcBef>
                <a:spcPts val="0"/>
              </a:spcBef>
              <a:buNone/>
            </a:pPr>
            <a:endParaRPr lang="en-US" dirty="0"/>
          </a:p>
          <a:p>
            <a:pPr marL="114300" lvl="0" indent="0">
              <a:spcBef>
                <a:spcPts val="0"/>
              </a:spcBef>
              <a:buNone/>
            </a:pPr>
            <a:r>
              <a:rPr lang="en-US" dirty="0"/>
              <a:t>for x in </a:t>
            </a:r>
            <a:r>
              <a:rPr lang="en-US" dirty="0" err="1"/>
              <a:t>frange</a:t>
            </a:r>
            <a:r>
              <a:rPr lang="en-US" dirty="0"/>
              <a:t>(0.5, 1.0, 0.1):</a:t>
            </a:r>
          </a:p>
          <a:p>
            <a:pPr marL="114300" lvl="0" indent="0">
              <a:spcBef>
                <a:spcPts val="0"/>
              </a:spcBef>
              <a:buNone/>
            </a:pPr>
            <a:r>
              <a:rPr lang="en-US" dirty="0"/>
              <a:t>    print x</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CS Pipeline Slid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CS%20Pipeline%20Slide%20Theme.thmx</Template>
  <TotalTime>149668</TotalTime>
  <Words>12897</Words>
  <Application>Microsoft Office PowerPoint</Application>
  <PresentationFormat>On-screen Show (4:3)</PresentationFormat>
  <Paragraphs>1892</Paragraphs>
  <Slides>158</Slides>
  <Notes>117</Notes>
  <HiddenSlides>31</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158</vt:i4>
      </vt:variant>
    </vt:vector>
  </HeadingPairs>
  <TitlesOfParts>
    <vt:vector size="171" baseType="lpstr">
      <vt:lpstr>Arial Unicode MS</vt:lpstr>
      <vt:lpstr>Arial</vt:lpstr>
      <vt:lpstr>Calibri</vt:lpstr>
      <vt:lpstr>Cooper Black</vt:lpstr>
      <vt:lpstr>Helvetica</vt:lpstr>
      <vt:lpstr>Helvetica-Bold</vt:lpstr>
      <vt:lpstr>Monaco</vt:lpstr>
      <vt:lpstr>OTS-derived-font</vt:lpstr>
      <vt:lpstr>Tw Cen MT</vt:lpstr>
      <vt:lpstr>Wingdings</vt:lpstr>
      <vt:lpstr>CS Pipeline Slide Theme</vt:lpstr>
      <vt:lpstr>Office Theme</vt:lpstr>
      <vt:lpstr>1_Office Theme</vt:lpstr>
      <vt:lpstr> PYTHON</vt:lpstr>
      <vt:lpstr>NLC INFO</vt:lpstr>
      <vt:lpstr>INTRODUCTIONS</vt:lpstr>
      <vt:lpstr>PAPERWORK</vt:lpstr>
      <vt:lpstr>Resources</vt:lpstr>
      <vt:lpstr>The Zen of Python, by TimPeters:</vt:lpstr>
      <vt:lpstr>The Zen of Python, by TimPeters:</vt:lpstr>
      <vt:lpstr>Our Lab Environment</vt:lpstr>
      <vt:lpstr>PYTHON HELP</vt:lpstr>
      <vt:lpstr>PRINT STATEMENT</vt:lpstr>
      <vt:lpstr>Basic Data Types </vt:lpstr>
      <vt:lpstr>Identifiers &amp; Type</vt:lpstr>
      <vt:lpstr>Math Operators</vt:lpstr>
      <vt:lpstr>Integer Math</vt:lpstr>
      <vt:lpstr>Variable Assignment</vt:lpstr>
      <vt:lpstr>Literals and Comments</vt:lpstr>
      <vt:lpstr>Lab 01 - Formulas</vt:lpstr>
      <vt:lpstr>Formatting Data into Strings</vt:lpstr>
      <vt:lpstr>Formatting Data into Strings</vt:lpstr>
      <vt:lpstr>PowerPoint Presentation</vt:lpstr>
      <vt:lpstr>PowerPoint Presentation</vt:lpstr>
      <vt:lpstr>Lab 02</vt:lpstr>
      <vt:lpstr>Variable Naming Conventions</vt:lpstr>
      <vt:lpstr>Continuations (from PEP 8)</vt:lpstr>
      <vt:lpstr>Python Indentation</vt:lpstr>
      <vt:lpstr>Comparison Operators</vt:lpstr>
      <vt:lpstr>Making Decisions</vt:lpstr>
      <vt:lpstr>Looping ? Times</vt:lpstr>
      <vt:lpstr>Getting Keyboard Input</vt:lpstr>
      <vt:lpstr>LAB 03</vt:lpstr>
      <vt:lpstr>Iteration, Iterable and Iterator</vt:lpstr>
      <vt:lpstr>Looping N Times</vt:lpstr>
      <vt:lpstr>Loops Within Loops</vt:lpstr>
      <vt:lpstr>LAB 04</vt:lpstr>
      <vt:lpstr>Importing Modules</vt:lpstr>
      <vt:lpstr>PyPI – The Python Package Index</vt:lpstr>
      <vt:lpstr>LAB 05 - Game</vt:lpstr>
      <vt:lpstr>EXCEPTIONS</vt:lpstr>
      <vt:lpstr>CATCHING EXCEPTIONS</vt:lpstr>
      <vt:lpstr>LAB 06</vt:lpstr>
      <vt:lpstr>FILE I/O </vt:lpstr>
      <vt:lpstr>Files as Iterables</vt:lpstr>
      <vt:lpstr>LAB 07</vt:lpstr>
      <vt:lpstr>with Statement</vt:lpstr>
      <vt:lpstr>Iterables</vt:lpstr>
      <vt:lpstr>Strings – Basic Operations</vt:lpstr>
      <vt:lpstr>Strings – Slicing</vt:lpstr>
      <vt:lpstr>LAB 08</vt:lpstr>
      <vt:lpstr>Iteration</vt:lpstr>
      <vt:lpstr>Strings - Methods</vt:lpstr>
      <vt:lpstr>Strings - Methods</vt:lpstr>
      <vt:lpstr>LAB 09 </vt:lpstr>
      <vt:lpstr>Strings</vt:lpstr>
      <vt:lpstr>Reading a Web Page</vt:lpstr>
      <vt:lpstr>LAB </vt:lpstr>
      <vt:lpstr>Lists</vt:lpstr>
      <vt:lpstr>List Operations</vt:lpstr>
      <vt:lpstr>List Operations</vt:lpstr>
      <vt:lpstr>Lab 10</vt:lpstr>
      <vt:lpstr>List Methods</vt:lpstr>
      <vt:lpstr>Changing a List</vt:lpstr>
      <vt:lpstr>List Operations</vt:lpstr>
      <vt:lpstr>LAB 11 </vt:lpstr>
      <vt:lpstr>Lists – Removing Elements</vt:lpstr>
      <vt:lpstr>Two-Dimensional Lists</vt:lpstr>
      <vt:lpstr>Sorting</vt:lpstr>
      <vt:lpstr>Lab 12</vt:lpstr>
      <vt:lpstr>Deep vs Shallow Copy</vt:lpstr>
      <vt:lpstr>Tuples</vt:lpstr>
      <vt:lpstr>Tuple Assignment</vt:lpstr>
      <vt:lpstr>How Are Tuples Used?</vt:lpstr>
      <vt:lpstr>Functions</vt:lpstr>
      <vt:lpstr>LAB 13</vt:lpstr>
      <vt:lpstr>IDENTIFIER SCOPE</vt:lpstr>
      <vt:lpstr>Variable Parameter Collectors</vt:lpstr>
      <vt:lpstr>Variable Parameter Collectors (cont.)</vt:lpstr>
      <vt:lpstr>LAB 14</vt:lpstr>
      <vt:lpstr>Command-Line Arguments</vt:lpstr>
      <vt:lpstr>LAB 15 – Command Line</vt:lpstr>
      <vt:lpstr>Dictionaries</vt:lpstr>
      <vt:lpstr>Dictionaries</vt:lpstr>
      <vt:lpstr>Dictionaries as Counters</vt:lpstr>
      <vt:lpstr>LAB 16</vt:lpstr>
      <vt:lpstr>Strings (Again)</vt:lpstr>
      <vt:lpstr>LAB 16 - Original</vt:lpstr>
      <vt:lpstr>Sets</vt:lpstr>
      <vt:lpstr>Sets</vt:lpstr>
      <vt:lpstr>LAB 17</vt:lpstr>
      <vt:lpstr>List Comprehensions</vt:lpstr>
      <vt:lpstr>Dictionary and Set Comprehensions</vt:lpstr>
      <vt:lpstr>LAB 18</vt:lpstr>
      <vt:lpstr>Lambda Functions</vt:lpstr>
      <vt:lpstr>LAB 19 - Lambda Functions</vt:lpstr>
      <vt:lpstr>Filter, Map, Reduce</vt:lpstr>
      <vt:lpstr>LAB 20 – Filter, Map Reduce</vt:lpstr>
      <vt:lpstr>yield Statement</vt:lpstr>
      <vt:lpstr>Generators</vt:lpstr>
      <vt:lpstr>Lab 21</vt:lpstr>
      <vt:lpstr>Generating Decimal Numbers</vt:lpstr>
      <vt:lpstr>Decimal Module</vt:lpstr>
      <vt:lpstr>Lab 22 - sys and os Modules</vt:lpstr>
      <vt:lpstr>os.environ</vt:lpstr>
      <vt:lpstr>os.path Module</vt:lpstr>
      <vt:lpstr>sys Module</vt:lpstr>
      <vt:lpstr>Standard Library</vt:lpstr>
      <vt:lpstr>Lab08</vt:lpstr>
      <vt:lpstr>LAB 07</vt:lpstr>
      <vt:lpstr>Namespaces and Scoping</vt:lpstr>
      <vt:lpstr>Namespaces and Scoping</vt:lpstr>
      <vt:lpstr>Namespace Diagram There is a local namespace for each code block. </vt:lpstr>
      <vt:lpstr>Namespace Hierarchy Another way of looking at it</vt:lpstr>
      <vt:lpstr>Namespaces and Scoping Summary</vt:lpstr>
      <vt:lpstr>Namespaces and Scoping</vt:lpstr>
      <vt:lpstr>Scope &amp; Binding</vt:lpstr>
      <vt:lpstr>Scope &amp; Binding</vt:lpstr>
      <vt:lpstr>Scope &amp; Binding</vt:lpstr>
      <vt:lpstr>Scope &amp; Binding</vt:lpstr>
      <vt:lpstr>Object-Oriented (OO) Programming</vt:lpstr>
      <vt:lpstr>Class Example (code in LabsData)</vt:lpstr>
      <vt:lpstr>The Reason You Need to Use Self</vt:lpstr>
      <vt:lpstr>Classic vs. New Classes</vt:lpstr>
      <vt:lpstr>Class Example</vt:lpstr>
      <vt:lpstr>Comparing Instances</vt:lpstr>
      <vt:lpstr>Python Magic Methods</vt:lpstr>
      <vt:lpstr>Class Example (__str__)</vt:lpstr>
      <vt:lpstr>Lab 23 - Class Example</vt:lpstr>
      <vt:lpstr>Class Example</vt:lpstr>
      <vt:lpstr>Lab 24 - Class Example</vt:lpstr>
      <vt:lpstr>Class Variables</vt:lpstr>
      <vt:lpstr>Class Variables</vt:lpstr>
      <vt:lpstr>Lab 25</vt:lpstr>
      <vt:lpstr>Inheritance</vt:lpstr>
      <vt:lpstr>Overrides</vt:lpstr>
      <vt:lpstr>Method Resolution Graph</vt:lpstr>
      <vt:lpstr>Method Resolution Order (MRO)</vt:lpstr>
      <vt:lpstr>PowerPoint Presentation</vt:lpstr>
      <vt:lpstr>Lab 26</vt:lpstr>
      <vt:lpstr>raise Statement</vt:lpstr>
      <vt:lpstr>Lab 27</vt:lpstr>
      <vt:lpstr>Oh Dear (OOD) Review</vt:lpstr>
      <vt:lpstr>Python OOP (POOP:)</vt:lpstr>
      <vt:lpstr>Classic vs. New Classes</vt:lpstr>
      <vt:lpstr>Think POOP</vt:lpstr>
      <vt:lpstr>Think POOP</vt:lpstr>
      <vt:lpstr>Think POOP</vt:lpstr>
      <vt:lpstr>Think POOP</vt:lpstr>
      <vt:lpstr>Lab15</vt:lpstr>
      <vt:lpstr>Lab</vt:lpstr>
      <vt:lpstr>Debugging Using PDB</vt:lpstr>
      <vt:lpstr>Common PDB Commands</vt:lpstr>
      <vt:lpstr>Independent Lab</vt:lpstr>
      <vt:lpstr>Future</vt:lpstr>
      <vt:lpstr>Python II</vt:lpstr>
      <vt:lpstr>unittest Module</vt:lpstr>
      <vt:lpstr>Modules &amp; Packages Redux</vt:lpstr>
      <vt:lpstr>virtualenv</vt:lpstr>
      <vt:lpstr>site.py</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dc:title>
  <dc:creator>Peter Isburgh</dc:creator>
  <cp:lastModifiedBy>weastridge@aol.com</cp:lastModifiedBy>
  <cp:revision>1242</cp:revision>
  <cp:lastPrinted>2012-08-20T13:12:06Z</cp:lastPrinted>
  <dcterms:created xsi:type="dcterms:W3CDTF">2012-05-15T04:53:34Z</dcterms:created>
  <dcterms:modified xsi:type="dcterms:W3CDTF">2015-05-13T20:58:21Z</dcterms:modified>
</cp:coreProperties>
</file>