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4724E2-7D55-4D9F-8EB5-B4BB7F822F14}">
  <a:tblStyle styleName="Table_0" styleId="{124724E2-7D55-4D9F-8EB5-B4BB7F822F14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7E7E7"/>
          </a:solidFill>
        </a:fill>
      </a:tcStyle>
    </a:wholeTbl>
    <a:band1H>
      <a:tcStyle>
        <a:fill>
          <a:solidFill>
            <a:srgbClr val="CBCBCB"/>
          </a:solidFill>
        </a:fill>
      </a:tcStyle>
    </a:band1H>
    <a:band1V>
      <a:tcStyle>
        <a:fill>
          <a:solidFill>
            <a:srgbClr val="CBCBCB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1pPr>
            <a:lvl2pPr algn="l" rtl="0" indent="-133350" marL="74295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2pPr>
            <a:lvl3pPr algn="l" rtl="0" indent="-101600" marL="1143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3pPr>
            <a:lvl4pPr algn="l" rtl="0" indent="-114300" marL="1600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4pPr>
            <a:lvl5pPr algn="l" rtl="0" indent="-114300" marL="20574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1pPr>
            <a:lvl2pPr algn="l" rtl="0" indent="-133350" marL="74295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2pPr>
            <a:lvl3pPr algn="l" rtl="0" indent="-101600" marL="1143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3pPr>
            <a:lvl4pPr algn="l" rtl="0" indent="-114300" marL="1600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4pPr>
            <a:lvl5pPr algn="l" rtl="0" indent="-114300" marL="20574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elfolie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>
            <a:off y="254000" x="0"/>
            <a:ext cy="847725" cx="4572000"/>
          </a:xfrm>
          <a:prstGeom prst="rect">
            <a:avLst/>
          </a:prstGeom>
          <a:solidFill>
            <a:srgbClr val="99194B">
              <a:alpha val="8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5119687" x="123825"/>
            <a:ext cy="1695450" cx="36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subTitle"/>
          </p:nvPr>
        </p:nvSpPr>
        <p:spPr>
          <a:xfrm>
            <a:off y="5150844" x="4572000"/>
            <a:ext cy="16637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y="254945" x="0"/>
            <a:ext cy="84903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elfolie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457200" x="0"/>
            <a:ext cy="644524" cx="5311774"/>
          </a:xfrm>
          <a:prstGeom prst="rect">
            <a:avLst/>
          </a:prstGeom>
          <a:solidFill>
            <a:srgbClr val="99194B">
              <a:alpha val="8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/>
          <a:srcRect t="0" b="0" r="0" l="0"/>
          <a:stretch/>
        </p:blipFill>
        <p:spPr>
          <a:xfrm>
            <a:off y="5119687" x="123825"/>
            <a:ext cy="1695450" cx="36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" type="subTitle"/>
          </p:nvPr>
        </p:nvSpPr>
        <p:spPr>
          <a:xfrm>
            <a:off y="5187387" x="5311773"/>
            <a:ext cy="1663700" cx="38322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y="465083" x="0"/>
            <a:ext cy="636641" cx="531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1pPr>
            <a:lvl2pPr algn="l" rtl="0" indent="-133350" marL="74295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2pPr>
            <a:lvl3pPr algn="l" rtl="0" indent="-101600" marL="1143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Char char="•"/>
              <a:defRPr/>
            </a:lvl3pPr>
            <a:lvl4pPr algn="l" rtl="0" indent="-114300" marL="1600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–"/>
              <a:defRPr/>
            </a:lvl4pPr>
            <a:lvl5pPr algn="l" rtl="0" indent="-114300" marL="20574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el und Inhal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65100" marL="342900">
              <a:spcBef>
                <a:spcPts val="0"/>
              </a:spcBef>
              <a:buChar char="#"/>
              <a:defRPr/>
            </a:lvl1pPr>
            <a:lvl2pPr rtl="0" indent="-133350" marL="742950">
              <a:spcBef>
                <a:spcPts val="0"/>
              </a:spcBef>
              <a:buChar char="#"/>
              <a:defRPr/>
            </a:lvl2pPr>
            <a:lvl3pPr rtl="0" indent="-101600" marL="1143000">
              <a:spcBef>
                <a:spcPts val="0"/>
              </a:spcBef>
              <a:buChar char="#"/>
              <a:defRPr/>
            </a:lvl3pPr>
            <a:lvl4pPr rtl="0" indent="-114300" marL="1600200">
              <a:spcBef>
                <a:spcPts val="0"/>
              </a:spcBef>
              <a:buChar char="#"/>
              <a:defRPr/>
            </a:lvl4pPr>
            <a:lvl5pPr rtl="0" indent="-114300" marL="2057400">
              <a:spcBef>
                <a:spcPts val="0"/>
              </a:spcBef>
              <a:buChar char="#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Abschnittsüberschrif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2027238" x="0"/>
            <a:ext cy="863599" cx="6697663"/>
          </a:xfrm>
          <a:prstGeom prst="rect">
            <a:avLst/>
          </a:prstGeom>
          <a:solidFill>
            <a:srgbClr val="99194B">
              <a:alpha val="8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000263" x="0"/>
            <a:ext cy="890311" cx="6697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2526294" x="648"/>
            <a:ext cy="1981803" cx="6697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0" mar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Abschnittsüberschrift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4595812" x="0"/>
            <a:ext cy="2262187" cx="9144000"/>
          </a:xfrm>
          <a:prstGeom prst="rect">
            <a:avLst/>
          </a:prstGeom>
          <a:solidFill>
            <a:srgbClr val="3F3F3F">
              <a:alpha val="8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y="1096962" x="1681163"/>
            <a:ext cy="460374" cx="18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y="5097498" x="1223492"/>
            <a:ext cy="890311" cx="66970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3.xml" Type="http://schemas.openxmlformats.org/officeDocument/2006/relationships/slideLayout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solidFill>
            <a:srgbClr val="262626"/>
          </a:solidFill>
          <a:ln w="9525" cap="flat">
            <a:solidFill>
              <a:schemeClr val="dk1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100" marL="34290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1pPr>
            <a:lvl2pPr algn="l" rtl="0" marR="0" indent="-133350" marL="74295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–"/>
              <a:defRPr/>
            </a:lvl2pPr>
            <a:lvl3pPr algn="l" rtl="0" marR="0" indent="-101600" marL="1143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–"/>
              <a:defRPr/>
            </a:lvl4pPr>
            <a:lvl5pPr algn="l" rtl="0" marR="0" indent="-114300" marL="20574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12" name="Shape 112"/>
          <p:cNvGrpSpPr/>
          <p:nvPr/>
        </p:nvGrpSpPr>
        <p:grpSpPr>
          <a:xfrm>
            <a:off y="1412774" x="251519"/>
            <a:ext cy="4896544" cx="1872207"/>
            <a:chOff y="1412775" x="467543"/>
            <a:chExt cy="3744416" cx="2259561"/>
          </a:xfrm>
        </p:grpSpPr>
        <p:sp>
          <p:nvSpPr>
            <p:cNvPr id="113" name="Shape 113"/>
            <p:cNvSpPr/>
            <p:nvPr/>
          </p:nvSpPr>
          <p:spPr>
            <a:xfrm>
              <a:off y="1412775" x="467543"/>
              <a:ext cy="720080" cx="2259561"/>
            </a:xfrm>
            <a:prstGeom prst="rect">
              <a:avLst/>
            </a:prstGeom>
            <a:solidFill>
              <a:srgbClr val="E9412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1" cap="none" baseline="0" sz="1500" lang="de-DE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Kick-Off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y="2204864" x="467543"/>
              <a:ext cy="2952328" cx="2259561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Meeting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Absprache Hauptanforderungen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Grobe Zeiteinteilung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y="1412774" x="2267744"/>
            <a:ext cy="4896544" cx="2304255"/>
            <a:chOff y="1412775" x="3203848"/>
            <a:chExt cy="3744416" cx="2520279"/>
          </a:xfrm>
        </p:grpSpPr>
        <p:sp>
          <p:nvSpPr>
            <p:cNvPr id="116" name="Shape 116"/>
            <p:cNvSpPr/>
            <p:nvPr/>
          </p:nvSpPr>
          <p:spPr>
            <a:xfrm>
              <a:off y="1412775" x="3203848"/>
              <a:ext cy="720080" cx="2520279"/>
            </a:xfrm>
            <a:prstGeom prst="rect">
              <a:avLst/>
            </a:prstGeom>
            <a:solidFill>
              <a:srgbClr val="E9412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1" cap="none" baseline="0" sz="1500" lang="de-DE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Analyse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y="2204864" x="3203848"/>
              <a:ext cy="2952328" cx="252027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Wettbewerbsanalyse</a:t>
              </a:r>
            </a:p>
            <a:p>
              <a:pPr algn="l" rtl="0" lvl="1" marR="0" indent="-279400" marL="9144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○"/>
              </a:pPr>
              <a:r>
                <a:rPr sz="1200" lang="de-DE">
                  <a:solidFill>
                    <a:schemeClr val="lt1"/>
                  </a:solidFill>
                </a:rPr>
                <a:t>Öffentlich-Rechtliche Sendeanstalten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Exploraton der Mediatheken</a:t>
              </a:r>
            </a:p>
            <a:p>
              <a:pPr algn="l" rtl="0" lvl="1" marR="0" indent="-279400" marL="9144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○"/>
              </a:pPr>
              <a:r>
                <a:rPr sz="1200" lang="de-DE">
                  <a:solidFill>
                    <a:schemeClr val="lt1"/>
                  </a:solidFill>
                </a:rPr>
                <a:t>Einschätzung</a:t>
              </a:r>
            </a:p>
            <a:p>
              <a:pPr algn="l" rtl="0" lvl="1" marR="0" indent="-279400" marL="9144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○"/>
              </a:pPr>
              <a:r>
                <a:rPr sz="1200" lang="de-DE">
                  <a:solidFill>
                    <a:schemeClr val="lt1"/>
                  </a:solidFill>
                </a:rPr>
                <a:t>Featurematrix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y="1412774" x="4716016"/>
            <a:ext cy="4896544" cx="2088232"/>
            <a:chOff y="1412775" x="5940151"/>
            <a:chExt cy="3744416" cx="2520280"/>
          </a:xfrm>
        </p:grpSpPr>
        <p:sp>
          <p:nvSpPr>
            <p:cNvPr id="119" name="Shape 119"/>
            <p:cNvSpPr/>
            <p:nvPr/>
          </p:nvSpPr>
          <p:spPr>
            <a:xfrm>
              <a:off y="1412775" x="5940151"/>
              <a:ext cy="720080" cx="2520279"/>
            </a:xfrm>
            <a:prstGeom prst="rect">
              <a:avLst/>
            </a:prstGeom>
            <a:solidFill>
              <a:srgbClr val="E9412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1" cap="none" baseline="0" sz="1500" lang="de-DE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 (&amp; Test)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y="2204864" x="5940151"/>
              <a:ext cy="2952328" cx="252027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Einbindung Mediatheken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Suchen in Mediatheken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Browsen in Mediatheken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Persönlicher Bereich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Sketching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Usability &amp; UX Tests</a:t>
              </a:r>
            </a:p>
            <a:p>
              <a:pPr algn="l" rtl="0" lvl="0" marR="0" indent="-153987" marL="179387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Interfacedesign</a:t>
              </a:r>
            </a:p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 rtl="0" lvl="0" marR="0" indent="-95250" marL="17145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y="1412774" x="6948264"/>
            <a:ext cy="4896544" cx="2088231"/>
            <a:chOff y="1412775" x="5940151"/>
            <a:chExt cy="3744416" cx="2520279"/>
          </a:xfrm>
        </p:grpSpPr>
        <p:sp>
          <p:nvSpPr>
            <p:cNvPr id="122" name="Shape 122"/>
            <p:cNvSpPr/>
            <p:nvPr/>
          </p:nvSpPr>
          <p:spPr>
            <a:xfrm>
              <a:off y="1412775" x="5940151"/>
              <a:ext cy="720080" cx="2520279"/>
            </a:xfrm>
            <a:prstGeom prst="rect">
              <a:avLst/>
            </a:prstGeom>
            <a:solidFill>
              <a:srgbClr val="E9412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1" cap="none" baseline="0" sz="1300" lang="de-DE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Ergebnispräsentation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y="2204864" x="5940151"/>
              <a:ext cy="2952328" cx="252027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200" lang="de-DE">
                  <a:solidFill>
                    <a:schemeClr val="lt1"/>
                  </a:solidFill>
                </a:rPr>
                <a:t>Präsentation der Ergebnisse vor Stakeholder und Seminarteilnehmern </a:t>
              </a:r>
            </a:p>
            <a:p>
              <a:pPr algn="l" rtl="0" lvl="0" marR="0" indent="-95250" marL="17145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trike="noStrike" u="none" b="1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finaler Status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Lessons learned (Probleme und Lösungen)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Major steps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Besonderheiten hervorheben</a:t>
              </a:r>
            </a:p>
            <a:p>
              <a:pPr algn="l" rtl="0" lvl="0" marR="0" indent="-279400" marL="45720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66666"/>
                <a:buFont typeface="Arial"/>
                <a:buChar char="●"/>
              </a:pPr>
              <a:r>
                <a:rPr sz="1200" lang="de-DE">
                  <a:solidFill>
                    <a:schemeClr val="lt1"/>
                  </a:solidFill>
                </a:rPr>
                <a:t>Live-Demo</a:t>
              </a:r>
            </a:p>
            <a:p>
              <a:pPr algn="l" rtl="0" lvl="0" marR="0" indent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y="6381328" x="251519"/>
            <a:ext cy="360040" cx="87849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29" name="Shape 129"/>
          <p:cNvGrpSpPr/>
          <p:nvPr/>
        </p:nvGrpSpPr>
        <p:grpSpPr>
          <a:xfrm>
            <a:off y="2349757" x="541914"/>
            <a:ext cy="1151452" cx="8060170"/>
            <a:chOff y="36341" x="2362"/>
            <a:chExt cy="1151452" cx="8060170"/>
          </a:xfrm>
        </p:grpSpPr>
        <p:sp>
          <p:nvSpPr>
            <p:cNvPr id="130" name="Shape 130"/>
            <p:cNvSpPr/>
            <p:nvPr/>
          </p:nvSpPr>
          <p:spPr>
            <a:xfrm>
              <a:off y="36341" x="2362"/>
              <a:ext cy="1151452" cx="2878632"/>
            </a:xfrm>
            <a:prstGeom prst="chevron">
              <a:avLst>
                <a:gd fmla="val 50000" name="adj"/>
              </a:avLst>
            </a:prstGeom>
            <a:solidFill>
              <a:srgbClr val="E9412E"/>
            </a:solidFill>
            <a:ln w="254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y="36341" x="578087"/>
              <a:ext cy="1151452" cx="1727180"/>
            </a:xfrm>
            <a:prstGeom prst="rect">
              <a:avLst/>
            </a:prstGeom>
          </p:spPr>
          <p:txBody>
            <a:bodyPr bIns="21325" rIns="21325" lIns="64000" tIns="21325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strike="noStrike" u="none" b="1" cap="none" baseline="0" sz="1600" lang="de-D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Analyse Ist-Zustand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y="36341" x="2593131"/>
              <a:ext cy="1151452" cx="2878632"/>
            </a:xfrm>
            <a:prstGeom prst="chevron">
              <a:avLst>
                <a:gd fmla="val 50000" name="adj"/>
              </a:avLst>
            </a:prstGeom>
            <a:solidFill>
              <a:srgbClr val="A92F21"/>
            </a:solidFill>
            <a:ln w="254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y="36341" x="3168857"/>
              <a:ext cy="1151452" cx="1727180"/>
            </a:xfrm>
            <a:prstGeom prst="rect">
              <a:avLst/>
            </a:prstGeom>
          </p:spPr>
          <p:txBody>
            <a:bodyPr bIns="21325" rIns="21325" lIns="64000" tIns="21325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strike="noStrike" u="none" b="1" cap="none" baseline="0" sz="1600" lang="de-D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Engineering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y="36341" x="5183900"/>
              <a:ext cy="1151452" cx="2878632"/>
            </a:xfrm>
            <a:prstGeom prst="chevron">
              <a:avLst>
                <a:gd fmla="val 50000" name="adj"/>
              </a:avLst>
            </a:prstGeom>
            <a:solidFill>
              <a:srgbClr val="691D15"/>
            </a:solidFill>
            <a:ln w="254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y="36341" x="5759626"/>
              <a:ext cy="1151452" cx="1727180"/>
            </a:xfrm>
            <a:prstGeom prst="rect">
              <a:avLst/>
            </a:prstGeom>
          </p:spPr>
          <p:txBody>
            <a:bodyPr bIns="21325" rIns="21325" lIns="64000" tIns="21325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strike="noStrike" u="none" b="1" cap="none" baseline="0" sz="1600" lang="de-D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Umsetzung</a:t>
              </a:r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y="3608973" x="539552"/>
            <a:ext cy="1511183" cx="223224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Wettbewerbsanalyse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 Plattformen erforschen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Mediatheken explorieren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Einschätzung der Mediatheken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Featurematrix</a:t>
            </a: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y="3608973" x="3225873"/>
            <a:ext cy="1511183" cx="223224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Funktionsumfang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SRS-Dokument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Entwicklung geeigneter Informationsarchitektur</a:t>
            </a: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y="3608973" x="5756862"/>
            <a:ext cy="1511183" cx="223224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Einbinden von Mediatheken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Browsing in Mediatheken</a:t>
            </a:r>
          </a:p>
          <a:p>
            <a:pPr algn="l" rtl="0" lvl="0" marR="0" indent="-171450" marL="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1200" lang="de-D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Personalisierungsfunktionen</a:t>
            </a: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03188" marL="1793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43" name="Shape 143"/>
          <p:cNvGraphicFramePr/>
          <p:nvPr/>
        </p:nvGraphicFramePr>
        <p:xfrm>
          <a:off y="85250" x="902673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{124724E2-7D55-4D9F-8EB5-B4BB7F822F14}</a:tableStyleId>
              </a:tblPr>
              <a:tblGrid>
                <a:gridCol w="2351925"/>
                <a:gridCol w="2351925"/>
                <a:gridCol w="2351925"/>
              </a:tblGrid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Arbeitspaket</a:t>
                      </a:r>
                    </a:p>
                  </a:txBody>
                  <a:tcPr marR="91450" marB="45725" marT="45725" marL="91450"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Aktivitäten</a:t>
                      </a:r>
                    </a:p>
                  </a:txBody>
                  <a:tcPr marR="91450" marB="45725" marT="45725" marL="91450"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Dauer</a:t>
                      </a:r>
                    </a:p>
                  </a:txBody>
                  <a:tcPr marR="91450" marB="45725" marT="45725" marL="91450">
                    <a:solidFill>
                      <a:srgbClr val="262626"/>
                    </a:solidFill>
                  </a:tcPr>
                </a:tc>
              </a:tr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Wettbewerbsanalyse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Alternativen, Mediatheken explorieren, Einschätzung der Mediatheken, Featurematrix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8 MT</a:t>
                      </a:r>
                    </a:p>
                  </a:txBody>
                  <a:tcPr marR="91450" marB="45725" marT="45725" marL="91450"/>
                </a:tc>
              </a:tr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Mediatheken einbinden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APIs einbinden, Suchen in Mediatheken, Streamen von Mediatheken, Dateitypen/Player &amp; Grundlagen, Featurematrix erweitern, Streaming in Portal einbinden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17 MT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</a:tr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Browsing &amp; Searching in Mediatheken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Exploration der IAs der Mediatheken, Erstellung geeigneter Informationsarchitektur, Exploration der Suchfunktionen der Mediatheken, Entwicklung Queries, Kombiantion Suchalgorithmen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20 MT</a:t>
                      </a:r>
                    </a:p>
                  </a:txBody>
                  <a:tcPr marR="91450" marB="45725" marT="45725" marL="91450"/>
                </a:tc>
              </a:tr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 auf der Startseite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Favoriten, Neue Sendungen, Kategorisierung / Filterung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11 MT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</a:tr>
              <a:tr h="554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Personalisierungsfunktion / persönlicher Bereich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Favoritenliste, Reminder &amp; Abos, Playlists, Merkliste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9 MT</a:t>
                      </a:r>
                    </a:p>
                  </a:txBody>
                  <a:tcPr marR="91450" marB="45725" marT="45725" marL="91450"/>
                </a:tc>
              </a:tr>
              <a:tr h="120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Sketching, Prototyping, Screendesign, Design Umsetzung( Landing-Page, Sendungsbereich, </a:t>
                      </a:r>
                      <a:r>
                        <a:rPr sz="1200" lang="de-DE"/>
                        <a:t>persönlicher Bereich), Design Anpassungen, Browserspezifische Anpassungen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20 MT</a:t>
                      </a:r>
                    </a:p>
                  </a:txBody>
                  <a:tcPr marR="91450" marB="45725" marT="45725" marL="91450">
                    <a:solidFill>
                      <a:srgbClr val="FFFFFF"/>
                    </a:solidFill>
                  </a:tcPr>
                </a:tc>
              </a:tr>
              <a:tr h="391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Expertenevaluation/Nutzertests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sz="1200" lang="de-DE">
                          <a:latin typeface="Arial"/>
                          <a:ea typeface="Arial"/>
                          <a:cs typeface="Arial"/>
                          <a:sym typeface="Arial"/>
                        </a:rPr>
                        <a:t>5 MT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rlage_Praxissemina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