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67" r:id="rId6"/>
    <p:sldId id="258" r:id="rId7"/>
    <p:sldId id="259" r:id="rId8"/>
    <p:sldId id="260" r:id="rId9"/>
    <p:sldId id="261" r:id="rId10"/>
    <p:sldId id="262" r:id="rId11"/>
    <p:sldId id="263"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92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2017/6/6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2017/6/6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2017/6/6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2017/6/6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1268760"/>
            <a:ext cx="7772400" cy="1470025"/>
          </a:xfrm>
        </p:spPr>
        <p:txBody>
          <a:bodyPr/>
          <a:lstStyle/>
          <a:p>
            <a:r>
              <a:rPr lang="zh-CN" altLang="zh-CN" b="1" dirty="0" smtClean="0">
                <a:solidFill>
                  <a:srgbClr val="FF0000"/>
                </a:solidFill>
              </a:rPr>
              <a:t>实验</a:t>
            </a:r>
            <a:r>
              <a:rPr lang="en-US" altLang="zh-CN" b="1" dirty="0">
                <a:solidFill>
                  <a:srgbClr val="FF0000"/>
                </a:solidFill>
              </a:rPr>
              <a:t>3</a:t>
            </a:r>
            <a:r>
              <a:rPr lang="zh-CN" altLang="zh-CN" b="1" smtClean="0">
                <a:solidFill>
                  <a:srgbClr val="FF0000"/>
                </a:solidFill>
              </a:rPr>
              <a:t>、</a:t>
            </a:r>
            <a:r>
              <a:rPr lang="zh-CN" altLang="en-US" b="1" dirty="0" smtClean="0">
                <a:solidFill>
                  <a:srgbClr val="FF0000"/>
                </a:solidFill>
              </a:rPr>
              <a:t>同步互斥</a:t>
            </a:r>
            <a:r>
              <a:rPr lang="zh-CN" altLang="zh-CN" b="1" dirty="0" smtClean="0">
                <a:solidFill>
                  <a:srgbClr val="FF0000"/>
                </a:solidFill>
              </a:rPr>
              <a:t>问题</a:t>
            </a:r>
            <a:endParaRPr lang="zh-CN" altLang="en-US" b="1" dirty="0">
              <a:solidFill>
                <a:srgbClr val="FF0000"/>
              </a:solidFill>
            </a:endParaRPr>
          </a:p>
        </p:txBody>
      </p:sp>
      <p:sp>
        <p:nvSpPr>
          <p:cNvPr id="3" name="副标题 2"/>
          <p:cNvSpPr>
            <a:spLocks noGrp="1"/>
          </p:cNvSpPr>
          <p:nvPr>
            <p:ph type="subTitle" idx="1"/>
          </p:nvPr>
        </p:nvSpPr>
        <p:spPr>
          <a:xfrm>
            <a:off x="2267744" y="2636912"/>
            <a:ext cx="5288632" cy="1752600"/>
          </a:xfrm>
        </p:spPr>
        <p:txBody>
          <a:bodyPr/>
          <a:lstStyle/>
          <a:p>
            <a:pPr algn="l">
              <a:buFont typeface="Arial" pitchFamily="34" charset="0"/>
              <a:buChar char="•"/>
            </a:pPr>
            <a:r>
              <a:rPr lang="zh-CN" altLang="en-US" dirty="0" smtClean="0">
                <a:solidFill>
                  <a:srgbClr val="FF0000"/>
                </a:solidFill>
              </a:rPr>
              <a:t>生产者消费者问题</a:t>
            </a:r>
            <a:endParaRPr lang="en-US" altLang="zh-CN" dirty="0" smtClean="0">
              <a:solidFill>
                <a:srgbClr val="FF0000"/>
              </a:solidFill>
            </a:endParaRPr>
          </a:p>
          <a:p>
            <a:pPr algn="l">
              <a:buFont typeface="Arial" pitchFamily="34" charset="0"/>
              <a:buChar char="•"/>
            </a:pPr>
            <a:r>
              <a:rPr lang="zh-CN" altLang="zh-CN" dirty="0" smtClean="0">
                <a:solidFill>
                  <a:srgbClr val="FF0000"/>
                </a:solidFill>
              </a:rPr>
              <a:t>读者写者</a:t>
            </a:r>
            <a:r>
              <a:rPr lang="zh-CN" altLang="en-US" dirty="0" smtClean="0">
                <a:solidFill>
                  <a:srgbClr val="FF0000"/>
                </a:solidFill>
              </a:rPr>
              <a:t>问题</a:t>
            </a:r>
            <a:endParaRPr lang="en-US" altLang="zh-CN" dirty="0" smtClean="0">
              <a:solidFill>
                <a:srgbClr val="FF0000"/>
              </a:solidFill>
            </a:endParaRPr>
          </a:p>
        </p:txBody>
      </p:sp>
      <p:sp>
        <p:nvSpPr>
          <p:cNvPr id="4" name="矩形 3"/>
          <p:cNvSpPr/>
          <p:nvPr/>
        </p:nvSpPr>
        <p:spPr>
          <a:xfrm>
            <a:off x="2157500" y="4797152"/>
            <a:ext cx="5726868" cy="461665"/>
          </a:xfrm>
          <a:prstGeom prst="rect">
            <a:avLst/>
          </a:prstGeom>
        </p:spPr>
        <p:txBody>
          <a:bodyPr wrap="square">
            <a:spAutoFit/>
          </a:bodyPr>
          <a:lstStyle/>
          <a:p>
            <a:r>
              <a:rPr lang="zh-CN" altLang="en-US" sz="2400" b="1" dirty="0">
                <a:latin typeface="Calibri" panose="020F0502020204030204" pitchFamily="34" charset="0"/>
              </a:rPr>
              <a:t>提</a:t>
            </a:r>
            <a:r>
              <a:rPr lang="zh-CN" altLang="en-US" sz="2400" b="1" dirty="0" smtClean="0">
                <a:latin typeface="Calibri" panose="020F0502020204030204" pitchFamily="34" charset="0"/>
              </a:rPr>
              <a:t>交作业时间：</a:t>
            </a:r>
            <a:r>
              <a:rPr lang="en-US" altLang="zh-CN" sz="2400" b="1" dirty="0" smtClean="0">
                <a:latin typeface="Calibri" panose="020F0502020204030204" pitchFamily="34" charset="0"/>
              </a:rPr>
              <a:t>5</a:t>
            </a:r>
            <a:r>
              <a:rPr lang="zh-CN" altLang="en-US" sz="2400" b="1" dirty="0" smtClean="0">
                <a:latin typeface="Calibri" panose="020F0502020204030204" pitchFamily="34" charset="0"/>
              </a:rPr>
              <a:t>月</a:t>
            </a:r>
            <a:r>
              <a:rPr lang="en-US" altLang="zh-CN" sz="2400" b="1" dirty="0" smtClean="0">
                <a:latin typeface="Calibri" panose="020F0502020204030204" pitchFamily="34" charset="0"/>
              </a:rPr>
              <a:t>22</a:t>
            </a:r>
            <a:r>
              <a:rPr lang="zh-CN" altLang="en-US" sz="2400" b="1" dirty="0" smtClean="0">
                <a:latin typeface="Calibri" panose="020F0502020204030204" pitchFamily="34" charset="0"/>
              </a:rPr>
              <a:t>日晚上</a:t>
            </a:r>
            <a:r>
              <a:rPr lang="en-US" altLang="zh-CN" sz="2400" b="1" dirty="0" smtClean="0">
                <a:latin typeface="Calibri" panose="020F0502020204030204" pitchFamily="34" charset="0"/>
              </a:rPr>
              <a:t>12</a:t>
            </a:r>
            <a:r>
              <a:rPr lang="zh-CN" altLang="en-US" sz="2400" b="1" dirty="0" smtClean="0">
                <a:latin typeface="Calibri" panose="020F0502020204030204" pitchFamily="34" charset="0"/>
              </a:rPr>
              <a:t>点前</a:t>
            </a:r>
            <a:endParaRPr lang="zh-CN"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a:t>
            </a:r>
            <a:r>
              <a:rPr lang="zh-CN" altLang="zh-CN" dirty="0" smtClean="0"/>
              <a:t>）读者优先</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smtClean="0"/>
              <a:t>读者优先指的是除非有写者在写文件，否则读者不需要等待。所以可以用一个整型变量</a:t>
            </a:r>
            <a:r>
              <a:rPr lang="en-US" altLang="zh-CN" dirty="0" err="1" smtClean="0"/>
              <a:t>read_count</a:t>
            </a:r>
            <a:r>
              <a:rPr lang="zh-CN" altLang="zh-CN" dirty="0" smtClean="0"/>
              <a:t>记录当前的读者数目，用于确定是否需要释放正在等待的写者线程</a:t>
            </a:r>
            <a:r>
              <a:rPr lang="en-US" altLang="zh-CN" dirty="0" smtClean="0"/>
              <a:t>(</a:t>
            </a:r>
            <a:r>
              <a:rPr lang="zh-CN" altLang="zh-CN" dirty="0" smtClean="0"/>
              <a:t>当</a:t>
            </a:r>
            <a:r>
              <a:rPr lang="en-US" altLang="zh-CN" dirty="0" err="1" smtClean="0"/>
              <a:t>read_count</a:t>
            </a:r>
            <a:r>
              <a:rPr lang="en-US" altLang="zh-CN" dirty="0" smtClean="0"/>
              <a:t>=0</a:t>
            </a:r>
            <a:r>
              <a:rPr lang="zh-CN" altLang="zh-CN" dirty="0" smtClean="0"/>
              <a:t>时，表明所有的读者读完，需要释放写者等待队列中的一个写者</a:t>
            </a:r>
            <a:r>
              <a:rPr lang="en-US" altLang="zh-CN" dirty="0" smtClean="0"/>
              <a:t>)</a:t>
            </a:r>
            <a:r>
              <a:rPr lang="zh-CN" altLang="zh-CN" dirty="0" smtClean="0"/>
              <a:t>。每一个读者开始读文件时，必须修改</a:t>
            </a:r>
            <a:r>
              <a:rPr lang="en-US" altLang="zh-CN" dirty="0" err="1" smtClean="0"/>
              <a:t>read_count</a:t>
            </a:r>
            <a:r>
              <a:rPr lang="zh-CN" altLang="zh-CN" dirty="0" smtClean="0"/>
              <a:t>变量。因此需要一个互斥对象</a:t>
            </a:r>
            <a:r>
              <a:rPr lang="en-US" altLang="zh-CN" dirty="0" err="1" smtClean="0"/>
              <a:t>mutex</a:t>
            </a:r>
            <a:r>
              <a:rPr lang="zh-CN" altLang="zh-CN" dirty="0" smtClean="0"/>
              <a:t>来实现对全局变量</a:t>
            </a:r>
            <a:r>
              <a:rPr lang="en-US" altLang="zh-CN" dirty="0" err="1" smtClean="0"/>
              <a:t>read_count</a:t>
            </a:r>
            <a:r>
              <a:rPr lang="zh-CN" altLang="zh-CN" dirty="0" smtClean="0"/>
              <a:t>修改时的互斥。</a:t>
            </a:r>
          </a:p>
          <a:p>
            <a:r>
              <a:rPr lang="zh-CN" altLang="zh-CN" dirty="0" smtClean="0"/>
              <a:t>另外，为了实现写</a:t>
            </a:r>
            <a:r>
              <a:rPr lang="en-US" altLang="zh-CN" dirty="0" smtClean="0"/>
              <a:t>-</a:t>
            </a:r>
            <a:r>
              <a:rPr lang="zh-CN" altLang="zh-CN" dirty="0" smtClean="0"/>
              <a:t>写互斥，需要增加一个临界区对象</a:t>
            </a:r>
            <a:r>
              <a:rPr lang="en-US" altLang="zh-CN" dirty="0" smtClean="0"/>
              <a:t>write</a:t>
            </a:r>
            <a:r>
              <a:rPr lang="zh-CN" altLang="zh-CN" dirty="0" smtClean="0"/>
              <a:t>。当写者发出写请求时，必须申请临界区对象的所有权。通过这种方法，也可以实现读</a:t>
            </a:r>
            <a:r>
              <a:rPr lang="en-US" altLang="zh-CN" dirty="0" smtClean="0"/>
              <a:t>-</a:t>
            </a:r>
            <a:r>
              <a:rPr lang="zh-CN" altLang="zh-CN" dirty="0" smtClean="0"/>
              <a:t>写互斥，当</a:t>
            </a:r>
            <a:r>
              <a:rPr lang="en-US" altLang="zh-CN" dirty="0" err="1" smtClean="0"/>
              <a:t>read_count</a:t>
            </a:r>
            <a:r>
              <a:rPr lang="en-US" altLang="zh-CN" dirty="0" smtClean="0"/>
              <a:t>=1</a:t>
            </a:r>
            <a:r>
              <a:rPr lang="zh-CN" altLang="zh-CN" dirty="0" smtClean="0"/>
              <a:t>时</a:t>
            </a:r>
            <a:r>
              <a:rPr lang="en-US" altLang="zh-CN" dirty="0" smtClean="0"/>
              <a:t>(</a:t>
            </a:r>
            <a:r>
              <a:rPr lang="zh-CN" altLang="zh-CN" dirty="0" smtClean="0"/>
              <a:t>即第一个读者到来时</a:t>
            </a:r>
            <a:r>
              <a:rPr lang="en-US" altLang="zh-CN" dirty="0" smtClean="0"/>
              <a:t>)</a:t>
            </a:r>
            <a:r>
              <a:rPr lang="zh-CN" altLang="zh-CN" dirty="0" smtClean="0"/>
              <a:t>，读者线程也必须申请临界区对象的所有权。</a:t>
            </a:r>
          </a:p>
          <a:p>
            <a:r>
              <a:rPr lang="zh-CN" altLang="zh-CN" dirty="0" smtClean="0"/>
              <a:t>当读者拥有临界区的所有权时，写者阻塞在临界区对象</a:t>
            </a:r>
            <a:r>
              <a:rPr lang="en-US" altLang="zh-CN" dirty="0" smtClean="0"/>
              <a:t>write</a:t>
            </a:r>
            <a:r>
              <a:rPr lang="zh-CN" altLang="zh-CN" dirty="0" smtClean="0"/>
              <a:t>上。当写者拥有临界区的所有权时，第一个读者判断完“</a:t>
            </a:r>
            <a:r>
              <a:rPr lang="en-US" altLang="zh-CN" dirty="0" err="1" smtClean="0"/>
              <a:t>read_count</a:t>
            </a:r>
            <a:r>
              <a:rPr lang="en-US" altLang="zh-CN" dirty="0" smtClean="0"/>
              <a:t>==1</a:t>
            </a:r>
            <a:r>
              <a:rPr lang="zh-CN" altLang="zh-CN" dirty="0" smtClean="0"/>
              <a:t>”后阻塞在</a:t>
            </a:r>
            <a:r>
              <a:rPr lang="en-US" altLang="zh-CN" dirty="0" smtClean="0"/>
              <a:t>write</a:t>
            </a:r>
            <a:r>
              <a:rPr lang="zh-CN" altLang="zh-CN" dirty="0" smtClean="0"/>
              <a:t>上，其余的读者由于等待对</a:t>
            </a:r>
            <a:r>
              <a:rPr lang="en-US" altLang="zh-CN" dirty="0" err="1" smtClean="0"/>
              <a:t>read_count</a:t>
            </a:r>
            <a:r>
              <a:rPr lang="zh-CN" altLang="zh-CN" dirty="0" smtClean="0"/>
              <a:t>的判断，阻塞在</a:t>
            </a:r>
            <a:r>
              <a:rPr lang="en-US" altLang="zh-CN" dirty="0" err="1" smtClean="0"/>
              <a:t>mutex</a:t>
            </a:r>
            <a:r>
              <a:rPr lang="zh-CN" altLang="zh-CN" dirty="0" smtClean="0"/>
              <a:t>上。</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a:t>
            </a:r>
            <a:r>
              <a:rPr lang="zh-CN" altLang="zh-CN" dirty="0" smtClean="0"/>
              <a:t>）写者优先</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smtClean="0"/>
              <a:t>写者优先与读者优先类似。不同之处在于一旦一个写者到来，它应该尽快对文件进行写操作，如果有一个写者在等待，则新到来的读者不允许进行读操作。为此应当添加一个整型变量</a:t>
            </a:r>
            <a:r>
              <a:rPr lang="en-US" altLang="zh-CN" dirty="0" err="1" smtClean="0"/>
              <a:t>write_count</a:t>
            </a:r>
            <a:r>
              <a:rPr lang="zh-CN" altLang="zh-CN" dirty="0" smtClean="0"/>
              <a:t>，用于记录正在等待的写者的数目，当</a:t>
            </a:r>
            <a:r>
              <a:rPr lang="en-US" altLang="zh-CN" dirty="0" err="1" smtClean="0"/>
              <a:t>write_count</a:t>
            </a:r>
            <a:r>
              <a:rPr lang="en-US" altLang="zh-CN" dirty="0" smtClean="0"/>
              <a:t>=0</a:t>
            </a:r>
            <a:r>
              <a:rPr lang="zh-CN" altLang="zh-CN" dirty="0" smtClean="0"/>
              <a:t>时，才可以释放等待的读者线程队列。</a:t>
            </a:r>
          </a:p>
          <a:p>
            <a:r>
              <a:rPr lang="zh-CN" altLang="zh-CN" dirty="0" smtClean="0"/>
              <a:t>为了对全局变量</a:t>
            </a:r>
            <a:r>
              <a:rPr lang="en-US" altLang="zh-CN" dirty="0" err="1" smtClean="0"/>
              <a:t>write_count</a:t>
            </a:r>
            <a:r>
              <a:rPr lang="zh-CN" altLang="zh-CN" dirty="0" smtClean="0"/>
              <a:t>实现互斥，必须增加一个互斥对象</a:t>
            </a:r>
            <a:r>
              <a:rPr lang="en-US" altLang="zh-CN" dirty="0" smtClean="0"/>
              <a:t>mutex3</a:t>
            </a:r>
            <a:r>
              <a:rPr lang="zh-CN" altLang="zh-CN" dirty="0" smtClean="0"/>
              <a:t>。</a:t>
            </a:r>
          </a:p>
          <a:p>
            <a:r>
              <a:rPr lang="zh-CN" altLang="zh-CN" dirty="0" smtClean="0"/>
              <a:t>为了实现写者优先，应当添加一个临界区对象</a:t>
            </a:r>
            <a:r>
              <a:rPr lang="en-US" altLang="zh-CN" dirty="0" smtClean="0"/>
              <a:t>read</a:t>
            </a:r>
            <a:r>
              <a:rPr lang="zh-CN" altLang="zh-CN" dirty="0" smtClean="0"/>
              <a:t>，当有写者在写文件或等待时，读者必须阻塞在</a:t>
            </a:r>
            <a:r>
              <a:rPr lang="en-US" altLang="zh-CN" dirty="0" smtClean="0"/>
              <a:t>read</a:t>
            </a:r>
            <a:r>
              <a:rPr lang="zh-CN" altLang="zh-CN" dirty="0" smtClean="0"/>
              <a:t>上。</a:t>
            </a:r>
          </a:p>
          <a:p>
            <a:r>
              <a:rPr lang="zh-CN" altLang="zh-CN" dirty="0" smtClean="0"/>
              <a:t>读者线程除了要对全局变量</a:t>
            </a:r>
            <a:r>
              <a:rPr lang="en-US" altLang="zh-CN" dirty="0" err="1" smtClean="0"/>
              <a:t>read_count</a:t>
            </a:r>
            <a:r>
              <a:rPr lang="zh-CN" altLang="zh-CN" dirty="0" smtClean="0"/>
              <a:t>实现操作上的互斥外，还必须有一个互斥对象对阻塞</a:t>
            </a:r>
            <a:r>
              <a:rPr lang="en-US" altLang="zh-CN" dirty="0" smtClean="0"/>
              <a:t>read</a:t>
            </a:r>
            <a:r>
              <a:rPr lang="zh-CN" altLang="zh-CN" dirty="0" smtClean="0"/>
              <a:t>这一过程实现互斥。这两个互斥对象分别命名为</a:t>
            </a:r>
            <a:r>
              <a:rPr lang="en-US" altLang="zh-CN" dirty="0" smtClean="0"/>
              <a:t>mutex1</a:t>
            </a:r>
            <a:r>
              <a:rPr lang="zh-CN" altLang="zh-CN" dirty="0" smtClean="0"/>
              <a:t>和</a:t>
            </a:r>
            <a:r>
              <a:rPr lang="en-US" altLang="zh-CN" dirty="0" smtClean="0"/>
              <a:t>mutex2</a:t>
            </a:r>
            <a:r>
              <a:rPr lang="zh-CN" altLang="zh-CN" dirty="0" smtClean="0"/>
              <a:t>。</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827088" y="260350"/>
            <a:ext cx="7772400" cy="1143000"/>
          </a:xfrm>
        </p:spPr>
        <p:txBody>
          <a:bodyPr/>
          <a:lstStyle/>
          <a:p>
            <a:r>
              <a:rPr lang="zh-CN" altLang="en-US" b="1" dirty="0" smtClean="0"/>
              <a:t>生产者</a:t>
            </a:r>
            <a:r>
              <a:rPr lang="en-US" altLang="zh-CN" b="1" dirty="0" smtClean="0"/>
              <a:t>-</a:t>
            </a:r>
            <a:r>
              <a:rPr lang="zh-CN" altLang="en-US" b="1" dirty="0" smtClean="0"/>
              <a:t>消费者问题</a:t>
            </a:r>
            <a:endParaRPr lang="en-US" altLang="zh-CN" b="1" dirty="0" smtClean="0"/>
          </a:p>
        </p:txBody>
      </p:sp>
      <p:sp>
        <p:nvSpPr>
          <p:cNvPr id="2051" name="Rectangle 3"/>
          <p:cNvSpPr>
            <a:spLocks noGrp="1" noChangeArrowheads="1"/>
          </p:cNvSpPr>
          <p:nvPr>
            <p:ph type="body" idx="1"/>
          </p:nvPr>
        </p:nvSpPr>
        <p:spPr>
          <a:xfrm>
            <a:off x="395288" y="2205038"/>
            <a:ext cx="8353425" cy="2808287"/>
          </a:xfrm>
        </p:spPr>
        <p:txBody>
          <a:bodyPr/>
          <a:lstStyle/>
          <a:p>
            <a:pPr eaLnBrk="1" hangingPunct="1"/>
            <a:r>
              <a:rPr lang="zh-CN" altLang="en-US" sz="2800" b="1" dirty="0" smtClean="0"/>
              <a:t>利用线程同步机制，实现生产者</a:t>
            </a:r>
            <a:r>
              <a:rPr lang="en-US" altLang="zh-CN" sz="2800" b="1" dirty="0" smtClean="0"/>
              <a:t>-</a:t>
            </a:r>
            <a:r>
              <a:rPr lang="zh-CN" altLang="en-US" sz="2800" b="1" dirty="0" smtClean="0"/>
              <a:t>消费者问题</a:t>
            </a:r>
            <a:endParaRPr lang="en-US" altLang="zh-CN" sz="2800" b="1" dirty="0" smtClean="0"/>
          </a:p>
          <a:p>
            <a:pPr eaLnBrk="1" hangingPunct="1"/>
            <a:r>
              <a:rPr lang="zh-CN" altLang="en-US" sz="2800" b="1" dirty="0" smtClean="0"/>
              <a:t>见第</a:t>
            </a:r>
            <a:r>
              <a:rPr lang="en-US" altLang="zh-CN" sz="2800" b="1" dirty="0" smtClean="0"/>
              <a:t>6</a:t>
            </a:r>
            <a:r>
              <a:rPr lang="zh-CN" altLang="en-US" sz="2800" b="1" dirty="0" smtClean="0"/>
              <a:t>章教材</a:t>
            </a:r>
            <a:r>
              <a:rPr lang="en-US" altLang="zh-CN" sz="2800" b="1" dirty="0" smtClean="0"/>
              <a:t>236</a:t>
            </a:r>
            <a:r>
              <a:rPr lang="zh-CN" altLang="en-US" sz="2800" b="1" dirty="0" smtClean="0"/>
              <a:t>页的</a:t>
            </a:r>
            <a:r>
              <a:rPr lang="en-US" altLang="zh-CN" sz="2800" b="1" dirty="0" smtClean="0"/>
              <a:t>project</a:t>
            </a:r>
            <a:endParaRPr lang="zh-CN" altLang="en-US" sz="2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27088" y="260350"/>
            <a:ext cx="7772400" cy="936625"/>
          </a:xfrm>
        </p:spPr>
        <p:txBody>
          <a:bodyPr/>
          <a:lstStyle/>
          <a:p>
            <a:r>
              <a:rPr lang="zh-CN" altLang="en-US" b="1" dirty="0" smtClean="0"/>
              <a:t>生产者</a:t>
            </a:r>
            <a:r>
              <a:rPr lang="en-US" altLang="zh-CN" b="1" dirty="0" smtClean="0"/>
              <a:t>-</a:t>
            </a:r>
            <a:r>
              <a:rPr lang="zh-CN" altLang="en-US" b="1" dirty="0" smtClean="0"/>
              <a:t>消费者问题要求</a:t>
            </a:r>
            <a:endParaRPr lang="en-US" altLang="zh-CN" b="1" dirty="0" smtClean="0"/>
          </a:p>
        </p:txBody>
      </p:sp>
      <p:sp>
        <p:nvSpPr>
          <p:cNvPr id="3075" name="Rectangle 3"/>
          <p:cNvSpPr>
            <a:spLocks noGrp="1" noChangeArrowheads="1"/>
          </p:cNvSpPr>
          <p:nvPr>
            <p:ph type="body" idx="1"/>
          </p:nvPr>
        </p:nvSpPr>
        <p:spPr>
          <a:xfrm>
            <a:off x="395288" y="1268413"/>
            <a:ext cx="8353425" cy="5329237"/>
          </a:xfrm>
        </p:spPr>
        <p:txBody>
          <a:bodyPr/>
          <a:lstStyle/>
          <a:p>
            <a:pPr eaLnBrk="1" hangingPunct="1"/>
            <a:r>
              <a:rPr lang="zh-CN" altLang="en-US" sz="2800" b="1" dirty="0" smtClean="0"/>
              <a:t>设计一个程序来解决有限缓冲问题，其中的生产者与消费者进程如图</a:t>
            </a:r>
            <a:r>
              <a:rPr lang="en-US" altLang="zh-CN" sz="2800" b="1" dirty="0" smtClean="0"/>
              <a:t>6.10 </a:t>
            </a:r>
            <a:r>
              <a:rPr lang="zh-CN" altLang="en-US" sz="2800" b="1" dirty="0" smtClean="0"/>
              <a:t>与图</a:t>
            </a:r>
            <a:r>
              <a:rPr lang="en-US" altLang="zh-CN" sz="2800" b="1" dirty="0" smtClean="0"/>
              <a:t>6.11 </a:t>
            </a:r>
            <a:r>
              <a:rPr lang="zh-CN" altLang="en-US" sz="2800" b="1" dirty="0" smtClean="0"/>
              <a:t>所示。</a:t>
            </a:r>
          </a:p>
          <a:p>
            <a:pPr eaLnBrk="1" hangingPunct="1"/>
            <a:r>
              <a:rPr lang="zh-CN" altLang="en-US" sz="2800" b="1" dirty="0" smtClean="0"/>
              <a:t>在</a:t>
            </a:r>
            <a:r>
              <a:rPr lang="en-US" altLang="zh-CN" sz="2800" b="1" dirty="0" smtClean="0"/>
              <a:t>6.6.1 </a:t>
            </a:r>
            <a:r>
              <a:rPr lang="zh-CN" altLang="en-US" sz="2800" b="1" dirty="0" smtClean="0"/>
              <a:t>小节中，使用了三个信号量</a:t>
            </a:r>
            <a:r>
              <a:rPr lang="en-US" altLang="zh-CN" sz="2800" b="1" dirty="0" smtClean="0"/>
              <a:t>: empty (</a:t>
            </a:r>
            <a:r>
              <a:rPr lang="zh-CN" altLang="en-US" sz="2800" b="1" dirty="0" smtClean="0"/>
              <a:t>以记录有多少空位</a:t>
            </a:r>
            <a:r>
              <a:rPr lang="en-US" altLang="zh-CN" sz="2800" b="1" dirty="0" smtClean="0"/>
              <a:t>)</a:t>
            </a:r>
            <a:r>
              <a:rPr lang="zh-CN" altLang="en-US" sz="2800" b="1" dirty="0" smtClean="0"/>
              <a:t>、</a:t>
            </a:r>
            <a:r>
              <a:rPr lang="en-US" altLang="zh-CN" sz="2800" b="1" dirty="0" smtClean="0"/>
              <a:t>full (</a:t>
            </a:r>
            <a:r>
              <a:rPr lang="zh-CN" altLang="en-US" sz="2800" b="1" dirty="0" smtClean="0"/>
              <a:t>以记录有多少满位</a:t>
            </a:r>
            <a:r>
              <a:rPr lang="en-US" altLang="zh-CN" sz="2800" b="1" dirty="0" smtClean="0"/>
              <a:t>)</a:t>
            </a:r>
            <a:r>
              <a:rPr lang="zh-CN" altLang="en-US" sz="2800" b="1" dirty="0" smtClean="0"/>
              <a:t>以及</a:t>
            </a:r>
            <a:r>
              <a:rPr lang="en-US" altLang="zh-CN" sz="2800" b="1" dirty="0" err="1" smtClean="0"/>
              <a:t>mutex</a:t>
            </a:r>
            <a:r>
              <a:rPr lang="en-US" altLang="zh-CN" sz="2800" b="1" dirty="0" smtClean="0"/>
              <a:t> (</a:t>
            </a:r>
            <a:r>
              <a:rPr lang="zh-CN" altLang="en-US" sz="2800" b="1" dirty="0" smtClean="0"/>
              <a:t>二进制信号量或互斥信号量，以保护对缓冲插入与删除的操作</a:t>
            </a:r>
            <a:r>
              <a:rPr lang="en-US" altLang="zh-CN" sz="2800" b="1" dirty="0" smtClean="0"/>
              <a:t>)</a:t>
            </a:r>
            <a:r>
              <a:rPr lang="zh-CN" altLang="en-US" sz="2800" b="1" dirty="0" smtClean="0"/>
              <a:t>。对于本项目， </a:t>
            </a:r>
            <a:r>
              <a:rPr lang="en-US" altLang="zh-CN" sz="2800" b="1" dirty="0" smtClean="0"/>
              <a:t>empty </a:t>
            </a:r>
            <a:r>
              <a:rPr lang="zh-CN" altLang="en-US" sz="2800" b="1" dirty="0" smtClean="0"/>
              <a:t>与</a:t>
            </a:r>
            <a:r>
              <a:rPr lang="en-US" altLang="zh-CN" sz="2800" b="1" dirty="0" smtClean="0"/>
              <a:t>full </a:t>
            </a:r>
            <a:r>
              <a:rPr lang="zh-CN" altLang="en-US" sz="2800" b="1" dirty="0" smtClean="0"/>
              <a:t>将采用标准计数信号量，而</a:t>
            </a:r>
            <a:r>
              <a:rPr lang="en-US" altLang="zh-CN" sz="2800" b="1" dirty="0" err="1" smtClean="0"/>
              <a:t>mutex</a:t>
            </a:r>
            <a:r>
              <a:rPr lang="en-US" altLang="zh-CN" sz="2800" b="1" dirty="0" smtClean="0"/>
              <a:t> </a:t>
            </a:r>
            <a:r>
              <a:rPr lang="zh-CN" altLang="en-US" sz="2800" b="1" dirty="0" smtClean="0"/>
              <a:t>将采用二进制信号量。生产者与消费者作为独立线程，在</a:t>
            </a:r>
            <a:r>
              <a:rPr lang="en-US" altLang="zh-CN" sz="2800" b="1" dirty="0" smtClean="0"/>
              <a:t>empty</a:t>
            </a:r>
            <a:r>
              <a:rPr lang="zh-CN" altLang="en-US" sz="2800" b="1" dirty="0" smtClean="0"/>
              <a:t>、</a:t>
            </a:r>
            <a:r>
              <a:rPr lang="en-US" altLang="zh-CN" sz="2800" b="1" dirty="0" smtClean="0"/>
              <a:t>full</a:t>
            </a:r>
            <a:r>
              <a:rPr lang="zh-CN" altLang="en-US" sz="2800" b="1" dirty="0" smtClean="0"/>
              <a:t>、</a:t>
            </a:r>
            <a:r>
              <a:rPr lang="en-US" altLang="zh-CN" sz="2800" b="1" dirty="0" err="1" smtClean="0"/>
              <a:t>mutex</a:t>
            </a:r>
            <a:r>
              <a:rPr lang="en-US" altLang="zh-CN" sz="2800" b="1" dirty="0" smtClean="0"/>
              <a:t> </a:t>
            </a:r>
            <a:r>
              <a:rPr lang="zh-CN" altLang="en-US" sz="2800" b="1" dirty="0" smtClean="0"/>
              <a:t>的同步前提下，对缓冲进行插入与删除。</a:t>
            </a:r>
            <a:endParaRPr lang="en-US" altLang="zh-CN" sz="2800" b="1" dirty="0" smtClean="0"/>
          </a:p>
          <a:p>
            <a:pPr eaLnBrk="1" hangingPunct="1"/>
            <a:r>
              <a:rPr lang="zh-CN" altLang="en-US" sz="2800" b="1" dirty="0" smtClean="0"/>
              <a:t>本项目，可采用</a:t>
            </a:r>
            <a:r>
              <a:rPr lang="en-US" altLang="zh-CN" sz="2800" b="1" dirty="0" err="1" smtClean="0"/>
              <a:t>Pthread</a:t>
            </a:r>
            <a:r>
              <a:rPr lang="en-US" altLang="zh-CN" sz="2800" b="1" dirty="0" smtClean="0"/>
              <a:t> </a:t>
            </a:r>
            <a:r>
              <a:rPr lang="zh-CN" altLang="en-US" sz="2800" b="1" dirty="0" smtClean="0"/>
              <a:t>。</a:t>
            </a:r>
            <a:endParaRPr lang="en-US" altLang="zh-CN" sz="2800" b="1" dirty="0" smtClean="0"/>
          </a:p>
          <a:p>
            <a:pPr eaLnBrk="1" hangingPunct="1"/>
            <a:endParaRPr lang="zh-CN" altLang="en-US" sz="2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0214" y="1703"/>
            <a:ext cx="8229600" cy="1143000"/>
          </a:xfrm>
        </p:spPr>
        <p:txBody>
          <a:bodyPr>
            <a:normAutofit fontScale="90000"/>
          </a:bodyPr>
          <a:lstStyle/>
          <a:p>
            <a:r>
              <a:rPr lang="zh-CN" altLang="en-US" b="1" dirty="0"/>
              <a:t>生产者</a:t>
            </a:r>
            <a:r>
              <a:rPr lang="en-US" altLang="zh-CN" b="1" dirty="0"/>
              <a:t>-</a:t>
            </a:r>
            <a:r>
              <a:rPr lang="zh-CN" altLang="en-US" b="1" dirty="0"/>
              <a:t>消费者</a:t>
            </a:r>
            <a:r>
              <a:rPr lang="zh-CN" altLang="en-US" b="1" dirty="0" smtClean="0"/>
              <a:t>问题</a:t>
            </a:r>
            <a:r>
              <a:rPr lang="en-US" altLang="zh-CN" b="1" dirty="0" smtClean="0"/>
              <a:t/>
            </a:r>
            <a:br>
              <a:rPr lang="en-US" altLang="zh-CN" b="1" dirty="0" smtClean="0"/>
            </a:br>
            <a:r>
              <a:rPr lang="zh-CN" altLang="zh-CN" dirty="0" smtClean="0"/>
              <a:t>测试数据</a:t>
            </a:r>
            <a:r>
              <a:rPr lang="zh-CN" altLang="zh-CN" dirty="0" smtClean="0"/>
              <a:t>文件格式</a:t>
            </a:r>
            <a:endParaRPr lang="zh-CN" altLang="en-US" dirty="0"/>
          </a:p>
        </p:txBody>
      </p:sp>
      <p:sp>
        <p:nvSpPr>
          <p:cNvPr id="3" name="内容占位符 2"/>
          <p:cNvSpPr>
            <a:spLocks noGrp="1"/>
          </p:cNvSpPr>
          <p:nvPr>
            <p:ph idx="1"/>
          </p:nvPr>
        </p:nvSpPr>
        <p:spPr>
          <a:xfrm>
            <a:off x="457200" y="1340768"/>
            <a:ext cx="8229600" cy="4785395"/>
          </a:xfrm>
        </p:spPr>
        <p:txBody>
          <a:bodyPr>
            <a:normAutofit fontScale="85000" lnSpcReduction="20000"/>
          </a:bodyPr>
          <a:lstStyle/>
          <a:p>
            <a:pPr>
              <a:buNone/>
            </a:pPr>
            <a:r>
              <a:rPr lang="en-US" altLang="zh-CN" dirty="0" smtClean="0"/>
              <a:t>    </a:t>
            </a:r>
            <a:r>
              <a:rPr lang="zh-CN" altLang="zh-CN" dirty="0" smtClean="0"/>
              <a:t>测试数据文件包括</a:t>
            </a:r>
            <a:r>
              <a:rPr lang="en-US" altLang="zh-CN" dirty="0" smtClean="0"/>
              <a:t>n</a:t>
            </a:r>
            <a:r>
              <a:rPr lang="zh-CN" altLang="zh-CN" dirty="0" smtClean="0"/>
              <a:t>行测试数据，分别描述创建的</a:t>
            </a:r>
            <a:r>
              <a:rPr lang="en-US" altLang="zh-CN" dirty="0" smtClean="0"/>
              <a:t>n</a:t>
            </a:r>
            <a:r>
              <a:rPr lang="zh-CN" altLang="zh-CN" dirty="0" smtClean="0"/>
              <a:t>个线程</a:t>
            </a:r>
            <a:r>
              <a:rPr lang="zh-CN" altLang="zh-CN" dirty="0" smtClean="0"/>
              <a:t>是</a:t>
            </a:r>
            <a:r>
              <a:rPr lang="zh-CN" altLang="en-US" dirty="0" smtClean="0"/>
              <a:t>生产</a:t>
            </a:r>
            <a:r>
              <a:rPr lang="zh-CN" altLang="zh-CN" dirty="0" smtClean="0"/>
              <a:t>者还是</a:t>
            </a:r>
            <a:r>
              <a:rPr lang="zh-CN" altLang="en-US" dirty="0" smtClean="0"/>
              <a:t>消费者</a:t>
            </a:r>
            <a:r>
              <a:rPr lang="zh-CN" altLang="zh-CN" dirty="0" smtClean="0"/>
              <a:t>，以及</a:t>
            </a:r>
            <a:r>
              <a:rPr lang="zh-CN" altLang="en-US" dirty="0" smtClean="0"/>
              <a:t>生产者或消费者存放</a:t>
            </a:r>
            <a:r>
              <a:rPr lang="zh-CN" altLang="en-US" dirty="0" smtClean="0"/>
              <a:t>或取</a:t>
            </a:r>
            <a:r>
              <a:rPr lang="zh-CN" altLang="en-US" dirty="0" smtClean="0"/>
              <a:t>产品</a:t>
            </a:r>
            <a:r>
              <a:rPr lang="zh-CN" altLang="zh-CN" dirty="0" smtClean="0"/>
              <a:t>的</a:t>
            </a:r>
            <a:r>
              <a:rPr lang="zh-CN" altLang="zh-CN" dirty="0" smtClean="0"/>
              <a:t>开始时间和持续时间。每行测试数据包括四个字段，各个字段间用空格分隔。第一字段为一个正整数，表示线程序号。第二字段表示相应线程角色</a:t>
            </a:r>
            <a:r>
              <a:rPr lang="zh-CN" altLang="zh-CN" dirty="0" smtClean="0"/>
              <a:t>，</a:t>
            </a:r>
            <a:r>
              <a:rPr lang="en-US" altLang="zh-CN" dirty="0" smtClean="0"/>
              <a:t>P</a:t>
            </a:r>
            <a:r>
              <a:rPr lang="zh-CN" altLang="zh-CN" dirty="0" smtClean="0"/>
              <a:t>表示</a:t>
            </a:r>
            <a:r>
              <a:rPr lang="zh-CN" altLang="en-US" dirty="0" smtClean="0"/>
              <a:t>生产</a:t>
            </a:r>
            <a:r>
              <a:rPr lang="zh-CN" altLang="zh-CN" dirty="0" smtClean="0"/>
              <a:t>者，</a:t>
            </a:r>
            <a:r>
              <a:rPr lang="en-US" altLang="zh-CN" dirty="0" smtClean="0"/>
              <a:t>C</a:t>
            </a:r>
            <a:r>
              <a:rPr lang="zh-CN" altLang="zh-CN" dirty="0" smtClean="0"/>
              <a:t>表示</a:t>
            </a:r>
            <a:r>
              <a:rPr lang="zh-CN" altLang="en-US" dirty="0" smtClean="0"/>
              <a:t>消费者</a:t>
            </a:r>
            <a:r>
              <a:rPr lang="zh-CN" altLang="zh-CN" dirty="0" smtClean="0"/>
              <a:t>。</a:t>
            </a:r>
            <a:r>
              <a:rPr lang="zh-CN" altLang="zh-CN" dirty="0" smtClean="0"/>
              <a:t>第三字段为一个正数，</a:t>
            </a:r>
            <a:r>
              <a:rPr lang="zh-CN" altLang="zh-CN" dirty="0" smtClean="0"/>
              <a:t>表示</a:t>
            </a:r>
            <a:r>
              <a:rPr lang="zh-CN" altLang="en-US" dirty="0" smtClean="0"/>
              <a:t>存放或取出</a:t>
            </a:r>
            <a:r>
              <a:rPr lang="zh-CN" altLang="zh-CN" dirty="0" smtClean="0"/>
              <a:t>操作</a:t>
            </a:r>
            <a:r>
              <a:rPr lang="zh-CN" altLang="zh-CN" dirty="0" smtClean="0"/>
              <a:t>的开始时间：线程创建后，延迟相应时间</a:t>
            </a:r>
            <a:r>
              <a:rPr lang="en-US" altLang="zh-CN" dirty="0" smtClean="0"/>
              <a:t>(</a:t>
            </a:r>
            <a:r>
              <a:rPr lang="zh-CN" altLang="zh-CN" dirty="0" smtClean="0"/>
              <a:t>单位为秒</a:t>
            </a:r>
            <a:r>
              <a:rPr lang="en-US" altLang="zh-CN" dirty="0" smtClean="0"/>
              <a:t>)</a:t>
            </a:r>
            <a:r>
              <a:rPr lang="zh-CN" altLang="zh-CN" dirty="0" smtClean="0"/>
              <a:t>后发出对共享资源</a:t>
            </a:r>
            <a:r>
              <a:rPr lang="zh-CN" altLang="zh-CN" dirty="0" smtClean="0"/>
              <a:t>的</a:t>
            </a:r>
            <a:r>
              <a:rPr lang="zh-CN" altLang="en-US" dirty="0" smtClean="0"/>
              <a:t>使用</a:t>
            </a:r>
            <a:r>
              <a:rPr lang="zh-CN" altLang="zh-CN" dirty="0" smtClean="0"/>
              <a:t>申请</a:t>
            </a:r>
            <a:r>
              <a:rPr lang="zh-CN" altLang="zh-CN" dirty="0" smtClean="0"/>
              <a:t>。第四字段为一个正数，</a:t>
            </a:r>
            <a:r>
              <a:rPr lang="zh-CN" altLang="zh-CN" dirty="0" smtClean="0"/>
              <a:t>表示操作</a:t>
            </a:r>
            <a:r>
              <a:rPr lang="zh-CN" altLang="zh-CN" dirty="0" smtClean="0"/>
              <a:t>的持续时间</a:t>
            </a:r>
            <a:r>
              <a:rPr lang="zh-CN" altLang="zh-CN" dirty="0"/>
              <a:t>。</a:t>
            </a:r>
            <a:r>
              <a:rPr lang="zh-CN" altLang="zh-CN" dirty="0" smtClean="0"/>
              <a:t>第</a:t>
            </a:r>
            <a:r>
              <a:rPr lang="zh-CN" altLang="en-US" dirty="0" smtClean="0"/>
              <a:t>五</a:t>
            </a:r>
            <a:r>
              <a:rPr lang="zh-CN" altLang="zh-CN" dirty="0" smtClean="0"/>
              <a:t>字段</a:t>
            </a:r>
            <a:r>
              <a:rPr lang="zh-CN" altLang="zh-CN" dirty="0"/>
              <a:t>为一个</a:t>
            </a:r>
            <a:r>
              <a:rPr lang="zh-CN" altLang="zh-CN" dirty="0" smtClean="0"/>
              <a:t>正数</a:t>
            </a:r>
            <a:r>
              <a:rPr lang="zh-CN" altLang="en-US" dirty="0" smtClean="0"/>
              <a:t>（仅生产者有）</a:t>
            </a:r>
            <a:r>
              <a:rPr lang="zh-CN" altLang="zh-CN" dirty="0" smtClean="0"/>
              <a:t>，表示</a:t>
            </a:r>
            <a:r>
              <a:rPr lang="zh-CN" altLang="en-US" dirty="0" smtClean="0"/>
              <a:t>生产</a:t>
            </a:r>
            <a:r>
              <a:rPr lang="zh-CN" altLang="zh-CN" dirty="0" smtClean="0"/>
              <a:t>的</a:t>
            </a:r>
            <a:r>
              <a:rPr lang="zh-CN" altLang="en-US" dirty="0" smtClean="0"/>
              <a:t>产品号</a:t>
            </a:r>
            <a:r>
              <a:rPr lang="zh-CN" altLang="zh-CN" dirty="0" smtClean="0"/>
              <a:t>。</a:t>
            </a:r>
            <a:r>
              <a:rPr lang="zh-CN" altLang="zh-CN" dirty="0"/>
              <a:t>当</a:t>
            </a:r>
            <a:r>
              <a:rPr lang="zh-CN" altLang="zh-CN" dirty="0" smtClean="0"/>
              <a:t>线程申请</a:t>
            </a:r>
            <a:r>
              <a:rPr lang="zh-CN" altLang="zh-CN" dirty="0" smtClean="0"/>
              <a:t>成功后，开始对共享资源</a:t>
            </a:r>
            <a:r>
              <a:rPr lang="zh-CN" altLang="zh-CN" dirty="0" smtClean="0"/>
              <a:t>的操作</a:t>
            </a:r>
            <a:r>
              <a:rPr lang="zh-CN" altLang="zh-CN" dirty="0" smtClean="0"/>
              <a:t>，该操作持续相应时间后结束，并释放共享</a:t>
            </a:r>
            <a:r>
              <a:rPr lang="zh-CN" altLang="zh-CN" dirty="0" smtClean="0"/>
              <a:t>资源</a:t>
            </a:r>
            <a:r>
              <a:rPr lang="zh-CN" altLang="en-US" dirty="0" smtClean="0"/>
              <a:t>。</a:t>
            </a:r>
            <a:endParaRPr lang="zh-CN" altLang="en-US" dirty="0"/>
          </a:p>
        </p:txBody>
      </p:sp>
    </p:spTree>
    <p:extLst>
      <p:ext uri="{BB962C8B-B14F-4D97-AF65-F5344CB8AC3E}">
        <p14:creationId xmlns:p14="http://schemas.microsoft.com/office/powerpoint/2010/main" val="1098975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测试数据文件的例子</a:t>
            </a:r>
            <a:endParaRPr lang="zh-CN" altLang="en-US" dirty="0"/>
          </a:p>
        </p:txBody>
      </p:sp>
      <p:sp>
        <p:nvSpPr>
          <p:cNvPr id="3" name="内容占位符 2"/>
          <p:cNvSpPr>
            <a:spLocks noGrp="1"/>
          </p:cNvSpPr>
          <p:nvPr>
            <p:ph idx="1"/>
          </p:nvPr>
        </p:nvSpPr>
        <p:spPr/>
        <p:txBody>
          <a:bodyPr>
            <a:normAutofit fontScale="85000" lnSpcReduction="20000"/>
          </a:bodyPr>
          <a:lstStyle/>
          <a:p>
            <a:pPr>
              <a:buNone/>
            </a:pPr>
            <a:r>
              <a:rPr lang="zh-CN" altLang="zh-CN" dirty="0" smtClean="0"/>
              <a:t>下面是一个测试数据文件的例子：</a:t>
            </a:r>
          </a:p>
          <a:p>
            <a:pPr>
              <a:buNone/>
            </a:pPr>
            <a:r>
              <a:rPr lang="en-US" altLang="zh-CN" dirty="0" smtClean="0"/>
              <a:t>   1  </a:t>
            </a:r>
            <a:r>
              <a:rPr lang="en-US" altLang="zh-CN" dirty="0" smtClean="0"/>
              <a:t>C  </a:t>
            </a:r>
            <a:r>
              <a:rPr lang="en-US" altLang="zh-CN" dirty="0" smtClean="0"/>
              <a:t>3    5</a:t>
            </a:r>
            <a:endParaRPr lang="zh-CN" altLang="zh-CN" dirty="0" smtClean="0"/>
          </a:p>
          <a:p>
            <a:pPr>
              <a:buNone/>
            </a:pPr>
            <a:r>
              <a:rPr lang="en-US" altLang="zh-CN" dirty="0" smtClean="0"/>
              <a:t>   2  </a:t>
            </a:r>
            <a:r>
              <a:rPr lang="en-US" altLang="zh-CN" dirty="0" smtClean="0"/>
              <a:t>P  </a:t>
            </a:r>
            <a:r>
              <a:rPr lang="en-US" altLang="zh-CN" dirty="0" smtClean="0"/>
              <a:t>4    </a:t>
            </a:r>
            <a:r>
              <a:rPr lang="en-US" altLang="zh-CN" dirty="0" smtClean="0"/>
              <a:t>5   1</a:t>
            </a:r>
            <a:endParaRPr lang="zh-CN" altLang="zh-CN" dirty="0" smtClean="0"/>
          </a:p>
          <a:p>
            <a:pPr>
              <a:buNone/>
            </a:pPr>
            <a:r>
              <a:rPr lang="en-US" altLang="zh-CN" dirty="0" smtClean="0"/>
              <a:t>   3  </a:t>
            </a:r>
            <a:r>
              <a:rPr lang="en-US" altLang="zh-CN" dirty="0" smtClean="0"/>
              <a:t>C  </a:t>
            </a:r>
            <a:r>
              <a:rPr lang="en-US" altLang="zh-CN" dirty="0" smtClean="0"/>
              <a:t>5    2</a:t>
            </a:r>
            <a:endParaRPr lang="zh-CN" altLang="zh-CN" dirty="0" smtClean="0"/>
          </a:p>
          <a:p>
            <a:pPr>
              <a:buNone/>
            </a:pPr>
            <a:r>
              <a:rPr lang="en-US" altLang="zh-CN" dirty="0" smtClean="0"/>
              <a:t>   4  </a:t>
            </a:r>
            <a:r>
              <a:rPr lang="en-US" altLang="zh-CN" dirty="0" smtClean="0"/>
              <a:t>C  </a:t>
            </a:r>
            <a:r>
              <a:rPr lang="en-US" altLang="zh-CN" dirty="0" smtClean="0"/>
              <a:t>6    5</a:t>
            </a:r>
            <a:endParaRPr lang="zh-CN" altLang="zh-CN" dirty="0" smtClean="0"/>
          </a:p>
          <a:p>
            <a:pPr>
              <a:buNone/>
            </a:pPr>
            <a:r>
              <a:rPr lang="en-US" altLang="zh-CN" dirty="0" smtClean="0"/>
              <a:t>   5  </a:t>
            </a:r>
            <a:r>
              <a:rPr lang="en-US" altLang="zh-CN" dirty="0" smtClean="0"/>
              <a:t>P  </a:t>
            </a:r>
            <a:r>
              <a:rPr lang="en-US" altLang="zh-CN" dirty="0" smtClean="0"/>
              <a:t>7    </a:t>
            </a:r>
            <a:r>
              <a:rPr lang="en-US" altLang="zh-CN" dirty="0" smtClean="0"/>
              <a:t>3   2</a:t>
            </a:r>
          </a:p>
          <a:p>
            <a:pPr>
              <a:buNone/>
            </a:pPr>
            <a:r>
              <a:rPr lang="en-US" altLang="zh-CN" dirty="0"/>
              <a:t> </a:t>
            </a:r>
            <a:r>
              <a:rPr lang="en-US" altLang="zh-CN" dirty="0" smtClean="0"/>
              <a:t>  6  P  8    4   3</a:t>
            </a:r>
            <a:endParaRPr lang="zh-CN" altLang="zh-CN" dirty="0" smtClean="0"/>
          </a:p>
          <a:p>
            <a:pPr>
              <a:buNone/>
            </a:pPr>
            <a:r>
              <a:rPr lang="en-US" altLang="zh-CN" dirty="0" smtClean="0"/>
              <a:t> </a:t>
            </a:r>
            <a:r>
              <a:rPr lang="zh-CN" altLang="zh-CN" dirty="0" smtClean="0"/>
              <a:t>注意：在创建数据文件时，由于涉及到文件格式问题，最好在记事本中手工逐个键入数据，而不要拷贝粘贴数据，否则，本示例程序运行时可能会出现不可预知的错误。</a:t>
            </a:r>
          </a:p>
          <a:p>
            <a:pPr>
              <a:buNone/>
            </a:pPr>
            <a:endParaRPr lang="zh-CN" altLang="en-US" dirty="0"/>
          </a:p>
        </p:txBody>
      </p:sp>
    </p:spTree>
    <p:extLst>
      <p:ext uri="{BB962C8B-B14F-4D97-AF65-F5344CB8AC3E}">
        <p14:creationId xmlns:p14="http://schemas.microsoft.com/office/powerpoint/2010/main" val="767278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读者写者问题</a:t>
            </a:r>
            <a:endParaRPr lang="zh-CN" altLang="en-US" dirty="0"/>
          </a:p>
        </p:txBody>
      </p:sp>
      <p:sp>
        <p:nvSpPr>
          <p:cNvPr id="3" name="内容占位符 2"/>
          <p:cNvSpPr>
            <a:spLocks noGrp="1"/>
          </p:cNvSpPr>
          <p:nvPr>
            <p:ph idx="1"/>
          </p:nvPr>
        </p:nvSpPr>
        <p:spPr>
          <a:xfrm>
            <a:off x="251520" y="1484784"/>
            <a:ext cx="8445624" cy="5184576"/>
          </a:xfrm>
        </p:spPr>
        <p:txBody>
          <a:bodyPr>
            <a:noAutofit/>
          </a:bodyPr>
          <a:lstStyle/>
          <a:p>
            <a:pPr>
              <a:buNone/>
            </a:pPr>
            <a:r>
              <a:rPr lang="en-US" altLang="zh-CN" sz="2800" dirty="0" smtClean="0"/>
              <a:t> </a:t>
            </a:r>
            <a:r>
              <a:rPr lang="zh-CN" altLang="en-US" sz="2800" dirty="0"/>
              <a:t>实验</a:t>
            </a:r>
            <a:r>
              <a:rPr lang="zh-CN" altLang="zh-CN" sz="2800" dirty="0" smtClean="0"/>
              <a:t>要求</a:t>
            </a:r>
            <a:endParaRPr lang="zh-CN" altLang="zh-CN" sz="2800" dirty="0" smtClean="0"/>
          </a:p>
          <a:p>
            <a:r>
              <a:rPr lang="en-US" altLang="zh-CN" sz="1800" dirty="0" smtClean="0"/>
              <a:t>    </a:t>
            </a:r>
            <a:r>
              <a:rPr lang="zh-CN" altLang="zh-CN" sz="1800" dirty="0" smtClean="0"/>
              <a:t>在</a:t>
            </a:r>
            <a:r>
              <a:rPr lang="en-US" altLang="zh-CN" sz="1800" dirty="0" smtClean="0"/>
              <a:t>Linux</a:t>
            </a:r>
            <a:r>
              <a:rPr lang="zh-CN" altLang="zh-CN" sz="1800" dirty="0" smtClean="0"/>
              <a:t>环境下，创建一个进程，此进程包含</a:t>
            </a:r>
            <a:r>
              <a:rPr lang="en-US" altLang="zh-CN" sz="1800" dirty="0" smtClean="0"/>
              <a:t>n</a:t>
            </a:r>
            <a:r>
              <a:rPr lang="zh-CN" altLang="zh-CN" sz="1800" dirty="0" smtClean="0"/>
              <a:t>个线程。用这</a:t>
            </a:r>
            <a:r>
              <a:rPr lang="en-US" altLang="zh-CN" sz="1800" dirty="0" smtClean="0"/>
              <a:t>n</a:t>
            </a:r>
            <a:r>
              <a:rPr lang="zh-CN" altLang="zh-CN" sz="1800" dirty="0" smtClean="0"/>
              <a:t>个线程来表示</a:t>
            </a:r>
            <a:r>
              <a:rPr lang="en-US" altLang="zh-CN" sz="1800" dirty="0" smtClean="0"/>
              <a:t>n</a:t>
            </a:r>
            <a:r>
              <a:rPr lang="zh-CN" altLang="zh-CN" sz="1800" dirty="0" smtClean="0"/>
              <a:t>个读者或写者。每个线程按相应测试数据文件</a:t>
            </a:r>
            <a:r>
              <a:rPr lang="en-US" altLang="zh-CN" sz="1800" dirty="0" smtClean="0"/>
              <a:t>(</a:t>
            </a:r>
            <a:r>
              <a:rPr lang="zh-CN" altLang="zh-CN" sz="1800" dirty="0" smtClean="0"/>
              <a:t>后面有介绍</a:t>
            </a:r>
            <a:r>
              <a:rPr lang="en-US" altLang="zh-CN" sz="1800" dirty="0" smtClean="0"/>
              <a:t>)</a:t>
            </a:r>
            <a:r>
              <a:rPr lang="zh-CN" altLang="zh-CN" sz="1800" dirty="0" smtClean="0"/>
              <a:t>的要求进行读写操作。用信号量机制分别实现读者优先和写者优先的读者</a:t>
            </a:r>
            <a:r>
              <a:rPr lang="en-US" altLang="zh-CN" sz="1800" dirty="0" smtClean="0"/>
              <a:t>-</a:t>
            </a:r>
            <a:r>
              <a:rPr lang="zh-CN" altLang="zh-CN" sz="1800" dirty="0" smtClean="0"/>
              <a:t>写者问题。</a:t>
            </a:r>
          </a:p>
          <a:p>
            <a:r>
              <a:rPr lang="en-US" altLang="zh-CN" sz="1800" dirty="0" smtClean="0"/>
              <a:t>    </a:t>
            </a:r>
            <a:r>
              <a:rPr lang="zh-CN" altLang="zh-CN" sz="1800" dirty="0" smtClean="0"/>
              <a:t>读者</a:t>
            </a:r>
            <a:r>
              <a:rPr lang="en-US" altLang="zh-CN" sz="1800" dirty="0" smtClean="0"/>
              <a:t>-</a:t>
            </a:r>
            <a:r>
              <a:rPr lang="zh-CN" altLang="zh-CN" sz="1800" dirty="0" smtClean="0"/>
              <a:t>写者问题的读写操作限制</a:t>
            </a:r>
            <a:r>
              <a:rPr lang="en-US" altLang="zh-CN" sz="1800" dirty="0" smtClean="0"/>
              <a:t>(</a:t>
            </a:r>
            <a:r>
              <a:rPr lang="zh-CN" altLang="zh-CN" sz="1800" dirty="0" smtClean="0"/>
              <a:t>仅读者优先或写者优先</a:t>
            </a:r>
            <a:r>
              <a:rPr lang="en-US" altLang="zh-CN" sz="1800" dirty="0" smtClean="0"/>
              <a:t>)</a:t>
            </a:r>
            <a:r>
              <a:rPr lang="zh-CN" altLang="zh-CN" sz="1800" dirty="0" smtClean="0"/>
              <a:t>：</a:t>
            </a:r>
          </a:p>
          <a:p>
            <a:r>
              <a:rPr lang="en-US" altLang="zh-CN" sz="1800" dirty="0" smtClean="0"/>
              <a:t>    1)</a:t>
            </a:r>
            <a:r>
              <a:rPr lang="zh-CN" altLang="zh-CN" sz="1800" dirty="0" smtClean="0"/>
              <a:t>写</a:t>
            </a:r>
            <a:r>
              <a:rPr lang="en-US" altLang="zh-CN" sz="1800" dirty="0" smtClean="0"/>
              <a:t>-</a:t>
            </a:r>
            <a:r>
              <a:rPr lang="zh-CN" altLang="zh-CN" sz="1800" dirty="0" smtClean="0"/>
              <a:t>写互斥，即不能有两个写者同时进行写操作。</a:t>
            </a:r>
          </a:p>
          <a:p>
            <a:r>
              <a:rPr lang="en-US" altLang="zh-CN" sz="1800" dirty="0" smtClean="0"/>
              <a:t>    2)</a:t>
            </a:r>
            <a:r>
              <a:rPr lang="zh-CN" altLang="zh-CN" sz="1800" dirty="0" smtClean="0"/>
              <a:t>读</a:t>
            </a:r>
            <a:r>
              <a:rPr lang="en-US" altLang="zh-CN" sz="1800" dirty="0" smtClean="0"/>
              <a:t>-</a:t>
            </a:r>
            <a:r>
              <a:rPr lang="zh-CN" altLang="zh-CN" sz="1800" dirty="0" smtClean="0"/>
              <a:t>写互斥，即不能同时有一个线程在读，而另一个线程在写。</a:t>
            </a:r>
          </a:p>
          <a:p>
            <a:r>
              <a:rPr lang="en-US" altLang="zh-CN" sz="1800" dirty="0" smtClean="0"/>
              <a:t>    3)</a:t>
            </a:r>
            <a:r>
              <a:rPr lang="zh-CN" altLang="zh-CN" sz="1800" dirty="0" smtClean="0"/>
              <a:t>读</a:t>
            </a:r>
            <a:r>
              <a:rPr lang="en-US" altLang="zh-CN" sz="1800" dirty="0" smtClean="0"/>
              <a:t>-</a:t>
            </a:r>
            <a:r>
              <a:rPr lang="zh-CN" altLang="zh-CN" sz="1800" dirty="0" smtClean="0"/>
              <a:t>读允许，即可以有一个或多个读者在读。</a:t>
            </a:r>
          </a:p>
          <a:p>
            <a:r>
              <a:rPr lang="en-US" altLang="zh-CN" sz="1800" dirty="0" smtClean="0"/>
              <a:t>    </a:t>
            </a:r>
            <a:r>
              <a:rPr lang="zh-CN" altLang="zh-CN" sz="1800" dirty="0" smtClean="0"/>
              <a:t>读者优先的附加限制：如果一个读者申请进行读操作时已有另一个读者正在进行读操作，则该读者可直接开始读操作。</a:t>
            </a:r>
          </a:p>
          <a:p>
            <a:r>
              <a:rPr lang="en-US" altLang="zh-CN" sz="1800" dirty="0" smtClean="0"/>
              <a:t>    </a:t>
            </a:r>
            <a:r>
              <a:rPr lang="zh-CN" altLang="zh-CN" sz="1800" dirty="0" smtClean="0"/>
              <a:t>写者优先的附加限制：如果一个读者申请进行读操作时已有另一写者在等待访问共享资源，则该读者必须等到没有写者处于等待状态后才能开始读操作。</a:t>
            </a:r>
          </a:p>
          <a:p>
            <a:r>
              <a:rPr lang="en-US" altLang="zh-CN" sz="1800" dirty="0" smtClean="0"/>
              <a:t>    </a:t>
            </a:r>
            <a:r>
              <a:rPr lang="zh-CN" altLang="zh-CN" sz="1800" dirty="0" smtClean="0"/>
              <a:t>运行结果显示要求：要求在每个线程创建、发出读写操作申请、开始读写操作和结束读写操作时分别显示一行提示信息，以确定所有处理都遵守相应的读写操作限制。</a:t>
            </a:r>
          </a:p>
          <a:p>
            <a:endParaRPr lang="zh-CN" alt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读者写者</a:t>
            </a:r>
            <a:r>
              <a:rPr lang="zh-CN" altLang="zh-CN" dirty="0" smtClean="0"/>
              <a:t>问题</a:t>
            </a:r>
            <a:r>
              <a:rPr lang="zh-CN" altLang="en-US" dirty="0" smtClean="0"/>
              <a:t>的</a:t>
            </a:r>
            <a:r>
              <a:rPr lang="zh-CN" altLang="zh-CN" dirty="0" smtClean="0"/>
              <a:t>测试数据</a:t>
            </a:r>
            <a:r>
              <a:rPr lang="zh-CN" altLang="zh-CN" dirty="0" smtClean="0"/>
              <a:t>文件格式</a:t>
            </a:r>
            <a:endParaRPr lang="zh-CN" altLang="en-US" dirty="0"/>
          </a:p>
        </p:txBody>
      </p:sp>
      <p:sp>
        <p:nvSpPr>
          <p:cNvPr id="3" name="内容占位符 2"/>
          <p:cNvSpPr>
            <a:spLocks noGrp="1"/>
          </p:cNvSpPr>
          <p:nvPr>
            <p:ph idx="1"/>
          </p:nvPr>
        </p:nvSpPr>
        <p:spPr>
          <a:xfrm>
            <a:off x="457200" y="1340768"/>
            <a:ext cx="8229600" cy="4785395"/>
          </a:xfrm>
        </p:spPr>
        <p:txBody>
          <a:bodyPr>
            <a:normAutofit fontScale="92500" lnSpcReduction="20000"/>
          </a:bodyPr>
          <a:lstStyle/>
          <a:p>
            <a:pPr>
              <a:buNone/>
            </a:pPr>
            <a:r>
              <a:rPr lang="en-US" altLang="zh-CN" dirty="0" smtClean="0"/>
              <a:t>    </a:t>
            </a:r>
            <a:r>
              <a:rPr lang="zh-CN" altLang="zh-CN" dirty="0" smtClean="0"/>
              <a:t>测试数据文件包括</a:t>
            </a:r>
            <a:r>
              <a:rPr lang="en-US" altLang="zh-CN" dirty="0" smtClean="0"/>
              <a:t>n</a:t>
            </a:r>
            <a:r>
              <a:rPr lang="zh-CN" altLang="zh-CN" dirty="0" smtClean="0"/>
              <a:t>行测试数据，分别描述创建的</a:t>
            </a:r>
            <a:r>
              <a:rPr lang="en-US" altLang="zh-CN" dirty="0" smtClean="0"/>
              <a:t>n</a:t>
            </a:r>
            <a:r>
              <a:rPr lang="zh-CN" altLang="zh-CN" dirty="0" smtClean="0"/>
              <a:t>个线程是读者还是写者，以及读写操作的开始时间和持续时间。每行测试数据包括四个字段，各个字段间用空格分隔。第一字段为一个正整数，表示线程序号。第二字段表示相应线程角色，</a:t>
            </a:r>
            <a:r>
              <a:rPr lang="en-US" altLang="zh-CN" dirty="0" smtClean="0"/>
              <a:t>R</a:t>
            </a:r>
            <a:r>
              <a:rPr lang="zh-CN" altLang="zh-CN" dirty="0" smtClean="0"/>
              <a:t>表示读者，</a:t>
            </a:r>
            <a:r>
              <a:rPr lang="en-US" altLang="zh-CN" dirty="0" smtClean="0"/>
              <a:t>W</a:t>
            </a:r>
            <a:r>
              <a:rPr lang="zh-CN" altLang="zh-CN" dirty="0" smtClean="0"/>
              <a:t>表示写者。第三字段为一个正数，表示读写操作的开始时间：线程创建后，延迟相应时间</a:t>
            </a:r>
            <a:r>
              <a:rPr lang="en-US" altLang="zh-CN" dirty="0" smtClean="0"/>
              <a:t>(</a:t>
            </a:r>
            <a:r>
              <a:rPr lang="zh-CN" altLang="zh-CN" dirty="0" smtClean="0"/>
              <a:t>单位为秒</a:t>
            </a:r>
            <a:r>
              <a:rPr lang="en-US" altLang="zh-CN" dirty="0" smtClean="0"/>
              <a:t>)</a:t>
            </a:r>
            <a:r>
              <a:rPr lang="zh-CN" altLang="zh-CN" dirty="0" smtClean="0"/>
              <a:t>后发出对共享资源的读写申请。第四字段为一个正数，表示读写操作的持续时间。当线程读写申请成功后，开始对共享资源的读写操作，该操作持续相应时间后结束，并释放共享资源</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测试数据文件的例子</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zh-CN" altLang="zh-CN" dirty="0" smtClean="0"/>
              <a:t>下面是一个测试数据文件的例子：</a:t>
            </a:r>
          </a:p>
          <a:p>
            <a:pPr>
              <a:buNone/>
            </a:pPr>
            <a:r>
              <a:rPr lang="en-US" altLang="zh-CN" dirty="0" smtClean="0"/>
              <a:t>   1  R  3    5</a:t>
            </a:r>
            <a:endParaRPr lang="zh-CN" altLang="zh-CN" dirty="0" smtClean="0"/>
          </a:p>
          <a:p>
            <a:pPr>
              <a:buNone/>
            </a:pPr>
            <a:r>
              <a:rPr lang="en-US" altLang="zh-CN" dirty="0" smtClean="0"/>
              <a:t>   2  W  4    5</a:t>
            </a:r>
            <a:endParaRPr lang="zh-CN" altLang="zh-CN" dirty="0" smtClean="0"/>
          </a:p>
          <a:p>
            <a:pPr>
              <a:buNone/>
            </a:pPr>
            <a:r>
              <a:rPr lang="en-US" altLang="zh-CN" dirty="0" smtClean="0"/>
              <a:t>   3  R  5    2</a:t>
            </a:r>
            <a:endParaRPr lang="zh-CN" altLang="zh-CN" dirty="0" smtClean="0"/>
          </a:p>
          <a:p>
            <a:pPr>
              <a:buNone/>
            </a:pPr>
            <a:r>
              <a:rPr lang="en-US" altLang="zh-CN" dirty="0" smtClean="0"/>
              <a:t>   4  R  6    5</a:t>
            </a:r>
            <a:endParaRPr lang="zh-CN" altLang="zh-CN" dirty="0" smtClean="0"/>
          </a:p>
          <a:p>
            <a:pPr>
              <a:buNone/>
            </a:pPr>
            <a:r>
              <a:rPr lang="en-US" altLang="zh-CN" dirty="0" smtClean="0"/>
              <a:t>   5  W  7    3</a:t>
            </a:r>
            <a:endParaRPr lang="zh-CN" altLang="zh-CN" dirty="0" smtClean="0"/>
          </a:p>
          <a:p>
            <a:pPr>
              <a:buNone/>
            </a:pPr>
            <a:r>
              <a:rPr lang="en-US" altLang="zh-CN" dirty="0" smtClean="0"/>
              <a:t> </a:t>
            </a:r>
            <a:r>
              <a:rPr lang="zh-CN" altLang="zh-CN" dirty="0" smtClean="0"/>
              <a:t>注意：在创建数据文件时，由于涉及到文件格式问题，最好在记事本中手工逐个键入数据，而不要拷贝粘贴数据，否则，本示例程序运行时可能会出现不可预知的错误。</a:t>
            </a:r>
          </a:p>
          <a:p>
            <a:pPr>
              <a:buNone/>
            </a:pP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实</a:t>
            </a:r>
            <a:r>
              <a:rPr lang="zh-CN" altLang="en-US" dirty="0" smtClean="0"/>
              <a:t>验提示</a:t>
            </a:r>
            <a:endParaRPr lang="zh-CN" altLang="en-US" dirty="0"/>
          </a:p>
        </p:txBody>
      </p:sp>
      <p:sp>
        <p:nvSpPr>
          <p:cNvPr id="3" name="内容占位符 2"/>
          <p:cNvSpPr>
            <a:spLocks noGrp="1"/>
          </p:cNvSpPr>
          <p:nvPr>
            <p:ph idx="1"/>
          </p:nvPr>
        </p:nvSpPr>
        <p:spPr/>
        <p:txBody>
          <a:bodyPr/>
          <a:lstStyle/>
          <a:p>
            <a:r>
              <a:rPr lang="zh-CN" altLang="zh-CN" dirty="0" smtClean="0"/>
              <a:t>可以将所有读者和所有写者分别存于一个读者等待队列和一个写者等待队列中，每当读允许时，就从读者队列中释放一个或多个读者线程进行读操作；每当写允许时，就从写者队列中释放一个写者进行写操作。</a:t>
            </a:r>
          </a:p>
          <a:p>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1435</Words>
  <Application>Microsoft Office PowerPoint</Application>
  <PresentationFormat>全屏显示(4:3)</PresentationFormat>
  <Paragraphs>53</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宋体</vt:lpstr>
      <vt:lpstr>Arial</vt:lpstr>
      <vt:lpstr>Calibri</vt:lpstr>
      <vt:lpstr>Office 主题</vt:lpstr>
      <vt:lpstr>实验3、同步互斥问题</vt:lpstr>
      <vt:lpstr>生产者-消费者问题</vt:lpstr>
      <vt:lpstr>生产者-消费者问题要求</vt:lpstr>
      <vt:lpstr>生产者-消费者问题 测试数据文件格式</vt:lpstr>
      <vt:lpstr>测试数据文件的例子</vt:lpstr>
      <vt:lpstr>读者写者问题</vt:lpstr>
      <vt:lpstr>读者写者问题的测试数据文件格式</vt:lpstr>
      <vt:lpstr>测试数据文件的例子</vt:lpstr>
      <vt:lpstr>实验提示</vt:lpstr>
      <vt:lpstr>1）读者优先</vt:lpstr>
      <vt:lpstr>2）写者优先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实验6、同步互斥问题</dc:title>
  <dc:creator>zyd</dc:creator>
  <cp:lastModifiedBy>Windows 用户</cp:lastModifiedBy>
  <cp:revision>21</cp:revision>
  <dcterms:created xsi:type="dcterms:W3CDTF">2013-05-14T06:41:33Z</dcterms:created>
  <dcterms:modified xsi:type="dcterms:W3CDTF">2017-06-06T02:48:11Z</dcterms:modified>
</cp:coreProperties>
</file>