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7dce0a17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07dce0a170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7dce0a17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07dce0a170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07dce0a17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107dce0a170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7dce0a17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107dce0a170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7dce0a17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107dce0a170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7dce0a17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07dce0a170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7dce0a17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07dce0a170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7dce0a17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07dce0a170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79387" y="2781300"/>
            <a:ext cx="5184775" cy="544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Risk Analytics in Banking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179387" y="3213100"/>
            <a:ext cx="5184775" cy="544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Ali M. Mostafa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600" y="688175"/>
            <a:ext cx="6191250" cy="61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/>
        </p:nvSpPr>
        <p:spPr>
          <a:xfrm>
            <a:off x="3152250" y="2727575"/>
            <a:ext cx="2687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Thanks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281275" y="483575"/>
            <a:ext cx="39381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0050" lvl="0" marL="457200" rtl="0" algn="ctr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-US" sz="2700"/>
              <a:t>Dataset Description </a:t>
            </a:r>
            <a:endParaRPr sz="2700"/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018000" y="1052075"/>
            <a:ext cx="8229600" cy="3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spcBef>
                <a:spcPts val="36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The data contains the information about the loan application at the time of applying for the loan. 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36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When a client applies for a loan, there are four types of decisions that could be taken by the bank:</a:t>
            </a:r>
            <a:endParaRPr sz="1900"/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-US" sz="1900"/>
              <a:t>Approved</a:t>
            </a:r>
            <a:endParaRPr sz="1900"/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-US" sz="1900"/>
              <a:t>Cancelled</a:t>
            </a:r>
            <a:endParaRPr sz="1900"/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-US" sz="1900"/>
              <a:t>approval.</a:t>
            </a:r>
            <a:endParaRPr sz="1900"/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-US" sz="1900"/>
              <a:t>Refused</a:t>
            </a:r>
            <a:endParaRPr sz="1900"/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-US" sz="1900"/>
              <a:t>Unused offer</a:t>
            </a:r>
            <a:endParaRPr sz="1900"/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562575" y="4420225"/>
            <a:ext cx="39381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-US" sz="2700">
                <a:solidFill>
                  <a:schemeClr val="dk1"/>
                </a:solidFill>
              </a:rPr>
              <a:t>Question?</a:t>
            </a:r>
            <a:endParaRPr sz="2700"/>
          </a:p>
        </p:txBody>
      </p:sp>
      <p:sp>
        <p:nvSpPr>
          <p:cNvPr id="36" name="Google Shape;36;p5"/>
          <p:cNvSpPr txBox="1"/>
          <p:nvPr/>
        </p:nvSpPr>
        <p:spPr>
          <a:xfrm>
            <a:off x="937650" y="5103300"/>
            <a:ext cx="6268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Is the applicant eligible for the loan?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3446850" y="778275"/>
            <a:ext cx="22503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Problem</a:t>
            </a:r>
            <a:endParaRPr b="1" sz="2700"/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38696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When a Bank receives a loan application, it must decide on the loan's approval based on the applicant's profile. The bank is faced with two types of risks:</a:t>
            </a:r>
            <a:endParaRPr sz="2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1- If the applicant is likely to repay the loan, then not approving it results in the bank losing business.</a:t>
            </a:r>
            <a:endParaRPr sz="2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2- If the applicant is not likely to repay the loan, then approving it results the loan may lead to a financial loss.</a:t>
            </a:r>
            <a:endParaRPr sz="2600"/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95287" y="188912"/>
            <a:ext cx="82296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/>
              <a:t>Import Libraries</a:t>
            </a:r>
            <a:endParaRPr sz="3600"/>
          </a:p>
        </p:txBody>
      </p:sp>
      <p:pic>
        <p:nvPicPr>
          <p:cNvPr id="48" name="Google Shape;4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175" y="1600225"/>
            <a:ext cx="5218800" cy="47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395287" y="188912"/>
            <a:ext cx="82296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/>
              <a:t>Removing columns with missing value &gt; 50%</a:t>
            </a:r>
            <a:endParaRPr sz="3600"/>
          </a:p>
        </p:txBody>
      </p:sp>
      <p:pic>
        <p:nvPicPr>
          <p:cNvPr id="54" name="Google Shape;5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300" y="1474712"/>
            <a:ext cx="6650365" cy="538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200" y="826712"/>
            <a:ext cx="7078750" cy="538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576" y="696500"/>
            <a:ext cx="5856201" cy="568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6150" y="406900"/>
            <a:ext cx="5647450" cy="58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9750" y="304800"/>
            <a:ext cx="5955499" cy="635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