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932581C-3C36-4AED-A335-52DF5CF14707}">
          <p14:sldIdLst>
            <p14:sldId id="256"/>
            <p14:sldId id="257"/>
            <p14:sldId id="258"/>
            <p14:sldId id="259"/>
            <p14:sldId id="260"/>
            <p14:sldId id="261"/>
            <p14:sldId id="262"/>
            <p14:sldId id="263"/>
            <p14:sldId id="264"/>
            <p14:sldId id="265"/>
            <p14:sldId id="266"/>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1338"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09BA1B77-5B4A-4D6E-9BC9-42B56F1E56B3}" type="datetimeFigureOut">
              <a:rPr lang="en-AU" smtClean="0"/>
              <a:t>15/09/2014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CB5258-0E80-46A9-B910-98F7FAB994AA}" type="slidenum">
              <a:rPr lang="en-AU" smtClean="0"/>
              <a:t>‹#›</a:t>
            </a:fld>
            <a:endParaRPr lang="en-AU"/>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BA1B77-5B4A-4D6E-9BC9-42B56F1E56B3}" type="datetimeFigureOut">
              <a:rPr lang="en-AU" smtClean="0"/>
              <a:t>15/09/2014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CB5258-0E80-46A9-B910-98F7FAB994AA}"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BA1B77-5B4A-4D6E-9BC9-42B56F1E56B3}" type="datetimeFigureOut">
              <a:rPr lang="en-AU" smtClean="0"/>
              <a:t>15/09/2014</a:t>
            </a:fld>
            <a:endParaRPr lang="en-AU"/>
          </a:p>
        </p:txBody>
      </p:sp>
      <p:sp>
        <p:nvSpPr>
          <p:cNvPr id="5" name="Footer Placeholder 4"/>
          <p:cNvSpPr>
            <a:spLocks noGrp="1"/>
          </p:cNvSpPr>
          <p:nvPr>
            <p:ph type="ftr" sz="quarter" idx="11"/>
          </p:nvPr>
        </p:nvSpPr>
        <p:spPr>
          <a:xfrm>
            <a:off x="2640597" y="6377459"/>
            <a:ext cx="3836404" cy="365125"/>
          </a:xfrm>
        </p:spPr>
        <p:txBody>
          <a:bodyPr/>
          <a:lstStyle/>
          <a:p>
            <a:endParaRPr lang="en-AU"/>
          </a:p>
        </p:txBody>
      </p:sp>
      <p:sp>
        <p:nvSpPr>
          <p:cNvPr id="6" name="Slide Number Placeholder 5"/>
          <p:cNvSpPr>
            <a:spLocks noGrp="1"/>
          </p:cNvSpPr>
          <p:nvPr>
            <p:ph type="sldNum" sz="quarter" idx="12"/>
          </p:nvPr>
        </p:nvSpPr>
        <p:spPr/>
        <p:txBody>
          <a:bodyPr/>
          <a:lstStyle/>
          <a:p>
            <a:fld id="{34CB5258-0E80-46A9-B910-98F7FAB994AA}"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9BA1B77-5B4A-4D6E-9BC9-42B56F1E56B3}" type="datetimeFigureOut">
              <a:rPr lang="en-AU" smtClean="0"/>
              <a:t>15/09/2014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CB5258-0E80-46A9-B910-98F7FAB994AA}"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9BA1B77-5B4A-4D6E-9BC9-42B56F1E56B3}" type="datetimeFigureOut">
              <a:rPr lang="en-AU" smtClean="0"/>
              <a:t>15/09/2014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CB5258-0E80-46A9-B910-98F7FAB994AA}" type="slidenum">
              <a:rPr lang="en-AU" smtClean="0"/>
              <a:t>‹#›</a:t>
            </a:fld>
            <a:endParaRPr lang="en-A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9BA1B77-5B4A-4D6E-9BC9-42B56F1E56B3}" type="datetimeFigureOut">
              <a:rPr lang="en-AU" smtClean="0"/>
              <a:t>15/09/2014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4CB5258-0E80-46A9-B910-98F7FAB994AA}" type="slidenum">
              <a:rPr lang="en-AU" smtClean="0"/>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9BA1B77-5B4A-4D6E-9BC9-42B56F1E56B3}" type="datetimeFigureOut">
              <a:rPr lang="en-AU" smtClean="0"/>
              <a:t>15/09/2014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4CB5258-0E80-46A9-B910-98F7FAB994AA}"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9BA1B77-5B4A-4D6E-9BC9-42B56F1E56B3}" type="datetimeFigureOut">
              <a:rPr lang="en-AU" smtClean="0"/>
              <a:t>15/09/2014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4CB5258-0E80-46A9-B910-98F7FAB994AA}"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A1B77-5B4A-4D6E-9BC9-42B56F1E56B3}" type="datetimeFigureOut">
              <a:rPr lang="en-AU" smtClean="0"/>
              <a:t>15/09/2014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4CB5258-0E80-46A9-B910-98F7FAB994AA}"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9BA1B77-5B4A-4D6E-9BC9-42B56F1E56B3}" type="datetimeFigureOut">
              <a:rPr lang="en-AU" smtClean="0"/>
              <a:t>15/09/2014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4CB5258-0E80-46A9-B910-98F7FAB994AA}" type="slidenum">
              <a:rPr lang="en-AU" smtClean="0"/>
              <a:t>‹#›</a:t>
            </a:fld>
            <a:endParaRPr lang="en-AU"/>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09BA1B77-5B4A-4D6E-9BC9-42B56F1E56B3}" type="datetimeFigureOut">
              <a:rPr lang="en-AU" smtClean="0"/>
              <a:t>15/09/2014</a:t>
            </a:fld>
            <a:endParaRPr lang="en-AU"/>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AU"/>
          </a:p>
        </p:txBody>
      </p:sp>
      <p:sp>
        <p:nvSpPr>
          <p:cNvPr id="7" name="Slide Number Placeholder 6"/>
          <p:cNvSpPr>
            <a:spLocks noGrp="1"/>
          </p:cNvSpPr>
          <p:nvPr>
            <p:ph type="sldNum" sz="quarter" idx="12"/>
          </p:nvPr>
        </p:nvSpPr>
        <p:spPr>
          <a:xfrm>
            <a:off x="8339328" y="1170432"/>
            <a:ext cx="733864" cy="201168"/>
          </a:xfrm>
        </p:spPr>
        <p:txBody>
          <a:bodyPr/>
          <a:lstStyle/>
          <a:p>
            <a:fld id="{34CB5258-0E80-46A9-B910-98F7FAB994AA}" type="slidenum">
              <a:rPr lang="en-AU" smtClean="0"/>
              <a:t>‹#›</a:t>
            </a:fld>
            <a:endParaRPr lang="en-A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9BA1B77-5B4A-4D6E-9BC9-42B56F1E56B3}" type="datetimeFigureOut">
              <a:rPr lang="en-AU" smtClean="0"/>
              <a:t>15/09/2014</a:t>
            </a:fld>
            <a:endParaRPr lang="en-AU"/>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AU"/>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34CB5258-0E80-46A9-B910-98F7FAB994AA}"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nodejstools.codeplex.com/" TargetMode="External"/><Relationship Id="rId7" Type="http://schemas.openxmlformats.org/officeDocument/2006/relationships/hyperlink" Target="http://azure.microsoft.com/en-us/develop/nodejs/" TargetMode="External"/><Relationship Id="rId2" Type="http://schemas.openxmlformats.org/officeDocument/2006/relationships/hyperlink" Target="http://www.visualstudio.com/en-us/products/visual-studio-express-vs.aspx" TargetMode="External"/><Relationship Id="rId1" Type="http://schemas.openxmlformats.org/officeDocument/2006/relationships/slideLayout" Target="../slideLayouts/slideLayout2.xml"/><Relationship Id="rId6" Type="http://schemas.openxmlformats.org/officeDocument/2006/relationships/hyperlink" Target="https://github.com/borisyankov/DefinitelyTyped" TargetMode="External"/><Relationship Id="rId5" Type="http://schemas.openxmlformats.org/officeDocument/2006/relationships/hyperlink" Target="http://definitelytyped.org/tsd/" TargetMode="External"/><Relationship Id="rId4" Type="http://schemas.openxmlformats.org/officeDocument/2006/relationships/hyperlink" Target="http://www.typescriptlang.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nodejstools.codeplex.com/" TargetMode="External"/><Relationship Id="rId2" Type="http://schemas.openxmlformats.org/officeDocument/2006/relationships/hyperlink" Target="http://www.visualstudio.com/en-us/products/visual-studio-express-vs.aspx"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err="1" smtClean="0"/>
              <a:t>NodeJS</a:t>
            </a:r>
            <a:r>
              <a:rPr lang="en-AU" dirty="0" smtClean="0"/>
              <a:t> + Visual Studio</a:t>
            </a:r>
            <a:endParaRPr lang="en-AU" dirty="0"/>
          </a:p>
        </p:txBody>
      </p:sp>
      <p:sp>
        <p:nvSpPr>
          <p:cNvPr id="3" name="Subtitle 2"/>
          <p:cNvSpPr>
            <a:spLocks noGrp="1"/>
          </p:cNvSpPr>
          <p:nvPr>
            <p:ph type="subTitle" idx="1"/>
          </p:nvPr>
        </p:nvSpPr>
        <p:spPr/>
        <p:txBody>
          <a:bodyPr/>
          <a:lstStyle/>
          <a:p>
            <a:r>
              <a:rPr lang="en-AU" dirty="0" smtClean="0"/>
              <a:t>Microsoft’s tools for </a:t>
            </a:r>
            <a:r>
              <a:rPr lang="en-AU" dirty="0" err="1" smtClean="0"/>
              <a:t>NodeJS</a:t>
            </a:r>
            <a:r>
              <a:rPr lang="en-AU" dirty="0" smtClean="0"/>
              <a:t> </a:t>
            </a:r>
            <a:r>
              <a:rPr lang="en-AU" smtClean="0"/>
              <a:t>&amp; JavaScript </a:t>
            </a:r>
            <a:r>
              <a:rPr lang="en-AU" dirty="0" smtClean="0"/>
              <a:t>Development</a:t>
            </a:r>
            <a:endParaRPr lang="en-AU" dirty="0"/>
          </a:p>
        </p:txBody>
      </p:sp>
    </p:spTree>
    <p:extLst>
      <p:ext uri="{BB962C8B-B14F-4D97-AF65-F5344CB8AC3E}">
        <p14:creationId xmlns:p14="http://schemas.microsoft.com/office/powerpoint/2010/main" val="322867601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Profiling</a:t>
            </a:r>
            <a:endParaRPr lang="en-AU" dirty="0"/>
          </a:p>
        </p:txBody>
      </p:sp>
      <p:sp>
        <p:nvSpPr>
          <p:cNvPr id="3" name="Content Placeholder 2"/>
          <p:cNvSpPr>
            <a:spLocks noGrp="1"/>
          </p:cNvSpPr>
          <p:nvPr>
            <p:ph idx="1"/>
          </p:nvPr>
        </p:nvSpPr>
        <p:spPr/>
        <p:txBody>
          <a:bodyPr>
            <a:normAutofit/>
          </a:bodyPr>
          <a:lstStyle/>
          <a:p>
            <a:pPr marL="118872" indent="0">
              <a:buNone/>
            </a:pPr>
            <a:r>
              <a:rPr lang="en-AU" sz="2400" dirty="0"/>
              <a:t>Node.js Tools for Visual Studio takes advantage of V8 Profiling API's as well Visual Studio's Reporting features to give you a sense of where your </a:t>
            </a:r>
            <a:r>
              <a:rPr lang="en-AU" sz="2400" dirty="0" smtClean="0"/>
              <a:t>program </a:t>
            </a:r>
            <a:r>
              <a:rPr lang="en-AU" sz="2400" dirty="0"/>
              <a:t>is spending its time</a:t>
            </a:r>
            <a:r>
              <a:rPr lang="en-AU" sz="2400" dirty="0" smtClean="0"/>
              <a:t>.</a:t>
            </a:r>
          </a:p>
          <a:p>
            <a:pPr marL="118872" indent="0">
              <a:buNone/>
            </a:pPr>
            <a:endParaRPr lang="en-AU" sz="2400" dirty="0"/>
          </a:p>
          <a:p>
            <a:r>
              <a:rPr lang="en-AU" sz="2400" dirty="0"/>
              <a:t>Launch Node.js </a:t>
            </a:r>
            <a:r>
              <a:rPr lang="en-AU" sz="2400" dirty="0" smtClean="0"/>
              <a:t>profiling</a:t>
            </a:r>
            <a:br>
              <a:rPr lang="en-AU" sz="2400" dirty="0" smtClean="0"/>
            </a:br>
            <a:endParaRPr lang="en-AU" sz="2400" dirty="0"/>
          </a:p>
          <a:p>
            <a:r>
              <a:rPr lang="en-AU" sz="2400" dirty="0"/>
              <a:t> Refresh the </a:t>
            </a:r>
            <a:r>
              <a:rPr lang="en-AU" sz="2400" dirty="0" smtClean="0"/>
              <a:t>browser &amp; exit node to process profile data</a:t>
            </a:r>
            <a:br>
              <a:rPr lang="en-AU" sz="2400" dirty="0" smtClean="0"/>
            </a:br>
            <a:endParaRPr lang="en-AU" sz="2400" dirty="0" smtClean="0"/>
          </a:p>
          <a:p>
            <a:r>
              <a:rPr lang="en-AU" sz="2400" dirty="0"/>
              <a:t>View the </a:t>
            </a:r>
            <a:r>
              <a:rPr lang="en-AU" sz="2400" dirty="0" smtClean="0"/>
              <a:t>Profile</a:t>
            </a:r>
            <a:br>
              <a:rPr lang="en-AU" sz="2400" dirty="0" smtClean="0"/>
            </a:br>
            <a:endParaRPr lang="en-AU" sz="2400" dirty="0"/>
          </a:p>
          <a:p>
            <a:r>
              <a:rPr lang="en-AU" sz="2400" dirty="0"/>
              <a:t>Methods that don't do much work will not show up in the profiling report</a:t>
            </a:r>
          </a:p>
        </p:txBody>
      </p:sp>
    </p:spTree>
    <p:extLst>
      <p:ext uri="{BB962C8B-B14F-4D97-AF65-F5344CB8AC3E}">
        <p14:creationId xmlns:p14="http://schemas.microsoft.com/office/powerpoint/2010/main" val="139082036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Testing</a:t>
            </a:r>
          </a:p>
        </p:txBody>
      </p:sp>
      <p:sp>
        <p:nvSpPr>
          <p:cNvPr id="3" name="Content Placeholder 2"/>
          <p:cNvSpPr>
            <a:spLocks noGrp="1"/>
          </p:cNvSpPr>
          <p:nvPr>
            <p:ph idx="1"/>
          </p:nvPr>
        </p:nvSpPr>
        <p:spPr/>
        <p:txBody>
          <a:bodyPr>
            <a:normAutofit lnSpcReduction="10000"/>
          </a:bodyPr>
          <a:lstStyle/>
          <a:p>
            <a:pPr marL="118872" indent="0">
              <a:buNone/>
            </a:pPr>
            <a:r>
              <a:rPr lang="en-AU" sz="2400" dirty="0"/>
              <a:t>Node.js Tools for Visual Studio includes support for discovering and executing unit tests. This allows you to author your tests and run </a:t>
            </a:r>
            <a:r>
              <a:rPr lang="en-AU" sz="2400" dirty="0" smtClean="0"/>
              <a:t>them </a:t>
            </a:r>
            <a:r>
              <a:rPr lang="en-AU" sz="2400" dirty="0"/>
              <a:t>without having to switch to a command prompt</a:t>
            </a:r>
            <a:r>
              <a:rPr lang="en-AU" sz="2400" dirty="0" smtClean="0"/>
              <a:t>.</a:t>
            </a:r>
          </a:p>
          <a:p>
            <a:pPr marL="118872" indent="0">
              <a:buNone/>
            </a:pPr>
            <a:endParaRPr lang="en-AU" sz="2400" dirty="0"/>
          </a:p>
          <a:p>
            <a:r>
              <a:rPr lang="en-AU" sz="2400" dirty="0"/>
              <a:t>Mocha </a:t>
            </a:r>
            <a:r>
              <a:rPr lang="en-AU" sz="2400" dirty="0" smtClean="0"/>
              <a:t>Tests</a:t>
            </a:r>
            <a:br>
              <a:rPr lang="en-AU" sz="2400" dirty="0" smtClean="0"/>
            </a:br>
            <a:endParaRPr lang="en-AU" sz="2400" dirty="0" smtClean="0"/>
          </a:p>
          <a:p>
            <a:r>
              <a:rPr lang="en-AU" sz="2400" dirty="0"/>
              <a:t>Exported </a:t>
            </a:r>
            <a:r>
              <a:rPr lang="en-AU" sz="2400" dirty="0" smtClean="0"/>
              <a:t>Tests</a:t>
            </a:r>
            <a:br>
              <a:rPr lang="en-AU" sz="2400" dirty="0" smtClean="0"/>
            </a:br>
            <a:endParaRPr lang="en-AU" sz="2400" dirty="0"/>
          </a:p>
          <a:p>
            <a:r>
              <a:rPr lang="en-AU" sz="2400" dirty="0"/>
              <a:t>Test Explorer </a:t>
            </a:r>
            <a:r>
              <a:rPr lang="en-AU" sz="2400" dirty="0" smtClean="0"/>
              <a:t>Groups/Filters</a:t>
            </a:r>
            <a:br>
              <a:rPr lang="en-AU" sz="2400" dirty="0" smtClean="0"/>
            </a:br>
            <a:endParaRPr lang="en-AU" sz="2400" dirty="0"/>
          </a:p>
          <a:p>
            <a:r>
              <a:rPr lang="en-AU" sz="2400" dirty="0"/>
              <a:t>Running </a:t>
            </a:r>
            <a:r>
              <a:rPr lang="en-AU" sz="2400" dirty="0" smtClean="0"/>
              <a:t>Tests</a:t>
            </a:r>
            <a:br>
              <a:rPr lang="en-AU" sz="2400" dirty="0" smtClean="0"/>
            </a:br>
            <a:endParaRPr lang="en-AU" sz="2400" dirty="0" smtClean="0"/>
          </a:p>
          <a:p>
            <a:r>
              <a:rPr lang="en-AU" sz="2400" dirty="0" smtClean="0"/>
              <a:t>NTVS can support addition test frameworks</a:t>
            </a:r>
            <a:endParaRPr lang="en-AU" sz="2400" dirty="0"/>
          </a:p>
          <a:p>
            <a:pPr marL="118872" indent="0">
              <a:buNone/>
            </a:pPr>
            <a:endParaRPr lang="en-AU" sz="2400" dirty="0"/>
          </a:p>
          <a:p>
            <a:pPr marL="118872" indent="0">
              <a:buNone/>
            </a:pPr>
            <a:endParaRPr lang="en-AU" sz="2400" dirty="0"/>
          </a:p>
        </p:txBody>
      </p:sp>
    </p:spTree>
    <p:extLst>
      <p:ext uri="{BB962C8B-B14F-4D97-AF65-F5344CB8AC3E}">
        <p14:creationId xmlns:p14="http://schemas.microsoft.com/office/powerpoint/2010/main" val="44309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Resources</a:t>
            </a:r>
            <a:endParaRPr lang="en-AU" dirty="0"/>
          </a:p>
        </p:txBody>
      </p:sp>
      <p:sp>
        <p:nvSpPr>
          <p:cNvPr id="3" name="Content Placeholder 2"/>
          <p:cNvSpPr>
            <a:spLocks noGrp="1"/>
          </p:cNvSpPr>
          <p:nvPr>
            <p:ph idx="1"/>
          </p:nvPr>
        </p:nvSpPr>
        <p:spPr/>
        <p:txBody>
          <a:bodyPr>
            <a:normAutofit lnSpcReduction="10000"/>
          </a:bodyPr>
          <a:lstStyle/>
          <a:p>
            <a:r>
              <a:rPr lang="en-AU" sz="2400" dirty="0" smtClean="0"/>
              <a:t>Visual </a:t>
            </a:r>
            <a:r>
              <a:rPr lang="en-AU" sz="2400" dirty="0"/>
              <a:t>Studio Express 2013</a:t>
            </a:r>
            <a:br>
              <a:rPr lang="en-AU" sz="2400" dirty="0"/>
            </a:br>
            <a:r>
              <a:rPr lang="en-AU" sz="1600" dirty="0">
                <a:hlinkClick r:id="rId2"/>
              </a:rPr>
              <a:t>http://</a:t>
            </a:r>
            <a:r>
              <a:rPr lang="en-AU" sz="1600" dirty="0" smtClean="0">
                <a:hlinkClick r:id="rId2"/>
              </a:rPr>
              <a:t>www.visualstudio.com/en-us/products/visual-studio-express-vs.aspx</a:t>
            </a:r>
            <a:endParaRPr lang="en-AU" sz="1600" dirty="0" smtClean="0"/>
          </a:p>
          <a:p>
            <a:endParaRPr lang="en-AU" sz="1600" dirty="0"/>
          </a:p>
          <a:p>
            <a:r>
              <a:rPr lang="en-AU" sz="2400" dirty="0" err="1" smtClean="0"/>
              <a:t>NodeJS</a:t>
            </a:r>
            <a:r>
              <a:rPr lang="en-AU" sz="2400" dirty="0" smtClean="0"/>
              <a:t> Tools For </a:t>
            </a:r>
            <a:r>
              <a:rPr lang="en-AU" sz="2400" dirty="0"/>
              <a:t>Visual Studio</a:t>
            </a:r>
            <a:br>
              <a:rPr lang="en-AU" sz="2400" dirty="0"/>
            </a:br>
            <a:r>
              <a:rPr lang="en-AU" sz="1600" dirty="0">
                <a:hlinkClick r:id="rId3"/>
              </a:rPr>
              <a:t>http://nodejstools.codeplex.com</a:t>
            </a:r>
            <a:r>
              <a:rPr lang="en-AU" sz="1600" dirty="0" smtClean="0">
                <a:hlinkClick r:id="rId3"/>
              </a:rPr>
              <a:t>/</a:t>
            </a:r>
            <a:r>
              <a:rPr lang="en-AU" sz="1600" dirty="0"/>
              <a:t/>
            </a:r>
            <a:br>
              <a:rPr lang="en-AU" sz="1600" dirty="0"/>
            </a:br>
            <a:endParaRPr lang="en-AU" sz="1600" dirty="0"/>
          </a:p>
          <a:p>
            <a:r>
              <a:rPr lang="en-AU" sz="2400" dirty="0" err="1" smtClean="0"/>
              <a:t>TypeScript</a:t>
            </a:r>
            <a:r>
              <a:rPr lang="en-AU" sz="2400" dirty="0"/>
              <a:t/>
            </a:r>
            <a:br>
              <a:rPr lang="en-AU" sz="2400" dirty="0"/>
            </a:br>
            <a:r>
              <a:rPr lang="en-AU" sz="1600" dirty="0">
                <a:hlinkClick r:id="rId4"/>
              </a:rPr>
              <a:t>http://www.typescriptlang.org</a:t>
            </a:r>
            <a:r>
              <a:rPr lang="en-AU" sz="1600" dirty="0" smtClean="0">
                <a:hlinkClick r:id="rId4"/>
              </a:rPr>
              <a:t>/</a:t>
            </a:r>
            <a:r>
              <a:rPr lang="en-AU" sz="1600" dirty="0" smtClean="0"/>
              <a:t/>
            </a:r>
            <a:br>
              <a:rPr lang="en-AU" sz="1600" dirty="0" smtClean="0"/>
            </a:br>
            <a:endParaRPr lang="en-AU" sz="1600" dirty="0" smtClean="0"/>
          </a:p>
          <a:p>
            <a:r>
              <a:rPr lang="en-AU" sz="2400" dirty="0" err="1" smtClean="0"/>
              <a:t>TypeScript</a:t>
            </a:r>
            <a:r>
              <a:rPr lang="en-AU" sz="2400" dirty="0" smtClean="0"/>
              <a:t> Definition Libraries</a:t>
            </a:r>
            <a:br>
              <a:rPr lang="en-AU" sz="2400" dirty="0" smtClean="0"/>
            </a:br>
            <a:r>
              <a:rPr lang="en-AU" sz="1600" dirty="0" smtClean="0">
                <a:hlinkClick r:id="rId5"/>
              </a:rPr>
              <a:t>http</a:t>
            </a:r>
            <a:r>
              <a:rPr lang="en-AU" sz="1600" dirty="0">
                <a:hlinkClick r:id="rId5"/>
              </a:rPr>
              <a:t>://definitelytyped.org/tsd</a:t>
            </a:r>
            <a:r>
              <a:rPr lang="en-AU" sz="1600" dirty="0" smtClean="0">
                <a:hlinkClick r:id="rId5"/>
              </a:rPr>
              <a:t>/</a:t>
            </a:r>
            <a:r>
              <a:rPr lang="en-AU" sz="1600" dirty="0"/>
              <a:t/>
            </a:r>
            <a:br>
              <a:rPr lang="en-AU" sz="1600" dirty="0"/>
            </a:br>
            <a:r>
              <a:rPr lang="en-AU" sz="1600" dirty="0">
                <a:hlinkClick r:id="rId6"/>
              </a:rPr>
              <a:t>https://</a:t>
            </a:r>
            <a:r>
              <a:rPr lang="en-AU" sz="1600" dirty="0" smtClean="0">
                <a:hlinkClick r:id="rId6"/>
              </a:rPr>
              <a:t>github.com/borisyankov/DefinitelyTyped</a:t>
            </a:r>
            <a:endParaRPr lang="en-AU" sz="1600" dirty="0" smtClean="0"/>
          </a:p>
          <a:p>
            <a:endParaRPr lang="en-AU" sz="1600" dirty="0" smtClean="0"/>
          </a:p>
          <a:p>
            <a:r>
              <a:rPr lang="en-AU" sz="2400" dirty="0" err="1" smtClean="0"/>
              <a:t>NodeJS</a:t>
            </a:r>
            <a:r>
              <a:rPr lang="en-AU" sz="2400" dirty="0" smtClean="0"/>
              <a:t> </a:t>
            </a:r>
            <a:r>
              <a:rPr lang="en-AU" sz="2400" dirty="0"/>
              <a:t>on Azure</a:t>
            </a:r>
            <a:br>
              <a:rPr lang="en-AU" sz="2400" dirty="0"/>
            </a:br>
            <a:r>
              <a:rPr lang="en-AU" sz="1600" dirty="0">
                <a:hlinkClick r:id="rId7"/>
              </a:rPr>
              <a:t>http://azure.microsoft.com/en-us/develop/nodejs</a:t>
            </a:r>
            <a:r>
              <a:rPr lang="en-AU" sz="1600" dirty="0" smtClean="0">
                <a:hlinkClick r:id="rId7"/>
              </a:rPr>
              <a:t>/</a:t>
            </a:r>
            <a:r>
              <a:rPr lang="en-AU" sz="1600" dirty="0"/>
              <a:t/>
            </a:r>
            <a:br>
              <a:rPr lang="en-AU" sz="1600" dirty="0"/>
            </a:br>
            <a:endParaRPr lang="en-AU" sz="1600" dirty="0" smtClean="0"/>
          </a:p>
        </p:txBody>
      </p:sp>
    </p:spTree>
    <p:extLst>
      <p:ext uri="{BB962C8B-B14F-4D97-AF65-F5344CB8AC3E}">
        <p14:creationId xmlns:p14="http://schemas.microsoft.com/office/powerpoint/2010/main" val="1985586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NodeJS</a:t>
            </a:r>
            <a:r>
              <a:rPr lang="en-AU" dirty="0" smtClean="0"/>
              <a:t> Tools For Visual Studio</a:t>
            </a:r>
            <a:endParaRPr lang="en-AU" dirty="0"/>
          </a:p>
        </p:txBody>
      </p:sp>
      <p:sp>
        <p:nvSpPr>
          <p:cNvPr id="3" name="Content Placeholder 2"/>
          <p:cNvSpPr>
            <a:spLocks noGrp="1"/>
          </p:cNvSpPr>
          <p:nvPr>
            <p:ph idx="1"/>
          </p:nvPr>
        </p:nvSpPr>
        <p:spPr/>
        <p:txBody>
          <a:bodyPr>
            <a:noAutofit/>
            <a:scene3d>
              <a:camera prst="orthographicFront">
                <a:rot lat="0" lon="21299999" rev="0"/>
              </a:camera>
              <a:lightRig rig="threePt" dir="t"/>
            </a:scene3d>
          </a:bodyPr>
          <a:lstStyle/>
          <a:p>
            <a:r>
              <a:rPr lang="en-AU" sz="3000" dirty="0" smtClean="0"/>
              <a:t>Getting Started</a:t>
            </a:r>
          </a:p>
          <a:p>
            <a:r>
              <a:rPr lang="en-AU" sz="3000" dirty="0" err="1" smtClean="0"/>
              <a:t>IntelliSence</a:t>
            </a:r>
            <a:r>
              <a:rPr lang="en-AU" sz="3000" dirty="0" smtClean="0"/>
              <a:t> &amp; Editing</a:t>
            </a:r>
          </a:p>
          <a:p>
            <a:r>
              <a:rPr lang="en-AU" sz="3000" dirty="0" smtClean="0"/>
              <a:t>Debugging</a:t>
            </a:r>
          </a:p>
          <a:p>
            <a:r>
              <a:rPr lang="en-AU" sz="3000" dirty="0" smtClean="0"/>
              <a:t>Projects</a:t>
            </a:r>
          </a:p>
          <a:p>
            <a:r>
              <a:rPr lang="en-AU" sz="3000" dirty="0" err="1" smtClean="0"/>
              <a:t>TypeScript</a:t>
            </a:r>
            <a:endParaRPr lang="en-AU" sz="3000" dirty="0" smtClean="0"/>
          </a:p>
          <a:p>
            <a:r>
              <a:rPr lang="en-AU" sz="3000" dirty="0" err="1" smtClean="0"/>
              <a:t>npm</a:t>
            </a:r>
            <a:endParaRPr lang="en-AU" sz="3000" dirty="0" smtClean="0"/>
          </a:p>
          <a:p>
            <a:r>
              <a:rPr lang="en-AU" sz="3000" dirty="0" smtClean="0"/>
              <a:t>Azure Deployment</a:t>
            </a:r>
          </a:p>
          <a:p>
            <a:r>
              <a:rPr lang="en-AU" sz="3000" dirty="0" smtClean="0"/>
              <a:t>Profiling</a:t>
            </a:r>
            <a:endParaRPr lang="en-AU" sz="3000" dirty="0" smtClean="0"/>
          </a:p>
          <a:p>
            <a:r>
              <a:rPr lang="en-AU" sz="3000" dirty="0" smtClean="0"/>
              <a:t>Testing</a:t>
            </a:r>
            <a:endParaRPr lang="en-AU" sz="3000" dirty="0"/>
          </a:p>
          <a:p>
            <a:r>
              <a:rPr lang="en-AU" sz="3000" dirty="0" smtClean="0"/>
              <a:t>Resources</a:t>
            </a:r>
            <a:endParaRPr lang="en-AU" sz="3000" dirty="0"/>
          </a:p>
        </p:txBody>
      </p:sp>
    </p:spTree>
    <p:extLst>
      <p:ext uri="{BB962C8B-B14F-4D97-AF65-F5344CB8AC3E}">
        <p14:creationId xmlns:p14="http://schemas.microsoft.com/office/powerpoint/2010/main" val="973786179"/>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Getting Started</a:t>
            </a:r>
          </a:p>
        </p:txBody>
      </p:sp>
      <p:sp>
        <p:nvSpPr>
          <p:cNvPr id="3" name="Content Placeholder 2"/>
          <p:cNvSpPr>
            <a:spLocks noGrp="1"/>
          </p:cNvSpPr>
          <p:nvPr>
            <p:ph idx="1"/>
          </p:nvPr>
        </p:nvSpPr>
        <p:spPr/>
        <p:txBody>
          <a:bodyPr>
            <a:normAutofit lnSpcReduction="10000"/>
          </a:bodyPr>
          <a:lstStyle/>
          <a:p>
            <a:pPr marL="118872" indent="0" fontAlgn="base">
              <a:buNone/>
            </a:pPr>
            <a:r>
              <a:rPr lang="en-AU" sz="2400" dirty="0"/>
              <a:t>NTVS is a plug-in built on top of Visual Studio 2012 or 2013. NTVS supports the free Visual Studio Express 2013 for Web, and the full VS editions of 2012 and 2013 (Professional, Premium, Ultimate</a:t>
            </a:r>
            <a:r>
              <a:rPr lang="en-AU" sz="2400" dirty="0" smtClean="0"/>
              <a:t>):</a:t>
            </a:r>
            <a:r>
              <a:rPr lang="en-AU" sz="2200" dirty="0" smtClean="0"/>
              <a:t/>
            </a:r>
            <a:br>
              <a:rPr lang="en-AU" sz="2200" dirty="0" smtClean="0"/>
            </a:br>
            <a:endParaRPr lang="en-AU" sz="2200" dirty="0"/>
          </a:p>
          <a:p>
            <a:pPr fontAlgn="ctr"/>
            <a:r>
              <a:rPr lang="en-AU" dirty="0"/>
              <a:t>Visual </a:t>
            </a:r>
            <a:r>
              <a:rPr lang="en-AU" dirty="0" smtClean="0"/>
              <a:t>Studio 2013:</a:t>
            </a:r>
            <a:r>
              <a:rPr lang="en-AU" dirty="0"/>
              <a:t/>
            </a:r>
            <a:br>
              <a:rPr lang="en-AU" dirty="0"/>
            </a:br>
            <a:r>
              <a:rPr lang="en-AU" dirty="0">
                <a:hlinkClick r:id="rId2"/>
              </a:rPr>
              <a:t>http://</a:t>
            </a:r>
            <a:r>
              <a:rPr lang="en-AU" dirty="0" smtClean="0">
                <a:hlinkClick r:id="rId2"/>
              </a:rPr>
              <a:t>www.visualstudio.com/en-us/products/visual-studio-express-vs.aspx</a:t>
            </a:r>
            <a:r>
              <a:rPr lang="en-AU" dirty="0" smtClean="0"/>
              <a:t/>
            </a:r>
            <a:br>
              <a:rPr lang="en-AU" dirty="0" smtClean="0"/>
            </a:br>
            <a:endParaRPr lang="en-AU" dirty="0" smtClean="0"/>
          </a:p>
          <a:p>
            <a:pPr fontAlgn="ctr"/>
            <a:r>
              <a:rPr lang="en-AU" dirty="0" smtClean="0"/>
              <a:t>NTVS (Node Tools Visual Studio): </a:t>
            </a:r>
            <a:r>
              <a:rPr lang="en-AU" dirty="0"/>
              <a:t/>
            </a:r>
            <a:br>
              <a:rPr lang="en-AU" dirty="0"/>
            </a:br>
            <a:r>
              <a:rPr lang="en-AU" dirty="0">
                <a:hlinkClick r:id="rId3"/>
              </a:rPr>
              <a:t>http://nodejstools.codeplex.com</a:t>
            </a:r>
            <a:r>
              <a:rPr lang="en-AU" dirty="0" smtClean="0">
                <a:hlinkClick r:id="rId3"/>
              </a:rPr>
              <a:t>/</a:t>
            </a:r>
            <a:endParaRPr lang="en-AU" dirty="0" smtClean="0"/>
          </a:p>
          <a:p>
            <a:pPr marL="118872" indent="0" fontAlgn="ctr">
              <a:buNone/>
            </a:pPr>
            <a:endParaRPr lang="en-AU" dirty="0"/>
          </a:p>
        </p:txBody>
      </p:sp>
    </p:spTree>
    <p:extLst>
      <p:ext uri="{BB962C8B-B14F-4D97-AF65-F5344CB8AC3E}">
        <p14:creationId xmlns:p14="http://schemas.microsoft.com/office/powerpoint/2010/main" val="65392094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err="1"/>
              <a:t>IntelliSence</a:t>
            </a:r>
            <a:r>
              <a:rPr lang="en-AU" dirty="0"/>
              <a:t> &amp; </a:t>
            </a:r>
            <a:r>
              <a:rPr lang="en-AU" dirty="0" smtClean="0"/>
              <a:t>Editing</a:t>
            </a:r>
            <a:endParaRPr lang="en-AU" dirty="0"/>
          </a:p>
        </p:txBody>
      </p:sp>
      <p:sp>
        <p:nvSpPr>
          <p:cNvPr id="3" name="Content Placeholder 2"/>
          <p:cNvSpPr>
            <a:spLocks noGrp="1"/>
          </p:cNvSpPr>
          <p:nvPr>
            <p:ph idx="1"/>
          </p:nvPr>
        </p:nvSpPr>
        <p:spPr/>
        <p:txBody>
          <a:bodyPr>
            <a:normAutofit/>
          </a:bodyPr>
          <a:lstStyle/>
          <a:p>
            <a:pPr marL="118872" indent="0">
              <a:buNone/>
            </a:pPr>
            <a:r>
              <a:rPr lang="en-AU" sz="2400" dirty="0"/>
              <a:t>IntelliSense exposes results of </a:t>
            </a:r>
            <a:r>
              <a:rPr lang="en-AU" sz="2400" dirty="0" err="1"/>
              <a:t>analyzing</a:t>
            </a:r>
            <a:r>
              <a:rPr lang="en-AU" sz="2400" dirty="0"/>
              <a:t> your programs in three different </a:t>
            </a:r>
            <a:r>
              <a:rPr lang="en-AU" sz="2400" dirty="0" smtClean="0"/>
              <a:t>forms</a:t>
            </a:r>
            <a:r>
              <a:rPr lang="en-AU" sz="2400" dirty="0"/>
              <a:t>: completions, signature help, and quick info</a:t>
            </a:r>
            <a:r>
              <a:rPr lang="en-AU" sz="2400" dirty="0" smtClean="0"/>
              <a:t>.</a:t>
            </a:r>
          </a:p>
          <a:p>
            <a:pPr marL="118872" indent="0">
              <a:buNone/>
            </a:pPr>
            <a:endParaRPr lang="en-AU" sz="2400" dirty="0"/>
          </a:p>
          <a:p>
            <a:r>
              <a:rPr lang="en-AU" sz="2400" dirty="0" smtClean="0"/>
              <a:t>Completions</a:t>
            </a:r>
          </a:p>
          <a:p>
            <a:endParaRPr lang="en-AU" sz="2400" dirty="0"/>
          </a:p>
          <a:p>
            <a:r>
              <a:rPr lang="en-AU" sz="2400" dirty="0"/>
              <a:t>Signature </a:t>
            </a:r>
            <a:r>
              <a:rPr lang="en-AU" sz="2400" dirty="0" smtClean="0"/>
              <a:t>help</a:t>
            </a:r>
          </a:p>
          <a:p>
            <a:endParaRPr lang="en-AU" sz="2400" dirty="0"/>
          </a:p>
          <a:p>
            <a:r>
              <a:rPr lang="en-AU" sz="2400" dirty="0" smtClean="0"/>
              <a:t>Settings:  Tools </a:t>
            </a:r>
            <a:r>
              <a:rPr lang="en-AU" sz="2400" dirty="0"/>
              <a:t>-&gt; Options -&gt; Text Editor -&gt; </a:t>
            </a:r>
            <a:r>
              <a:rPr lang="en-AU" sz="2400" dirty="0" smtClean="0"/>
              <a:t>Node.js</a:t>
            </a:r>
            <a:endParaRPr lang="en-AU" sz="2400" dirty="0"/>
          </a:p>
        </p:txBody>
      </p:sp>
    </p:spTree>
    <p:extLst>
      <p:ext uri="{BB962C8B-B14F-4D97-AF65-F5344CB8AC3E}">
        <p14:creationId xmlns:p14="http://schemas.microsoft.com/office/powerpoint/2010/main" val="152653500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Debugging</a:t>
            </a:r>
          </a:p>
        </p:txBody>
      </p:sp>
      <p:sp>
        <p:nvSpPr>
          <p:cNvPr id="3" name="Content Placeholder 2"/>
          <p:cNvSpPr>
            <a:spLocks noGrp="1"/>
          </p:cNvSpPr>
          <p:nvPr>
            <p:ph idx="1"/>
          </p:nvPr>
        </p:nvSpPr>
        <p:spPr/>
        <p:txBody>
          <a:bodyPr>
            <a:normAutofit lnSpcReduction="10000"/>
          </a:bodyPr>
          <a:lstStyle/>
          <a:p>
            <a:pPr marL="118872" indent="0">
              <a:buNone/>
            </a:pPr>
            <a:r>
              <a:rPr lang="en-AU" sz="2600" dirty="0"/>
              <a:t>S</a:t>
            </a:r>
            <a:r>
              <a:rPr lang="en-AU" sz="2600" dirty="0" smtClean="0"/>
              <a:t>tandard </a:t>
            </a:r>
            <a:r>
              <a:rPr lang="en-AU" sz="2600" dirty="0"/>
              <a:t>support for Breakpoints, Stepping, "Break on exception", and inspection of application running state using the Locals, Watch, Immediate and </a:t>
            </a:r>
            <a:r>
              <a:rPr lang="en-AU" sz="2600" dirty="0" err="1" smtClean="0"/>
              <a:t>Callstack</a:t>
            </a:r>
            <a:r>
              <a:rPr lang="en-AU" sz="2600" dirty="0" smtClean="0"/>
              <a:t/>
            </a:r>
            <a:br>
              <a:rPr lang="en-AU" sz="2600" dirty="0" smtClean="0"/>
            </a:br>
            <a:endParaRPr lang="en-AU" sz="2600" dirty="0" smtClean="0"/>
          </a:p>
          <a:p>
            <a:pPr>
              <a:lnSpc>
                <a:spcPct val="110000"/>
              </a:lnSpc>
            </a:pPr>
            <a:r>
              <a:rPr lang="en-AU" sz="2800" dirty="0" smtClean="0"/>
              <a:t>Launching debugger – F5</a:t>
            </a:r>
          </a:p>
          <a:p>
            <a:pPr>
              <a:lnSpc>
                <a:spcPct val="110000"/>
              </a:lnSpc>
            </a:pPr>
            <a:r>
              <a:rPr lang="en-AU" sz="2800" dirty="0" smtClean="0"/>
              <a:t>Breakpoints</a:t>
            </a:r>
          </a:p>
          <a:p>
            <a:pPr>
              <a:lnSpc>
                <a:spcPct val="110000"/>
              </a:lnSpc>
            </a:pPr>
            <a:r>
              <a:rPr lang="en-AU" sz="2800" dirty="0" smtClean="0"/>
              <a:t>Stepping (F10 – over, F11 – into)</a:t>
            </a:r>
          </a:p>
          <a:p>
            <a:pPr>
              <a:lnSpc>
                <a:spcPct val="110000"/>
              </a:lnSpc>
            </a:pPr>
            <a:r>
              <a:rPr lang="en-AU" sz="2800" dirty="0" smtClean="0"/>
              <a:t>Locals</a:t>
            </a:r>
          </a:p>
          <a:p>
            <a:pPr>
              <a:lnSpc>
                <a:spcPct val="110000"/>
              </a:lnSpc>
            </a:pPr>
            <a:r>
              <a:rPr lang="en-AU" sz="2800" dirty="0" smtClean="0"/>
              <a:t>Hover tips</a:t>
            </a:r>
          </a:p>
          <a:p>
            <a:pPr>
              <a:lnSpc>
                <a:spcPct val="110000"/>
              </a:lnSpc>
            </a:pPr>
            <a:r>
              <a:rPr lang="en-AU" sz="2800" dirty="0" smtClean="0"/>
              <a:t>Edit &amp; Continue</a:t>
            </a:r>
          </a:p>
          <a:p>
            <a:pPr>
              <a:lnSpc>
                <a:spcPct val="110000"/>
              </a:lnSpc>
            </a:pPr>
            <a:r>
              <a:rPr lang="en-AU" sz="2800" dirty="0" smtClean="0"/>
              <a:t>Project </a:t>
            </a:r>
            <a:r>
              <a:rPr lang="en-AU" sz="2800" dirty="0" err="1" smtClean="0"/>
              <a:t>NodeJS</a:t>
            </a:r>
            <a:r>
              <a:rPr lang="en-AU" sz="2800" dirty="0" smtClean="0"/>
              <a:t> Properties</a:t>
            </a:r>
          </a:p>
          <a:p>
            <a:endParaRPr lang="en-AU" dirty="0"/>
          </a:p>
        </p:txBody>
      </p:sp>
    </p:spTree>
    <p:extLst>
      <p:ext uri="{BB962C8B-B14F-4D97-AF65-F5344CB8AC3E}">
        <p14:creationId xmlns:p14="http://schemas.microsoft.com/office/powerpoint/2010/main" val="2152337563"/>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Projects</a:t>
            </a:r>
          </a:p>
        </p:txBody>
      </p:sp>
      <p:sp>
        <p:nvSpPr>
          <p:cNvPr id="3" name="Content Placeholder 2"/>
          <p:cNvSpPr>
            <a:spLocks noGrp="1"/>
          </p:cNvSpPr>
          <p:nvPr>
            <p:ph idx="1"/>
          </p:nvPr>
        </p:nvSpPr>
        <p:spPr/>
        <p:txBody>
          <a:bodyPr>
            <a:normAutofit/>
          </a:bodyPr>
          <a:lstStyle/>
          <a:p>
            <a:pPr marL="118872" indent="0">
              <a:buNone/>
            </a:pPr>
            <a:r>
              <a:rPr lang="en-AU" sz="2400" dirty="0" smtClean="0"/>
              <a:t>Visual Studio project </a:t>
            </a:r>
            <a:r>
              <a:rPr lang="en-AU" sz="2400" dirty="0"/>
              <a:t>files (.</a:t>
            </a:r>
            <a:r>
              <a:rPr lang="en-AU" sz="2400" dirty="0" err="1"/>
              <a:t>njsproj</a:t>
            </a:r>
            <a:r>
              <a:rPr lang="en-AU" sz="2400" dirty="0"/>
              <a:t>) reference all the source and content files associated with your </a:t>
            </a:r>
            <a:r>
              <a:rPr lang="en-AU" sz="2400" dirty="0" err="1" smtClean="0"/>
              <a:t>NodeJS</a:t>
            </a:r>
            <a:r>
              <a:rPr lang="en-AU" sz="2400" dirty="0" smtClean="0"/>
              <a:t> project.</a:t>
            </a:r>
          </a:p>
          <a:p>
            <a:pPr marL="118872" indent="0">
              <a:buNone/>
            </a:pPr>
            <a:endParaRPr lang="en-AU" sz="2400" dirty="0"/>
          </a:p>
          <a:p>
            <a:r>
              <a:rPr lang="en-AU" sz="2400" dirty="0"/>
              <a:t>Creating a </a:t>
            </a:r>
            <a:r>
              <a:rPr lang="en-AU" sz="2400" dirty="0" smtClean="0"/>
              <a:t>project (JavaScript language, set </a:t>
            </a:r>
            <a:r>
              <a:rPr lang="en-AU" sz="2400" dirty="0" err="1" smtClean="0"/>
              <a:t>startup</a:t>
            </a:r>
            <a:r>
              <a:rPr lang="en-AU" sz="2400" dirty="0" smtClean="0"/>
              <a:t> file)</a:t>
            </a:r>
            <a:br>
              <a:rPr lang="en-AU" sz="2400" dirty="0" smtClean="0"/>
            </a:br>
            <a:endParaRPr lang="en-AU" sz="2400" dirty="0" smtClean="0"/>
          </a:p>
          <a:p>
            <a:r>
              <a:rPr lang="en-AU" sz="2400" dirty="0" smtClean="0"/>
              <a:t>Project Types </a:t>
            </a:r>
          </a:p>
          <a:p>
            <a:pPr lvl="1"/>
            <a:r>
              <a:rPr lang="en-AU" sz="2000" dirty="0" smtClean="0"/>
              <a:t>Blank</a:t>
            </a:r>
            <a:endParaRPr lang="en-AU" sz="2000" dirty="0"/>
          </a:p>
          <a:p>
            <a:pPr lvl="1"/>
            <a:r>
              <a:rPr lang="en-AU" sz="2000" dirty="0" smtClean="0"/>
              <a:t>Express</a:t>
            </a:r>
            <a:endParaRPr lang="en-AU" sz="2000" dirty="0"/>
          </a:p>
          <a:p>
            <a:pPr lvl="1"/>
            <a:r>
              <a:rPr lang="en-AU" sz="2000" dirty="0" smtClean="0"/>
              <a:t>Azure</a:t>
            </a:r>
          </a:p>
          <a:p>
            <a:pPr lvl="1"/>
            <a:r>
              <a:rPr lang="en-AU" sz="2000" dirty="0" smtClean="0"/>
              <a:t>Existing Files</a:t>
            </a:r>
            <a:br>
              <a:rPr lang="en-AU" sz="2000" dirty="0" smtClean="0"/>
            </a:br>
            <a:endParaRPr lang="en-AU" sz="2000" dirty="0" smtClean="0"/>
          </a:p>
          <a:p>
            <a:r>
              <a:rPr lang="en-AU" sz="2400" dirty="0" smtClean="0"/>
              <a:t>Linked Files</a:t>
            </a:r>
            <a:endParaRPr lang="en-AU" sz="2400" dirty="0"/>
          </a:p>
          <a:p>
            <a:endParaRPr lang="en-AU" sz="2400" dirty="0"/>
          </a:p>
        </p:txBody>
      </p:sp>
    </p:spTree>
    <p:extLst>
      <p:ext uri="{BB962C8B-B14F-4D97-AF65-F5344CB8AC3E}">
        <p14:creationId xmlns:p14="http://schemas.microsoft.com/office/powerpoint/2010/main" val="2157414164"/>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TypeScript</a:t>
            </a:r>
            <a:r>
              <a:rPr lang="en-AU" dirty="0"/>
              <a:t> </a:t>
            </a:r>
          </a:p>
        </p:txBody>
      </p:sp>
      <p:sp>
        <p:nvSpPr>
          <p:cNvPr id="3" name="Content Placeholder 2"/>
          <p:cNvSpPr>
            <a:spLocks noGrp="1"/>
          </p:cNvSpPr>
          <p:nvPr>
            <p:ph idx="1"/>
          </p:nvPr>
        </p:nvSpPr>
        <p:spPr/>
        <p:txBody>
          <a:bodyPr>
            <a:normAutofit/>
          </a:bodyPr>
          <a:lstStyle/>
          <a:p>
            <a:pPr marL="118872" indent="0">
              <a:buNone/>
            </a:pPr>
            <a:r>
              <a:rPr lang="en-AU" sz="2400" dirty="0" err="1"/>
              <a:t>TypeScript</a:t>
            </a:r>
            <a:r>
              <a:rPr lang="en-AU" sz="2400" dirty="0"/>
              <a:t> is </a:t>
            </a:r>
            <a:r>
              <a:rPr lang="en-AU" sz="2400" dirty="0" smtClean="0"/>
              <a:t>an open sourced </a:t>
            </a:r>
            <a:r>
              <a:rPr lang="en-AU" sz="2400" dirty="0"/>
              <a:t>typed superset of JavaScript that compiles to plain </a:t>
            </a:r>
            <a:r>
              <a:rPr lang="en-AU" sz="2400" dirty="0" smtClean="0"/>
              <a:t>JavaScript (ECMA versions 3, 5+). It </a:t>
            </a:r>
            <a:r>
              <a:rPr lang="en-AU" sz="2400" dirty="0"/>
              <a:t>offers classes, modules, and interfaces </a:t>
            </a:r>
            <a:r>
              <a:rPr lang="en-AU" sz="2400" dirty="0" smtClean="0"/>
              <a:t>and lets </a:t>
            </a:r>
            <a:r>
              <a:rPr lang="en-AU" sz="2400" dirty="0"/>
              <a:t>you define interfaces between software </a:t>
            </a:r>
            <a:r>
              <a:rPr lang="en-AU" sz="2400" dirty="0" smtClean="0"/>
              <a:t>components.</a:t>
            </a:r>
            <a:br>
              <a:rPr lang="en-AU" sz="2400" dirty="0" smtClean="0"/>
            </a:br>
            <a:endParaRPr lang="en-AU" sz="2400" dirty="0" smtClean="0"/>
          </a:p>
          <a:p>
            <a:r>
              <a:rPr lang="en-AU" sz="2400" dirty="0" smtClean="0"/>
              <a:t>Learn </a:t>
            </a:r>
            <a:r>
              <a:rPr lang="en-AU" sz="2400" dirty="0" err="1" smtClean="0"/>
              <a:t>TypeScript</a:t>
            </a:r>
            <a:r>
              <a:rPr lang="en-AU" sz="2400" dirty="0"/>
              <a:t> - http://www.typescriptlang.org</a:t>
            </a:r>
            <a:r>
              <a:rPr lang="en-AU" sz="2400" dirty="0" smtClean="0"/>
              <a:t>/</a:t>
            </a:r>
            <a:br>
              <a:rPr lang="en-AU" sz="2400" dirty="0" smtClean="0"/>
            </a:br>
            <a:endParaRPr lang="en-AU" sz="2400" dirty="0" smtClean="0"/>
          </a:p>
          <a:p>
            <a:r>
              <a:rPr lang="en-AU" sz="2400" dirty="0" err="1" smtClean="0"/>
              <a:t>TypeScript</a:t>
            </a:r>
            <a:r>
              <a:rPr lang="en-AU" sz="2400" dirty="0" smtClean="0"/>
              <a:t> Visual Studio Project Template</a:t>
            </a:r>
          </a:p>
          <a:p>
            <a:endParaRPr lang="en-AU" sz="2400" dirty="0"/>
          </a:p>
          <a:p>
            <a:r>
              <a:rPr lang="en-AU" sz="2400" dirty="0" err="1"/>
              <a:t>TypeScript</a:t>
            </a:r>
            <a:r>
              <a:rPr lang="en-AU" sz="2400" dirty="0"/>
              <a:t> Type Definitions - http://definitelytyped.org/tsd/</a:t>
            </a:r>
          </a:p>
          <a:p>
            <a:pPr marL="118872" indent="0">
              <a:buNone/>
            </a:pPr>
            <a:endParaRPr lang="en-AU" sz="2400" dirty="0" smtClean="0"/>
          </a:p>
        </p:txBody>
      </p:sp>
    </p:spTree>
    <p:extLst>
      <p:ext uri="{BB962C8B-B14F-4D97-AF65-F5344CB8AC3E}">
        <p14:creationId xmlns:p14="http://schemas.microsoft.com/office/powerpoint/2010/main" val="236404232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a:t>npm</a:t>
            </a:r>
            <a:endParaRPr lang="en-AU" dirty="0"/>
          </a:p>
        </p:txBody>
      </p:sp>
      <p:sp>
        <p:nvSpPr>
          <p:cNvPr id="3" name="Content Placeholder 2"/>
          <p:cNvSpPr>
            <a:spLocks noGrp="1"/>
          </p:cNvSpPr>
          <p:nvPr>
            <p:ph idx="1"/>
          </p:nvPr>
        </p:nvSpPr>
        <p:spPr/>
        <p:txBody>
          <a:bodyPr>
            <a:normAutofit/>
          </a:bodyPr>
          <a:lstStyle/>
          <a:p>
            <a:pPr marL="118872" indent="0">
              <a:buNone/>
            </a:pPr>
            <a:r>
              <a:rPr lang="en-AU" sz="2400" dirty="0"/>
              <a:t>Node.js Tools for Visual </a:t>
            </a:r>
            <a:r>
              <a:rPr lang="en-AU" sz="2400" dirty="0" smtClean="0"/>
              <a:t>Studio comes with tools for managing </a:t>
            </a:r>
            <a:r>
              <a:rPr lang="en-AU" sz="2400" dirty="0" err="1" smtClean="0"/>
              <a:t>npm</a:t>
            </a:r>
            <a:r>
              <a:rPr lang="en-AU" sz="2400" dirty="0" smtClean="0"/>
              <a:t> modules.</a:t>
            </a:r>
          </a:p>
          <a:p>
            <a:pPr marL="118872" indent="0">
              <a:buNone/>
            </a:pPr>
            <a:endParaRPr lang="en-AU" sz="2400" dirty="0"/>
          </a:p>
          <a:p>
            <a:r>
              <a:rPr lang="en-AU" sz="2400" dirty="0" err="1"/>
              <a:t>npm</a:t>
            </a:r>
            <a:r>
              <a:rPr lang="en-AU" sz="2400" dirty="0"/>
              <a:t> in the command </a:t>
            </a:r>
            <a:r>
              <a:rPr lang="en-AU" sz="2400" dirty="0" smtClean="0"/>
              <a:t>prompt</a:t>
            </a:r>
            <a:br>
              <a:rPr lang="en-AU" sz="2400" dirty="0" smtClean="0"/>
            </a:br>
            <a:endParaRPr lang="en-AU" sz="2400" dirty="0"/>
          </a:p>
          <a:p>
            <a:r>
              <a:rPr lang="en-AU" sz="2400" dirty="0"/>
              <a:t>Browsing/Installing new </a:t>
            </a:r>
            <a:r>
              <a:rPr lang="en-AU" sz="2400" dirty="0" err="1"/>
              <a:t>npm</a:t>
            </a:r>
            <a:r>
              <a:rPr lang="en-AU" sz="2400" dirty="0"/>
              <a:t> packages in the </a:t>
            </a:r>
            <a:r>
              <a:rPr lang="en-AU" sz="2400" dirty="0" smtClean="0"/>
              <a:t>GUI</a:t>
            </a:r>
            <a:br>
              <a:rPr lang="en-AU" sz="2400" dirty="0" smtClean="0"/>
            </a:br>
            <a:endParaRPr lang="en-AU" sz="2400" dirty="0"/>
          </a:p>
          <a:p>
            <a:r>
              <a:rPr lang="en-AU" sz="2400" dirty="0"/>
              <a:t>Managing Installed Packages in Solution Explorer</a:t>
            </a:r>
          </a:p>
          <a:p>
            <a:endParaRPr lang="en-AU" sz="2400" dirty="0"/>
          </a:p>
        </p:txBody>
      </p:sp>
    </p:spTree>
    <p:extLst>
      <p:ext uri="{BB962C8B-B14F-4D97-AF65-F5344CB8AC3E}">
        <p14:creationId xmlns:p14="http://schemas.microsoft.com/office/powerpoint/2010/main" val="273199316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Azure </a:t>
            </a:r>
            <a:r>
              <a:rPr lang="en-AU" dirty="0" smtClean="0"/>
              <a:t>Deployment</a:t>
            </a:r>
            <a:endParaRPr lang="en-AU" dirty="0"/>
          </a:p>
        </p:txBody>
      </p:sp>
      <p:sp>
        <p:nvSpPr>
          <p:cNvPr id="3" name="Content Placeholder 2"/>
          <p:cNvSpPr>
            <a:spLocks noGrp="1"/>
          </p:cNvSpPr>
          <p:nvPr>
            <p:ph idx="1"/>
          </p:nvPr>
        </p:nvSpPr>
        <p:spPr/>
        <p:txBody>
          <a:bodyPr>
            <a:normAutofit fontScale="92500" lnSpcReduction="10000"/>
          </a:bodyPr>
          <a:lstStyle/>
          <a:p>
            <a:pPr marL="118872" indent="0">
              <a:buNone/>
            </a:pPr>
            <a:r>
              <a:rPr lang="en-AU" sz="2400" dirty="0"/>
              <a:t>You can deploy your Node.js application to Windows Azure directly from Visual Studio. You can deploy to an Azure Web Site or Cloud </a:t>
            </a:r>
            <a:r>
              <a:rPr lang="en-AU" sz="2400" dirty="0" smtClean="0"/>
              <a:t>Service </a:t>
            </a:r>
            <a:r>
              <a:rPr lang="en-AU" sz="2400" dirty="0"/>
              <a:t>(Web Role and Worker Role</a:t>
            </a:r>
            <a:r>
              <a:rPr lang="en-AU" sz="2400" dirty="0" smtClean="0"/>
              <a:t>). </a:t>
            </a:r>
          </a:p>
          <a:p>
            <a:pPr marL="118872" indent="0">
              <a:buNone/>
            </a:pPr>
            <a:endParaRPr lang="en-AU" sz="2400" dirty="0"/>
          </a:p>
          <a:p>
            <a:r>
              <a:rPr lang="en-AU" sz="2400" dirty="0"/>
              <a:t>Publish to Azure Web Site using Web </a:t>
            </a:r>
            <a:r>
              <a:rPr lang="en-AU" sz="2400" dirty="0" smtClean="0"/>
              <a:t>Deploy</a:t>
            </a:r>
            <a:br>
              <a:rPr lang="en-AU" sz="2400" dirty="0" smtClean="0"/>
            </a:br>
            <a:endParaRPr lang="en-AU" sz="2400" dirty="0"/>
          </a:p>
          <a:p>
            <a:r>
              <a:rPr lang="en-AU" sz="2400" dirty="0"/>
              <a:t>Publish to Azure Web Site using </a:t>
            </a:r>
            <a:r>
              <a:rPr lang="en-AU" sz="2400" dirty="0" smtClean="0"/>
              <a:t>Git</a:t>
            </a:r>
            <a:br>
              <a:rPr lang="en-AU" sz="2400" dirty="0" smtClean="0"/>
            </a:br>
            <a:endParaRPr lang="en-AU" sz="2400" dirty="0"/>
          </a:p>
          <a:p>
            <a:r>
              <a:rPr lang="en-AU" sz="2400" dirty="0"/>
              <a:t>Publish to Cloud </a:t>
            </a:r>
            <a:r>
              <a:rPr lang="en-AU" sz="2400" dirty="0" smtClean="0"/>
              <a:t>Service</a:t>
            </a:r>
          </a:p>
          <a:p>
            <a:pPr lvl="1"/>
            <a:r>
              <a:rPr lang="en-AU" sz="2000" dirty="0" smtClean="0"/>
              <a:t>Web Role</a:t>
            </a:r>
          </a:p>
          <a:p>
            <a:pPr lvl="1"/>
            <a:r>
              <a:rPr lang="en-AU" sz="2000" dirty="0" smtClean="0"/>
              <a:t>Worker Role</a:t>
            </a:r>
            <a:br>
              <a:rPr lang="en-AU" sz="2000" dirty="0" smtClean="0"/>
            </a:br>
            <a:endParaRPr lang="en-AU" sz="2000" dirty="0"/>
          </a:p>
          <a:p>
            <a:pPr marL="118872" indent="0">
              <a:buNone/>
            </a:pPr>
            <a:r>
              <a:rPr lang="en-AU" sz="1600" dirty="0"/>
              <a:t>Note: deep nested hierarchy of </a:t>
            </a:r>
            <a:r>
              <a:rPr lang="en-AU" sz="1600" dirty="0" err="1"/>
              <a:t>node_modules</a:t>
            </a:r>
            <a:r>
              <a:rPr lang="en-AU" sz="1600" dirty="0"/>
              <a:t> folders publishing can fail if a path exceeds 260 characters</a:t>
            </a:r>
            <a:r>
              <a:rPr lang="en-AU" sz="1600" dirty="0" smtClean="0"/>
              <a:t>.</a:t>
            </a:r>
            <a:r>
              <a:rPr lang="en-AU" sz="1600" dirty="0"/>
              <a:t> This is a limitation of Windows file APIs. If you encounter this you'll need to move your project to a directory with a shorter path</a:t>
            </a:r>
            <a:r>
              <a:rPr lang="en-AU" sz="1600" dirty="0" smtClean="0"/>
              <a:t>.</a:t>
            </a:r>
            <a:endParaRPr lang="en-AU" sz="2400" dirty="0"/>
          </a:p>
        </p:txBody>
      </p:sp>
    </p:spTree>
    <p:extLst>
      <p:ext uri="{BB962C8B-B14F-4D97-AF65-F5344CB8AC3E}">
        <p14:creationId xmlns:p14="http://schemas.microsoft.com/office/powerpoint/2010/main" val="2267542196"/>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1898</TotalTime>
  <Words>337</Words>
  <Application>Microsoft Office PowerPoint</Application>
  <PresentationFormat>On-screen Show (4:3)</PresentationFormat>
  <Paragraphs>88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Module</vt:lpstr>
      <vt:lpstr>NodeJS + Visual Studio</vt:lpstr>
      <vt:lpstr>NodeJS Tools For Visual Studio</vt:lpstr>
      <vt:lpstr>Getting Started</vt:lpstr>
      <vt:lpstr>IntelliSence &amp; Editing</vt:lpstr>
      <vt:lpstr>Debugging</vt:lpstr>
      <vt:lpstr>Projects</vt:lpstr>
      <vt:lpstr>TypeScript </vt:lpstr>
      <vt:lpstr>npm</vt:lpstr>
      <vt:lpstr>Azure Deployment</vt:lpstr>
      <vt:lpstr>Profiling</vt:lpstr>
      <vt:lpstr>Testing</vt:lpstr>
      <vt:lpstr>Resources</vt:lpstr>
    </vt:vector>
  </TitlesOfParts>
  <Company>Razer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NodeJS + Visual Studio</dc:title>
  <dc:creator>Francesco Fiorenza</dc:creator>
  <cp:lastModifiedBy>Francesco Fiorenza</cp:lastModifiedBy>
  <cp:revision>25</cp:revision>
  <dcterms:created xsi:type="dcterms:W3CDTF">2014-09-13T01:18:31Z</dcterms:created>
  <dcterms:modified xsi:type="dcterms:W3CDTF">2014-09-15T01:54:28Z</dcterms:modified>
</cp:coreProperties>
</file>