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60" r:id="rId2"/>
    <p:sldId id="261" r:id="rId3"/>
    <p:sldId id="262" r:id="rId4"/>
    <p:sldId id="257" r:id="rId5"/>
    <p:sldId id="271" r:id="rId6"/>
    <p:sldId id="266" r:id="rId7"/>
    <p:sldId id="272" r:id="rId8"/>
    <p:sldId id="265" r:id="rId9"/>
    <p:sldId id="258" r:id="rId10"/>
    <p:sldId id="263" r:id="rId11"/>
    <p:sldId id="273" r:id="rId12"/>
    <p:sldId id="302" r:id="rId13"/>
    <p:sldId id="267" r:id="rId14"/>
    <p:sldId id="264" r:id="rId15"/>
    <p:sldId id="25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8" r:id="rId25"/>
    <p:sldId id="269" r:id="rId26"/>
    <p:sldId id="300" r:id="rId27"/>
    <p:sldId id="270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</p:sldIdLst>
  <p:sldSz cx="8640763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148" autoAdjust="0"/>
  </p:normalViewPr>
  <p:slideViewPr>
    <p:cSldViewPr snapToGrid="0">
      <p:cViewPr varScale="1">
        <p:scale>
          <a:sx n="74" d="100"/>
          <a:sy n="74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986F2-23CB-45D6-A372-EB5E51BBF901}" type="datetimeFigureOut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560D-3E95-41BB-8FAE-A02078624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81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0B4AB-883B-4496-A506-B7143E2D1885}" type="datetimeFigureOut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BC127-5E28-4E53-B878-33009A792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53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HYU</a:t>
            </a:r>
            <a:r>
              <a:rPr lang="ko-KR" altLang="en-US" dirty="0" smtClean="0"/>
              <a:t>ⓔ</a:t>
            </a:r>
            <a:r>
              <a:rPr lang="en-US" altLang="ko-KR" dirty="0" smtClean="0"/>
              <a:t>mini Project</a:t>
            </a:r>
            <a:r>
              <a:rPr lang="ko-KR" altLang="en-US" dirty="0" smtClean="0"/>
              <a:t>는 기존의 한양대학교 애플리케이션에서 학생들에게 자주 이용되는 필수적인 기능만을 추출하여 좀 더 사용하기 편하게 </a:t>
            </a:r>
            <a:r>
              <a:rPr lang="ko-KR" altLang="en-US" dirty="0" err="1" smtClean="0"/>
              <a:t>리팩토링하여</a:t>
            </a:r>
            <a:r>
              <a:rPr lang="ko-KR" altLang="en-US" dirty="0" smtClean="0"/>
              <a:t> 서비스를 제공하기 위해 시작되었습니다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3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기존의 한양대학교 애플리케이션은 서울캠퍼스</a:t>
            </a:r>
            <a:r>
              <a:rPr lang="en-US" altLang="ko-KR" dirty="0" smtClean="0"/>
              <a:t>, ERICA</a:t>
            </a:r>
            <a:r>
              <a:rPr lang="ko-KR" altLang="en-US" dirty="0" smtClean="0"/>
              <a:t>캠퍼스의 모든 </a:t>
            </a:r>
            <a:r>
              <a:rPr lang="ko-KR" altLang="en-US" dirty="0" err="1" smtClean="0"/>
              <a:t>학부생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사무원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대학원생이 사용했다면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저희 애플리케이션은 오로지 </a:t>
            </a:r>
            <a:r>
              <a:rPr lang="en-US" altLang="ko-KR" dirty="0" smtClean="0"/>
              <a:t>ERICA </a:t>
            </a:r>
            <a:r>
              <a:rPr lang="ko-KR" altLang="en-US" dirty="0" smtClean="0"/>
              <a:t>캠퍼스의 </a:t>
            </a:r>
            <a:r>
              <a:rPr lang="ko-KR" altLang="en-US" dirty="0" err="1" smtClean="0"/>
              <a:t>학부생만을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타겟으로하여</a:t>
            </a:r>
            <a:r>
              <a:rPr lang="ko-KR" altLang="en-US" dirty="0" smtClean="0"/>
              <a:t> 더 쉽게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간편하게 필요한 기능에 접근하게끔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5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이터레이션</a:t>
            </a:r>
            <a:r>
              <a:rPr lang="ko-KR" altLang="en-US" dirty="0" smtClean="0"/>
              <a:t> 중에 요구사항 변경이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효율적인 분업</a:t>
            </a:r>
            <a:endParaRPr lang="en-US" altLang="ko-KR" dirty="0" smtClean="0"/>
          </a:p>
          <a:p>
            <a:r>
              <a:rPr lang="ko-KR" altLang="en-US" dirty="0" smtClean="0"/>
              <a:t>빠른 개발</a:t>
            </a:r>
            <a:endParaRPr lang="en-US" altLang="ko-KR" dirty="0" smtClean="0"/>
          </a:p>
          <a:p>
            <a:r>
              <a:rPr lang="ko-KR" altLang="en-US" dirty="0" smtClean="0"/>
              <a:t>주기적인 요구사항 </a:t>
            </a:r>
            <a:r>
              <a:rPr lang="ko-KR" altLang="en-US" dirty="0" err="1" smtClean="0"/>
              <a:t>리뉴얼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9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두개의 스프린트를 한 </a:t>
            </a:r>
            <a:r>
              <a:rPr lang="ko-KR" altLang="en-US" dirty="0" err="1" smtClean="0"/>
              <a:t>이터레이션에</a:t>
            </a:r>
            <a:r>
              <a:rPr lang="ko-KR" altLang="en-US" dirty="0" smtClean="0"/>
              <a:t> 동시에 돌립니다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XP</a:t>
            </a:r>
            <a:r>
              <a:rPr lang="ko-KR" altLang="en-US" dirty="0" smtClean="0"/>
              <a:t>로부터 페어프로그래밍을 가져와서 적용합니다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 smtClean="0"/>
              <a:t>이터레이션에</a:t>
            </a:r>
            <a:r>
              <a:rPr lang="ko-KR" altLang="en-US" dirty="0" smtClean="0"/>
              <a:t> 따라 스프린트간의 인원을 적절하게 배치합니다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BC127-5E28-4E53-B878-33009A7928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5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41772"/>
            <a:ext cx="6480572" cy="1790700"/>
          </a:xfrm>
        </p:spPr>
        <p:txBody>
          <a:bodyPr anchor="b"/>
          <a:lstStyle>
            <a:lvl1pPr algn="ctr">
              <a:defRPr sz="4252"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701528"/>
            <a:ext cx="6480572" cy="1241822"/>
          </a:xfrm>
        </p:spPr>
        <p:txBody>
          <a:bodyPr/>
          <a:lstStyle>
            <a:lvl1pPr marL="0" indent="0" algn="ctr">
              <a:buNone/>
              <a:defRPr sz="170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1CC-EF27-4EE7-BE47-1B05EE493A8E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167" y="4533900"/>
            <a:ext cx="9185097" cy="17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7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AC-CFC5-4A95-80BA-723AF1C0E699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73844"/>
            <a:ext cx="186316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73844"/>
            <a:ext cx="5481484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C7-3EEE-4A6D-BDDF-35BC1B651698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64B-43B6-4684-97B6-780C316867B3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281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282304"/>
            <a:ext cx="7452658" cy="2139553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442098"/>
            <a:ext cx="7452658" cy="112514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769-91DB-423B-8360-C07BFC09C0B8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369219"/>
            <a:ext cx="3672324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369219"/>
            <a:ext cx="3672324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A93A-9C16-4401-B9DD-CECCD673AB8D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6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73844"/>
            <a:ext cx="7452658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260872"/>
            <a:ext cx="3655447" cy="61793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878806"/>
            <a:ext cx="3655447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260872"/>
            <a:ext cx="3673450" cy="61793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878806"/>
            <a:ext cx="367345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205-CAAB-430F-BA45-1FF43AA239E9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9EAF-5DF3-47C3-9BC8-BB1CFA21E5D5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B368-EE75-4D52-B018-79D33C119C2B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3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2900"/>
            <a:ext cx="2786871" cy="12001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40569"/>
            <a:ext cx="4374386" cy="365521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43050"/>
            <a:ext cx="2786871" cy="285869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2C7-9331-41E1-A2B4-6C7C19BFF59D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2900"/>
            <a:ext cx="2786871" cy="12001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40569"/>
            <a:ext cx="4374386" cy="365521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43050"/>
            <a:ext cx="2786871" cy="285869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8C9F-905F-4530-8A3B-34BCAD88E7C3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119641" y="-137160"/>
            <a:ext cx="8863429" cy="1405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73844"/>
            <a:ext cx="7452658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369219"/>
            <a:ext cx="745265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767263"/>
            <a:ext cx="19441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CEFB-0C7D-4ECA-807A-5C57EC77C192}" type="datetime1">
              <a:rPr lang="ko-KR" altLang="en-US" smtClean="0"/>
              <a:t>2016-4-18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767263"/>
            <a:ext cx="291625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767263"/>
            <a:ext cx="19441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11333" y="4717132"/>
            <a:ext cx="8863429" cy="579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934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Roboto" panose="02000000000000000000" pitchFamily="2" charset="0"/>
          <a:ea typeface="나눔고딕" panose="020D0604000000000000" pitchFamily="50" charset="-127"/>
          <a:cs typeface="Roboto" panose="02000000000000000000" pitchFamily="2" charset="0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 baseline="0">
          <a:solidFill>
            <a:schemeClr val="tx1"/>
          </a:solidFill>
          <a:latin typeface="+mn-lt"/>
          <a:ea typeface="나눔고딕" panose="020D0604000000000000" pitchFamily="50" charset="-127"/>
          <a:cs typeface="Roboto Light" panose="02000000000000000000" pitchFamily="2" charset="0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9696" y="2407245"/>
            <a:ext cx="5562004" cy="108307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Software Engineering</a:t>
            </a:r>
            <a:endParaRPr lang="ko-KR" altLang="en-US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378498" y="3259534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r>
              <a:rPr lang="en-US" altLang="ko-KR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Intermediate Report</a:t>
            </a:r>
            <a:endParaRPr lang="ko-KR" altLang="en-US" sz="40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459581"/>
          </a:xfrm>
        </p:spPr>
        <p:txBody>
          <a:bodyPr/>
          <a:lstStyle/>
          <a:p>
            <a:r>
              <a:rPr lang="en-US" altLang="ko-KR" dirty="0" smtClean="0"/>
              <a:t>How can we apply Scrum to our project?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94053" y="2151950"/>
            <a:ext cx="7452658" cy="45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/>
              <a:t>Two Parallel Sprints at One Iteration</a:t>
            </a:r>
            <a:endParaRPr lang="ko-KR" altLang="en-US" sz="3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4053" y="2785071"/>
            <a:ext cx="5873288" cy="45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/>
              <a:t>Pair Programming</a:t>
            </a:r>
            <a:endParaRPr lang="ko-KR" altLang="en-US" sz="3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94053" y="3418192"/>
            <a:ext cx="5873288" cy="45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/>
              <a:t>Free Member Switching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88756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Scrum planning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Gantt </a:t>
            </a:r>
            <a:r>
              <a:rPr lang="en-US" altLang="ko-KR" dirty="0" smtClean="0"/>
              <a:t>Chart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3" y="1859342"/>
            <a:ext cx="5942992" cy="26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16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Scrum planning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Sprint</a:t>
            </a:r>
            <a:r>
              <a:rPr lang="en-US" altLang="ko-KR" dirty="0" smtClean="0"/>
              <a:t>, Scrum Master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57" y="1712890"/>
            <a:ext cx="5554850" cy="25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02792" y="2938407"/>
            <a:ext cx="5640516" cy="1545511"/>
          </a:xfrm>
        </p:spPr>
        <p:txBody>
          <a:bodyPr>
            <a:no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SRS</a:t>
            </a:r>
            <a:endParaRPr lang="ko-KR" altLang="en-US" sz="13800" b="1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0422" y="476498"/>
            <a:ext cx="2784028" cy="4471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287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endParaRPr lang="ko-KR" altLang="en-US" sz="28700" dirty="0">
              <a:solidFill>
                <a:schemeClr val="bg1"/>
              </a:solidFill>
              <a:latin typeface="Roboto Black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15218" y="4006922"/>
            <a:ext cx="9194800" cy="180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16928" y="4179870"/>
            <a:ext cx="9194800" cy="1055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8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Overall Description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51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1.</a:t>
            </a:r>
            <a:r>
              <a:rPr lang="en-US" altLang="ko-KR" dirty="0" smtClean="0"/>
              <a:t> Login/Logout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1. Login/Logout</a:t>
            </a:r>
          </a:p>
          <a:p>
            <a:r>
              <a:rPr lang="en-US" altLang="ko-KR" dirty="0" smtClean="0"/>
              <a:t>Description(User Scenario)</a:t>
            </a:r>
            <a:r>
              <a:rPr lang="ko-KR" altLang="en-US" dirty="0" smtClean="0"/>
              <a:t>를 설명해주세요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Functional </a:t>
            </a:r>
            <a:r>
              <a:rPr lang="en-US" altLang="ko-KR" dirty="0"/>
              <a:t>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16</a:t>
            </a:fld>
            <a:r>
              <a:rPr lang="en-US" altLang="ko-KR" dirty="0" smtClean="0"/>
              <a:t>. Kim </a:t>
            </a:r>
            <a:r>
              <a:rPr lang="en-US" altLang="ko-KR" dirty="0" err="1" smtClean="0"/>
              <a:t>SeonWoong</a:t>
            </a:r>
            <a:r>
              <a:rPr lang="en-US" altLang="ko-KR" dirty="0" smtClean="0"/>
              <a:t>, Woo </a:t>
            </a:r>
            <a:r>
              <a:rPr lang="en-US" altLang="ko-KR" dirty="0" err="1" smtClean="0"/>
              <a:t>Zhiqiang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430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2.</a:t>
            </a:r>
            <a:r>
              <a:rPr lang="en-US" altLang="ko-KR" dirty="0" smtClean="0"/>
              <a:t> Main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2. Main Page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17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445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3.</a:t>
            </a:r>
            <a:r>
              <a:rPr lang="en-US" altLang="ko-KR" dirty="0" smtClean="0"/>
              <a:t> BBS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3. BBS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18</a:t>
            </a:fld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Sung </a:t>
            </a:r>
            <a:r>
              <a:rPr lang="en-US" altLang="ko-KR" dirty="0" err="1" smtClean="0"/>
              <a:t>DaHae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YoungJae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365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4.</a:t>
            </a:r>
            <a:r>
              <a:rPr lang="en-US" altLang="ko-KR" dirty="0" smtClean="0"/>
              <a:t> School Bus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4. School Bus Schedule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19</a:t>
            </a:fld>
            <a:r>
              <a:rPr lang="en-US" altLang="ko-KR" dirty="0" smtClean="0"/>
              <a:t>. Woo </a:t>
            </a:r>
            <a:r>
              <a:rPr lang="en-US" altLang="ko-KR" dirty="0" err="1" smtClean="0"/>
              <a:t>SeungYeon</a:t>
            </a:r>
            <a:r>
              <a:rPr lang="en-US" altLang="ko-KR" dirty="0" smtClean="0"/>
              <a:t>, Song </a:t>
            </a:r>
            <a:r>
              <a:rPr lang="en-US" altLang="ko-KR" dirty="0" err="1" smtClean="0"/>
              <a:t>HyungSeok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6760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266700" y="3691334"/>
            <a:ext cx="9194800" cy="1083072"/>
            <a:chOff x="-266700" y="3678634"/>
            <a:chExt cx="9194800" cy="1083072"/>
          </a:xfrm>
        </p:grpSpPr>
        <p:sp>
          <p:nvSpPr>
            <p:cNvPr id="7" name="제목 1"/>
            <p:cNvSpPr txBox="1">
              <a:spLocks/>
            </p:cNvSpPr>
            <p:nvPr/>
          </p:nvSpPr>
          <p:spPr>
            <a:xfrm>
              <a:off x="279996" y="3678634"/>
              <a:ext cx="5562004" cy="10830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252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Roboto Black" panose="02000000000000000000" pitchFamily="2" charset="0"/>
                </a:defRPr>
              </a:lvl1pPr>
            </a:lstStyle>
            <a:p>
              <a:pPr algn="l"/>
              <a:r>
                <a:rPr lang="en-US" altLang="ko-KR" sz="5400" dirty="0" smtClean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I </a:t>
              </a:r>
              <a:r>
                <a:rPr lang="en-US" altLang="ko-KR" sz="4800" dirty="0" smtClean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n d e x</a:t>
              </a:r>
              <a:endParaRPr lang="ko-KR" altLang="en-US" sz="4800" dirty="0">
                <a:solidFill>
                  <a:schemeClr val="bg1"/>
                </a:solidFill>
                <a:latin typeface="Roboto Black" panose="02000000000000000000" pitchFamily="2" charset="0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-266700" y="4532511"/>
              <a:ext cx="9194800" cy="152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406996" y="1333500"/>
            <a:ext cx="7276504" cy="287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About our Application</a:t>
            </a:r>
          </a:p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Scrum</a:t>
            </a:r>
          </a:p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SRS</a:t>
            </a:r>
          </a:p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Analysis Model</a:t>
            </a:r>
          </a:p>
          <a:p>
            <a:pPr algn="l"/>
            <a:endParaRPr lang="en-US" altLang="ko-KR" sz="3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en-US" altLang="ko-KR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488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438E-6 4.93827E-7 L -4.19438E-6 -0.667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6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5.</a:t>
            </a:r>
            <a:r>
              <a:rPr lang="en-US" altLang="ko-KR" dirty="0" smtClean="0"/>
              <a:t> Time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5. Time Table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20</a:t>
            </a:fld>
            <a:r>
              <a:rPr lang="en-US" altLang="ko-KR" dirty="0" smtClean="0"/>
              <a:t>. Kim </a:t>
            </a:r>
            <a:r>
              <a:rPr lang="en-US" altLang="ko-KR" dirty="0" err="1" smtClean="0"/>
              <a:t>HyeongLak</a:t>
            </a:r>
            <a:r>
              <a:rPr lang="en-US" altLang="ko-KR" dirty="0" smtClean="0"/>
              <a:t>, Lee </a:t>
            </a:r>
            <a:r>
              <a:rPr lang="en-US" altLang="ko-KR" dirty="0" err="1" smtClean="0"/>
              <a:t>HakJin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6643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6.</a:t>
            </a:r>
            <a:r>
              <a:rPr lang="en-US" altLang="ko-KR" dirty="0" smtClean="0"/>
              <a:t> Weekly 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6. Weekly Menu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21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JinHee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037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7.</a:t>
            </a:r>
            <a:r>
              <a:rPr lang="en-US" altLang="ko-KR" dirty="0" smtClean="0"/>
              <a:t> Manager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7. Manager Page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22</a:t>
            </a:fld>
            <a:r>
              <a:rPr lang="en-US" altLang="ko-KR" dirty="0" smtClean="0"/>
              <a:t>. Woo </a:t>
            </a:r>
            <a:r>
              <a:rPr lang="en-US" altLang="ko-KR" dirty="0" err="1" smtClean="0"/>
              <a:t>SeungYeon</a:t>
            </a:r>
            <a:r>
              <a:rPr lang="en-US" altLang="ko-KR" dirty="0" smtClean="0"/>
              <a:t>, Song </a:t>
            </a:r>
            <a:r>
              <a:rPr lang="en-US" altLang="ko-KR" dirty="0" err="1" smtClean="0"/>
              <a:t>HyeongSeok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0051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8.</a:t>
            </a:r>
            <a:r>
              <a:rPr lang="en-US" altLang="ko-KR" dirty="0" smtClean="0"/>
              <a:t> Page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8. Page Switch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23</a:t>
            </a:fld>
            <a:r>
              <a:rPr lang="en-US" altLang="ko-KR" dirty="0" smtClean="0"/>
              <a:t>. Sung </a:t>
            </a:r>
            <a:r>
              <a:rPr lang="en-US" altLang="ko-KR" dirty="0" err="1" smtClean="0"/>
              <a:t>DaHae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328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33026" y="1868034"/>
            <a:ext cx="9194800" cy="338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890" y="2125276"/>
            <a:ext cx="6960873" cy="1153966"/>
          </a:xfrm>
        </p:spPr>
        <p:txBody>
          <a:bodyPr>
            <a:noAutofit/>
          </a:bodyPr>
          <a:lstStyle/>
          <a:p>
            <a:r>
              <a:rPr lang="en-US" altLang="ko-KR" sz="8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altLang="ko-KR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nalysis Model</a:t>
            </a:r>
            <a:endParaRPr lang="ko-KR" altLang="en-US" sz="7200" b="1" dirty="0">
              <a:solidFill>
                <a:schemeClr val="accent1">
                  <a:lumMod val="60000"/>
                  <a:lumOff val="40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89066" y="1184816"/>
            <a:ext cx="869813" cy="1153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133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ko-KR" altLang="en-US" sz="13300" b="1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33026" y="4753508"/>
            <a:ext cx="9194800" cy="618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33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Which?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Which diagrams are selected?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4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are we select these diagrams?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164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1.</a:t>
            </a:r>
            <a:r>
              <a:rPr lang="en-US" altLang="ko-KR" dirty="0" smtClean="0"/>
              <a:t> Login/Logout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8"/>
            <a:ext cx="7452658" cy="17643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1. Login/Logout</a:t>
            </a:r>
          </a:p>
          <a:p>
            <a:r>
              <a:rPr lang="en-US" altLang="ko-KR" dirty="0" smtClean="0"/>
              <a:t>Use Case Diagram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Activity Diagram </a:t>
            </a:r>
            <a:r>
              <a:rPr lang="ko-KR" altLang="en-US" dirty="0" smtClean="0"/>
              <a:t>올려주세요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Swimlane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말고요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27</a:t>
            </a:fld>
            <a:r>
              <a:rPr lang="en-US" altLang="ko-KR" dirty="0" smtClean="0"/>
              <a:t>. Kim </a:t>
            </a:r>
            <a:r>
              <a:rPr lang="en-US" altLang="ko-KR" dirty="0" err="1" smtClean="0"/>
              <a:t>SeonWoong</a:t>
            </a:r>
            <a:r>
              <a:rPr lang="en-US" altLang="ko-KR" dirty="0" smtClean="0"/>
              <a:t>, Woo </a:t>
            </a:r>
            <a:r>
              <a:rPr lang="en-US" altLang="ko-KR" dirty="0" err="1" smtClean="0"/>
              <a:t>Zhiqiang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946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2.</a:t>
            </a:r>
            <a:r>
              <a:rPr lang="en-US" altLang="ko-KR" dirty="0" smtClean="0"/>
              <a:t> Main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8"/>
            <a:ext cx="7452658" cy="2257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2. Main Page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28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161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3.</a:t>
            </a:r>
            <a:r>
              <a:rPr lang="en-US" altLang="ko-KR" dirty="0" smtClean="0"/>
              <a:t> BBS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8"/>
            <a:ext cx="7452658" cy="150754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3. BBS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29</a:t>
            </a:fld>
            <a:r>
              <a:rPr lang="en-US" altLang="ko-KR" dirty="0" smtClean="0"/>
              <a:t>. Sung </a:t>
            </a:r>
            <a:r>
              <a:rPr lang="en-US" altLang="ko-KR" dirty="0" err="1" smtClean="0"/>
              <a:t>DaHae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YoungJae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7861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41128" y="1830486"/>
            <a:ext cx="5562004" cy="108307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About our application</a:t>
            </a:r>
            <a:endParaRPr lang="ko-KR" altLang="en-US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65100" y="1116211"/>
            <a:ext cx="9194800" cy="152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63822"/>
            <a:ext cx="2784028" cy="4471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239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endParaRPr lang="ko-KR" altLang="en-US" sz="23900" dirty="0">
              <a:solidFill>
                <a:schemeClr val="bg1"/>
              </a:solidFill>
              <a:latin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769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4.</a:t>
            </a:r>
            <a:r>
              <a:rPr lang="en-US" altLang="ko-KR" dirty="0" smtClean="0"/>
              <a:t> School Bus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19596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4. School Bus Schedule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30</a:t>
            </a:fld>
            <a:r>
              <a:rPr lang="en-US" altLang="ko-KR" dirty="0" smtClean="0"/>
              <a:t>. Woo </a:t>
            </a:r>
            <a:r>
              <a:rPr lang="en-US" altLang="ko-KR" dirty="0" err="1" smtClean="0"/>
              <a:t>SeungYeon</a:t>
            </a:r>
            <a:r>
              <a:rPr lang="en-US" altLang="ko-KR" dirty="0" smtClean="0"/>
              <a:t>, Song </a:t>
            </a:r>
            <a:r>
              <a:rPr lang="en-US" altLang="ko-KR" dirty="0" err="1" smtClean="0"/>
              <a:t>HyeongSeok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23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5.</a:t>
            </a:r>
            <a:r>
              <a:rPr lang="en-US" altLang="ko-KR" dirty="0" smtClean="0"/>
              <a:t> Time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8"/>
            <a:ext cx="7452658" cy="26787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5. Time Table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31</a:t>
            </a:fld>
            <a:r>
              <a:rPr lang="en-US" altLang="ko-KR" dirty="0" smtClean="0"/>
              <a:t>. Kim </a:t>
            </a:r>
            <a:r>
              <a:rPr lang="en-US" altLang="ko-KR" dirty="0" err="1" smtClean="0"/>
              <a:t>HyeongLak</a:t>
            </a:r>
            <a:r>
              <a:rPr lang="en-US" altLang="ko-KR" dirty="0" smtClean="0"/>
              <a:t>, Lee </a:t>
            </a:r>
            <a:r>
              <a:rPr lang="en-US" altLang="ko-KR" dirty="0" err="1" smtClean="0"/>
              <a:t>HakJin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543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6.</a:t>
            </a:r>
            <a:r>
              <a:rPr lang="en-US" altLang="ko-KR" dirty="0" smtClean="0"/>
              <a:t> Weekly 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21959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6. Weekly Menu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32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JinHee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804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Case7.</a:t>
            </a:r>
            <a:r>
              <a:rPr lang="en-US" altLang="ko-KR" dirty="0" smtClean="0"/>
              <a:t> Manager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24527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7. Manager Page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33</a:t>
            </a:fld>
            <a:r>
              <a:rPr lang="en-US" altLang="ko-KR" dirty="0" smtClean="0"/>
              <a:t>. Woo </a:t>
            </a:r>
            <a:r>
              <a:rPr lang="en-US" altLang="ko-KR" dirty="0" err="1" smtClean="0"/>
              <a:t>SeungYeon</a:t>
            </a:r>
            <a:r>
              <a:rPr lang="en-US" altLang="ko-KR" dirty="0" smtClean="0"/>
              <a:t>, Song </a:t>
            </a:r>
            <a:r>
              <a:rPr lang="en-US" altLang="ko-KR" dirty="0" err="1" smtClean="0"/>
              <a:t>HyeongSeok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54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8.</a:t>
            </a:r>
            <a:r>
              <a:rPr lang="en-US" altLang="ko-KR" dirty="0" smtClean="0"/>
              <a:t> Page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227810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8. Page Switch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34</a:t>
            </a:fld>
            <a:r>
              <a:rPr lang="en-US" altLang="ko-KR" dirty="0" smtClean="0"/>
              <a:t>. Sung </a:t>
            </a:r>
            <a:r>
              <a:rPr lang="en-US" altLang="ko-KR" dirty="0" err="1" smtClean="0"/>
              <a:t>DaHae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6972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34361" y="3701788"/>
            <a:ext cx="2116476" cy="1083072"/>
          </a:xfrm>
        </p:spPr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Fin</a:t>
            </a:r>
            <a:r>
              <a:rPr lang="en-US" altLang="ko-KR" sz="4400" dirty="0" smtClean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16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 smtClean="0"/>
              <a:t>mini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20"/>
            <a:ext cx="1955964" cy="511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Objective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4053" y="1981520"/>
            <a:ext cx="7601289" cy="2775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Roboto" panose="02000000000000000000" pitchFamily="2" charset="0"/>
                <a:ea typeface="나눔고딕" panose="020D0604000000000000" pitchFamily="50" charset="-127"/>
                <a:cs typeface="Roboto" panose="02000000000000000000" pitchFamily="2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“</a:t>
            </a:r>
            <a:r>
              <a:rPr lang="en-US" altLang="ko-KR" sz="4800" dirty="0" smtClean="0">
                <a:ea typeface="Roboto" panose="02000000000000000000" pitchFamily="2" charset="0"/>
              </a:rPr>
              <a:t>Simplicity</a:t>
            </a:r>
            <a: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 is</a:t>
            </a:r>
            <a:b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</a:br>
            <a:r>
              <a:rPr lang="en-US" altLang="ko-KR" sz="46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 the u</a:t>
            </a:r>
            <a:r>
              <a:rPr lang="en-US" altLang="ko-KR" sz="4800" b="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</a:rPr>
              <a:t>l</a:t>
            </a:r>
            <a:r>
              <a:rPr lang="en-US" altLang="ko-KR" sz="4800" b="0" dirty="0" smtClean="0">
                <a:solidFill>
                  <a:schemeClr val="bg1">
                    <a:lumMod val="50000"/>
                  </a:schemeClr>
                </a:solidFill>
                <a:ea typeface="Roboto" panose="02000000000000000000" pitchFamily="2" charset="0"/>
              </a:rPr>
              <a:t>timate sophistication.</a:t>
            </a:r>
            <a:r>
              <a:rPr lang="en-US" altLang="ko-KR" sz="4800" b="0" dirty="0" smtClean="0">
                <a:ea typeface="Roboto" panose="02000000000000000000" pitchFamily="2" charset="0"/>
              </a:rPr>
              <a:t>”</a:t>
            </a:r>
            <a:br>
              <a:rPr lang="en-US" altLang="ko-KR" sz="4800" b="0" dirty="0" smtClean="0">
                <a:ea typeface="Roboto" panose="02000000000000000000" pitchFamily="2" charset="0"/>
              </a:rPr>
            </a:br>
            <a:r>
              <a:rPr lang="en-US" altLang="ko-KR" sz="1900" b="0" dirty="0" smtClean="0">
                <a:ea typeface="Roboto" panose="02000000000000000000" pitchFamily="2" charset="0"/>
              </a:rPr>
              <a:t> </a:t>
            </a:r>
            <a:endParaRPr lang="en-US" altLang="ko-KR" sz="1300" b="0" dirty="0" smtClean="0">
              <a:ea typeface="Roboto" panose="02000000000000000000" pitchFamily="2" charset="0"/>
            </a:endParaRPr>
          </a:p>
          <a:p>
            <a:pPr algn="r"/>
            <a:r>
              <a:rPr lang="en-US" altLang="ko-KR" dirty="0" smtClean="0">
                <a:ea typeface="Roboto" panose="02000000000000000000" pitchFamily="2" charset="0"/>
              </a:rPr>
              <a:t>Leonardo da Vinci	</a:t>
            </a:r>
            <a:endParaRPr lang="en-US" altLang="ko-KR" dirty="0">
              <a:ea typeface="Roboto" panose="02000000000000000000" pitchFamily="2" charset="0"/>
            </a:endParaRPr>
          </a:p>
          <a:p>
            <a:endParaRPr lang="ko-KR" alt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368979965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/>
              <a:t>mini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Target </a:t>
            </a:r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26639" y="1923406"/>
            <a:ext cx="3293743" cy="2615493"/>
            <a:chOff x="1026639" y="1939956"/>
            <a:chExt cx="3293743" cy="2615493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1026639" y="2417556"/>
              <a:ext cx="3293743" cy="21378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defRPr>
              </a:lvl1pPr>
            </a:lstStyle>
            <a:p>
              <a: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Seoul Campus</a:t>
              </a:r>
              <a:b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Professor</a:t>
              </a:r>
              <a:b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Academy</a:t>
              </a:r>
            </a:p>
            <a:p>
              <a:r>
                <a:rPr lang="en-US" altLang="ko-KR" sz="2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</a:t>
              </a:r>
            </a:p>
            <a:p>
              <a:r>
                <a:rPr lang="en-US" altLang="ko-KR" sz="7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2200" b="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2400" b="0" dirty="0" smtClean="0"/>
                <a:t>… </a:t>
              </a:r>
              <a:r>
                <a:rPr lang="en-US" altLang="ko-KR" sz="2400" dirty="0" smtClean="0"/>
                <a:t>Too Complex!</a:t>
              </a:r>
            </a:p>
          </p:txBody>
        </p:sp>
        <p:sp>
          <p:nvSpPr>
            <p:cNvPr id="6" name="제목 1"/>
            <p:cNvSpPr txBox="1">
              <a:spLocks/>
            </p:cNvSpPr>
            <p:nvPr/>
          </p:nvSpPr>
          <p:spPr>
            <a:xfrm>
              <a:off x="1026639" y="1939956"/>
              <a:ext cx="1886133" cy="7527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defRPr>
              </a:lvl1pPr>
            </a:lstStyle>
            <a:p>
              <a:r>
                <a:rPr lang="en-US" altLang="ko-KR" sz="3200" dirty="0" smtClean="0"/>
                <a:t>Original</a:t>
              </a:r>
              <a:endParaRPr lang="en-US" altLang="ko-KR" dirty="0" smtClean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61078" y="1923406"/>
            <a:ext cx="4185633" cy="2615493"/>
            <a:chOff x="508173" y="1939956"/>
            <a:chExt cx="4185633" cy="2615493"/>
          </a:xfrm>
        </p:grpSpPr>
        <p:sp>
          <p:nvSpPr>
            <p:cNvPr id="9" name="제목 1"/>
            <p:cNvSpPr txBox="1">
              <a:spLocks/>
            </p:cNvSpPr>
            <p:nvPr/>
          </p:nvSpPr>
          <p:spPr>
            <a:xfrm>
              <a:off x="508173" y="2417557"/>
              <a:ext cx="4185633" cy="21378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defRPr>
              </a:lvl1pPr>
            </a:lstStyle>
            <a:p>
              <a:r>
                <a:rPr lang="en-US" altLang="ko-KR" dirty="0" smtClean="0"/>
                <a:t>ERICA Student </a:t>
              </a:r>
              <a:r>
                <a:rPr lang="en-US" altLang="ko-KR" b="0" dirty="0" smtClean="0"/>
                <a:t>ONLY!</a:t>
              </a:r>
            </a:p>
          </p:txBody>
        </p:sp>
        <p:sp>
          <p:nvSpPr>
            <p:cNvPr id="10" name="제목 1"/>
            <p:cNvSpPr txBox="1">
              <a:spLocks/>
            </p:cNvSpPr>
            <p:nvPr/>
          </p:nvSpPr>
          <p:spPr>
            <a:xfrm>
              <a:off x="508173" y="1939956"/>
              <a:ext cx="2482311" cy="7527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Roboto" panose="02000000000000000000" pitchFamily="2" charset="0"/>
                  <a:ea typeface="나눔고딕" panose="020D0604000000000000" pitchFamily="50" charset="-127"/>
                  <a:cs typeface="Roboto" panose="02000000000000000000" pitchFamily="2" charset="0"/>
                </a:defRPr>
              </a:lvl1pPr>
            </a:lstStyle>
            <a:p>
              <a:r>
                <a:rPr lang="en-US" altLang="ko-KR" sz="3200" dirty="0" smtClean="0"/>
                <a:t>HYU</a:t>
              </a:r>
              <a:r>
                <a:rPr lang="ko-KR" altLang="en-US" sz="2600" dirty="0" smtClean="0"/>
                <a:t>ⓔ</a:t>
              </a:r>
              <a:r>
                <a:rPr lang="en-US" altLang="ko-KR" sz="3200" dirty="0" smtClean="0"/>
                <a:t>mini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50737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/>
              <a:t>mini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en-US" altLang="ko-KR" dirty="0" smtClean="0"/>
              <a:t>Platform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65573" y="1871776"/>
            <a:ext cx="6309618" cy="2258390"/>
            <a:chOff x="1211642" y="1988948"/>
            <a:chExt cx="6309618" cy="2258390"/>
          </a:xfrm>
        </p:grpSpPr>
        <p:pic>
          <p:nvPicPr>
            <p:cNvPr id="1026" name="Picture 2" descr="http://1u88jj3r4db2x4txp44yqfj1.wpengine.netdna-cdn.com/wp-content/uploads/2013/04/ie-chrome-firefox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642" y="2469860"/>
              <a:ext cx="2395572" cy="1777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덧셈 기호 4"/>
            <p:cNvSpPr/>
            <p:nvPr/>
          </p:nvSpPr>
          <p:spPr>
            <a:xfrm>
              <a:off x="4128929" y="3052678"/>
              <a:ext cx="612226" cy="612226"/>
            </a:xfrm>
            <a:prstGeom prst="mathPlus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http://storage.googleapis.com/ix_choosemuse/uploads/2016/02/android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870" y="1988948"/>
              <a:ext cx="2258390" cy="225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6128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/>
              <a:t>mini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Stakeholder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350540" y="1428314"/>
            <a:ext cx="3939684" cy="3230167"/>
            <a:chOff x="2350540" y="1402556"/>
            <a:chExt cx="3939684" cy="323016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540" y="1402556"/>
              <a:ext cx="3939684" cy="323016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24618" y="3204206"/>
              <a:ext cx="109517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ERICA</a:t>
              </a: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/>
              </a:r>
              <a:b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Students</a:t>
              </a:r>
              <a:endParaRPr lang="ko-KR" altLang="en-US"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6222" y="2083144"/>
              <a:ext cx="109356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Manager</a:t>
              </a:r>
              <a:b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altLang="ko-K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(School)</a:t>
              </a:r>
              <a:endParaRPr lang="ko-KR" altLang="en-US" sz="1600"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5104" y="2083145"/>
              <a:ext cx="11480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Prof. </a:t>
              </a: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/>
              </a:r>
              <a:b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Scott Lee</a:t>
              </a:r>
              <a:endParaRPr lang="ko-KR" altLang="en-US"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5335" y="3204205"/>
              <a:ext cx="132760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Ten</a:t>
              </a: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/>
              </a:r>
              <a:b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altLang="ko-KR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Developers</a:t>
              </a:r>
              <a:endParaRPr lang="ko-KR" altLang="en-US"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59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452" y="2774646"/>
            <a:ext cx="5562004" cy="1757022"/>
          </a:xfrm>
        </p:spPr>
        <p:txBody>
          <a:bodyPr>
            <a:noAutofit/>
          </a:bodyPr>
          <a:lstStyle/>
          <a:p>
            <a:r>
              <a:rPr lang="en-US" altLang="ko-KR" sz="138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altLang="ko-KR" sz="9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crum</a:t>
            </a:r>
            <a:endParaRPr lang="ko-KR" altLang="en-US" sz="9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78114" y="1116211"/>
            <a:ext cx="9194800" cy="152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07084" y="272079"/>
            <a:ext cx="2784028" cy="4471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19900" dirty="0" smtClean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ko-KR" altLang="en-US" sz="19900" dirty="0">
              <a:solidFill>
                <a:schemeClr val="accent1">
                  <a:lumMod val="75000"/>
                </a:schemeClr>
              </a:solidFill>
              <a:latin typeface="Roboto Black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15218" y="4530903"/>
            <a:ext cx="9194800" cy="180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4942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485339"/>
          </a:xfrm>
        </p:spPr>
        <p:txBody>
          <a:bodyPr/>
          <a:lstStyle/>
          <a:p>
            <a:r>
              <a:rPr lang="en-US" altLang="ko-KR" dirty="0" smtClean="0"/>
              <a:t>Why are we </a:t>
            </a:r>
            <a:r>
              <a:rPr lang="en-US" altLang="ko-KR" dirty="0" smtClean="0"/>
              <a:t>select </a:t>
            </a:r>
            <a:r>
              <a:rPr lang="en-US" altLang="ko-KR" dirty="0" smtClean="0"/>
              <a:t>Scrum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94053" y="1955761"/>
            <a:ext cx="6515085" cy="710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b="1" dirty="0" smtClean="0"/>
              <a:t>Speed up 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en-US" altLang="ko-KR" sz="4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4053" y="2926079"/>
            <a:ext cx="7452658" cy="769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2009" indent="-162009" algn="l" defTabSz="648035" rtl="0" eaLnBrk="1" latinLnBrk="1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1984" kern="1200" baseline="0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Roboto Light" panose="02000000000000000000" pitchFamily="2" charset="0"/>
              </a:defRPr>
            </a:lvl1pPr>
            <a:lvl2pPr marL="486026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44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6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8079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2097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6115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0132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4150" indent="-162009" algn="l" defTabSz="648035" rtl="0" eaLnBrk="1" latinLnBrk="1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introduce </a:t>
            </a:r>
            <a:r>
              <a:rPr lang="en-US" altLang="ko-KR" sz="4800" b="1" dirty="0" smtClean="0"/>
              <a:t>XP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partially.</a:t>
            </a:r>
            <a:endParaRPr lang="en-US" altLang="ko-KR" sz="4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7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4608</TotalTime>
  <Words>953</Words>
  <Application>Microsoft Office PowerPoint</Application>
  <PresentationFormat>사용자 지정</PresentationFormat>
  <Paragraphs>188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나눔고딕</vt:lpstr>
      <vt:lpstr>맑은 고딕</vt:lpstr>
      <vt:lpstr>Arial</vt:lpstr>
      <vt:lpstr>Calibri</vt:lpstr>
      <vt:lpstr>Roboto</vt:lpstr>
      <vt:lpstr>Roboto Black</vt:lpstr>
      <vt:lpstr>Roboto Light</vt:lpstr>
      <vt:lpstr>Office 테마</vt:lpstr>
      <vt:lpstr>Software Engineering</vt:lpstr>
      <vt:lpstr>PowerPoint 프레젠테이션</vt:lpstr>
      <vt:lpstr>About our application</vt:lpstr>
      <vt:lpstr>HYUⓔmini</vt:lpstr>
      <vt:lpstr>HYUⓔmini</vt:lpstr>
      <vt:lpstr>HYUⓔmini</vt:lpstr>
      <vt:lpstr>HYUⓔmini</vt:lpstr>
      <vt:lpstr>Scrum</vt:lpstr>
      <vt:lpstr>Why?</vt:lpstr>
      <vt:lpstr>How?</vt:lpstr>
      <vt:lpstr>Scrum planning</vt:lpstr>
      <vt:lpstr>Scrum planning</vt:lpstr>
      <vt:lpstr>SRS</vt:lpstr>
      <vt:lpstr>Introduction</vt:lpstr>
      <vt:lpstr>Overall Description</vt:lpstr>
      <vt:lpstr>Use Case 1. Login/Logout</vt:lpstr>
      <vt:lpstr>Use Case 2. Main Page</vt:lpstr>
      <vt:lpstr>Use Case 3. BBS</vt:lpstr>
      <vt:lpstr>Use Case 4. School Bus Schedule</vt:lpstr>
      <vt:lpstr>Use Case 5. Time Table</vt:lpstr>
      <vt:lpstr>Use Case 6. Weekly Menu</vt:lpstr>
      <vt:lpstr>Use Case 7. Manager Page</vt:lpstr>
      <vt:lpstr>Use Case 8. Page Switch</vt:lpstr>
      <vt:lpstr>Analysis Model</vt:lpstr>
      <vt:lpstr>Which?</vt:lpstr>
      <vt:lpstr>Why?</vt:lpstr>
      <vt:lpstr>Use Case 1. Login/Logout</vt:lpstr>
      <vt:lpstr>Use Case 2. Main Page</vt:lpstr>
      <vt:lpstr>Use Case 3. BBS</vt:lpstr>
      <vt:lpstr>Use Case 4. School Bus Schedule</vt:lpstr>
      <vt:lpstr>Use Case 5. Time Table</vt:lpstr>
      <vt:lpstr>Use Case 6. Weekly Menu</vt:lpstr>
      <vt:lpstr>Use Case7. Manager Page</vt:lpstr>
      <vt:lpstr>Use Case 8. Page Switch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안윤근</dc:creator>
  <cp:lastModifiedBy>안윤근</cp:lastModifiedBy>
  <cp:revision>83</cp:revision>
  <dcterms:created xsi:type="dcterms:W3CDTF">2016-04-13T08:37:04Z</dcterms:created>
  <dcterms:modified xsi:type="dcterms:W3CDTF">2016-04-18T13:42:56Z</dcterms:modified>
</cp:coreProperties>
</file>