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 id="2147483874" r:id="rId2"/>
    <p:sldMasterId id="2147483890" r:id="rId3"/>
    <p:sldMasterId id="2147483906" r:id="rId4"/>
  </p:sldMasterIdLst>
  <p:notesMasterIdLst>
    <p:notesMasterId r:id="rId12"/>
  </p:notesMasterIdLst>
  <p:handoutMasterIdLst>
    <p:handoutMasterId r:id="rId13"/>
  </p:handoutMasterIdLst>
  <p:sldIdLst>
    <p:sldId id="382" r:id="rId5"/>
    <p:sldId id="383" r:id="rId6"/>
    <p:sldId id="384" r:id="rId7"/>
    <p:sldId id="385" r:id="rId8"/>
    <p:sldId id="386" r:id="rId9"/>
    <p:sldId id="387" r:id="rId10"/>
    <p:sldId id="388" r:id="rId11"/>
  </p:sldIdLst>
  <p:sldSz cx="9144000" cy="6858000" type="screen4x3"/>
  <p:notesSz cx="6858000" cy="9144000"/>
  <p:custDataLst>
    <p:tags r:id="rId14"/>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9">
          <p15:clr>
            <a:srgbClr val="A4A3A4"/>
          </p15:clr>
        </p15:guide>
        <p15:guide id="2" orient="horz" pos="3888">
          <p15:clr>
            <a:srgbClr val="A4A3A4"/>
          </p15:clr>
        </p15:guide>
        <p15:guide id="3" orient="horz" pos="192">
          <p15:clr>
            <a:srgbClr val="A4A3A4"/>
          </p15:clr>
        </p15:guide>
        <p15:guide id="4" orient="horz" pos="768">
          <p15:clr>
            <a:srgbClr val="A4A3A4"/>
          </p15:clr>
        </p15:guide>
        <p15:guide id="5" pos="2882">
          <p15:clr>
            <a:srgbClr val="A4A3A4"/>
          </p15:clr>
        </p15:guide>
        <p15:guide id="6" pos="240">
          <p15:clr>
            <a:srgbClr val="A4A3A4"/>
          </p15:clr>
        </p15:guide>
        <p15:guide id="7" pos="5520">
          <p15:clr>
            <a:srgbClr val="A4A3A4"/>
          </p15:clr>
        </p15:guide>
      </p15:sldGuideLst>
    </p:ext>
    <p:ext uri="{2D200454-40CA-4A62-9FC3-DE9A4176ACB9}">
      <p15:notesGuideLst xmlns:p15="http://schemas.microsoft.com/office/powerpoint/2012/main">
        <p15:guide id="1" orient="horz" pos="2880">
          <p15:clr>
            <a:srgbClr val="A4A3A4"/>
          </p15:clr>
        </p15:guide>
        <p15:guide id="2" orient="horz" pos="179">
          <p15:clr>
            <a:srgbClr val="A4A3A4"/>
          </p15:clr>
        </p15:guide>
        <p15:guide id="3" pos="2160">
          <p15:clr>
            <a:srgbClr val="A4A3A4"/>
          </p15:clr>
        </p15:guide>
        <p15:guide id="4" pos="204">
          <p15:clr>
            <a:srgbClr val="A4A3A4"/>
          </p15:clr>
        </p15:guide>
        <p15:guide id="5" pos="4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97" autoAdjust="0"/>
    <p:restoredTop sz="99668" autoAdjust="0"/>
  </p:normalViewPr>
  <p:slideViewPr>
    <p:cSldViewPr>
      <p:cViewPr varScale="1">
        <p:scale>
          <a:sx n="122" d="100"/>
          <a:sy n="122" d="100"/>
        </p:scale>
        <p:origin x="920" y="200"/>
      </p:cViewPr>
      <p:guideLst>
        <p:guide orient="horz" pos="2159"/>
        <p:guide orient="horz" pos="3888"/>
        <p:guide orient="horz" pos="192"/>
        <p:guide orient="horz" pos="768"/>
        <p:guide pos="2882"/>
        <p:guide pos="240"/>
        <p:guide pos="552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7/19/18</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fld id="{5C470F54-82BE-4359-B235-95B33FFE1977}" type="slidenum">
              <a:rPr lang="en-US" smtClean="0"/>
              <a:pPr/>
              <a:t>6</a:t>
            </a:fld>
            <a:endParaRPr lang="en-US"/>
          </a:p>
        </p:txBody>
      </p:sp>
      <p:sp>
        <p:nvSpPr>
          <p:cNvPr id="6" name="Slide Image Placeholder 5"/>
          <p:cNvSpPr>
            <a:spLocks noGrp="1" noRot="1" noChangeAspect="1"/>
          </p:cNvSpPr>
          <p:nvPr>
            <p:ph type="sldImg"/>
          </p:nvPr>
        </p:nvSpPr>
        <p:spPr>
          <a:xfrm>
            <a:off x="1558925" y="284163"/>
            <a:ext cx="3740150" cy="2805112"/>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4.xml"/><Relationship Id="rId4" Type="http://schemas.openxmlformats.org/officeDocument/2006/relationships/image" Target="../media/image1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a:t>Click to add title</a:t>
            </a:r>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a:t>Click to add presenter’s name</a:t>
            </a:r>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a:t>Click to add presenter’s title</a:t>
            </a:r>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a:t>This is a sample quote slide. Type your quotation inside the quotation marks. Click the edge of the quotation marks and drag them into place.</a:t>
            </a:r>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extLst>
                <a:ext uri="{28A0092B-C50C-407E-A947-70E740481C1C}">
                  <a14:useLocalDpi xmlns:a14="http://schemas.microsoft.com/office/drawing/2010/main"/>
                </a:ext>
              </a:extLst>
            </a:blip>
            <a:stretch>
              <a:fillRect/>
            </a:stretch>
          </a:blipFill>
        </p:spPr>
        <p:txBody>
          <a:bodyPr/>
          <a:lstStyle>
            <a:lvl1pPr marL="0" indent="0">
              <a:buNone/>
              <a:defRPr sz="800"/>
            </a:lvl1pPr>
          </a:lstStyle>
          <a:p>
            <a:pPr lvl="0"/>
            <a:r>
              <a:rPr lang="en-US" dirty="0"/>
              <a:t> </a:t>
            </a:r>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extLst>
                <a:ext uri="{28A0092B-C50C-407E-A947-70E740481C1C}">
                  <a14:useLocalDpi xmlns:a14="http://schemas.microsoft.com/office/drawing/2010/main"/>
                </a:ext>
              </a:extLst>
            </a:blip>
            <a:stretch>
              <a:fillRect/>
            </a:stretch>
          </a:blipFill>
        </p:spPr>
        <p:txBody>
          <a:bodyPr/>
          <a:lstStyle>
            <a:lvl1pPr marL="0" indent="0">
              <a:buNone/>
              <a:defRPr sz="800"/>
            </a:lvl1pPr>
          </a:lstStyle>
          <a:p>
            <a:pPr lvl="0"/>
            <a:r>
              <a:rPr lang="en-US" dirty="0"/>
              <a:t> </a:t>
            </a:r>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a:t>Name of Person Quoted,</a:t>
            </a:r>
            <a:br>
              <a:rPr lang="en-US" dirty="0"/>
            </a:br>
            <a:r>
              <a:rPr lang="en-US" dirty="0"/>
              <a:t>XYZ Company</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a:t>Name of Person Quoted,</a:t>
            </a:r>
            <a:br>
              <a:rPr lang="en-US" dirty="0"/>
            </a:br>
            <a:r>
              <a:rPr lang="en-US" dirty="0"/>
              <a:t>XYZ Company</a:t>
            </a:r>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a:t>This is a sample quote slide with photo. Type your quotation inside the quotation marks. Click the edge of the quotation marks and drag them into place.</a:t>
            </a:r>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a:t>Insert Photo Here</a:t>
            </a:r>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extLst>
                <a:ext uri="{28A0092B-C50C-407E-A947-70E740481C1C}">
                  <a14:useLocalDpi xmlns:a14="http://schemas.microsoft.com/office/drawing/2010/main"/>
                </a:ext>
              </a:extLst>
            </a:blip>
            <a:stretch>
              <a:fillRect/>
            </a:stretch>
          </a:blipFill>
        </p:spPr>
        <p:txBody>
          <a:bodyPr/>
          <a:lstStyle>
            <a:lvl1pPr marL="0" indent="0">
              <a:buNone/>
              <a:defRPr sz="800"/>
            </a:lvl1pPr>
          </a:lstStyle>
          <a:p>
            <a:pPr lvl="0"/>
            <a:r>
              <a:rPr lang="en-US" dirty="0"/>
              <a:t> </a:t>
            </a:r>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extLst>
                <a:ext uri="{28A0092B-C50C-407E-A947-70E740481C1C}">
                  <a14:useLocalDpi xmlns:a14="http://schemas.microsoft.com/office/drawing/2010/main"/>
                </a:ext>
              </a:extLst>
            </a:blip>
            <a:stretch>
              <a:fillRect/>
            </a:stretch>
          </a:blipFill>
        </p:spPr>
        <p:txBody>
          <a:bodyPr/>
          <a:lstStyle>
            <a:lvl1pPr marL="0" indent="0">
              <a:buNone/>
              <a:defRPr sz="800"/>
            </a:lvl1pPr>
          </a:lstStyle>
          <a:p>
            <a:pPr lvl="0"/>
            <a:r>
              <a:rPr lang="en-US" dirty="0"/>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a:ln>
                  <a:noFill/>
                </a:ln>
                <a:solidFill>
                  <a:schemeClr val="tx1"/>
                </a:solidFill>
                <a:effectLst/>
                <a:uLnTx/>
                <a:uFillTx/>
                <a:latin typeface="+mj-lt"/>
                <a:ea typeface="+mj-ea"/>
                <a:cs typeface="+mj-cs"/>
              </a:rPr>
              <a:t>Thank you!</a:t>
            </a: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a:t>Click to add presenter’s name</a:t>
            </a:r>
          </a:p>
          <a:p>
            <a:r>
              <a:rPr lang="en-US" dirty="0"/>
              <a:t>Presenter’s email</a:t>
            </a:r>
          </a:p>
          <a:p>
            <a:r>
              <a:rPr lang="en-US" dirty="0"/>
              <a:t>Presenter’s phone</a:t>
            </a:r>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a:latin typeface="Calibri" pitchFamily="34" charset="0"/>
              </a:rPr>
              <a:t>Copyright © 2011 Symantec Corporation. All rights reserved. </a:t>
            </a:r>
            <a:r>
              <a:rPr lang="en-US" sz="800" dirty="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a:latin typeface="Calibri" pitchFamily="34" charset="0"/>
            </a:endParaRPr>
          </a:p>
          <a:p>
            <a:pPr marL="0" indent="0" algn="l">
              <a:lnSpc>
                <a:spcPct val="90000"/>
              </a:lnSpc>
              <a:buNone/>
            </a:pPr>
            <a:r>
              <a:rPr lang="en-US" sz="800" dirty="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a:ln>
                  <a:noFill/>
                </a:ln>
                <a:solidFill>
                  <a:schemeClr val="tx1"/>
                </a:solidFill>
                <a:effectLst/>
                <a:uLnTx/>
                <a:uFillTx/>
                <a:latin typeface="+mj-lt"/>
                <a:ea typeface="+mj-ea"/>
                <a:cs typeface="+mj-cs"/>
              </a:rPr>
              <a:t>Thank you!</a:t>
            </a: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a:t>Click to add presenter’s name</a:t>
            </a:r>
          </a:p>
          <a:p>
            <a:r>
              <a:rPr lang="en-US" dirty="0"/>
              <a:t>Presenter’s email</a:t>
            </a:r>
          </a:p>
          <a:p>
            <a:r>
              <a:rPr lang="en-US" dirty="0"/>
              <a:t>Presenter’s phone</a:t>
            </a:r>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a:latin typeface="Calibri" pitchFamily="34" charset="0"/>
              </a:rPr>
              <a:t>SYMANTEC PROPRIETARY/CONFIDENTIAL – INTERNAL USE ONLY</a:t>
            </a:r>
            <a:br>
              <a:rPr lang="en-US" sz="800" b="1" dirty="0">
                <a:latin typeface="Calibri" pitchFamily="34" charset="0"/>
              </a:rPr>
            </a:br>
            <a:r>
              <a:rPr lang="en-US" sz="800" b="0" dirty="0">
                <a:latin typeface="Calibri" pitchFamily="34" charset="0"/>
              </a:rPr>
              <a:t>Copyright © 2011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a:t>Click to add title</a:t>
            </a:r>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a:t>Click to add presenter’s name</a:t>
            </a:r>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a:t>Click to add presenter’s title</a:t>
            </a:r>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a:t>Click to add title</a:t>
            </a:r>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a:t>Click to add presenter’s name</a:t>
            </a:r>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a:t>Click to add presenter’s title</a:t>
            </a:r>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a:t>Click to add subtitle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a:t>Click to add heading</a:t>
            </a:r>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a:t>Click to add heading</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a:t>Click to add transition statement here</a:t>
            </a:r>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a:t>Click to add subtitle here</a:t>
            </a:r>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a:t>Click to add transition statement here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a:t>Click icon to add chart</a:t>
            </a:r>
            <a:endParaRPr lang="en-US" noProof="0" dirty="0"/>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a:t>Click icon to add chart</a:t>
            </a:r>
            <a:endParaRPr lang="en-US" noProof="0" dirty="0"/>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a:t>Click icon to add table</a:t>
            </a:r>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a:t>This is a sample quote slide. Type your quotation inside the quotation marks. Click the edge of the quotation marks and drag them into place.</a:t>
            </a:r>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extLst>
                <a:ext uri="{28A0092B-C50C-407E-A947-70E740481C1C}">
                  <a14:useLocalDpi xmlns:a14="http://schemas.microsoft.com/office/drawing/2010/main"/>
                </a:ext>
              </a:extLst>
            </a:blip>
            <a:stretch>
              <a:fillRect/>
            </a:stretch>
          </a:blipFill>
        </p:spPr>
        <p:txBody>
          <a:bodyPr/>
          <a:lstStyle>
            <a:lvl1pPr marL="0" indent="0">
              <a:buNone/>
              <a:defRPr sz="800"/>
            </a:lvl1pPr>
          </a:lstStyle>
          <a:p>
            <a:pPr lvl="0"/>
            <a:r>
              <a:rPr lang="en-US" dirty="0"/>
              <a:t> </a:t>
            </a:r>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extLst>
                <a:ext uri="{28A0092B-C50C-407E-A947-70E740481C1C}">
                  <a14:useLocalDpi xmlns:a14="http://schemas.microsoft.com/office/drawing/2010/main"/>
                </a:ext>
              </a:extLst>
            </a:blip>
            <a:stretch>
              <a:fillRect/>
            </a:stretch>
          </a:blipFill>
        </p:spPr>
        <p:txBody>
          <a:bodyPr/>
          <a:lstStyle>
            <a:lvl1pPr marL="0" indent="0">
              <a:buNone/>
              <a:defRPr sz="800"/>
            </a:lvl1pPr>
          </a:lstStyle>
          <a:p>
            <a:pPr lvl="0"/>
            <a:r>
              <a:rPr lang="en-US" dirty="0"/>
              <a:t> </a:t>
            </a:r>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a:t>Name of Person Quoted,</a:t>
            </a:r>
            <a:br>
              <a:rPr lang="en-US" dirty="0"/>
            </a:br>
            <a:r>
              <a:rPr lang="en-US" dirty="0"/>
              <a:t>XYZ Company</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a:t>Name of Person Quoted,</a:t>
            </a:r>
            <a:br>
              <a:rPr lang="en-US" dirty="0"/>
            </a:br>
            <a:r>
              <a:rPr lang="en-US" dirty="0"/>
              <a:t>XYZ Company</a:t>
            </a:r>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a:t>This is a sample quote slide with photo. Type your quotation inside the quotation marks. Click the edge of the quotation marks and drag them into place.</a:t>
            </a:r>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a:t>Insert Photo Here</a:t>
            </a:r>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extLst>
                <a:ext uri="{28A0092B-C50C-407E-A947-70E740481C1C}">
                  <a14:useLocalDpi xmlns:a14="http://schemas.microsoft.com/office/drawing/2010/main"/>
                </a:ext>
              </a:extLst>
            </a:blip>
            <a:stretch>
              <a:fillRect/>
            </a:stretch>
          </a:blipFill>
        </p:spPr>
        <p:txBody>
          <a:bodyPr/>
          <a:lstStyle>
            <a:lvl1pPr marL="0" indent="0">
              <a:buNone/>
              <a:defRPr sz="800"/>
            </a:lvl1pPr>
          </a:lstStyle>
          <a:p>
            <a:pPr lvl="0"/>
            <a:r>
              <a:rPr lang="en-US" dirty="0"/>
              <a:t> </a:t>
            </a:r>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extLst>
                <a:ext uri="{28A0092B-C50C-407E-A947-70E740481C1C}">
                  <a14:useLocalDpi xmlns:a14="http://schemas.microsoft.com/office/drawing/2010/main"/>
                </a:ext>
              </a:extLst>
            </a:blip>
            <a:stretch>
              <a:fillRect/>
            </a:stretch>
          </a:blipFill>
        </p:spPr>
        <p:txBody>
          <a:bodyPr/>
          <a:lstStyle>
            <a:lvl1pPr marL="0" indent="0">
              <a:buNone/>
              <a:defRPr sz="800"/>
            </a:lvl1pPr>
          </a:lstStyle>
          <a:p>
            <a:pPr lvl="0"/>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a:t>Click to add subtitle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a:ln>
                  <a:noFill/>
                </a:ln>
                <a:solidFill>
                  <a:schemeClr val="tx1"/>
                </a:solidFill>
                <a:effectLst/>
                <a:uLnTx/>
                <a:uFillTx/>
                <a:latin typeface="+mj-lt"/>
                <a:ea typeface="+mj-ea"/>
                <a:cs typeface="+mj-cs"/>
              </a:rPr>
              <a:t>Thank you!</a:t>
            </a: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a:t>Click to add presenter’s name</a:t>
            </a:r>
          </a:p>
          <a:p>
            <a:r>
              <a:rPr lang="en-US" dirty="0"/>
              <a:t>Presenter’s email</a:t>
            </a:r>
          </a:p>
          <a:p>
            <a:r>
              <a:rPr lang="en-US" dirty="0"/>
              <a:t>Presenter’s phone</a:t>
            </a:r>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a:latin typeface="Calibri" pitchFamily="34" charset="0"/>
              </a:rPr>
              <a:t>Copyright © 2011 Symantec Corporation. All rights reserved. </a:t>
            </a:r>
            <a:r>
              <a:rPr lang="en-US" sz="800" dirty="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a:latin typeface="Calibri" pitchFamily="34" charset="0"/>
            </a:endParaRPr>
          </a:p>
          <a:p>
            <a:pPr marL="0" indent="0" algn="l">
              <a:lnSpc>
                <a:spcPct val="90000"/>
              </a:lnSpc>
              <a:buNone/>
            </a:pPr>
            <a:r>
              <a:rPr lang="en-US" sz="800" dirty="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a:ln>
                  <a:noFill/>
                </a:ln>
                <a:solidFill>
                  <a:schemeClr val="tx1"/>
                </a:solidFill>
                <a:effectLst/>
                <a:uLnTx/>
                <a:uFillTx/>
                <a:latin typeface="+mj-lt"/>
                <a:ea typeface="+mj-ea"/>
                <a:cs typeface="+mj-cs"/>
              </a:rPr>
              <a:t>Thank you!</a:t>
            </a: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a:t>Click to add presenter’s name</a:t>
            </a:r>
          </a:p>
          <a:p>
            <a:r>
              <a:rPr lang="en-US" dirty="0"/>
              <a:t>Presenter’s email</a:t>
            </a:r>
          </a:p>
          <a:p>
            <a:r>
              <a:rPr lang="en-US" dirty="0"/>
              <a:t>Presenter’s phone</a:t>
            </a:r>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a:latin typeface="Calibri" pitchFamily="34" charset="0"/>
              </a:rPr>
              <a:t>SYMANTEC PROPRIETARY/CONFIDENTIAL – INTERNAL USE ONLY</a:t>
            </a:r>
            <a:br>
              <a:rPr lang="en-US" sz="800" b="1" dirty="0">
                <a:latin typeface="Calibri" pitchFamily="34" charset="0"/>
              </a:rPr>
            </a:br>
            <a:r>
              <a:rPr lang="en-US" sz="800" b="0" dirty="0">
                <a:latin typeface="Calibri" pitchFamily="34" charset="0"/>
              </a:rPr>
              <a:t>Copyright © 2011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1"/>
          <p:cNvGrpSpPr/>
          <p:nvPr/>
        </p:nvGrpSpPr>
        <p:grpSpPr>
          <a:xfrm>
            <a:off x="227015" y="6327648"/>
            <a:ext cx="8691371" cy="301752"/>
            <a:chOff x="227015" y="6321297"/>
            <a:chExt cx="8691371" cy="301752"/>
          </a:xfrm>
        </p:grpSpPr>
        <p:sp>
          <p:nvSpPr>
            <p:cNvPr id="13" name="Round Same Side Corner Rectangle 12"/>
            <p:cNvSpPr/>
            <p:nvPr/>
          </p:nvSpPr>
          <p:spPr bwMode="auto">
            <a:xfrm rot="16200000">
              <a:off x="4136075" y="2412237"/>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4" name="Round Same Side Corner Rectangle 13"/>
            <p:cNvSpPr/>
            <p:nvPr/>
          </p:nvSpPr>
          <p:spPr bwMode="auto">
            <a:xfrm rot="5400000">
              <a:off x="8499317" y="6203979"/>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95000"/>
                    <a:lumOff val="5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black">
          <a:xfrm>
            <a:off x="685800" y="3810000"/>
            <a:ext cx="7772400" cy="914400"/>
          </a:xfrm>
        </p:spPr>
        <p:txBody>
          <a:bodyPr/>
          <a:lstStyle>
            <a:lvl1pPr>
              <a:defRPr sz="3400">
                <a:solidFill>
                  <a:schemeClr val="tx1"/>
                </a:solidFill>
              </a:defRPr>
            </a:lvl1pPr>
          </a:lstStyle>
          <a:p>
            <a:r>
              <a:rPr lang="en-US" dirty="0"/>
              <a:t>Click to add title</a:t>
            </a:r>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a:t>Click to add presenter’s name</a:t>
            </a:r>
          </a:p>
        </p:txBody>
      </p:sp>
      <p:sp>
        <p:nvSpPr>
          <p:cNvPr id="19" name="Text Placeholder 18"/>
          <p:cNvSpPr>
            <a:spLocks noGrp="1"/>
          </p:cNvSpPr>
          <p:nvPr>
            <p:ph type="body" sz="quarter" idx="10" hasCustomPrompt="1"/>
          </p:nvPr>
        </p:nvSpPr>
        <p:spPr bwMode="black">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tx1"/>
                </a:solidFill>
                <a:latin typeface="+mn-lt"/>
                <a:ea typeface="+mn-ea"/>
                <a:cs typeface="+mn-cs"/>
              </a:defRPr>
            </a:lvl1pPr>
          </a:lstStyle>
          <a:p>
            <a:pPr lvl="0"/>
            <a:r>
              <a:rPr lang="en-US" dirty="0"/>
              <a:t>Click to add presenter’s title</a:t>
            </a:r>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tx1"/>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7" name="Picture 16" descr="Norton_Horiz_RGB_rev.png"/>
          <p:cNvPicPr>
            <a:picLocks noChangeAspect="1"/>
          </p:cNvPicPr>
          <p:nvPr/>
        </p:nvPicPr>
        <p:blipFill>
          <a:blip r:embed="rId2" cstate="print"/>
          <a:stretch>
            <a:fillRect/>
          </a:stretch>
        </p:blipFill>
        <p:spPr bwMode="invGray">
          <a:xfrm>
            <a:off x="649224" y="859536"/>
            <a:ext cx="2086552" cy="804672"/>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solidFill>
                  <a:schemeClr val="bg2">
                    <a:lumMod val="95000"/>
                    <a:lumOff val="5000"/>
                  </a:schemeClr>
                </a:solidFill>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8136"/>
            <a:ext cx="8382000" cy="403485"/>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tx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a:xfrm>
            <a:off x="381000" y="1673352"/>
            <a:ext cx="4076700" cy="4498848"/>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3352"/>
            <a:ext cx="4061460" cy="4498848"/>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381000" y="1216152"/>
            <a:ext cx="4093564" cy="403485"/>
          </a:xfrm>
        </p:spPr>
        <p:txBody>
          <a:bodyPr/>
          <a:lstStyle>
            <a:lvl1pPr>
              <a:buNone/>
              <a:defRPr b="1">
                <a:solidFill>
                  <a:schemeClr val="tx1"/>
                </a:solidFill>
                <a:latin typeface="+mj-lt"/>
              </a:defRPr>
            </a:lvl1pPr>
            <a:lvl2pPr>
              <a:buNone/>
              <a:defRPr/>
            </a:lvl2pPr>
            <a:lvl3pPr>
              <a:buNone/>
              <a:defRPr/>
            </a:lvl3pPr>
            <a:lvl4pPr>
              <a:buNone/>
              <a:defRPr/>
            </a:lvl4pPr>
            <a:lvl5pPr>
              <a:buNone/>
              <a:defRPr/>
            </a:lvl5pPr>
          </a:lstStyle>
          <a:p>
            <a:pPr lvl="0"/>
            <a:r>
              <a:rPr lang="en-US" dirty="0"/>
              <a:t>Click to add heading</a:t>
            </a:r>
          </a:p>
        </p:txBody>
      </p:sp>
      <p:sp>
        <p:nvSpPr>
          <p:cNvPr id="8" name="Text Placeholder 6"/>
          <p:cNvSpPr>
            <a:spLocks noGrp="1"/>
          </p:cNvSpPr>
          <p:nvPr>
            <p:ph type="body" sz="quarter" idx="14" hasCustomPrompt="1"/>
          </p:nvPr>
        </p:nvSpPr>
        <p:spPr>
          <a:xfrm>
            <a:off x="4701540" y="1216152"/>
            <a:ext cx="4061460" cy="403485"/>
          </a:xfrm>
        </p:spPr>
        <p:txBody>
          <a:bodyPr/>
          <a:lstStyle>
            <a:lvl1pPr>
              <a:buNone/>
              <a:defRPr b="1">
                <a:solidFill>
                  <a:schemeClr val="tx1"/>
                </a:solidFill>
                <a:latin typeface="+mj-lt"/>
              </a:defRPr>
            </a:lvl1pPr>
            <a:lvl2pPr>
              <a:buNone/>
              <a:defRPr/>
            </a:lvl2pPr>
            <a:lvl3pPr>
              <a:buNone/>
              <a:defRPr/>
            </a:lvl3pPr>
            <a:lvl4pPr>
              <a:buNone/>
              <a:defRPr/>
            </a:lvl4pPr>
            <a:lvl5pPr>
              <a:buNone/>
              <a:defRPr/>
            </a:lvl5pPr>
          </a:lstStyle>
          <a:p>
            <a:pPr lvl="0"/>
            <a:r>
              <a:rPr lang="en-US" dirty="0"/>
              <a:t>Click to add heading</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6" name="Round Same Side Corner Rectangle 15"/>
          <p:cNvSpPr/>
          <p:nvPr/>
        </p:nvSpPr>
        <p:spPr bwMode="auto">
          <a:xfrm rot="16200000">
            <a:off x="3495996" y="3054697"/>
            <a:ext cx="301752" cy="683971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3075" name="Rectangle 3"/>
          <p:cNvSpPr>
            <a:spLocks noGrp="1" noChangeArrowheads="1"/>
          </p:cNvSpPr>
          <p:nvPr>
            <p:ph type="ctrTitle" hasCustomPrompt="1"/>
          </p:nvPr>
        </p:nvSpPr>
        <p:spPr bwMode="black">
          <a:xfrm>
            <a:off x="685800" y="3810000"/>
            <a:ext cx="7772400" cy="914400"/>
          </a:xfrm>
        </p:spPr>
        <p:txBody>
          <a:bodyPr/>
          <a:lstStyle>
            <a:lvl1pPr>
              <a:defRPr sz="3400" baseline="0">
                <a:solidFill>
                  <a:schemeClr val="tx1"/>
                </a:solidFill>
              </a:defRPr>
            </a:lvl1pPr>
          </a:lstStyle>
          <a:p>
            <a:r>
              <a:rPr lang="en-US" dirty="0"/>
              <a:t>Click to add transition statement here</a:t>
            </a:r>
          </a:p>
        </p:txBody>
      </p:sp>
      <p:sp>
        <p:nvSpPr>
          <p:cNvPr id="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95000"/>
                    <a:lumOff val="5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1"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15" name="Rectangle 4"/>
          <p:cNvSpPr>
            <a:spLocks noGrp="1" noChangeArrowheads="1"/>
          </p:cNvSpPr>
          <p:nvPr>
            <p:ph type="subTitle" idx="1" hasCustomPrompt="1"/>
          </p:nvPr>
        </p:nvSpPr>
        <p:spPr bwMode="black">
          <a:xfrm>
            <a:off x="685799" y="5029200"/>
            <a:ext cx="77724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buFontTx/>
              <a:buNone/>
              <a:defRPr lang="en-US" sz="2400" b="1" dirty="0">
                <a:solidFill>
                  <a:schemeClr val="tx2"/>
                </a:solidFill>
                <a:latin typeface="+mj-lt"/>
                <a:ea typeface="+mn-ea"/>
                <a:cs typeface="+mn-cs"/>
              </a:defRPr>
            </a:lvl1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 here</a:t>
            </a:r>
          </a:p>
        </p:txBody>
      </p:sp>
      <p:pic>
        <p:nvPicPr>
          <p:cNvPr id="10" name="Picture 9" descr="Norton_Horiz_RGB_rev.png"/>
          <p:cNvPicPr>
            <a:picLocks noChangeAspect="1"/>
          </p:cNvPicPr>
          <p:nvPr/>
        </p:nvPicPr>
        <p:blipFill>
          <a:blip r:embed="rId2" cstate="print"/>
          <a:stretch>
            <a:fillRect/>
          </a:stretch>
        </p:blipFill>
        <p:spPr bwMode="invGray">
          <a:xfrm>
            <a:off x="7242048" y="6272784"/>
            <a:ext cx="995854" cy="384048"/>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13665" name="Picture 1"/>
          <p:cNvPicPr>
            <a:picLocks noChangeAspect="1" noChangeArrowheads="1"/>
          </p:cNvPicPr>
          <p:nvPr/>
        </p:nvPicPr>
        <p:blipFill>
          <a:blip r:embed="rId3" cstate="screen"/>
          <a:srcRect/>
          <a:stretch>
            <a:fillRect/>
          </a:stretch>
        </p:blipFill>
        <p:spPr bwMode="hidden">
          <a:xfrm>
            <a:off x="-6350" y="5300662"/>
            <a:ext cx="9156700" cy="1566863"/>
          </a:xfrm>
          <a:prstGeom prst="rect">
            <a:avLst/>
          </a:prstGeom>
          <a:noFill/>
          <a:ln w="9525">
            <a:noFill/>
            <a:miter lim="800000"/>
            <a:headEnd/>
            <a:tailEnd/>
          </a:ln>
          <a:effectLst/>
        </p:spPr>
      </p:pic>
      <p:sp>
        <p:nvSpPr>
          <p:cNvPr id="9" name="Round Same Side Corner Rectangle 8"/>
          <p:cNvSpPr/>
          <p:nvPr/>
        </p:nvSpPr>
        <p:spPr bwMode="auto">
          <a:xfrm rot="16200000">
            <a:off x="3495996" y="3054697"/>
            <a:ext cx="301752" cy="683971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4" name="Round Same Side Corner Rectangle 13"/>
          <p:cNvSpPr/>
          <p:nvPr/>
        </p:nvSpPr>
        <p:spPr bwMode="auto">
          <a:xfrm rot="5400000">
            <a:off x="8499317" y="6206360"/>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solidFill>
                  <a:schemeClr val="tx1"/>
                </a:solidFill>
              </a:defRPr>
            </a:lvl1pPr>
          </a:lstStyle>
          <a:p>
            <a:r>
              <a:rPr lang="en-US" dirty="0"/>
              <a:t>Click to add transition statement here</a:t>
            </a:r>
          </a:p>
        </p:txBody>
      </p:sp>
      <p:sp>
        <p:nvSpPr>
          <p:cNvPr id="11"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95000"/>
                    <a:lumOff val="5000"/>
                  </a:schemeClr>
                </a:solidFill>
                <a:latin typeface="Calibri" pitchFamily="34" charset="0"/>
                <a:cs typeface="Calibri" pitchFamily="34" charset="0"/>
              </a:defRPr>
            </a:lvl1pPr>
          </a:lstStyle>
          <a:p>
            <a:pPr>
              <a:defRPr/>
            </a:pPr>
            <a:r>
              <a:rPr lang="en-US"/>
              <a:t>Presentation Identifier Goes Here</a:t>
            </a:r>
          </a:p>
        </p:txBody>
      </p:sp>
      <p:sp>
        <p:nvSpPr>
          <p:cNvPr id="12"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46C9BED-6FD4-4BA4-B6B0-4A26058AC9EF}" type="slidenum">
              <a:rPr lang="en-US" smtClean="0"/>
              <a:pPr>
                <a:defRPr/>
              </a:pPr>
              <a:t>‹#›</a:t>
            </a:fld>
            <a:endParaRPr lang="en-US" dirty="0"/>
          </a:p>
        </p:txBody>
      </p:sp>
      <p:pic>
        <p:nvPicPr>
          <p:cNvPr id="10" name="Picture 9" descr="Norton_Horiz_RGB_rev.png"/>
          <p:cNvPicPr>
            <a:picLocks noChangeAspect="1"/>
          </p:cNvPicPr>
          <p:nvPr/>
        </p:nvPicPr>
        <p:blipFill>
          <a:blip r:embed="rId4" cstate="print"/>
          <a:stretch>
            <a:fillRect/>
          </a:stretch>
        </p:blipFill>
        <p:spPr bwMode="invGray">
          <a:xfrm>
            <a:off x="7242048" y="6272784"/>
            <a:ext cx="995854" cy="384048"/>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6151"/>
            <a:ext cx="8382001" cy="4956048"/>
          </a:xfrm>
        </p:spPr>
        <p:txBody>
          <a:bodyPr/>
          <a:lstStyle/>
          <a:p>
            <a:pPr lvl="0"/>
            <a:r>
              <a:rPr lang="en-US" altLang="zh-CN" noProof="0"/>
              <a:t>Click icon to add chart</a:t>
            </a:r>
            <a:endParaRPr lang="en-US" noProof="0"/>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4048" y="1600200"/>
            <a:ext cx="8382001" cy="4572000"/>
          </a:xfrm>
        </p:spPr>
        <p:txBody>
          <a:bodyPr/>
          <a:lstStyle/>
          <a:p>
            <a:pPr lvl="0"/>
            <a:r>
              <a:rPr lang="en-US" altLang="zh-CN" noProof="0"/>
              <a:t>Click icon to add chart</a:t>
            </a:r>
            <a:endParaRPr lang="en-US" noProof="0" dirty="0"/>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136"/>
            <a:ext cx="8382000" cy="403485"/>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tx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a:t>Click to add heading</a:t>
            </a:r>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a:t>Click to add heading</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bwMode="invGray">
          <a:solidFill>
            <a:schemeClr val="bg1"/>
          </a:solidFill>
        </p:spPr>
        <p:txBody>
          <a:bodyPr/>
          <a:lstStyle>
            <a:lvl1pPr>
              <a:defRPr>
                <a:solidFill>
                  <a:schemeClr val="tx1"/>
                </a:solidFill>
              </a:defRPr>
            </a:lvl1pPr>
          </a:lstStyle>
          <a:p>
            <a:r>
              <a:rPr lang="en-US" altLang="zh-CN"/>
              <a:t>Click icon to add table</a:t>
            </a:r>
            <a:endParaRPr lang="en-US"/>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solidFill>
                  <a:schemeClr val="bg2">
                    <a:lumMod val="95000"/>
                    <a:lumOff val="5000"/>
                  </a:schemeClr>
                </a:solidFill>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solidFill>
                  <a:schemeClr val="bg2">
                    <a:lumMod val="95000"/>
                    <a:lumOff val="5000"/>
                  </a:schemeClr>
                </a:solidFill>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solidFill>
                  <a:schemeClr val="bg2">
                    <a:lumMod val="95000"/>
                    <a:lumOff val="5000"/>
                  </a:schemeClr>
                </a:solidFill>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136"/>
            <a:ext cx="8382000" cy="403485"/>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tx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solidFill>
                  <a:schemeClr val="tx1"/>
                </a:solidFill>
              </a:defRPr>
            </a:lvl1pPr>
          </a:lstStyle>
          <a:p>
            <a:pPr lvl="0"/>
            <a:r>
              <a:rPr lang="en-US" dirty="0"/>
              <a:t>This is a sample quote slide. Type your quotation inside the quotation marks. Click the edge of the quotation marks and drag them into place.</a:t>
            </a:r>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95000"/>
                    <a:lumOff val="5000"/>
                  </a:schemeClr>
                </a:solidFill>
                <a:latin typeface="Calibri" pitchFamily="34" charset="0"/>
                <a:ea typeface="+mn-ea"/>
                <a:cs typeface="Calibri" pitchFamily="34" charset="0"/>
              </a:defRPr>
            </a:lvl1pPr>
          </a:lstStyle>
          <a:p>
            <a:pPr>
              <a:defRPr/>
            </a:pPr>
            <a:r>
              <a:rPr lang="en-US"/>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solidFill>
                  <a:schemeClr val="tx1"/>
                </a:solidFill>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tx1"/>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a:t>Name of Person Quoted,</a:t>
            </a:r>
            <a:br>
              <a:rPr lang="en-US" dirty="0"/>
            </a:br>
            <a:r>
              <a:rPr lang="en-US" dirty="0"/>
              <a:t>XYZ Company</a:t>
            </a:r>
          </a:p>
        </p:txBody>
      </p:sp>
      <p:sp>
        <p:nvSpPr>
          <p:cNvPr id="8" name="Text Placeholder 18"/>
          <p:cNvSpPr>
            <a:spLocks noGrp="1"/>
          </p:cNvSpPr>
          <p:nvPr>
            <p:ph type="body" sz="quarter" idx="19" hasCustomPrompt="1"/>
          </p:nvPr>
        </p:nvSpPr>
        <p:spPr bwMode="invGray">
          <a:xfrm>
            <a:off x="535305" y="1126124"/>
            <a:ext cx="473076" cy="382487"/>
          </a:xfrm>
          <a:blipFill>
            <a:blip r:embed="rId2" cstate="print"/>
            <a:stretch>
              <a:fillRect/>
            </a:stretch>
          </a:blipFill>
          <a:ln w="19050">
            <a:solidFill>
              <a:srgbClr val="000000"/>
            </a:solidFill>
          </a:ln>
        </p:spPr>
        <p:txBody>
          <a:bodyPr/>
          <a:lstStyle>
            <a:lvl1pPr>
              <a:buNone/>
              <a:defRPr/>
            </a:lvl1pPr>
          </a:lstStyle>
          <a:p>
            <a:pPr lvl="0"/>
            <a:r>
              <a:rPr lang="en-US" dirty="0"/>
              <a:t> </a:t>
            </a:r>
          </a:p>
        </p:txBody>
      </p:sp>
      <p:sp>
        <p:nvSpPr>
          <p:cNvPr id="9" name="Text Placeholder 18"/>
          <p:cNvSpPr>
            <a:spLocks noGrp="1"/>
          </p:cNvSpPr>
          <p:nvPr>
            <p:ph type="body" sz="quarter" idx="20" hasCustomPrompt="1"/>
          </p:nvPr>
        </p:nvSpPr>
        <p:spPr bwMode="invGray">
          <a:xfrm>
            <a:off x="5450205" y="2939684"/>
            <a:ext cx="473076" cy="382487"/>
          </a:xfrm>
          <a:blipFill>
            <a:blip r:embed="rId3" cstate="print"/>
            <a:stretch>
              <a:fillRect/>
            </a:stretch>
          </a:blipFill>
          <a:ln w="19050">
            <a:solidFill>
              <a:srgbClr val="000000"/>
            </a:solidFill>
          </a:ln>
        </p:spPr>
        <p:txBody>
          <a:bodyPr/>
          <a:lstStyle>
            <a:lvl1pPr>
              <a:buNone/>
              <a:defRPr/>
            </a:lvl1pPr>
          </a:lstStyle>
          <a:p>
            <a:pPr lvl="0"/>
            <a:r>
              <a:rPr lang="en-US" dirty="0"/>
              <a:t> </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tx1"/>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a:t>Name of Person Quoted,</a:t>
            </a:r>
            <a:br>
              <a:rPr lang="en-US" dirty="0"/>
            </a:br>
            <a:r>
              <a:rPr lang="en-US" dirty="0"/>
              <a:t>XYZ Company</a:t>
            </a:r>
          </a:p>
        </p:txBody>
      </p:sp>
      <p:sp>
        <p:nvSpPr>
          <p:cNvPr id="23" name="Text Placeholder 22"/>
          <p:cNvSpPr>
            <a:spLocks noGrp="1"/>
          </p:cNvSpPr>
          <p:nvPr>
            <p:ph type="body" sz="quarter" idx="14" hasCustomPrompt="1"/>
          </p:nvPr>
        </p:nvSpPr>
        <p:spPr>
          <a:xfrm>
            <a:off x="4152900" y="1133744"/>
            <a:ext cx="4238625" cy="3886200"/>
          </a:xfrm>
        </p:spPr>
        <p:txBody>
          <a:bodyPr/>
          <a:lstStyle>
            <a:lvl1pPr marL="0" indent="0">
              <a:lnSpc>
                <a:spcPct val="120000"/>
              </a:lnSpc>
              <a:spcAft>
                <a:spcPts val="0"/>
              </a:spcAft>
              <a:buNone/>
              <a:defRPr sz="3000" baseline="0">
                <a:solidFill>
                  <a:schemeClr val="tx1"/>
                </a:solidFill>
              </a:defRPr>
            </a:lvl1pPr>
          </a:lstStyle>
          <a:p>
            <a:pPr lvl="0"/>
            <a:r>
              <a:rPr lang="en-US" dirty="0"/>
              <a:t>This is a sample quote slide with photo. Type your quotation inside the quotation marks. Click the edge of the quotation marks and drag them into place.</a:t>
            </a:r>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95000"/>
                    <a:lumOff val="5000"/>
                  </a:schemeClr>
                </a:solidFill>
                <a:latin typeface="Calibri" pitchFamily="34" charset="0"/>
                <a:ea typeface="+mn-ea"/>
                <a:cs typeface="Calibri" pitchFamily="34" charset="0"/>
              </a:defRPr>
            </a:lvl1pPr>
          </a:lstStyle>
          <a:p>
            <a:pPr>
              <a:defRPr/>
            </a:pPr>
            <a:r>
              <a:rPr lang="en-US"/>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solidFill>
                  <a:schemeClr val="tx1"/>
                </a:solidFill>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tx2"/>
            </a:solidFill>
          </a:ln>
        </p:spPr>
        <p:txBody>
          <a:bodyPr anchor="ctr" anchorCtr="0"/>
          <a:lstStyle>
            <a:lvl1pPr marL="0" indent="0" algn="ctr">
              <a:buNone/>
              <a:defRPr/>
            </a:lvl1pPr>
          </a:lstStyle>
          <a:p>
            <a:r>
              <a:rPr lang="en-US" dirty="0"/>
              <a:t>Insert Photo Here</a:t>
            </a:r>
          </a:p>
        </p:txBody>
      </p:sp>
      <p:sp>
        <p:nvSpPr>
          <p:cNvPr id="9" name="Text Placeholder 18"/>
          <p:cNvSpPr>
            <a:spLocks noGrp="1"/>
          </p:cNvSpPr>
          <p:nvPr>
            <p:ph type="body" sz="quarter" idx="19" hasCustomPrompt="1"/>
          </p:nvPr>
        </p:nvSpPr>
        <p:spPr bwMode="invGray">
          <a:xfrm>
            <a:off x="3644265" y="1133744"/>
            <a:ext cx="473076" cy="382487"/>
          </a:xfrm>
          <a:blipFill>
            <a:blip r:embed="rId2" cstate="print"/>
            <a:stretch>
              <a:fillRect/>
            </a:stretch>
          </a:blipFill>
          <a:ln w="19050">
            <a:solidFill>
              <a:srgbClr val="000000"/>
            </a:solidFill>
          </a:ln>
        </p:spPr>
        <p:txBody>
          <a:bodyPr/>
          <a:lstStyle>
            <a:lvl1pPr>
              <a:buNone/>
              <a:defRPr/>
            </a:lvl1pPr>
          </a:lstStyle>
          <a:p>
            <a:pPr lvl="0"/>
            <a:r>
              <a:rPr lang="en-US" dirty="0"/>
              <a:t> </a:t>
            </a:r>
          </a:p>
        </p:txBody>
      </p:sp>
      <p:sp>
        <p:nvSpPr>
          <p:cNvPr id="10" name="Text Placeholder 18"/>
          <p:cNvSpPr>
            <a:spLocks noGrp="1"/>
          </p:cNvSpPr>
          <p:nvPr>
            <p:ph type="body" sz="quarter" idx="20" hasCustomPrompt="1"/>
          </p:nvPr>
        </p:nvSpPr>
        <p:spPr bwMode="invGray">
          <a:xfrm>
            <a:off x="5221605" y="4494164"/>
            <a:ext cx="473076" cy="382487"/>
          </a:xfrm>
          <a:blipFill>
            <a:blip r:embed="rId3" cstate="print"/>
            <a:stretch>
              <a:fillRect/>
            </a:stretch>
          </a:blipFill>
          <a:ln w="19050">
            <a:solidFill>
              <a:srgbClr val="000000"/>
            </a:solidFill>
          </a:ln>
        </p:spPr>
        <p:txBody>
          <a:bodyPr/>
          <a:lstStyle>
            <a:lvl1pPr>
              <a:buNone/>
              <a:defRPr/>
            </a:lvl1pPr>
          </a:lstStyle>
          <a:p>
            <a:pPr lvl="0"/>
            <a:r>
              <a:rPr lang="en-US" dirty="0"/>
              <a:t> </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4" name="Round Same Side Corner Rectangle 13"/>
          <p:cNvSpPr/>
          <p:nvPr/>
        </p:nvSpPr>
        <p:spPr bwMode="auto">
          <a:xfrm rot="16200000">
            <a:off x="4136075" y="241858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9" name="Round Same Side Corner Rectangle 18"/>
          <p:cNvSpPr/>
          <p:nvPr/>
        </p:nvSpPr>
        <p:spPr bwMode="auto">
          <a:xfrm rot="5400000">
            <a:off x="8499317" y="6210330"/>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ectangle 3"/>
          <p:cNvSpPr txBox="1">
            <a:spLocks noChangeArrowheads="1"/>
          </p:cNvSpPr>
          <p:nvPr/>
        </p:nvSpPr>
        <p:spPr bwMode="black">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a:ln>
                  <a:noFill/>
                </a:ln>
                <a:solidFill>
                  <a:schemeClr val="tx1"/>
                </a:solidFill>
                <a:effectLst/>
                <a:uLnTx/>
                <a:uFillTx/>
                <a:latin typeface="+mj-lt"/>
                <a:ea typeface="+mj-ea"/>
                <a:cs typeface="+mj-cs"/>
              </a:rPr>
              <a:t>Thank you!</a:t>
            </a: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95000"/>
                    <a:lumOff val="5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black">
          <a:xfrm>
            <a:off x="685800" y="3810000"/>
            <a:ext cx="6172200" cy="1066800"/>
          </a:xfrm>
        </p:spPr>
        <p:txBody>
          <a:bodyPr anchor="t" anchorCtr="0"/>
          <a:lstStyle>
            <a:lvl1pPr marL="0" indent="0">
              <a:spcAft>
                <a:spcPts val="600"/>
              </a:spcAft>
              <a:buFontTx/>
              <a:buNone/>
              <a:defRPr sz="2000" b="0" baseline="0">
                <a:solidFill>
                  <a:schemeClr val="tx1"/>
                </a:solidFill>
              </a:defRPr>
            </a:lvl1pPr>
          </a:lstStyle>
          <a:p>
            <a:r>
              <a:rPr lang="en-US" dirty="0"/>
              <a:t>Click to add presenter’s name</a:t>
            </a:r>
          </a:p>
          <a:p>
            <a:r>
              <a:rPr lang="en-US" dirty="0"/>
              <a:t>Presenter’s email</a:t>
            </a:r>
          </a:p>
          <a:p>
            <a:r>
              <a:rPr lang="en-US" dirty="0"/>
              <a:t>Presenter’s phone</a:t>
            </a:r>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a:solidFill>
                  <a:schemeClr val="tx1"/>
                </a:solidFill>
                <a:latin typeface="Calibri" pitchFamily="34" charset="0"/>
              </a:rPr>
              <a:t>Copyright © 2011 Symantec Corporation. All rights reserved. </a:t>
            </a:r>
            <a:r>
              <a:rPr lang="en-US" sz="800" dirty="0">
                <a:solidFill>
                  <a:schemeClr val="tx1"/>
                </a:solidFill>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a:solidFill>
                <a:schemeClr val="tx1"/>
              </a:solidFill>
              <a:latin typeface="Calibri" pitchFamily="34" charset="0"/>
            </a:endParaRPr>
          </a:p>
          <a:p>
            <a:pPr marL="0" indent="0" algn="l">
              <a:lnSpc>
                <a:spcPct val="90000"/>
              </a:lnSpc>
              <a:buNone/>
            </a:pPr>
            <a:r>
              <a:rPr lang="en-US" sz="800" dirty="0">
                <a:solidFill>
                  <a:schemeClr val="tx1"/>
                </a:solidFill>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3" name="Picture 12" descr="Norton_Horiz_RGB_rev.png"/>
          <p:cNvPicPr>
            <a:picLocks noChangeAspect="1"/>
          </p:cNvPicPr>
          <p:nvPr/>
        </p:nvPicPr>
        <p:blipFill>
          <a:blip r:embed="rId2" cstate="print"/>
          <a:stretch>
            <a:fillRect/>
          </a:stretch>
        </p:blipFill>
        <p:spPr bwMode="invGray">
          <a:xfrm>
            <a:off x="649224" y="859536"/>
            <a:ext cx="2086552" cy="804672"/>
          </a:xfrm>
          <a:prstGeom prst="rect">
            <a:avLst/>
          </a:prstGeom>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4" name="Round Same Side Corner Rectangle 13"/>
          <p:cNvSpPr/>
          <p:nvPr/>
        </p:nvSpPr>
        <p:spPr bwMode="auto">
          <a:xfrm rot="16200000">
            <a:off x="4136075" y="241858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9" name="Round Same Side Corner Rectangle 18"/>
          <p:cNvSpPr/>
          <p:nvPr/>
        </p:nvSpPr>
        <p:spPr bwMode="auto">
          <a:xfrm rot="5400000">
            <a:off x="8499317" y="6210330"/>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ectangle 3"/>
          <p:cNvSpPr txBox="1">
            <a:spLocks noChangeArrowheads="1"/>
          </p:cNvSpPr>
          <p:nvPr/>
        </p:nvSpPr>
        <p:spPr bwMode="black">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a:ln>
                  <a:noFill/>
                </a:ln>
                <a:solidFill>
                  <a:schemeClr val="tx1"/>
                </a:solidFill>
                <a:effectLst/>
                <a:uLnTx/>
                <a:uFillTx/>
                <a:latin typeface="+mj-lt"/>
                <a:ea typeface="+mj-ea"/>
                <a:cs typeface="+mj-cs"/>
              </a:rPr>
              <a:t>Thank you!</a:t>
            </a: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black">
          <a:xfrm>
            <a:off x="685800" y="3810000"/>
            <a:ext cx="6172200" cy="1066800"/>
          </a:xfrm>
        </p:spPr>
        <p:txBody>
          <a:bodyPr anchor="t" anchorCtr="0"/>
          <a:lstStyle>
            <a:lvl1pPr marL="0" indent="0">
              <a:spcAft>
                <a:spcPts val="600"/>
              </a:spcAft>
              <a:buFontTx/>
              <a:buNone/>
              <a:defRPr sz="2000" b="0" baseline="0">
                <a:solidFill>
                  <a:schemeClr val="tx1"/>
                </a:solidFill>
              </a:defRPr>
            </a:lvl1pPr>
          </a:lstStyle>
          <a:p>
            <a:r>
              <a:rPr lang="en-US" dirty="0"/>
              <a:t>Click to add presenter’s name</a:t>
            </a:r>
          </a:p>
          <a:p>
            <a:r>
              <a:rPr lang="en-US" dirty="0"/>
              <a:t>Presenter’s email</a:t>
            </a:r>
          </a:p>
          <a:p>
            <a:r>
              <a:rPr lang="en-US" dirty="0"/>
              <a:t>Presenter’s phone</a:t>
            </a:r>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a:solidFill>
                  <a:schemeClr val="tx1"/>
                </a:solidFill>
                <a:latin typeface="Calibri" pitchFamily="34" charset="0"/>
              </a:rPr>
              <a:t>SYMANTEC PROPRIETARY/CONFIDENTIAL – INTERNAL USE ONLY</a:t>
            </a:r>
            <a:br>
              <a:rPr lang="en-US" sz="800" b="1" dirty="0">
                <a:solidFill>
                  <a:schemeClr val="tx1"/>
                </a:solidFill>
                <a:latin typeface="Calibri" pitchFamily="34" charset="0"/>
              </a:rPr>
            </a:br>
            <a:r>
              <a:rPr lang="en-US" sz="800" b="0" dirty="0">
                <a:solidFill>
                  <a:schemeClr val="tx1"/>
                </a:solidFill>
                <a:latin typeface="Calibri" pitchFamily="34" charset="0"/>
              </a:rPr>
              <a:t>Copyright © 2011 Symantec Corporation. All rights reserved.</a:t>
            </a:r>
          </a:p>
        </p:txBody>
      </p:sp>
      <p:pic>
        <p:nvPicPr>
          <p:cNvPr id="13" name="Picture 12" descr="Norton_Horiz_RGB_rev.png"/>
          <p:cNvPicPr>
            <a:picLocks noChangeAspect="1"/>
          </p:cNvPicPr>
          <p:nvPr/>
        </p:nvPicPr>
        <p:blipFill>
          <a:blip r:embed="rId2" cstate="print"/>
          <a:stretch>
            <a:fillRect/>
          </a:stretch>
        </p:blipFill>
        <p:spPr bwMode="invGray">
          <a:xfrm>
            <a:off x="649224" y="859536"/>
            <a:ext cx="2086552" cy="804672"/>
          </a:xfrm>
          <a:prstGeom prst="rect">
            <a:avLst/>
          </a:prstGeom>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1"/>
          <p:cNvGrpSpPr/>
          <p:nvPr/>
        </p:nvGrpSpPr>
        <p:grpSpPr>
          <a:xfrm>
            <a:off x="227015" y="6327648"/>
            <a:ext cx="8691371" cy="301752"/>
            <a:chOff x="227015" y="6321297"/>
            <a:chExt cx="8691371" cy="301752"/>
          </a:xfrm>
        </p:grpSpPr>
        <p:sp>
          <p:nvSpPr>
            <p:cNvPr id="13" name="Round Same Side Corner Rectangle 12"/>
            <p:cNvSpPr/>
            <p:nvPr/>
          </p:nvSpPr>
          <p:spPr bwMode="auto">
            <a:xfrm rot="16200000">
              <a:off x="4136075" y="2412237"/>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4" name="Round Same Side Corner Rectangle 13"/>
            <p:cNvSpPr/>
            <p:nvPr/>
          </p:nvSpPr>
          <p:spPr bwMode="auto">
            <a:xfrm rot="5400000">
              <a:off x="8499317" y="6203979"/>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95000"/>
                    <a:lumOff val="5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black">
          <a:xfrm>
            <a:off x="685800" y="3810000"/>
            <a:ext cx="7772400" cy="914400"/>
          </a:xfrm>
        </p:spPr>
        <p:txBody>
          <a:bodyPr/>
          <a:lstStyle>
            <a:lvl1pPr>
              <a:defRPr sz="3400">
                <a:solidFill>
                  <a:schemeClr val="tx1"/>
                </a:solidFill>
              </a:defRPr>
            </a:lvl1pPr>
          </a:lstStyle>
          <a:p>
            <a:r>
              <a:rPr lang="en-US" dirty="0"/>
              <a:t>Click to add title</a:t>
            </a:r>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a:t>Click to add presenter’s name</a:t>
            </a:r>
          </a:p>
        </p:txBody>
      </p:sp>
      <p:sp>
        <p:nvSpPr>
          <p:cNvPr id="19" name="Text Placeholder 18"/>
          <p:cNvSpPr>
            <a:spLocks noGrp="1"/>
          </p:cNvSpPr>
          <p:nvPr>
            <p:ph type="body" sz="quarter" idx="10" hasCustomPrompt="1"/>
          </p:nvPr>
        </p:nvSpPr>
        <p:spPr bwMode="black">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tx1"/>
                </a:solidFill>
                <a:latin typeface="+mn-lt"/>
                <a:ea typeface="+mn-ea"/>
                <a:cs typeface="+mn-cs"/>
              </a:defRPr>
            </a:lvl1pPr>
          </a:lstStyle>
          <a:p>
            <a:pPr lvl="0"/>
            <a:r>
              <a:rPr lang="en-US" dirty="0"/>
              <a:t>Click to add presenter’s title</a:t>
            </a:r>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tx1"/>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21" name="Picture 20" descr="SYM_Horiz_RGB_rev.png"/>
          <p:cNvPicPr>
            <a:picLocks noChangeAspect="1"/>
          </p:cNvPicPr>
          <p:nvPr/>
        </p:nvPicPr>
        <p:blipFill>
          <a:blip r:embed="rId2" cstate="print"/>
          <a:stretch>
            <a:fillRect/>
          </a:stretch>
        </p:blipFill>
        <p:spPr bwMode="invGray">
          <a:xfrm>
            <a:off x="804672" y="758952"/>
            <a:ext cx="2430468" cy="640080"/>
          </a:xfrm>
          <a:prstGeom prst="rect">
            <a:avLst/>
          </a:prstGeom>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solidFill>
                  <a:schemeClr val="bg2">
                    <a:lumMod val="95000"/>
                    <a:lumOff val="5000"/>
                  </a:schemeClr>
                </a:solidFill>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8136"/>
            <a:ext cx="8382000" cy="403485"/>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tx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a:t>Click to add transition statement here</a:t>
            </a:r>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a:t>Click to add subtitle here</a:t>
            </a:r>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a:xfrm>
            <a:off x="381000" y="1673352"/>
            <a:ext cx="4076700" cy="4498848"/>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3352"/>
            <a:ext cx="4061460" cy="4498848"/>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381000" y="1216152"/>
            <a:ext cx="4093564" cy="403485"/>
          </a:xfrm>
        </p:spPr>
        <p:txBody>
          <a:bodyPr/>
          <a:lstStyle>
            <a:lvl1pPr>
              <a:buNone/>
              <a:defRPr b="1">
                <a:solidFill>
                  <a:schemeClr val="tx1"/>
                </a:solidFill>
                <a:latin typeface="+mj-lt"/>
              </a:defRPr>
            </a:lvl1pPr>
            <a:lvl2pPr>
              <a:buNone/>
              <a:defRPr/>
            </a:lvl2pPr>
            <a:lvl3pPr>
              <a:buNone/>
              <a:defRPr/>
            </a:lvl3pPr>
            <a:lvl4pPr>
              <a:buNone/>
              <a:defRPr/>
            </a:lvl4pPr>
            <a:lvl5pPr>
              <a:buNone/>
              <a:defRPr/>
            </a:lvl5pPr>
          </a:lstStyle>
          <a:p>
            <a:pPr lvl="0"/>
            <a:r>
              <a:rPr lang="en-US" dirty="0"/>
              <a:t>Click to add heading</a:t>
            </a:r>
          </a:p>
        </p:txBody>
      </p:sp>
      <p:sp>
        <p:nvSpPr>
          <p:cNvPr id="8" name="Text Placeholder 6"/>
          <p:cNvSpPr>
            <a:spLocks noGrp="1"/>
          </p:cNvSpPr>
          <p:nvPr>
            <p:ph type="body" sz="quarter" idx="14" hasCustomPrompt="1"/>
          </p:nvPr>
        </p:nvSpPr>
        <p:spPr>
          <a:xfrm>
            <a:off x="4701540" y="1216152"/>
            <a:ext cx="4061460" cy="403485"/>
          </a:xfrm>
        </p:spPr>
        <p:txBody>
          <a:bodyPr/>
          <a:lstStyle>
            <a:lvl1pPr>
              <a:buNone/>
              <a:defRPr b="1">
                <a:solidFill>
                  <a:schemeClr val="tx1"/>
                </a:solidFill>
                <a:latin typeface="+mj-lt"/>
              </a:defRPr>
            </a:lvl1pPr>
            <a:lvl2pPr>
              <a:buNone/>
              <a:defRPr/>
            </a:lvl2pPr>
            <a:lvl3pPr>
              <a:buNone/>
              <a:defRPr/>
            </a:lvl3pPr>
            <a:lvl4pPr>
              <a:buNone/>
              <a:defRPr/>
            </a:lvl4pPr>
            <a:lvl5pPr>
              <a:buNone/>
              <a:defRPr/>
            </a:lvl5pPr>
          </a:lstStyle>
          <a:p>
            <a:pPr lvl="0"/>
            <a:r>
              <a:rPr lang="en-US" dirty="0"/>
              <a:t>Click to add heading</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grpSp>
        <p:nvGrpSpPr>
          <p:cNvPr id="2" name="Group 13"/>
          <p:cNvGrpSpPr/>
          <p:nvPr/>
        </p:nvGrpSpPr>
        <p:grpSpPr>
          <a:xfrm>
            <a:off x="227016" y="6323678"/>
            <a:ext cx="8691370" cy="301752"/>
            <a:chOff x="227016" y="6323678"/>
            <a:chExt cx="8691370" cy="301752"/>
          </a:xfrm>
        </p:grpSpPr>
        <p:sp>
          <p:nvSpPr>
            <p:cNvPr id="16" name="Round Same Side Corner Rectangle 15"/>
            <p:cNvSpPr/>
            <p:nvPr/>
          </p:nvSpPr>
          <p:spPr bwMode="auto">
            <a:xfrm rot="16200000">
              <a:off x="3391634" y="3159060"/>
              <a:ext cx="301752" cy="6630987"/>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grpSp>
      <p:sp>
        <p:nvSpPr>
          <p:cNvPr id="3075" name="Rectangle 3"/>
          <p:cNvSpPr>
            <a:spLocks noGrp="1" noChangeArrowheads="1"/>
          </p:cNvSpPr>
          <p:nvPr>
            <p:ph type="ctrTitle" hasCustomPrompt="1"/>
          </p:nvPr>
        </p:nvSpPr>
        <p:spPr bwMode="black">
          <a:xfrm>
            <a:off x="685800" y="3810000"/>
            <a:ext cx="7772400" cy="914400"/>
          </a:xfrm>
        </p:spPr>
        <p:txBody>
          <a:bodyPr/>
          <a:lstStyle>
            <a:lvl1pPr>
              <a:defRPr sz="3400" baseline="0">
                <a:solidFill>
                  <a:schemeClr val="tx1"/>
                </a:solidFill>
              </a:defRPr>
            </a:lvl1pPr>
          </a:lstStyle>
          <a:p>
            <a:r>
              <a:rPr lang="en-US" dirty="0"/>
              <a:t>Click to add transition statement here</a:t>
            </a:r>
          </a:p>
        </p:txBody>
      </p:sp>
      <p:sp>
        <p:nvSpPr>
          <p:cNvPr id="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95000"/>
                    <a:lumOff val="5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1"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15" name="Rectangle 4"/>
          <p:cNvSpPr>
            <a:spLocks noGrp="1" noChangeArrowheads="1"/>
          </p:cNvSpPr>
          <p:nvPr>
            <p:ph type="subTitle" idx="1" hasCustomPrompt="1"/>
          </p:nvPr>
        </p:nvSpPr>
        <p:spPr bwMode="black">
          <a:xfrm>
            <a:off x="685799" y="5029200"/>
            <a:ext cx="77724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buFontTx/>
              <a:buNone/>
              <a:defRPr lang="en-US" sz="2400" b="1" dirty="0">
                <a:solidFill>
                  <a:schemeClr val="tx2"/>
                </a:solidFill>
                <a:latin typeface="+mj-lt"/>
                <a:ea typeface="+mn-ea"/>
                <a:cs typeface="+mn-cs"/>
              </a:defRPr>
            </a:lvl1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 here</a:t>
            </a:r>
          </a:p>
        </p:txBody>
      </p:sp>
      <p:pic>
        <p:nvPicPr>
          <p:cNvPr id="12" name="Picture 11" descr="SYM_Horiz_RGB_rev.png"/>
          <p:cNvPicPr>
            <a:picLocks noChangeAspect="1"/>
          </p:cNvPicPr>
          <p:nvPr/>
        </p:nvPicPr>
        <p:blipFill>
          <a:blip r:embed="rId2" cstate="print"/>
          <a:stretch>
            <a:fillRect/>
          </a:stretch>
        </p:blipFill>
        <p:spPr bwMode="invGray">
          <a:xfrm>
            <a:off x="7013448" y="6309360"/>
            <a:ext cx="1215234" cy="320040"/>
          </a:xfrm>
          <a:prstGeom prst="rect">
            <a:avLst/>
          </a:prstGeom>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13665" name="Picture 1"/>
          <p:cNvPicPr>
            <a:picLocks noChangeAspect="1" noChangeArrowheads="1"/>
          </p:cNvPicPr>
          <p:nvPr/>
        </p:nvPicPr>
        <p:blipFill>
          <a:blip r:embed="rId3" cstate="screen"/>
          <a:srcRect/>
          <a:stretch>
            <a:fillRect/>
          </a:stretch>
        </p:blipFill>
        <p:spPr bwMode="hidden">
          <a:xfrm>
            <a:off x="-6350" y="5300662"/>
            <a:ext cx="9156700" cy="1566863"/>
          </a:xfrm>
          <a:prstGeom prst="rect">
            <a:avLst/>
          </a:prstGeom>
          <a:noFill/>
          <a:ln w="9525">
            <a:noFill/>
            <a:miter lim="800000"/>
            <a:headEnd/>
            <a:tailEnd/>
          </a:ln>
          <a:effectLst/>
        </p:spPr>
      </p:pic>
      <p:sp>
        <p:nvSpPr>
          <p:cNvPr id="9" name="Round Same Side Corner Rectangle 8"/>
          <p:cNvSpPr/>
          <p:nvPr/>
        </p:nvSpPr>
        <p:spPr bwMode="auto">
          <a:xfrm rot="16200000">
            <a:off x="3391634" y="3159060"/>
            <a:ext cx="301752" cy="6630987"/>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4" name="Round Same Side Corner Rectangle 13"/>
          <p:cNvSpPr/>
          <p:nvPr/>
        </p:nvSpPr>
        <p:spPr bwMode="auto">
          <a:xfrm rot="5400000">
            <a:off x="8499317" y="6206360"/>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solidFill>
                  <a:schemeClr val="tx1"/>
                </a:solidFill>
              </a:defRPr>
            </a:lvl1pPr>
          </a:lstStyle>
          <a:p>
            <a:r>
              <a:rPr lang="en-US" dirty="0"/>
              <a:t>Click to add transition statement here</a:t>
            </a:r>
          </a:p>
        </p:txBody>
      </p:sp>
      <p:sp>
        <p:nvSpPr>
          <p:cNvPr id="11"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95000"/>
                    <a:lumOff val="5000"/>
                  </a:schemeClr>
                </a:solidFill>
                <a:latin typeface="Calibri" pitchFamily="34" charset="0"/>
                <a:cs typeface="Calibri" pitchFamily="34" charset="0"/>
              </a:defRPr>
            </a:lvl1pPr>
          </a:lstStyle>
          <a:p>
            <a:pPr>
              <a:defRPr/>
            </a:pPr>
            <a:r>
              <a:rPr lang="en-US"/>
              <a:t>Presentation Identifier Goes Here</a:t>
            </a:r>
          </a:p>
        </p:txBody>
      </p:sp>
      <p:sp>
        <p:nvSpPr>
          <p:cNvPr id="12"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46C9BED-6FD4-4BA4-B6B0-4A26058AC9EF}" type="slidenum">
              <a:rPr lang="en-US" smtClean="0"/>
              <a:pPr>
                <a:defRPr/>
              </a:pPr>
              <a:t>‹#›</a:t>
            </a:fld>
            <a:endParaRPr lang="en-US" dirty="0"/>
          </a:p>
        </p:txBody>
      </p:sp>
      <p:pic>
        <p:nvPicPr>
          <p:cNvPr id="16" name="Picture 15" descr="SYM_Horiz_RGB_rev.png"/>
          <p:cNvPicPr>
            <a:picLocks noChangeAspect="1"/>
          </p:cNvPicPr>
          <p:nvPr/>
        </p:nvPicPr>
        <p:blipFill>
          <a:blip r:embed="rId4" cstate="print"/>
          <a:stretch>
            <a:fillRect/>
          </a:stretch>
        </p:blipFill>
        <p:spPr bwMode="invGray">
          <a:xfrm>
            <a:off x="7013448" y="6309360"/>
            <a:ext cx="1215234" cy="320040"/>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6151"/>
            <a:ext cx="8382001" cy="4956048"/>
          </a:xfrm>
        </p:spPr>
        <p:txBody>
          <a:bodyPr/>
          <a:lstStyle/>
          <a:p>
            <a:pPr lvl="0"/>
            <a:r>
              <a:rPr lang="en-US" altLang="zh-CN" noProof="0"/>
              <a:t>Click icon to add chart</a:t>
            </a:r>
            <a:endParaRPr lang="en-US" noProof="0"/>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4048" y="1600200"/>
            <a:ext cx="8382001" cy="4572000"/>
          </a:xfrm>
        </p:spPr>
        <p:txBody>
          <a:bodyPr/>
          <a:lstStyle/>
          <a:p>
            <a:pPr lvl="0"/>
            <a:r>
              <a:rPr lang="en-US" altLang="zh-CN" noProof="0"/>
              <a:t>Click icon to add chart</a:t>
            </a:r>
            <a:endParaRPr lang="en-US" noProof="0" dirty="0"/>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136"/>
            <a:ext cx="8382000" cy="403485"/>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tx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bwMode="invGray">
          <a:solidFill>
            <a:schemeClr val="bg1"/>
          </a:solidFill>
        </p:spPr>
        <p:txBody>
          <a:bodyPr/>
          <a:lstStyle>
            <a:lvl1pPr>
              <a:defRPr>
                <a:solidFill>
                  <a:schemeClr val="tx1"/>
                </a:solidFill>
              </a:defRPr>
            </a:lvl1pPr>
          </a:lstStyle>
          <a:p>
            <a:r>
              <a:rPr lang="en-US" altLang="zh-CN"/>
              <a:t>Click icon to add table</a:t>
            </a:r>
            <a:endParaRPr lang="en-US"/>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solidFill>
                  <a:schemeClr val="bg2">
                    <a:lumMod val="95000"/>
                    <a:lumOff val="5000"/>
                  </a:schemeClr>
                </a:solidFill>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solidFill>
                  <a:schemeClr val="bg2">
                    <a:lumMod val="95000"/>
                    <a:lumOff val="5000"/>
                  </a:schemeClr>
                </a:solidFill>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solidFill>
                  <a:schemeClr val="bg2">
                    <a:lumMod val="95000"/>
                    <a:lumOff val="5000"/>
                  </a:schemeClr>
                </a:solidFill>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136"/>
            <a:ext cx="8382000" cy="403485"/>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tx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solidFill>
                  <a:schemeClr val="tx1"/>
                </a:solidFill>
              </a:defRPr>
            </a:lvl1pPr>
          </a:lstStyle>
          <a:p>
            <a:pPr lvl="0"/>
            <a:r>
              <a:rPr lang="en-US" dirty="0"/>
              <a:t>This is a sample quote slide. Type your quotation inside the quotation marks. Click the edge of the quotation marks and drag them into place.</a:t>
            </a:r>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95000"/>
                    <a:lumOff val="5000"/>
                  </a:schemeClr>
                </a:solidFill>
                <a:latin typeface="Calibri" pitchFamily="34" charset="0"/>
                <a:ea typeface="+mn-ea"/>
                <a:cs typeface="Calibri" pitchFamily="34" charset="0"/>
              </a:defRPr>
            </a:lvl1pPr>
          </a:lstStyle>
          <a:p>
            <a:pPr>
              <a:defRPr/>
            </a:pPr>
            <a:r>
              <a:rPr lang="en-US"/>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solidFill>
                  <a:schemeClr val="tx1"/>
                </a:solidFill>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tx1"/>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a:t>Name of Person Quoted,</a:t>
            </a:r>
            <a:br>
              <a:rPr lang="en-US" dirty="0"/>
            </a:br>
            <a:r>
              <a:rPr lang="en-US" dirty="0"/>
              <a:t>XYZ Company</a:t>
            </a:r>
          </a:p>
        </p:txBody>
      </p:sp>
      <p:sp>
        <p:nvSpPr>
          <p:cNvPr id="8" name="Text Placeholder 18"/>
          <p:cNvSpPr>
            <a:spLocks noGrp="1"/>
          </p:cNvSpPr>
          <p:nvPr>
            <p:ph type="body" sz="quarter" idx="19" hasCustomPrompt="1"/>
          </p:nvPr>
        </p:nvSpPr>
        <p:spPr bwMode="invGray">
          <a:xfrm>
            <a:off x="535305" y="1126124"/>
            <a:ext cx="473076" cy="382487"/>
          </a:xfrm>
          <a:blipFill>
            <a:blip r:embed="rId2" cstate="print"/>
            <a:stretch>
              <a:fillRect/>
            </a:stretch>
          </a:blipFill>
          <a:ln w="19050">
            <a:solidFill>
              <a:srgbClr val="000000"/>
            </a:solidFill>
          </a:ln>
        </p:spPr>
        <p:txBody>
          <a:bodyPr/>
          <a:lstStyle>
            <a:lvl1pPr>
              <a:buNone/>
              <a:defRPr/>
            </a:lvl1pPr>
          </a:lstStyle>
          <a:p>
            <a:pPr lvl="0"/>
            <a:r>
              <a:rPr lang="en-US" dirty="0"/>
              <a:t> </a:t>
            </a:r>
          </a:p>
        </p:txBody>
      </p:sp>
      <p:sp>
        <p:nvSpPr>
          <p:cNvPr id="9" name="Text Placeholder 18"/>
          <p:cNvSpPr>
            <a:spLocks noGrp="1"/>
          </p:cNvSpPr>
          <p:nvPr>
            <p:ph type="body" sz="quarter" idx="20" hasCustomPrompt="1"/>
          </p:nvPr>
        </p:nvSpPr>
        <p:spPr bwMode="invGray">
          <a:xfrm>
            <a:off x="5450205" y="2939684"/>
            <a:ext cx="473076" cy="382487"/>
          </a:xfrm>
          <a:blipFill>
            <a:blip r:embed="rId3" cstate="print"/>
            <a:stretch>
              <a:fillRect/>
            </a:stretch>
          </a:blipFill>
          <a:ln w="19050">
            <a:solidFill>
              <a:srgbClr val="000000"/>
            </a:solidFill>
          </a:ln>
        </p:spPr>
        <p:txBody>
          <a:bodyPr/>
          <a:lstStyle>
            <a:lvl1pPr>
              <a:buNone/>
              <a:defRPr/>
            </a:lvl1pPr>
          </a:lstStyle>
          <a:p>
            <a:pPr lvl="0"/>
            <a:r>
              <a:rPr lang="en-US" dirty="0"/>
              <a:t> </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tx1"/>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a:t>Name of Person Quoted,</a:t>
            </a:r>
            <a:br>
              <a:rPr lang="en-US" dirty="0"/>
            </a:br>
            <a:r>
              <a:rPr lang="en-US" dirty="0"/>
              <a:t>XYZ Company</a:t>
            </a:r>
          </a:p>
        </p:txBody>
      </p:sp>
      <p:sp>
        <p:nvSpPr>
          <p:cNvPr id="23" name="Text Placeholder 22"/>
          <p:cNvSpPr>
            <a:spLocks noGrp="1"/>
          </p:cNvSpPr>
          <p:nvPr>
            <p:ph type="body" sz="quarter" idx="14" hasCustomPrompt="1"/>
          </p:nvPr>
        </p:nvSpPr>
        <p:spPr>
          <a:xfrm>
            <a:off x="4152900" y="1133744"/>
            <a:ext cx="4238625" cy="3886200"/>
          </a:xfrm>
        </p:spPr>
        <p:txBody>
          <a:bodyPr/>
          <a:lstStyle>
            <a:lvl1pPr marL="0" indent="0">
              <a:lnSpc>
                <a:spcPct val="120000"/>
              </a:lnSpc>
              <a:spcAft>
                <a:spcPts val="0"/>
              </a:spcAft>
              <a:buNone/>
              <a:defRPr sz="3000" baseline="0">
                <a:solidFill>
                  <a:schemeClr val="tx1"/>
                </a:solidFill>
              </a:defRPr>
            </a:lvl1pPr>
          </a:lstStyle>
          <a:p>
            <a:pPr lvl="0"/>
            <a:r>
              <a:rPr lang="en-US" dirty="0"/>
              <a:t>This is a sample quote slide with photo. Type your quotation inside the quotation marks. Click the edge of the quotation marks and drag them into place.</a:t>
            </a:r>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95000"/>
                    <a:lumOff val="5000"/>
                  </a:schemeClr>
                </a:solidFill>
                <a:latin typeface="Calibri" pitchFamily="34" charset="0"/>
                <a:ea typeface="+mn-ea"/>
                <a:cs typeface="Calibri" pitchFamily="34" charset="0"/>
              </a:defRPr>
            </a:lvl1pPr>
          </a:lstStyle>
          <a:p>
            <a:pPr>
              <a:defRPr/>
            </a:pPr>
            <a:r>
              <a:rPr lang="en-US"/>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solidFill>
                  <a:schemeClr val="tx1"/>
                </a:solidFill>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tx2"/>
            </a:solidFill>
          </a:ln>
        </p:spPr>
        <p:txBody>
          <a:bodyPr anchor="ctr" anchorCtr="0"/>
          <a:lstStyle>
            <a:lvl1pPr marL="0" indent="0" algn="ctr">
              <a:buNone/>
              <a:defRPr/>
            </a:lvl1pPr>
          </a:lstStyle>
          <a:p>
            <a:r>
              <a:rPr lang="en-US" dirty="0"/>
              <a:t>Insert Photo Here</a:t>
            </a:r>
          </a:p>
        </p:txBody>
      </p:sp>
      <p:sp>
        <p:nvSpPr>
          <p:cNvPr id="9" name="Text Placeholder 18"/>
          <p:cNvSpPr>
            <a:spLocks noGrp="1"/>
          </p:cNvSpPr>
          <p:nvPr>
            <p:ph type="body" sz="quarter" idx="19" hasCustomPrompt="1"/>
          </p:nvPr>
        </p:nvSpPr>
        <p:spPr bwMode="invGray">
          <a:xfrm>
            <a:off x="3644265" y="1133744"/>
            <a:ext cx="473076" cy="382487"/>
          </a:xfrm>
          <a:blipFill>
            <a:blip r:embed="rId2" cstate="print"/>
            <a:stretch>
              <a:fillRect/>
            </a:stretch>
          </a:blipFill>
          <a:ln w="19050">
            <a:solidFill>
              <a:srgbClr val="000000"/>
            </a:solidFill>
          </a:ln>
        </p:spPr>
        <p:txBody>
          <a:bodyPr/>
          <a:lstStyle>
            <a:lvl1pPr>
              <a:buNone/>
              <a:defRPr/>
            </a:lvl1pPr>
          </a:lstStyle>
          <a:p>
            <a:pPr lvl="0"/>
            <a:r>
              <a:rPr lang="en-US" dirty="0"/>
              <a:t> </a:t>
            </a:r>
          </a:p>
        </p:txBody>
      </p:sp>
      <p:sp>
        <p:nvSpPr>
          <p:cNvPr id="10" name="Text Placeholder 18"/>
          <p:cNvSpPr>
            <a:spLocks noGrp="1"/>
          </p:cNvSpPr>
          <p:nvPr>
            <p:ph type="body" sz="quarter" idx="20" hasCustomPrompt="1"/>
          </p:nvPr>
        </p:nvSpPr>
        <p:spPr bwMode="invGray">
          <a:xfrm>
            <a:off x="5221605" y="4494164"/>
            <a:ext cx="473076" cy="382487"/>
          </a:xfrm>
          <a:blipFill>
            <a:blip r:embed="rId3" cstate="print"/>
            <a:stretch>
              <a:fillRect/>
            </a:stretch>
          </a:blipFill>
          <a:ln w="19050">
            <a:solidFill>
              <a:srgbClr val="000000"/>
            </a:solidFill>
          </a:ln>
        </p:spPr>
        <p:txBody>
          <a:bodyPr/>
          <a:lstStyle>
            <a:lvl1pPr>
              <a:buNone/>
              <a:defRPr/>
            </a:lvl1pPr>
          </a:lstStyle>
          <a:p>
            <a:pPr lvl="0"/>
            <a:r>
              <a:rPr lang="en-US" dirty="0"/>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a:t>Click to add transition statement here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4" name="Round Same Side Corner Rectangle 13"/>
          <p:cNvSpPr/>
          <p:nvPr/>
        </p:nvSpPr>
        <p:spPr bwMode="auto">
          <a:xfrm rot="16200000">
            <a:off x="4136075" y="241858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9" name="Round Same Side Corner Rectangle 18"/>
          <p:cNvSpPr/>
          <p:nvPr/>
        </p:nvSpPr>
        <p:spPr bwMode="auto">
          <a:xfrm rot="5400000">
            <a:off x="8499317" y="6210330"/>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ectangle 3"/>
          <p:cNvSpPr txBox="1">
            <a:spLocks noChangeArrowheads="1"/>
          </p:cNvSpPr>
          <p:nvPr/>
        </p:nvSpPr>
        <p:spPr bwMode="black">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a:ln>
                  <a:noFill/>
                </a:ln>
                <a:solidFill>
                  <a:schemeClr val="tx1"/>
                </a:solidFill>
                <a:effectLst/>
                <a:uLnTx/>
                <a:uFillTx/>
                <a:latin typeface="+mj-lt"/>
                <a:ea typeface="+mj-ea"/>
                <a:cs typeface="+mj-cs"/>
              </a:rPr>
              <a:t>Thank you!</a:t>
            </a: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95000"/>
                    <a:lumOff val="5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black">
          <a:xfrm>
            <a:off x="685800" y="3810000"/>
            <a:ext cx="6172200" cy="1066800"/>
          </a:xfrm>
        </p:spPr>
        <p:txBody>
          <a:bodyPr anchor="t" anchorCtr="0"/>
          <a:lstStyle>
            <a:lvl1pPr marL="0" indent="0">
              <a:spcAft>
                <a:spcPts val="600"/>
              </a:spcAft>
              <a:buFontTx/>
              <a:buNone/>
              <a:defRPr sz="2000" b="0" baseline="0">
                <a:solidFill>
                  <a:schemeClr val="tx1"/>
                </a:solidFill>
              </a:defRPr>
            </a:lvl1pPr>
          </a:lstStyle>
          <a:p>
            <a:r>
              <a:rPr lang="en-US" dirty="0"/>
              <a:t>Click to add presenter’s name</a:t>
            </a:r>
          </a:p>
          <a:p>
            <a:r>
              <a:rPr lang="en-US" dirty="0"/>
              <a:t>Presenter’s email</a:t>
            </a:r>
          </a:p>
          <a:p>
            <a:r>
              <a:rPr lang="en-US" dirty="0"/>
              <a:t>Presenter’s phone</a:t>
            </a:r>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a:solidFill>
                  <a:schemeClr val="tx1"/>
                </a:solidFill>
                <a:latin typeface="Calibri" pitchFamily="34" charset="0"/>
              </a:rPr>
              <a:t>Copyright © 2011 Symantec Corporation. All rights reserved. </a:t>
            </a:r>
            <a:r>
              <a:rPr lang="en-US" sz="800" dirty="0">
                <a:solidFill>
                  <a:schemeClr val="tx1"/>
                </a:solidFill>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a:solidFill>
                <a:schemeClr val="tx1"/>
              </a:solidFill>
              <a:latin typeface="Calibri" pitchFamily="34" charset="0"/>
            </a:endParaRPr>
          </a:p>
          <a:p>
            <a:pPr marL="0" indent="0" algn="l">
              <a:lnSpc>
                <a:spcPct val="90000"/>
              </a:lnSpc>
              <a:buNone/>
            </a:pPr>
            <a:r>
              <a:rPr lang="en-US" sz="800" dirty="0">
                <a:solidFill>
                  <a:schemeClr val="tx1"/>
                </a:solidFill>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2" name="Picture 11" descr="SYM_Horiz_RGB_rev.png"/>
          <p:cNvPicPr>
            <a:picLocks noChangeAspect="1"/>
          </p:cNvPicPr>
          <p:nvPr/>
        </p:nvPicPr>
        <p:blipFill>
          <a:blip r:embed="rId2" cstate="print"/>
          <a:stretch>
            <a:fillRect/>
          </a:stretch>
        </p:blipFill>
        <p:spPr bwMode="invGray">
          <a:xfrm>
            <a:off x="804672" y="758952"/>
            <a:ext cx="2430468" cy="640080"/>
          </a:xfrm>
          <a:prstGeom prst="rect">
            <a:avLst/>
          </a:prstGeom>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4" name="Round Same Side Corner Rectangle 13"/>
          <p:cNvSpPr/>
          <p:nvPr/>
        </p:nvSpPr>
        <p:spPr bwMode="auto">
          <a:xfrm rot="16200000">
            <a:off x="4136075" y="241858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9" name="Round Same Side Corner Rectangle 18"/>
          <p:cNvSpPr/>
          <p:nvPr/>
        </p:nvSpPr>
        <p:spPr bwMode="auto">
          <a:xfrm rot="5400000">
            <a:off x="8499317" y="6210330"/>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ectangle 3"/>
          <p:cNvSpPr txBox="1">
            <a:spLocks noChangeArrowheads="1"/>
          </p:cNvSpPr>
          <p:nvPr/>
        </p:nvSpPr>
        <p:spPr bwMode="black">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a:ln>
                  <a:noFill/>
                </a:ln>
                <a:solidFill>
                  <a:schemeClr val="tx1"/>
                </a:solidFill>
                <a:effectLst/>
                <a:uLnTx/>
                <a:uFillTx/>
                <a:latin typeface="+mj-lt"/>
                <a:ea typeface="+mj-ea"/>
                <a:cs typeface="+mj-cs"/>
              </a:rPr>
              <a:t>Thank you!</a:t>
            </a: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black">
          <a:xfrm>
            <a:off x="685800" y="3810000"/>
            <a:ext cx="6172200" cy="1066800"/>
          </a:xfrm>
        </p:spPr>
        <p:txBody>
          <a:bodyPr anchor="t" anchorCtr="0"/>
          <a:lstStyle>
            <a:lvl1pPr marL="0" indent="0">
              <a:spcAft>
                <a:spcPts val="600"/>
              </a:spcAft>
              <a:buFontTx/>
              <a:buNone/>
              <a:defRPr sz="2000" b="0" baseline="0">
                <a:solidFill>
                  <a:schemeClr val="tx1"/>
                </a:solidFill>
              </a:defRPr>
            </a:lvl1pPr>
          </a:lstStyle>
          <a:p>
            <a:r>
              <a:rPr lang="en-US" dirty="0"/>
              <a:t>Click to add presenter’s name</a:t>
            </a:r>
          </a:p>
          <a:p>
            <a:r>
              <a:rPr lang="en-US" dirty="0"/>
              <a:t>Presenter’s email</a:t>
            </a:r>
          </a:p>
          <a:p>
            <a:r>
              <a:rPr lang="en-US" dirty="0"/>
              <a:t>Presenter’s phone</a:t>
            </a:r>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a:solidFill>
                  <a:schemeClr val="tx1"/>
                </a:solidFill>
                <a:latin typeface="Calibri" pitchFamily="34" charset="0"/>
              </a:rPr>
              <a:t>SYMANTEC PROPRIETARY/CONFIDENTIAL – INTERNAL USE ONLY</a:t>
            </a:r>
            <a:br>
              <a:rPr lang="en-US" sz="800" b="1" dirty="0">
                <a:solidFill>
                  <a:schemeClr val="tx1"/>
                </a:solidFill>
                <a:latin typeface="Calibri" pitchFamily="34" charset="0"/>
              </a:rPr>
            </a:br>
            <a:r>
              <a:rPr lang="en-US" sz="800" b="0" dirty="0">
                <a:solidFill>
                  <a:schemeClr val="tx1"/>
                </a:solidFill>
                <a:latin typeface="Calibri" pitchFamily="34" charset="0"/>
              </a:rPr>
              <a:t>Copyright © 2011 Symantec Corporation. All rights reserved.</a:t>
            </a:r>
          </a:p>
        </p:txBody>
      </p:sp>
      <p:pic>
        <p:nvPicPr>
          <p:cNvPr id="12" name="Picture 11" descr="SYM_Horiz_RGB_rev.png"/>
          <p:cNvPicPr>
            <a:picLocks noChangeAspect="1"/>
          </p:cNvPicPr>
          <p:nvPr/>
        </p:nvPicPr>
        <p:blipFill>
          <a:blip r:embed="rId2" cstate="print"/>
          <a:stretch>
            <a:fillRect/>
          </a:stretch>
        </p:blipFill>
        <p:spPr bwMode="invGray">
          <a:xfrm>
            <a:off x="804672" y="758952"/>
            <a:ext cx="2430468" cy="6400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altLang="zh-CN" noProof="0"/>
              <a:t>Click icon to add chart</a:t>
            </a:r>
            <a:endParaRPr lang="en-US" noProof="0" dirty="0"/>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altLang="zh-CN" noProof="0"/>
              <a:t>Click icon to add chart</a:t>
            </a:r>
            <a:endParaRPr lang="en-US" noProof="0" dirty="0"/>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altLang="zh-CN"/>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1.pn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image" Target="../media/image8.png"/><Relationship Id="rId2" Type="http://schemas.openxmlformats.org/officeDocument/2006/relationships/slideLayout" Target="../slideLayouts/slideLayout33.xml"/><Relationship Id="rId16" Type="http://schemas.openxmlformats.org/officeDocument/2006/relationships/theme" Target="../theme/theme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image" Target="../media/image14.png"/><Relationship Id="rId2" Type="http://schemas.openxmlformats.org/officeDocument/2006/relationships/slideLayout" Target="../slideLayouts/slideLayout48.xml"/><Relationship Id="rId16" Type="http://schemas.openxmlformats.org/officeDocument/2006/relationships/theme" Target="../theme/theme4.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a:t>Click to add title </a:t>
            </a:r>
            <a:br>
              <a:rPr lang="en-US" dirty="0"/>
            </a:br>
            <a:r>
              <a:rPr lang="en-US" dirty="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8"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73" r:id="rId16"/>
  </p:sldLayoutIdLst>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a:t>Click to add title </a:t>
            </a:r>
            <a:br>
              <a:rPr lang="en-US" dirty="0"/>
            </a:br>
            <a:r>
              <a:rPr lang="en-US" dirty="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Lst>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1" name="Round Same Side Corner Rectangle 10"/>
          <p:cNvSpPr/>
          <p:nvPr/>
        </p:nvSpPr>
        <p:spPr bwMode="auto">
          <a:xfrm rot="16200000">
            <a:off x="3495996" y="3054697"/>
            <a:ext cx="301752" cy="683971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3" name="Round Same Side Corner Rectangle 12"/>
          <p:cNvSpPr/>
          <p:nvPr/>
        </p:nvSpPr>
        <p:spPr bwMode="auto">
          <a:xfrm rot="5400000">
            <a:off x="8499317" y="6206360"/>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888"/>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a:t>Click to add title</a:t>
            </a:r>
            <a:br>
              <a:rPr lang="en-US" dirty="0"/>
            </a:br>
            <a:r>
              <a:rPr lang="en-US" dirty="0"/>
              <a:t>two-line title wraps upward</a:t>
            </a:r>
          </a:p>
        </p:txBody>
      </p:sp>
      <p:sp>
        <p:nvSpPr>
          <p:cNvPr id="12294" name="Rectangle 3"/>
          <p:cNvSpPr>
            <a:spLocks noGrp="1" noChangeArrowheads="1"/>
          </p:cNvSpPr>
          <p:nvPr>
            <p:ph type="body" idx="1"/>
          </p:nvPr>
        </p:nvSpPr>
        <p:spPr bwMode="auto">
          <a:xfrm>
            <a:off x="381000" y="1216152"/>
            <a:ext cx="8382000" cy="4956048"/>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95000"/>
                    <a:lumOff val="5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9" name="Picture 8" descr="Norton_Horiz_RGB_rev.png"/>
          <p:cNvPicPr>
            <a:picLocks noChangeAspect="1"/>
          </p:cNvPicPr>
          <p:nvPr/>
        </p:nvPicPr>
        <p:blipFill>
          <a:blip r:embed="rId17" cstate="print"/>
          <a:stretch>
            <a:fillRect/>
          </a:stretch>
        </p:blipFill>
        <p:spPr bwMode="invGray">
          <a:xfrm>
            <a:off x="7242048" y="6272784"/>
            <a:ext cx="995854" cy="384048"/>
          </a:xfrm>
          <a:prstGeom prst="rect">
            <a:avLst/>
          </a:prstGeom>
        </p:spPr>
      </p:pic>
    </p:spTree>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Lst>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tx1"/>
        </a:buClr>
        <a:buChar char="•"/>
        <a:defRPr sz="2400">
          <a:solidFill>
            <a:schemeClr val="tx1"/>
          </a:solidFill>
          <a:latin typeface="+mn-lt"/>
          <a:ea typeface="+mn-ea"/>
          <a:cs typeface="+mn-cs"/>
        </a:defRPr>
      </a:lvl1pPr>
      <a:lvl2pPr marL="517525" indent="-233363" algn="l" rtl="0" eaLnBrk="1" fontAlgn="base" hangingPunct="1">
        <a:lnSpc>
          <a:spcPct val="90000"/>
        </a:lnSpc>
        <a:spcBef>
          <a:spcPct val="0"/>
        </a:spcBef>
        <a:spcAft>
          <a:spcPts val="1000"/>
        </a:spcAft>
        <a:buClr>
          <a:schemeClr val="tx1"/>
        </a:buClr>
        <a:buFont typeface="Arial" charset="0"/>
        <a:buChar char="–"/>
        <a:defRPr sz="2000">
          <a:solidFill>
            <a:schemeClr val="tx1"/>
          </a:solidFill>
          <a:latin typeface="+mn-lt"/>
        </a:defRPr>
      </a:lvl2pPr>
      <a:lvl3pPr marL="688975" indent="-171450" algn="l" rtl="0" eaLnBrk="1" fontAlgn="base" hangingPunct="1">
        <a:lnSpc>
          <a:spcPct val="90000"/>
        </a:lnSpc>
        <a:spcBef>
          <a:spcPct val="0"/>
        </a:spcBef>
        <a:spcAft>
          <a:spcPts val="800"/>
        </a:spcAft>
        <a:buClr>
          <a:schemeClr val="tx1"/>
        </a:buClr>
        <a:buChar char="•"/>
        <a:tabLst/>
        <a:defRPr sz="1600">
          <a:solidFill>
            <a:schemeClr val="tx1"/>
          </a:solidFill>
          <a:latin typeface="+mn-lt"/>
        </a:defRPr>
      </a:lvl3pPr>
      <a:lvl4pPr marL="854075" indent="-165100" algn="l" rtl="0" eaLnBrk="1" fontAlgn="base" hangingPunct="1">
        <a:lnSpc>
          <a:spcPct val="90000"/>
        </a:lnSpc>
        <a:spcBef>
          <a:spcPct val="0"/>
        </a:spcBef>
        <a:spcAft>
          <a:spcPts val="600"/>
        </a:spcAft>
        <a:buClr>
          <a:schemeClr val="tx1"/>
        </a:buClr>
        <a:buChar char="–"/>
        <a:defRPr sz="1400">
          <a:solidFill>
            <a:schemeClr val="tx1"/>
          </a:solidFill>
          <a:latin typeface="+mn-lt"/>
        </a:defRPr>
      </a:lvl4pPr>
      <a:lvl5pPr marL="974725" indent="-120650" algn="l" rtl="0" eaLnBrk="1" fontAlgn="base" hangingPunct="1">
        <a:lnSpc>
          <a:spcPct val="90000"/>
        </a:lnSpc>
        <a:spcBef>
          <a:spcPct val="0"/>
        </a:spcBef>
        <a:spcAft>
          <a:spcPts val="600"/>
        </a:spcAft>
        <a:buClr>
          <a:schemeClr val="tx1"/>
        </a:buClr>
        <a:buFont typeface="Arial" pitchFamily="34" charset="0"/>
        <a:buChar char="•"/>
        <a:defRPr sz="1200">
          <a:solidFill>
            <a:schemeClr val="tx1"/>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1" name="Round Same Side Corner Rectangle 10"/>
          <p:cNvSpPr/>
          <p:nvPr/>
        </p:nvSpPr>
        <p:spPr bwMode="auto">
          <a:xfrm rot="16200000">
            <a:off x="3391634" y="3159060"/>
            <a:ext cx="301752" cy="6630987"/>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3" name="Round Same Side Corner Rectangle 12"/>
          <p:cNvSpPr/>
          <p:nvPr/>
        </p:nvSpPr>
        <p:spPr bwMode="auto">
          <a:xfrm rot="5400000">
            <a:off x="8499317" y="6206360"/>
            <a:ext cx="301752" cy="536387"/>
          </a:xfrm>
          <a:prstGeom prst="round2SameRect">
            <a:avLst>
              <a:gd name="adj1" fmla="val 50000"/>
              <a:gd name="adj2" fmla="val 0"/>
            </a:avLst>
          </a:prstGeom>
          <a:solidFill>
            <a:schemeClr val="bg2">
              <a:lumMod val="65000"/>
              <a:lumOff val="35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888"/>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a:t>Click to add title</a:t>
            </a:r>
            <a:br>
              <a:rPr lang="en-US" dirty="0"/>
            </a:br>
            <a:r>
              <a:rPr lang="en-US" dirty="0"/>
              <a:t>two-line title wraps upward</a:t>
            </a:r>
          </a:p>
        </p:txBody>
      </p:sp>
      <p:sp>
        <p:nvSpPr>
          <p:cNvPr id="12294" name="Rectangle 3"/>
          <p:cNvSpPr>
            <a:spLocks noGrp="1" noChangeArrowheads="1"/>
          </p:cNvSpPr>
          <p:nvPr>
            <p:ph type="body" idx="1"/>
          </p:nvPr>
        </p:nvSpPr>
        <p:spPr bwMode="auto">
          <a:xfrm>
            <a:off x="381000" y="1216152"/>
            <a:ext cx="8382000" cy="4956048"/>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95000"/>
                    <a:lumOff val="5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tx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2" name="Picture 11" descr="SYM_Horiz_RGB_rev.png"/>
          <p:cNvPicPr>
            <a:picLocks noChangeAspect="1"/>
          </p:cNvPicPr>
          <p:nvPr/>
        </p:nvPicPr>
        <p:blipFill>
          <a:blip r:embed="rId17" cstate="print"/>
          <a:stretch>
            <a:fillRect/>
          </a:stretch>
        </p:blipFill>
        <p:spPr bwMode="invGray">
          <a:xfrm>
            <a:off x="7013448" y="6309360"/>
            <a:ext cx="1215234" cy="320040"/>
          </a:xfrm>
          <a:prstGeom prst="rect">
            <a:avLst/>
          </a:prstGeom>
        </p:spPr>
      </p:pic>
    </p:spTree>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Lst>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tx1"/>
        </a:buClr>
        <a:buChar char="•"/>
        <a:defRPr sz="2400">
          <a:solidFill>
            <a:schemeClr val="tx1"/>
          </a:solidFill>
          <a:latin typeface="+mn-lt"/>
          <a:ea typeface="+mn-ea"/>
          <a:cs typeface="+mn-cs"/>
        </a:defRPr>
      </a:lvl1pPr>
      <a:lvl2pPr marL="517525" indent="-233363" algn="l" rtl="0" eaLnBrk="1" fontAlgn="base" hangingPunct="1">
        <a:lnSpc>
          <a:spcPct val="90000"/>
        </a:lnSpc>
        <a:spcBef>
          <a:spcPct val="0"/>
        </a:spcBef>
        <a:spcAft>
          <a:spcPts val="1000"/>
        </a:spcAft>
        <a:buClr>
          <a:schemeClr val="tx1"/>
        </a:buClr>
        <a:buFont typeface="Arial" charset="0"/>
        <a:buChar char="–"/>
        <a:defRPr sz="2000">
          <a:solidFill>
            <a:schemeClr val="tx1"/>
          </a:solidFill>
          <a:latin typeface="+mn-lt"/>
        </a:defRPr>
      </a:lvl2pPr>
      <a:lvl3pPr marL="688975" indent="-171450" algn="l" rtl="0" eaLnBrk="1" fontAlgn="base" hangingPunct="1">
        <a:lnSpc>
          <a:spcPct val="90000"/>
        </a:lnSpc>
        <a:spcBef>
          <a:spcPct val="0"/>
        </a:spcBef>
        <a:spcAft>
          <a:spcPts val="800"/>
        </a:spcAft>
        <a:buClr>
          <a:schemeClr val="tx1"/>
        </a:buClr>
        <a:buChar char="•"/>
        <a:tabLst/>
        <a:defRPr sz="1600">
          <a:solidFill>
            <a:schemeClr val="tx1"/>
          </a:solidFill>
          <a:latin typeface="+mn-lt"/>
        </a:defRPr>
      </a:lvl3pPr>
      <a:lvl4pPr marL="854075" indent="-165100" algn="l" rtl="0" eaLnBrk="1" fontAlgn="base" hangingPunct="1">
        <a:lnSpc>
          <a:spcPct val="90000"/>
        </a:lnSpc>
        <a:spcBef>
          <a:spcPct val="0"/>
        </a:spcBef>
        <a:spcAft>
          <a:spcPts val="600"/>
        </a:spcAft>
        <a:buClr>
          <a:schemeClr val="tx1"/>
        </a:buClr>
        <a:buChar char="–"/>
        <a:defRPr sz="1400">
          <a:solidFill>
            <a:schemeClr val="tx1"/>
          </a:solidFill>
          <a:latin typeface="+mn-lt"/>
        </a:defRPr>
      </a:lvl4pPr>
      <a:lvl5pPr marL="974725" indent="-120650" algn="l" rtl="0" eaLnBrk="1" fontAlgn="base" hangingPunct="1">
        <a:lnSpc>
          <a:spcPct val="90000"/>
        </a:lnSpc>
        <a:spcBef>
          <a:spcPct val="0"/>
        </a:spcBef>
        <a:spcAft>
          <a:spcPts val="600"/>
        </a:spcAft>
        <a:buClr>
          <a:schemeClr val="tx1"/>
        </a:buClr>
        <a:buFont typeface="Arial" pitchFamily="34" charset="0"/>
        <a:buChar char="•"/>
        <a:defRPr sz="1200">
          <a:solidFill>
            <a:schemeClr val="tx1"/>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xml"/><Relationship Id="rId1" Type="http://schemas.openxmlformats.org/officeDocument/2006/relationships/slideLayout" Target="../slideLayouts/slideLayout49.xml"/><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826768" y="2276872"/>
            <a:ext cx="952872" cy="3384376"/>
            <a:chOff x="3826768" y="2276872"/>
            <a:chExt cx="952872" cy="3384376"/>
          </a:xfrm>
        </p:grpSpPr>
        <p:sp>
          <p:nvSpPr>
            <p:cNvPr id="25" name="Up-Down Arrow 24"/>
            <p:cNvSpPr/>
            <p:nvPr/>
          </p:nvSpPr>
          <p:spPr bwMode="auto">
            <a:xfrm>
              <a:off x="38267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27" name="Up-Down Arrow 26"/>
            <p:cNvSpPr/>
            <p:nvPr/>
          </p:nvSpPr>
          <p:spPr bwMode="auto">
            <a:xfrm>
              <a:off x="39791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28" name="Up-Down Arrow 27"/>
            <p:cNvSpPr/>
            <p:nvPr/>
          </p:nvSpPr>
          <p:spPr bwMode="auto">
            <a:xfrm>
              <a:off x="41315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29" name="Up-Down Arrow 28"/>
            <p:cNvSpPr/>
            <p:nvPr/>
          </p:nvSpPr>
          <p:spPr bwMode="auto">
            <a:xfrm>
              <a:off x="42839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30" name="Up-Down Arrow 29"/>
            <p:cNvSpPr/>
            <p:nvPr/>
          </p:nvSpPr>
          <p:spPr bwMode="auto">
            <a:xfrm>
              <a:off x="44363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31" name="Up-Down Arrow 30"/>
            <p:cNvSpPr/>
            <p:nvPr/>
          </p:nvSpPr>
          <p:spPr bwMode="auto">
            <a:xfrm>
              <a:off x="45887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grpSp>
      <p:sp>
        <p:nvSpPr>
          <p:cNvPr id="2" name="Title 1"/>
          <p:cNvSpPr>
            <a:spLocks noGrp="1"/>
          </p:cNvSpPr>
          <p:nvPr>
            <p:ph type="title"/>
          </p:nvPr>
        </p:nvSpPr>
        <p:spPr/>
        <p:txBody>
          <a:bodyPr/>
          <a:lstStyle/>
          <a:p>
            <a:r>
              <a:rPr lang="en-US" altLang="zh-CN" dirty="0"/>
              <a:t>CCTF – Currency Control Test Framework</a:t>
            </a:r>
            <a:endParaRPr lang="zh-CN" altLang="en-US" dirty="0"/>
          </a:p>
        </p:txBody>
      </p:sp>
      <p:sp>
        <p:nvSpPr>
          <p:cNvPr id="4" name="Footer Placeholder 3"/>
          <p:cNvSpPr>
            <a:spLocks noGrp="1"/>
          </p:cNvSpPr>
          <p:nvPr>
            <p:ph type="ftr" sz="quarter" idx="10"/>
          </p:nvPr>
        </p:nvSpPr>
        <p:spPr/>
        <p:txBody>
          <a:bodyPr/>
          <a:lstStyle/>
          <a:p>
            <a:pPr>
              <a:defRPr/>
            </a:pPr>
            <a:r>
              <a:rPr lang="en-US"/>
              <a:t>Presentation Identifier Goes Here</a:t>
            </a:r>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a:t>
            </a:fld>
            <a:endParaRPr lang="en-US" dirty="0"/>
          </a:p>
        </p:txBody>
      </p:sp>
      <p:sp>
        <p:nvSpPr>
          <p:cNvPr id="6" name="Rounded Rectangle 5"/>
          <p:cNvSpPr/>
          <p:nvPr/>
        </p:nvSpPr>
        <p:spPr bwMode="auto">
          <a:xfrm>
            <a:off x="3707904" y="5733256"/>
            <a:ext cx="1224136" cy="504056"/>
          </a:xfrm>
          <a:prstGeom prst="roundRect">
            <a:avLst/>
          </a:prstGeom>
          <a:solidFill>
            <a:srgbClr val="FF000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600" b="1" dirty="0">
                <a:latin typeface="+mn-lt"/>
              </a:rPr>
              <a:t>Driver Node</a:t>
            </a:r>
            <a:endParaRPr kumimoji="0" lang="zh-CN" altLang="en-US" sz="1600" b="1" i="0" u="none" strike="noStrike" cap="none" normalizeH="0" baseline="0" dirty="0" err="1">
              <a:ln>
                <a:noFill/>
              </a:ln>
              <a:effectLst/>
              <a:latin typeface="+mn-lt"/>
            </a:endParaRPr>
          </a:p>
        </p:txBody>
      </p:sp>
      <p:sp>
        <p:nvSpPr>
          <p:cNvPr id="7" name="Rounded Rectangle 6"/>
          <p:cNvSpPr/>
          <p:nvPr/>
        </p:nvSpPr>
        <p:spPr bwMode="auto">
          <a:xfrm>
            <a:off x="395536" y="5733256"/>
            <a:ext cx="1224136" cy="504056"/>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600" b="1" dirty="0">
                <a:latin typeface="+mn-lt"/>
              </a:rPr>
              <a:t>SUT</a:t>
            </a:r>
            <a:endParaRPr kumimoji="0" lang="zh-CN" altLang="en-US" sz="1600" b="1" i="0" u="none" strike="noStrike" cap="none" normalizeH="0" baseline="0" dirty="0" err="1">
              <a:ln>
                <a:noFill/>
              </a:ln>
              <a:effectLst/>
              <a:latin typeface="+mn-lt"/>
            </a:endParaRPr>
          </a:p>
        </p:txBody>
      </p:sp>
      <p:sp>
        <p:nvSpPr>
          <p:cNvPr id="8" name="Rounded Rectangle 7"/>
          <p:cNvSpPr/>
          <p:nvPr/>
        </p:nvSpPr>
        <p:spPr bwMode="auto">
          <a:xfrm>
            <a:off x="3707904" y="1700808"/>
            <a:ext cx="1224136" cy="504056"/>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600" b="1" dirty="0">
                <a:latin typeface="+mn-lt"/>
              </a:rPr>
              <a:t>SUT</a:t>
            </a:r>
            <a:endParaRPr kumimoji="0" lang="zh-CN" altLang="en-US" sz="1600" b="1" i="0" u="none" strike="noStrike" cap="none" normalizeH="0" baseline="0" dirty="0" err="1">
              <a:ln>
                <a:noFill/>
              </a:ln>
              <a:effectLst/>
              <a:latin typeface="+mn-lt"/>
            </a:endParaRPr>
          </a:p>
        </p:txBody>
      </p:sp>
      <p:sp>
        <p:nvSpPr>
          <p:cNvPr id="9" name="Rounded Rectangle 8"/>
          <p:cNvSpPr/>
          <p:nvPr/>
        </p:nvSpPr>
        <p:spPr bwMode="auto">
          <a:xfrm>
            <a:off x="7020272" y="5733256"/>
            <a:ext cx="1224136" cy="504056"/>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600" b="1" dirty="0">
                <a:latin typeface="+mn-lt"/>
              </a:rPr>
              <a:t>SUT</a:t>
            </a:r>
            <a:endParaRPr kumimoji="0" lang="zh-CN" altLang="en-US" sz="1600" b="1" i="0" u="none" strike="noStrike" cap="none" normalizeH="0" baseline="0" dirty="0" err="1">
              <a:ln>
                <a:noFill/>
              </a:ln>
              <a:effectLst/>
              <a:latin typeface="+mn-lt"/>
            </a:endParaRPr>
          </a:p>
        </p:txBody>
      </p:sp>
      <p:sp>
        <p:nvSpPr>
          <p:cNvPr id="16" name="Up-Down Arrow 15"/>
          <p:cNvSpPr/>
          <p:nvPr/>
        </p:nvSpPr>
        <p:spPr bwMode="auto">
          <a:xfrm>
            <a:off x="3923928" y="2276872"/>
            <a:ext cx="792088" cy="324036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22" name="Line Callout 1 21"/>
          <p:cNvSpPr/>
          <p:nvPr/>
        </p:nvSpPr>
        <p:spPr bwMode="auto">
          <a:xfrm>
            <a:off x="5436096" y="2996952"/>
            <a:ext cx="1728192" cy="504056"/>
          </a:xfrm>
          <a:prstGeom prst="borderCallout1">
            <a:avLst>
              <a:gd name="adj1" fmla="val 58433"/>
              <a:gd name="adj2" fmla="val 3242"/>
              <a:gd name="adj3" fmla="val 134745"/>
              <a:gd name="adj4" fmla="val -34744"/>
            </a:avLst>
          </a:prstGeom>
          <a:solidFill>
            <a:srgbClr val="E0991A"/>
          </a:solidFill>
          <a:ln w="19050" cap="flat" cmpd="sng" algn="ctr">
            <a:solidFill>
              <a:srgbClr val="E0991A"/>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1600" i="0" u="none" strike="noStrike" cap="none" normalizeH="0" baseline="0" dirty="0">
                <a:ln>
                  <a:noFill/>
                </a:ln>
                <a:effectLst/>
                <a:latin typeface="+mn-lt"/>
              </a:rPr>
              <a:t>Monitor/Execute</a:t>
            </a:r>
            <a:r>
              <a:rPr kumimoji="0" lang="en-US" altLang="zh-CN" sz="1600" i="0" u="none" strike="noStrike" cap="none" normalizeH="0" dirty="0">
                <a:ln>
                  <a:noFill/>
                </a:ln>
                <a:effectLst/>
                <a:latin typeface="+mn-lt"/>
              </a:rPr>
              <a:t> commands in Q</a:t>
            </a:r>
            <a:endParaRPr kumimoji="0" lang="zh-CN" altLang="en-US" sz="1600" i="0" u="none" strike="noStrike" cap="none" normalizeH="0" baseline="0" dirty="0" err="1">
              <a:ln>
                <a:noFill/>
              </a:ln>
              <a:effectLst/>
              <a:latin typeface="+mn-lt"/>
            </a:endParaRPr>
          </a:p>
        </p:txBody>
      </p:sp>
      <p:sp>
        <p:nvSpPr>
          <p:cNvPr id="23" name="Line Callout 1 22"/>
          <p:cNvSpPr/>
          <p:nvPr/>
        </p:nvSpPr>
        <p:spPr bwMode="auto">
          <a:xfrm>
            <a:off x="5436096" y="3645024"/>
            <a:ext cx="1728192" cy="504056"/>
          </a:xfrm>
          <a:prstGeom prst="borderCallout1">
            <a:avLst>
              <a:gd name="adj1" fmla="val 58433"/>
              <a:gd name="adj2" fmla="val 3242"/>
              <a:gd name="adj3" fmla="val 98841"/>
              <a:gd name="adj4" fmla="val -34193"/>
            </a:avLst>
          </a:prstGeom>
          <a:solidFill>
            <a:srgbClr val="E0991A"/>
          </a:solidFill>
          <a:ln w="19050" cap="flat" cmpd="sng" algn="ctr">
            <a:solidFill>
              <a:srgbClr val="E0991A"/>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600" dirty="0">
                <a:latin typeface="+mn-lt"/>
              </a:rPr>
              <a:t>The case pushes commands in Q</a:t>
            </a:r>
            <a:endParaRPr kumimoji="0" lang="zh-CN" altLang="en-US" sz="1600" i="0" u="none" strike="noStrike" cap="none" normalizeH="0" baseline="0" dirty="0" err="1">
              <a:ln>
                <a:noFill/>
              </a:ln>
              <a:effectLst/>
              <a:latin typeface="+mn-lt"/>
            </a:endParaRPr>
          </a:p>
        </p:txBody>
      </p:sp>
      <p:sp>
        <p:nvSpPr>
          <p:cNvPr id="24" name="Line Callout 1 23"/>
          <p:cNvSpPr/>
          <p:nvPr/>
        </p:nvSpPr>
        <p:spPr bwMode="auto">
          <a:xfrm>
            <a:off x="5436096" y="4293096"/>
            <a:ext cx="1728192" cy="864096"/>
          </a:xfrm>
          <a:prstGeom prst="borderCallout1">
            <a:avLst>
              <a:gd name="adj1" fmla="val 58433"/>
              <a:gd name="adj2" fmla="val 3242"/>
              <a:gd name="adj3" fmla="val 37994"/>
              <a:gd name="adj4" fmla="val -34744"/>
            </a:avLst>
          </a:prstGeom>
          <a:solidFill>
            <a:srgbClr val="E0991A"/>
          </a:solidFill>
          <a:ln w="19050" cap="flat" cmpd="sng" algn="ctr">
            <a:solidFill>
              <a:srgbClr val="E0991A"/>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1600" i="0" u="none" strike="noStrike" cap="none" normalizeH="0" baseline="0" dirty="0">
                <a:ln>
                  <a:noFill/>
                </a:ln>
                <a:effectLst/>
                <a:latin typeface="+mn-lt"/>
              </a:rPr>
              <a:t>Exposes a shell to user.</a:t>
            </a:r>
            <a:r>
              <a:rPr kumimoji="0" lang="en-US" altLang="zh-CN" sz="1600" i="0" u="none" strike="noStrike" cap="none" normalizeH="0" dirty="0">
                <a:ln>
                  <a:noFill/>
                </a:ln>
                <a:effectLst/>
                <a:latin typeface="+mn-lt"/>
              </a:rPr>
              <a:t> </a:t>
            </a:r>
            <a:r>
              <a:rPr kumimoji="0" lang="en-US" altLang="zh-CN" sz="1600" i="0" u="none" strike="noStrike" cap="none" normalizeH="0" baseline="0" dirty="0">
                <a:ln>
                  <a:noFill/>
                </a:ln>
                <a:effectLst/>
                <a:latin typeface="+mn-lt"/>
              </a:rPr>
              <a:t>Just Like</a:t>
            </a:r>
            <a:r>
              <a:rPr kumimoji="0" lang="en-US" altLang="zh-CN" sz="1600" i="0" u="none" strike="noStrike" cap="none" normalizeH="0" dirty="0">
                <a:ln>
                  <a:noFill/>
                </a:ln>
                <a:effectLst/>
                <a:latin typeface="+mn-lt"/>
              </a:rPr>
              <a:t> an operator sitting in front of a console</a:t>
            </a:r>
            <a:endParaRPr kumimoji="0" lang="zh-CN" altLang="en-US" sz="1600" i="0" u="none" strike="noStrike" cap="none" normalizeH="0" baseline="0" dirty="0" err="1">
              <a:ln>
                <a:noFill/>
              </a:ln>
              <a:effectLst/>
              <a:latin typeface="+mn-lt"/>
            </a:endParaRPr>
          </a:p>
        </p:txBody>
      </p:sp>
      <p:grpSp>
        <p:nvGrpSpPr>
          <p:cNvPr id="45" name="Group 44"/>
          <p:cNvGrpSpPr/>
          <p:nvPr/>
        </p:nvGrpSpPr>
        <p:grpSpPr>
          <a:xfrm>
            <a:off x="1691681" y="5733256"/>
            <a:ext cx="1952600" cy="529208"/>
            <a:chOff x="1475657" y="5788496"/>
            <a:chExt cx="1952600" cy="529208"/>
          </a:xfrm>
        </p:grpSpPr>
        <p:sp>
          <p:nvSpPr>
            <p:cNvPr id="35" name="Up-Down Arrow 34"/>
            <p:cNvSpPr/>
            <p:nvPr/>
          </p:nvSpPr>
          <p:spPr bwMode="auto">
            <a:xfrm rot="16200000">
              <a:off x="2339753" y="5229200"/>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36" name="Up-Down Arrow 35"/>
            <p:cNvSpPr/>
            <p:nvPr/>
          </p:nvSpPr>
          <p:spPr bwMode="auto">
            <a:xfrm rot="16200000">
              <a:off x="2339753" y="5076800"/>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37" name="Up-Down Arrow 36"/>
            <p:cNvSpPr/>
            <p:nvPr/>
          </p:nvSpPr>
          <p:spPr bwMode="auto">
            <a:xfrm rot="16200000">
              <a:off x="2339753" y="4924400"/>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grpSp>
      <p:grpSp>
        <p:nvGrpSpPr>
          <p:cNvPr id="46" name="Group 45"/>
          <p:cNvGrpSpPr/>
          <p:nvPr/>
        </p:nvGrpSpPr>
        <p:grpSpPr>
          <a:xfrm>
            <a:off x="4995664" y="5733256"/>
            <a:ext cx="1952600" cy="529208"/>
            <a:chOff x="4779640" y="5805265"/>
            <a:chExt cx="1952600" cy="529208"/>
          </a:xfrm>
        </p:grpSpPr>
        <p:sp>
          <p:nvSpPr>
            <p:cNvPr id="42" name="Up-Down Arrow 41"/>
            <p:cNvSpPr/>
            <p:nvPr/>
          </p:nvSpPr>
          <p:spPr bwMode="auto">
            <a:xfrm rot="16200000">
              <a:off x="5643736" y="5245969"/>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43" name="Up-Down Arrow 42"/>
            <p:cNvSpPr/>
            <p:nvPr/>
          </p:nvSpPr>
          <p:spPr bwMode="auto">
            <a:xfrm rot="16200000">
              <a:off x="5643736" y="5093569"/>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44" name="Up-Down Arrow 43"/>
            <p:cNvSpPr/>
            <p:nvPr/>
          </p:nvSpPr>
          <p:spPr bwMode="auto">
            <a:xfrm rot="16200000">
              <a:off x="5643736" y="4941169"/>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grpSp>
      <p:sp>
        <p:nvSpPr>
          <p:cNvPr id="48" name="Line Callout 1 47"/>
          <p:cNvSpPr/>
          <p:nvPr/>
        </p:nvSpPr>
        <p:spPr bwMode="auto">
          <a:xfrm>
            <a:off x="899592" y="2636912"/>
            <a:ext cx="2160240" cy="648072"/>
          </a:xfrm>
          <a:prstGeom prst="borderCallout1">
            <a:avLst>
              <a:gd name="adj1" fmla="val 58433"/>
              <a:gd name="adj2" fmla="val 3242"/>
              <a:gd name="adj3" fmla="val 79594"/>
              <a:gd name="adj4" fmla="val 142839"/>
            </a:avLst>
          </a:prstGeom>
          <a:solidFill>
            <a:srgbClr val="E0991A"/>
          </a:solidFill>
          <a:ln w="19050" cap="flat" cmpd="sng" algn="ctr">
            <a:solidFill>
              <a:srgbClr val="E0991A"/>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tabLst/>
            </a:pPr>
            <a:r>
              <a:rPr kumimoji="0" lang="en-US" altLang="zh-CN" sz="1400" i="0" u="none" strike="noStrike" cap="none" normalizeH="0" baseline="0" dirty="0">
                <a:ln>
                  <a:noFill/>
                </a:ln>
                <a:effectLst/>
                <a:latin typeface="+mn-lt"/>
              </a:rPr>
              <a:t>This whole thing</a:t>
            </a:r>
            <a:r>
              <a:rPr kumimoji="0" lang="en-US" altLang="zh-CN" sz="1400" i="0" u="none" strike="noStrike" cap="none" normalizeH="0" dirty="0">
                <a:ln>
                  <a:noFill/>
                </a:ln>
                <a:effectLst/>
                <a:latin typeface="+mn-lt"/>
              </a:rPr>
              <a:t> is an internal object -  “shell object” in a CCTF case</a:t>
            </a:r>
            <a:endParaRPr kumimoji="0" lang="zh-CN" altLang="en-US" sz="1400" i="0" u="none" strike="noStrike" cap="none" normalizeH="0" baseline="0" dirty="0" err="1">
              <a:ln>
                <a:noFill/>
              </a:ln>
              <a:effectLst/>
              <a:latin typeface="+mn-lt"/>
            </a:endParaRPr>
          </a:p>
        </p:txBody>
      </p:sp>
      <p:sp>
        <p:nvSpPr>
          <p:cNvPr id="49" name="Line Callout 1 48"/>
          <p:cNvSpPr/>
          <p:nvPr/>
        </p:nvSpPr>
        <p:spPr bwMode="auto">
          <a:xfrm>
            <a:off x="899592" y="3356992"/>
            <a:ext cx="2160240" cy="1008112"/>
          </a:xfrm>
          <a:prstGeom prst="borderCallout1">
            <a:avLst>
              <a:gd name="adj1" fmla="val 58433"/>
              <a:gd name="adj2" fmla="val 3242"/>
              <a:gd name="adj3" fmla="val -10795"/>
              <a:gd name="adj4" fmla="val 139311"/>
            </a:avLst>
          </a:prstGeom>
          <a:solidFill>
            <a:srgbClr val="E0991A"/>
          </a:solidFill>
          <a:ln w="19050" cap="flat" cmpd="sng" algn="ctr">
            <a:solidFill>
              <a:srgbClr val="E0991A"/>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tabLst/>
            </a:pPr>
            <a:r>
              <a:rPr kumimoji="0" lang="en-US" altLang="zh-CN" sz="1400" i="0" u="none" strike="noStrike" cap="none" normalizeH="0" baseline="0" dirty="0">
                <a:ln>
                  <a:noFill/>
                </a:ln>
                <a:effectLst/>
                <a:latin typeface="+mn-lt"/>
              </a:rPr>
              <a:t>A “shell” object holds a connection to a</a:t>
            </a:r>
            <a:r>
              <a:rPr lang="en-US" altLang="zh-CN" sz="1400" dirty="0">
                <a:latin typeface="+mn-lt"/>
              </a:rPr>
              <a:t>n SUT, runs a private thread to execute commands  and maintains a private command Q</a:t>
            </a:r>
            <a:endParaRPr kumimoji="0" lang="zh-CN" altLang="en-US" sz="1400" i="0" u="none" strike="noStrike" cap="none" normalizeH="0" baseline="0" dirty="0" err="1">
              <a:ln>
                <a:noFill/>
              </a:ln>
              <a:effectLst/>
              <a:latin typeface="+mn-lt"/>
            </a:endParaRPr>
          </a:p>
        </p:txBody>
      </p:sp>
      <p:sp>
        <p:nvSpPr>
          <p:cNvPr id="50" name="Line Callout 1 49"/>
          <p:cNvSpPr/>
          <p:nvPr/>
        </p:nvSpPr>
        <p:spPr bwMode="auto">
          <a:xfrm>
            <a:off x="5436096" y="1916832"/>
            <a:ext cx="2232248" cy="720080"/>
          </a:xfrm>
          <a:prstGeom prst="borderCallout1">
            <a:avLst>
              <a:gd name="adj1" fmla="val 58433"/>
              <a:gd name="adj2" fmla="val 3242"/>
              <a:gd name="adj3" fmla="val 149296"/>
              <a:gd name="adj4" fmla="val -47118"/>
            </a:avLst>
          </a:prstGeom>
          <a:solidFill>
            <a:srgbClr val="E0991A"/>
          </a:solidFill>
          <a:ln w="19050" cap="flat" cmpd="sng" algn="ctr">
            <a:solidFill>
              <a:srgbClr val="E0991A"/>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1600" i="0" u="none" strike="noStrike" cap="none" normalizeH="0" baseline="0" dirty="0">
                <a:ln>
                  <a:noFill/>
                </a:ln>
                <a:effectLst/>
                <a:latin typeface="+mn-lt"/>
              </a:rPr>
              <a:t>Commands are issued from Driver Node to SUT through this Connection</a:t>
            </a:r>
            <a:endParaRPr kumimoji="0" lang="zh-CN" altLang="en-US" sz="1600" i="0" u="none" strike="noStrike" cap="none" normalizeH="0" baseline="0" dirty="0" err="1">
              <a:ln>
                <a:noFill/>
              </a:ln>
              <a:effectLst/>
              <a:latin typeface="+mn-lt"/>
            </a:endParaRPr>
          </a:p>
        </p:txBody>
      </p:sp>
      <p:sp>
        <p:nvSpPr>
          <p:cNvPr id="19" name="Snip Diagonal Corner Rectangle 18"/>
          <p:cNvSpPr/>
          <p:nvPr/>
        </p:nvSpPr>
        <p:spPr bwMode="auto">
          <a:xfrm>
            <a:off x="3779912" y="3933056"/>
            <a:ext cx="1080120" cy="360040"/>
          </a:xfrm>
          <a:prstGeom prst="snip2DiagRect">
            <a:avLst/>
          </a:prstGeom>
          <a:solidFill>
            <a:schemeClr val="tx1">
              <a:lumMod val="50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100" dirty="0">
                <a:latin typeface="+mn-lt"/>
              </a:rPr>
              <a:t>A Private Command Q</a:t>
            </a:r>
            <a:endParaRPr kumimoji="0" lang="zh-CN" altLang="en-US" sz="1100" i="0" u="none" strike="noStrike" cap="none" normalizeH="0" baseline="0" dirty="0" err="1">
              <a:ln>
                <a:noFill/>
              </a:ln>
              <a:effectLst/>
              <a:latin typeface="+mn-lt"/>
            </a:endParaRPr>
          </a:p>
        </p:txBody>
      </p:sp>
      <p:sp>
        <p:nvSpPr>
          <p:cNvPr id="20" name="Snip Diagonal Corner Rectangle 19"/>
          <p:cNvSpPr/>
          <p:nvPr/>
        </p:nvSpPr>
        <p:spPr bwMode="auto">
          <a:xfrm>
            <a:off x="3779912" y="3501008"/>
            <a:ext cx="1080120" cy="360040"/>
          </a:xfrm>
          <a:prstGeom prst="snip2DiagRect">
            <a:avLst/>
          </a:prstGeom>
          <a:solidFill>
            <a:schemeClr val="tx1">
              <a:lumMod val="50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100" dirty="0">
                <a:latin typeface="+mn-lt"/>
              </a:rPr>
              <a:t>A Private Thread </a:t>
            </a:r>
            <a:endParaRPr kumimoji="0" lang="zh-CN" altLang="en-US" sz="1100" i="0" u="none" strike="noStrike" cap="none" normalizeH="0" baseline="0" dirty="0" err="1">
              <a:ln>
                <a:noFill/>
              </a:ln>
              <a:effectLst/>
              <a:latin typeface="+mn-lt"/>
            </a:endParaRPr>
          </a:p>
        </p:txBody>
      </p:sp>
      <p:sp>
        <p:nvSpPr>
          <p:cNvPr id="21" name="Snip Diagonal Corner Rectangle 20"/>
          <p:cNvSpPr/>
          <p:nvPr/>
        </p:nvSpPr>
        <p:spPr bwMode="auto">
          <a:xfrm>
            <a:off x="3779912" y="4365104"/>
            <a:ext cx="1080120" cy="360040"/>
          </a:xfrm>
          <a:prstGeom prst="snip2DiagRect">
            <a:avLst/>
          </a:prstGeom>
          <a:solidFill>
            <a:schemeClr val="tx1">
              <a:lumMod val="50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100" dirty="0">
                <a:latin typeface="+mn-lt"/>
              </a:rPr>
              <a:t>A Shell of SUT</a:t>
            </a:r>
            <a:endParaRPr kumimoji="0" lang="zh-CN" altLang="en-US" sz="1100" i="0" u="none" strike="noStrike" cap="none" normalizeH="0" baseline="0" dirty="0" err="1">
              <a:ln>
                <a:noFill/>
              </a:ln>
              <a:effectLst/>
              <a:latin typeface="+mn-lt"/>
            </a:endParaRPr>
          </a:p>
        </p:txBody>
      </p:sp>
      <p:sp>
        <p:nvSpPr>
          <p:cNvPr id="47" name="Snip Diagonal Corner Rectangle 46"/>
          <p:cNvSpPr/>
          <p:nvPr/>
        </p:nvSpPr>
        <p:spPr bwMode="auto">
          <a:xfrm>
            <a:off x="3779912" y="3068960"/>
            <a:ext cx="1080120" cy="360040"/>
          </a:xfrm>
          <a:prstGeom prst="snip2DiagRect">
            <a:avLst/>
          </a:prstGeom>
          <a:solidFill>
            <a:schemeClr val="tx1">
              <a:lumMod val="50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100" dirty="0">
                <a:latin typeface="+mn-lt"/>
              </a:rPr>
              <a:t>An object</a:t>
            </a:r>
            <a:endParaRPr kumimoji="0" lang="zh-CN" altLang="en-US" sz="1100" i="0" u="none" strike="noStrike" cap="none" normalizeH="0" baseline="0" dirty="0" err="1">
              <a:ln>
                <a:noFill/>
              </a:ln>
              <a:effectLst/>
              <a:latin typeface="+mn-lt"/>
            </a:endParaRPr>
          </a:p>
        </p:txBody>
      </p:sp>
      <p:sp>
        <p:nvSpPr>
          <p:cNvPr id="52" name="Line Callout 1 51"/>
          <p:cNvSpPr/>
          <p:nvPr/>
        </p:nvSpPr>
        <p:spPr bwMode="auto">
          <a:xfrm>
            <a:off x="323528" y="4437112"/>
            <a:ext cx="3096344" cy="1224136"/>
          </a:xfrm>
          <a:prstGeom prst="borderCallout1">
            <a:avLst>
              <a:gd name="adj1" fmla="val 58433"/>
              <a:gd name="adj2" fmla="val 3242"/>
              <a:gd name="adj3" fmla="val 41171"/>
              <a:gd name="adj4" fmla="val 80668"/>
            </a:avLst>
          </a:prstGeom>
          <a:solidFill>
            <a:srgbClr val="E0991A"/>
          </a:solidFill>
          <a:ln w="19050" cap="flat" cmpd="sng" algn="ctr">
            <a:solidFill>
              <a:srgbClr val="E0991A"/>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tabLst/>
            </a:pPr>
            <a:r>
              <a:rPr kumimoji="0" lang="en-US" altLang="zh-CN" sz="1400" i="0" u="none" strike="noStrike" cap="none" normalizeH="0" baseline="0" dirty="0">
                <a:ln>
                  <a:noFill/>
                </a:ln>
                <a:effectLst/>
                <a:latin typeface="+mn-lt"/>
              </a:rPr>
              <a:t>User can create multiple connections to a</a:t>
            </a:r>
            <a:r>
              <a:rPr lang="en-US" altLang="zh-CN" sz="1400" dirty="0">
                <a:latin typeface="+mn-lt"/>
              </a:rPr>
              <a:t>n SUT - </a:t>
            </a:r>
            <a:r>
              <a:rPr kumimoji="0" lang="en-US" altLang="zh-CN" sz="1400" i="0" u="none" strike="noStrike" cap="none" normalizeH="0" baseline="0" dirty="0">
                <a:ln>
                  <a:noFill/>
                </a:ln>
                <a:effectLst/>
                <a:latin typeface="+mn-lt"/>
              </a:rPr>
              <a:t>As many “shell” objects as it</a:t>
            </a:r>
            <a:r>
              <a:rPr kumimoji="0" lang="en-US" altLang="zh-CN" sz="1400" i="0" u="none" strike="noStrike" cap="none" normalizeH="0" dirty="0">
                <a:ln>
                  <a:noFill/>
                </a:ln>
                <a:effectLst/>
                <a:latin typeface="+mn-lt"/>
              </a:rPr>
              <a:t> requires.</a:t>
            </a:r>
          </a:p>
          <a:p>
            <a:pPr marL="0" marR="0" indent="0" algn="l" defTabSz="914400" rtl="0" eaLnBrk="1" fontAlgn="base" latinLnBrk="0" hangingPunct="1">
              <a:lnSpc>
                <a:spcPct val="90000"/>
              </a:lnSpc>
              <a:spcBef>
                <a:spcPct val="0"/>
              </a:spcBef>
              <a:spcAft>
                <a:spcPct val="0"/>
              </a:spcAft>
              <a:buClrTx/>
              <a:buSzTx/>
              <a:tabLst/>
            </a:pPr>
            <a:endParaRPr kumimoji="0" lang="en-US" altLang="zh-CN" sz="1400" i="0" u="none" strike="noStrike" cap="none" normalizeH="0" dirty="0">
              <a:ln>
                <a:noFill/>
              </a:ln>
              <a:effectLst/>
              <a:latin typeface="+mn-lt"/>
            </a:endParaRPr>
          </a:p>
          <a:p>
            <a:pPr marL="0" marR="0" indent="0" algn="l" defTabSz="914400" rtl="0" eaLnBrk="1" fontAlgn="base" latinLnBrk="0" hangingPunct="1">
              <a:lnSpc>
                <a:spcPct val="90000"/>
              </a:lnSpc>
              <a:spcBef>
                <a:spcPct val="0"/>
              </a:spcBef>
              <a:spcAft>
                <a:spcPct val="0"/>
              </a:spcAft>
              <a:buClrTx/>
              <a:buSzTx/>
              <a:tabLst/>
            </a:pPr>
            <a:r>
              <a:rPr lang="en-US" altLang="zh-CN" sz="1400" baseline="0" dirty="0">
                <a:latin typeface="+mn-lt"/>
              </a:rPr>
              <a:t>Shell.exe() – Push a command in Q without blocking main thread of a case</a:t>
            </a:r>
            <a:endParaRPr kumimoji="0" lang="zh-CN" altLang="en-US" sz="1400" i="0" u="none" strike="noStrike" cap="none" normalizeH="0" baseline="0" dirty="0" err="1">
              <a:ln>
                <a:noFill/>
              </a:ln>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par>
                          <p:cTn id="13" fill="hold">
                            <p:stCondLst>
                              <p:cond delay="500"/>
                            </p:stCondLst>
                            <p:childTnLst>
                              <p:par>
                                <p:cTn id="14" presetID="22" presetClass="entr" presetSubtype="4"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par>
                          <p:cTn id="27" fill="hold">
                            <p:stCondLst>
                              <p:cond delay="500"/>
                            </p:stCondLst>
                            <p:childTnLst>
                              <p:par>
                                <p:cTn id="28" presetID="5" presetClass="entr" presetSubtype="1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checkerboard(across)">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par>
                          <p:cTn id="36" fill="hold">
                            <p:stCondLst>
                              <p:cond delay="500"/>
                            </p:stCondLst>
                            <p:childTnLst>
                              <p:par>
                                <p:cTn id="37" presetID="5" presetClass="entr" presetSubtype="1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checkerboard(across)">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childTnLst>
                          </p:cTn>
                        </p:par>
                        <p:par>
                          <p:cTn id="45" fill="hold">
                            <p:stCondLst>
                              <p:cond delay="500"/>
                            </p:stCondLst>
                            <p:childTnLst>
                              <p:par>
                                <p:cTn id="46" presetID="5" presetClass="entr" presetSubtype="1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checkerboard(across)">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blinds(horizontal)">
                                      <p:cBhvr>
                                        <p:cTn id="53" dur="500"/>
                                        <p:tgtEl>
                                          <p:spTgt spid="47"/>
                                        </p:tgtEl>
                                      </p:cBhvr>
                                    </p:animEffect>
                                  </p:childTnLst>
                                </p:cTn>
                              </p:par>
                            </p:childTnLst>
                          </p:cTn>
                        </p:par>
                        <p:par>
                          <p:cTn id="54" fill="hold">
                            <p:stCondLst>
                              <p:cond delay="500"/>
                            </p:stCondLst>
                            <p:childTnLst>
                              <p:par>
                                <p:cTn id="55" presetID="5" presetClass="entr" presetSubtype="10" fill="hold" grpId="0"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checkerboard(across)">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checkerboard(across)">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checkerboard(across)">
                                      <p:cBhvr>
                                        <p:cTn id="67" dur="5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xit" presetSubtype="16" fill="hold" grpId="2" nodeType="clickEffect">
                                  <p:stCondLst>
                                    <p:cond delay="0"/>
                                  </p:stCondLst>
                                  <p:childTnLst>
                                    <p:animEffect transition="out" filter="box(in)">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par>
                                <p:cTn id="73" presetID="4" presetClass="exit" presetSubtype="16" fill="hold" grpId="1" nodeType="withEffect">
                                  <p:stCondLst>
                                    <p:cond delay="0"/>
                                  </p:stCondLst>
                                  <p:childTnLst>
                                    <p:animEffect transition="out" filter="box(in)">
                                      <p:cBhvr>
                                        <p:cTn id="74" dur="500"/>
                                        <p:tgtEl>
                                          <p:spTgt spid="22"/>
                                        </p:tgtEl>
                                      </p:cBhvr>
                                    </p:animEffect>
                                    <p:set>
                                      <p:cBhvr>
                                        <p:cTn id="75" dur="1" fill="hold">
                                          <p:stCondLst>
                                            <p:cond delay="499"/>
                                          </p:stCondLst>
                                        </p:cTn>
                                        <p:tgtEl>
                                          <p:spTgt spid="22"/>
                                        </p:tgtEl>
                                        <p:attrNameLst>
                                          <p:attrName>style.visibility</p:attrName>
                                        </p:attrNameLst>
                                      </p:cBhvr>
                                      <p:to>
                                        <p:strVal val="hidden"/>
                                      </p:to>
                                    </p:set>
                                  </p:childTnLst>
                                </p:cTn>
                              </p:par>
                              <p:par>
                                <p:cTn id="76" presetID="4" presetClass="exit" presetSubtype="16" fill="hold" grpId="1" nodeType="withEffect">
                                  <p:stCondLst>
                                    <p:cond delay="0"/>
                                  </p:stCondLst>
                                  <p:childTnLst>
                                    <p:animEffect transition="out" filter="box(in)">
                                      <p:cBhvr>
                                        <p:cTn id="77" dur="500"/>
                                        <p:tgtEl>
                                          <p:spTgt spid="23"/>
                                        </p:tgtEl>
                                      </p:cBhvr>
                                    </p:animEffect>
                                    <p:set>
                                      <p:cBhvr>
                                        <p:cTn id="78" dur="1" fill="hold">
                                          <p:stCondLst>
                                            <p:cond delay="499"/>
                                          </p:stCondLst>
                                        </p:cTn>
                                        <p:tgtEl>
                                          <p:spTgt spid="23"/>
                                        </p:tgtEl>
                                        <p:attrNameLst>
                                          <p:attrName>style.visibility</p:attrName>
                                        </p:attrNameLst>
                                      </p:cBhvr>
                                      <p:to>
                                        <p:strVal val="hidden"/>
                                      </p:to>
                                    </p:set>
                                  </p:childTnLst>
                                </p:cTn>
                              </p:par>
                              <p:par>
                                <p:cTn id="79" presetID="4" presetClass="exit" presetSubtype="16" fill="hold" grpId="1" nodeType="withEffect">
                                  <p:stCondLst>
                                    <p:cond delay="0"/>
                                  </p:stCondLst>
                                  <p:childTnLst>
                                    <p:animEffect transition="out" filter="box(in)">
                                      <p:cBhvr>
                                        <p:cTn id="80" dur="500"/>
                                        <p:tgtEl>
                                          <p:spTgt spid="24"/>
                                        </p:tgtEl>
                                      </p:cBhvr>
                                    </p:animEffect>
                                    <p:set>
                                      <p:cBhvr>
                                        <p:cTn id="81" dur="1" fill="hold">
                                          <p:stCondLst>
                                            <p:cond delay="499"/>
                                          </p:stCondLst>
                                        </p:cTn>
                                        <p:tgtEl>
                                          <p:spTgt spid="24"/>
                                        </p:tgtEl>
                                        <p:attrNameLst>
                                          <p:attrName>style.visibility</p:attrName>
                                        </p:attrNameLst>
                                      </p:cBhvr>
                                      <p:to>
                                        <p:strVal val="hidden"/>
                                      </p:to>
                                    </p:set>
                                  </p:childTnLst>
                                </p:cTn>
                              </p:par>
                              <p:par>
                                <p:cTn id="82" presetID="4" presetClass="exit" presetSubtype="16" fill="hold" grpId="1" nodeType="withEffect">
                                  <p:stCondLst>
                                    <p:cond delay="0"/>
                                  </p:stCondLst>
                                  <p:childTnLst>
                                    <p:animEffect transition="out" filter="box(in)">
                                      <p:cBhvr>
                                        <p:cTn id="83" dur="500"/>
                                        <p:tgtEl>
                                          <p:spTgt spid="48"/>
                                        </p:tgtEl>
                                      </p:cBhvr>
                                    </p:animEffect>
                                    <p:set>
                                      <p:cBhvr>
                                        <p:cTn id="84" dur="1" fill="hold">
                                          <p:stCondLst>
                                            <p:cond delay="499"/>
                                          </p:stCondLst>
                                        </p:cTn>
                                        <p:tgtEl>
                                          <p:spTgt spid="48"/>
                                        </p:tgtEl>
                                        <p:attrNameLst>
                                          <p:attrName>style.visibility</p:attrName>
                                        </p:attrNameLst>
                                      </p:cBhvr>
                                      <p:to>
                                        <p:strVal val="hidden"/>
                                      </p:to>
                                    </p:set>
                                  </p:childTnLst>
                                </p:cTn>
                              </p:par>
                              <p:par>
                                <p:cTn id="85" presetID="4" presetClass="exit" presetSubtype="16" fill="hold" grpId="1" nodeType="withEffect">
                                  <p:stCondLst>
                                    <p:cond delay="0"/>
                                  </p:stCondLst>
                                  <p:childTnLst>
                                    <p:animEffect transition="out" filter="box(in)">
                                      <p:cBhvr>
                                        <p:cTn id="86" dur="500"/>
                                        <p:tgtEl>
                                          <p:spTgt spid="49"/>
                                        </p:tgtEl>
                                      </p:cBhvr>
                                    </p:animEffect>
                                    <p:set>
                                      <p:cBhvr>
                                        <p:cTn id="87" dur="1" fill="hold">
                                          <p:stCondLst>
                                            <p:cond delay="499"/>
                                          </p:stCondLst>
                                        </p:cTn>
                                        <p:tgtEl>
                                          <p:spTgt spid="49"/>
                                        </p:tgtEl>
                                        <p:attrNameLst>
                                          <p:attrName>style.visibility</p:attrName>
                                        </p:attrNameLst>
                                      </p:cBhvr>
                                      <p:to>
                                        <p:strVal val="hidden"/>
                                      </p:to>
                                    </p:set>
                                  </p:childTnLst>
                                </p:cTn>
                              </p:par>
                              <p:par>
                                <p:cTn id="88" presetID="4" presetClass="exit" presetSubtype="16" fill="hold" grpId="1" nodeType="withEffect">
                                  <p:stCondLst>
                                    <p:cond delay="0"/>
                                  </p:stCondLst>
                                  <p:childTnLst>
                                    <p:animEffect transition="out" filter="box(in)">
                                      <p:cBhvr>
                                        <p:cTn id="89" dur="500"/>
                                        <p:tgtEl>
                                          <p:spTgt spid="50"/>
                                        </p:tgtEl>
                                      </p:cBhvr>
                                    </p:animEffect>
                                    <p:set>
                                      <p:cBhvr>
                                        <p:cTn id="90" dur="1" fill="hold">
                                          <p:stCondLst>
                                            <p:cond delay="499"/>
                                          </p:stCondLst>
                                        </p:cTn>
                                        <p:tgtEl>
                                          <p:spTgt spid="50"/>
                                        </p:tgtEl>
                                        <p:attrNameLst>
                                          <p:attrName>style.visibility</p:attrName>
                                        </p:attrNameLst>
                                      </p:cBhvr>
                                      <p:to>
                                        <p:strVal val="hidden"/>
                                      </p:to>
                                    </p:set>
                                  </p:childTnLst>
                                </p:cTn>
                              </p:par>
                              <p:par>
                                <p:cTn id="91" presetID="4" presetClass="exit" presetSubtype="16" fill="hold" grpId="1" nodeType="withEffect">
                                  <p:stCondLst>
                                    <p:cond delay="0"/>
                                  </p:stCondLst>
                                  <p:childTnLst>
                                    <p:animEffect transition="out" filter="box(in)">
                                      <p:cBhvr>
                                        <p:cTn id="92" dur="500"/>
                                        <p:tgtEl>
                                          <p:spTgt spid="19"/>
                                        </p:tgtEl>
                                      </p:cBhvr>
                                    </p:animEffect>
                                    <p:set>
                                      <p:cBhvr>
                                        <p:cTn id="93" dur="1" fill="hold">
                                          <p:stCondLst>
                                            <p:cond delay="499"/>
                                          </p:stCondLst>
                                        </p:cTn>
                                        <p:tgtEl>
                                          <p:spTgt spid="19"/>
                                        </p:tgtEl>
                                        <p:attrNameLst>
                                          <p:attrName>style.visibility</p:attrName>
                                        </p:attrNameLst>
                                      </p:cBhvr>
                                      <p:to>
                                        <p:strVal val="hidden"/>
                                      </p:to>
                                    </p:set>
                                  </p:childTnLst>
                                </p:cTn>
                              </p:par>
                              <p:par>
                                <p:cTn id="94" presetID="4" presetClass="exit" presetSubtype="16" fill="hold" grpId="1" nodeType="withEffect">
                                  <p:stCondLst>
                                    <p:cond delay="0"/>
                                  </p:stCondLst>
                                  <p:childTnLst>
                                    <p:animEffect transition="out" filter="box(in)">
                                      <p:cBhvr>
                                        <p:cTn id="95" dur="500"/>
                                        <p:tgtEl>
                                          <p:spTgt spid="20"/>
                                        </p:tgtEl>
                                      </p:cBhvr>
                                    </p:animEffect>
                                    <p:set>
                                      <p:cBhvr>
                                        <p:cTn id="96" dur="1" fill="hold">
                                          <p:stCondLst>
                                            <p:cond delay="499"/>
                                          </p:stCondLst>
                                        </p:cTn>
                                        <p:tgtEl>
                                          <p:spTgt spid="20"/>
                                        </p:tgtEl>
                                        <p:attrNameLst>
                                          <p:attrName>style.visibility</p:attrName>
                                        </p:attrNameLst>
                                      </p:cBhvr>
                                      <p:to>
                                        <p:strVal val="hidden"/>
                                      </p:to>
                                    </p:set>
                                  </p:childTnLst>
                                </p:cTn>
                              </p:par>
                              <p:par>
                                <p:cTn id="97" presetID="4" presetClass="exit" presetSubtype="16" fill="hold" grpId="1" nodeType="withEffect">
                                  <p:stCondLst>
                                    <p:cond delay="0"/>
                                  </p:stCondLst>
                                  <p:childTnLst>
                                    <p:animEffect transition="out" filter="box(in)">
                                      <p:cBhvr>
                                        <p:cTn id="98" dur="500"/>
                                        <p:tgtEl>
                                          <p:spTgt spid="21"/>
                                        </p:tgtEl>
                                      </p:cBhvr>
                                    </p:animEffect>
                                    <p:set>
                                      <p:cBhvr>
                                        <p:cTn id="99" dur="1" fill="hold">
                                          <p:stCondLst>
                                            <p:cond delay="499"/>
                                          </p:stCondLst>
                                        </p:cTn>
                                        <p:tgtEl>
                                          <p:spTgt spid="21"/>
                                        </p:tgtEl>
                                        <p:attrNameLst>
                                          <p:attrName>style.visibility</p:attrName>
                                        </p:attrNameLst>
                                      </p:cBhvr>
                                      <p:to>
                                        <p:strVal val="hidden"/>
                                      </p:to>
                                    </p:set>
                                  </p:childTnLst>
                                </p:cTn>
                              </p:par>
                              <p:par>
                                <p:cTn id="100" presetID="4" presetClass="exit" presetSubtype="16" fill="hold" grpId="1" nodeType="withEffect">
                                  <p:stCondLst>
                                    <p:cond delay="0"/>
                                  </p:stCondLst>
                                  <p:childTnLst>
                                    <p:animEffect transition="out" filter="box(in)">
                                      <p:cBhvr>
                                        <p:cTn id="101" dur="500"/>
                                        <p:tgtEl>
                                          <p:spTgt spid="47"/>
                                        </p:tgtEl>
                                      </p:cBhvr>
                                    </p:animEffect>
                                    <p:set>
                                      <p:cBhvr>
                                        <p:cTn id="102" dur="1" fill="hold">
                                          <p:stCondLst>
                                            <p:cond delay="499"/>
                                          </p:stCondLst>
                                        </p:cTn>
                                        <p:tgtEl>
                                          <p:spTgt spid="47"/>
                                        </p:tgtEl>
                                        <p:attrNameLst>
                                          <p:attrName>style.visibility</p:attrName>
                                        </p:attrNameLst>
                                      </p:cBhvr>
                                      <p:to>
                                        <p:strVal val="hidden"/>
                                      </p:to>
                                    </p:set>
                                  </p:childTnLst>
                                </p:cTn>
                              </p:par>
                              <p:par>
                                <p:cTn id="103" presetID="4" presetClass="exit" presetSubtype="16" fill="hold" grpId="1" nodeType="withEffect">
                                  <p:stCondLst>
                                    <p:cond delay="0"/>
                                  </p:stCondLst>
                                  <p:childTnLst>
                                    <p:animEffect transition="out" filter="box(in)">
                                      <p:cBhvr>
                                        <p:cTn id="104" dur="500"/>
                                        <p:tgtEl>
                                          <p:spTgt spid="52"/>
                                        </p:tgtEl>
                                      </p:cBhvr>
                                    </p:animEffect>
                                    <p:set>
                                      <p:cBhvr>
                                        <p:cTn id="105" dur="1" fill="hold">
                                          <p:stCondLst>
                                            <p:cond delay="499"/>
                                          </p:stCondLst>
                                        </p:cTn>
                                        <p:tgtEl>
                                          <p:spTgt spid="52"/>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53"/>
                                        </p:tgtEl>
                                        <p:attrNameLst>
                                          <p:attrName>style.visibility</p:attrName>
                                        </p:attrNameLst>
                                      </p:cBhvr>
                                      <p:to>
                                        <p:strVal val="visible"/>
                                      </p:to>
                                    </p:set>
                                    <p:animEffect transition="in" filter="wipe(down)">
                                      <p:cBhvr>
                                        <p:cTn id="110" dur="500"/>
                                        <p:tgtEl>
                                          <p:spTgt spid="53"/>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7"/>
                                        </p:tgtEl>
                                        <p:attrNameLst>
                                          <p:attrName>style.visibility</p:attrName>
                                        </p:attrNameLst>
                                      </p:cBhvr>
                                      <p:to>
                                        <p:strVal val="visible"/>
                                      </p:to>
                                    </p:set>
                                    <p:animEffect transition="in" filter="blinds(horizontal)">
                                      <p:cBhvr>
                                        <p:cTn id="115" dur="500"/>
                                        <p:tgtEl>
                                          <p:spTgt spid="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9"/>
                                        </p:tgtEl>
                                        <p:attrNameLst>
                                          <p:attrName>style.visibility</p:attrName>
                                        </p:attrNameLst>
                                      </p:cBhvr>
                                      <p:to>
                                        <p:strVal val="visible"/>
                                      </p:to>
                                    </p:set>
                                    <p:animEffect transition="in" filter="blinds(horizontal)">
                                      <p:cBhvr>
                                        <p:cTn id="118" dur="500"/>
                                        <p:tgtEl>
                                          <p:spTgt spid="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wipe(left)">
                                      <p:cBhvr>
                                        <p:cTn id="123" dur="500"/>
                                        <p:tgtEl>
                                          <p:spTgt spid="46"/>
                                        </p:tgtEl>
                                      </p:cBhvr>
                                    </p:animEffect>
                                  </p:childTnLst>
                                </p:cTn>
                              </p:par>
                              <p:par>
                                <p:cTn id="124" presetID="22" presetClass="entr" presetSubtype="2" fill="hold" nodeType="with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wipe(right)">
                                      <p:cBhvr>
                                        <p:cTn id="1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1" animBg="1"/>
      <p:bldP spid="9" grpId="0" animBg="1"/>
      <p:bldP spid="16" grpId="1" animBg="1"/>
      <p:bldP spid="16" grpId="2" animBg="1"/>
      <p:bldP spid="22" grpId="0" animBg="1"/>
      <p:bldP spid="22" grpId="1" animBg="1"/>
      <p:bldP spid="23" grpId="0" animBg="1"/>
      <p:bldP spid="23" grpId="1" animBg="1"/>
      <p:bldP spid="24" grpId="0" animBg="1"/>
      <p:bldP spid="24" grpId="1" animBg="1"/>
      <p:bldP spid="48" grpId="0" animBg="1"/>
      <p:bldP spid="48" grpId="1" animBg="1"/>
      <p:bldP spid="49" grpId="0" animBg="1"/>
      <p:bldP spid="49" grpId="1" animBg="1"/>
      <p:bldP spid="50" grpId="0" animBg="1"/>
      <p:bldP spid="50" grpId="1" animBg="1"/>
      <p:bldP spid="19" grpId="0" animBg="1"/>
      <p:bldP spid="19" grpId="1" animBg="1"/>
      <p:bldP spid="20" grpId="0" animBg="1"/>
      <p:bldP spid="20" grpId="1" animBg="1"/>
      <p:bldP spid="21" grpId="0" animBg="1"/>
      <p:bldP spid="21" grpId="1" animBg="1"/>
      <p:bldP spid="47" grpId="0" animBg="1"/>
      <p:bldP spid="47" grpId="1" animBg="1"/>
      <p:bldP spid="52" grpId="0" animBg="1"/>
      <p:bldP spid="5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nip Single Corner Rectangle 88"/>
          <p:cNvSpPr/>
          <p:nvPr/>
        </p:nvSpPr>
        <p:spPr bwMode="auto">
          <a:xfrm>
            <a:off x="323528" y="4581128"/>
            <a:ext cx="3312368" cy="1656184"/>
          </a:xfrm>
          <a:prstGeom prst="snip1Rect">
            <a:avLst/>
          </a:prstGeom>
          <a:solidFill>
            <a:srgbClr val="E0991A"/>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dirty="0">
                <a:ln>
                  <a:noFill/>
                </a:ln>
                <a:effectLst/>
                <a:latin typeface="+mn-lt"/>
              </a:rPr>
              <a:t>Base Package</a:t>
            </a:r>
            <a:endParaRPr kumimoji="0" lang="zh-CN" altLang="en-US" sz="1800" b="1" i="0" u="none" strike="noStrike" cap="none" normalizeH="0" baseline="0" dirty="0" err="1">
              <a:ln>
                <a:noFill/>
              </a:ln>
              <a:effectLst/>
              <a:latin typeface="+mn-lt"/>
            </a:endParaRPr>
          </a:p>
        </p:txBody>
      </p:sp>
      <p:sp>
        <p:nvSpPr>
          <p:cNvPr id="2" name="Title 1"/>
          <p:cNvSpPr>
            <a:spLocks noGrp="1"/>
          </p:cNvSpPr>
          <p:nvPr>
            <p:ph type="title"/>
          </p:nvPr>
        </p:nvSpPr>
        <p:spPr/>
        <p:txBody>
          <a:bodyPr/>
          <a:lstStyle/>
          <a:p>
            <a:r>
              <a:rPr lang="en-US" altLang="zh-CN" dirty="0"/>
              <a:t>CCTF – Currency Control Test Framework</a:t>
            </a:r>
            <a:endParaRPr lang="zh-CN" altLang="en-US" dirty="0"/>
          </a:p>
        </p:txBody>
      </p:sp>
      <p:sp>
        <p:nvSpPr>
          <p:cNvPr id="4" name="Footer Placeholder 3"/>
          <p:cNvSpPr>
            <a:spLocks noGrp="1"/>
          </p:cNvSpPr>
          <p:nvPr>
            <p:ph type="ftr" sz="quarter" idx="10"/>
          </p:nvPr>
        </p:nvSpPr>
        <p:spPr/>
        <p:txBody>
          <a:bodyPr/>
          <a:lstStyle/>
          <a:p>
            <a:pPr>
              <a:defRPr/>
            </a:pPr>
            <a:r>
              <a:rPr lang="en-US"/>
              <a:t>Presentation Identifier Goes Here</a:t>
            </a:r>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a:t>
            </a:fld>
            <a:endParaRPr lang="en-US" dirty="0"/>
          </a:p>
        </p:txBody>
      </p:sp>
      <p:grpSp>
        <p:nvGrpSpPr>
          <p:cNvPr id="39" name="Group 38"/>
          <p:cNvGrpSpPr/>
          <p:nvPr/>
        </p:nvGrpSpPr>
        <p:grpSpPr>
          <a:xfrm>
            <a:off x="395536" y="1700808"/>
            <a:ext cx="7848872" cy="4561656"/>
            <a:chOff x="395536" y="1700808"/>
            <a:chExt cx="7848872" cy="4561656"/>
          </a:xfrm>
        </p:grpSpPr>
        <p:grpSp>
          <p:nvGrpSpPr>
            <p:cNvPr id="3" name="Group 52"/>
            <p:cNvGrpSpPr/>
            <p:nvPr/>
          </p:nvGrpSpPr>
          <p:grpSpPr>
            <a:xfrm>
              <a:off x="3826768" y="2276872"/>
              <a:ext cx="952872" cy="3384376"/>
              <a:chOff x="3826768" y="2276872"/>
              <a:chExt cx="952872" cy="3384376"/>
            </a:xfrm>
          </p:grpSpPr>
          <p:sp>
            <p:nvSpPr>
              <p:cNvPr id="25" name="Up-Down Arrow 24"/>
              <p:cNvSpPr/>
              <p:nvPr/>
            </p:nvSpPr>
            <p:spPr bwMode="auto">
              <a:xfrm>
                <a:off x="38267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27" name="Up-Down Arrow 26"/>
              <p:cNvSpPr/>
              <p:nvPr/>
            </p:nvSpPr>
            <p:spPr bwMode="auto">
              <a:xfrm>
                <a:off x="39791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28" name="Up-Down Arrow 27"/>
              <p:cNvSpPr/>
              <p:nvPr/>
            </p:nvSpPr>
            <p:spPr bwMode="auto">
              <a:xfrm>
                <a:off x="41315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29" name="Up-Down Arrow 28"/>
              <p:cNvSpPr/>
              <p:nvPr/>
            </p:nvSpPr>
            <p:spPr bwMode="auto">
              <a:xfrm>
                <a:off x="42839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30" name="Up-Down Arrow 29"/>
              <p:cNvSpPr/>
              <p:nvPr/>
            </p:nvSpPr>
            <p:spPr bwMode="auto">
              <a:xfrm>
                <a:off x="44363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31" name="Up-Down Arrow 30"/>
              <p:cNvSpPr/>
              <p:nvPr/>
            </p:nvSpPr>
            <p:spPr bwMode="auto">
              <a:xfrm>
                <a:off x="4588768" y="2276872"/>
                <a:ext cx="190872" cy="3384376"/>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grpSp>
        <p:sp>
          <p:nvSpPr>
            <p:cNvPr id="6" name="Rounded Rectangle 5"/>
            <p:cNvSpPr/>
            <p:nvPr/>
          </p:nvSpPr>
          <p:spPr bwMode="auto">
            <a:xfrm>
              <a:off x="3707904" y="5733256"/>
              <a:ext cx="1224136" cy="504056"/>
            </a:xfrm>
            <a:prstGeom prst="roundRect">
              <a:avLst/>
            </a:prstGeom>
            <a:solidFill>
              <a:srgbClr val="FF000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600" b="1" dirty="0">
                  <a:latin typeface="+mn-lt"/>
                </a:rPr>
                <a:t>Driver Node</a:t>
              </a:r>
              <a:endParaRPr kumimoji="0" lang="zh-CN" altLang="en-US" sz="1600" b="1" i="0" u="none" strike="noStrike" cap="none" normalizeH="0" baseline="0" dirty="0" err="1">
                <a:ln>
                  <a:noFill/>
                </a:ln>
                <a:effectLst/>
                <a:latin typeface="+mn-lt"/>
              </a:endParaRPr>
            </a:p>
          </p:txBody>
        </p:sp>
        <p:sp>
          <p:nvSpPr>
            <p:cNvPr id="7" name="Rounded Rectangle 6"/>
            <p:cNvSpPr/>
            <p:nvPr/>
          </p:nvSpPr>
          <p:spPr bwMode="auto">
            <a:xfrm>
              <a:off x="395536" y="5733256"/>
              <a:ext cx="1224136" cy="504056"/>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600" b="1" dirty="0">
                  <a:latin typeface="+mn-lt"/>
                </a:rPr>
                <a:t>SUT</a:t>
              </a:r>
              <a:endParaRPr kumimoji="0" lang="zh-CN" altLang="en-US" sz="1600" b="1" i="0" u="none" strike="noStrike" cap="none" normalizeH="0" baseline="0" dirty="0" err="1">
                <a:ln>
                  <a:noFill/>
                </a:ln>
                <a:effectLst/>
                <a:latin typeface="+mn-lt"/>
              </a:endParaRPr>
            </a:p>
          </p:txBody>
        </p:sp>
        <p:sp>
          <p:nvSpPr>
            <p:cNvPr id="8" name="Rounded Rectangle 7"/>
            <p:cNvSpPr/>
            <p:nvPr/>
          </p:nvSpPr>
          <p:spPr bwMode="auto">
            <a:xfrm>
              <a:off x="3707904" y="1700808"/>
              <a:ext cx="1224136" cy="504056"/>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600" b="1" dirty="0">
                  <a:latin typeface="+mn-lt"/>
                </a:rPr>
                <a:t>SUT</a:t>
              </a:r>
              <a:endParaRPr kumimoji="0" lang="zh-CN" altLang="en-US" sz="1600" b="1" i="0" u="none" strike="noStrike" cap="none" normalizeH="0" baseline="0" dirty="0" err="1">
                <a:ln>
                  <a:noFill/>
                </a:ln>
                <a:effectLst/>
                <a:latin typeface="+mn-lt"/>
              </a:endParaRPr>
            </a:p>
          </p:txBody>
        </p:sp>
        <p:sp>
          <p:nvSpPr>
            <p:cNvPr id="9" name="Rounded Rectangle 8"/>
            <p:cNvSpPr/>
            <p:nvPr/>
          </p:nvSpPr>
          <p:spPr bwMode="auto">
            <a:xfrm>
              <a:off x="7020272" y="5733256"/>
              <a:ext cx="1224136" cy="504056"/>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600" b="1" dirty="0">
                  <a:latin typeface="+mn-lt"/>
                </a:rPr>
                <a:t>SUT</a:t>
              </a:r>
              <a:endParaRPr kumimoji="0" lang="zh-CN" altLang="en-US" sz="1600" b="1" i="0" u="none" strike="noStrike" cap="none" normalizeH="0" baseline="0" dirty="0" err="1">
                <a:ln>
                  <a:noFill/>
                </a:ln>
                <a:effectLst/>
                <a:latin typeface="+mn-lt"/>
              </a:endParaRPr>
            </a:p>
          </p:txBody>
        </p:sp>
        <p:grpSp>
          <p:nvGrpSpPr>
            <p:cNvPr id="10" name="Group 44"/>
            <p:cNvGrpSpPr/>
            <p:nvPr/>
          </p:nvGrpSpPr>
          <p:grpSpPr>
            <a:xfrm>
              <a:off x="1691681" y="5733256"/>
              <a:ext cx="1952600" cy="529208"/>
              <a:chOff x="1475657" y="5788496"/>
              <a:chExt cx="1952600" cy="529208"/>
            </a:xfrm>
          </p:grpSpPr>
          <p:sp>
            <p:nvSpPr>
              <p:cNvPr id="35" name="Up-Down Arrow 34"/>
              <p:cNvSpPr/>
              <p:nvPr/>
            </p:nvSpPr>
            <p:spPr bwMode="auto">
              <a:xfrm rot="16200000">
                <a:off x="2339753" y="5229200"/>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36" name="Up-Down Arrow 35"/>
              <p:cNvSpPr/>
              <p:nvPr/>
            </p:nvSpPr>
            <p:spPr bwMode="auto">
              <a:xfrm rot="16200000">
                <a:off x="2339753" y="5076800"/>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37" name="Up-Down Arrow 36"/>
              <p:cNvSpPr/>
              <p:nvPr/>
            </p:nvSpPr>
            <p:spPr bwMode="auto">
              <a:xfrm rot="16200000">
                <a:off x="2339753" y="4924400"/>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grpSp>
        <p:grpSp>
          <p:nvGrpSpPr>
            <p:cNvPr id="11" name="Group 45"/>
            <p:cNvGrpSpPr/>
            <p:nvPr/>
          </p:nvGrpSpPr>
          <p:grpSpPr>
            <a:xfrm>
              <a:off x="4995664" y="5733256"/>
              <a:ext cx="1952600" cy="529208"/>
              <a:chOff x="4779640" y="5805265"/>
              <a:chExt cx="1952600" cy="529208"/>
            </a:xfrm>
          </p:grpSpPr>
          <p:sp>
            <p:nvSpPr>
              <p:cNvPr id="42" name="Up-Down Arrow 41"/>
              <p:cNvSpPr/>
              <p:nvPr/>
            </p:nvSpPr>
            <p:spPr bwMode="auto">
              <a:xfrm rot="16200000">
                <a:off x="5643736" y="5245969"/>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43" name="Up-Down Arrow 42"/>
              <p:cNvSpPr/>
              <p:nvPr/>
            </p:nvSpPr>
            <p:spPr bwMode="auto">
              <a:xfrm rot="16200000">
                <a:off x="5643736" y="5093569"/>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sp>
            <p:nvSpPr>
              <p:cNvPr id="44" name="Up-Down Arrow 43"/>
              <p:cNvSpPr/>
              <p:nvPr/>
            </p:nvSpPr>
            <p:spPr bwMode="auto">
              <a:xfrm rot="16200000">
                <a:off x="5643736" y="4941169"/>
                <a:ext cx="224408" cy="1952600"/>
              </a:xfrm>
              <a:prstGeom prst="upDownArrow">
                <a:avLst/>
              </a:prstGeom>
              <a:solidFill>
                <a:srgbClr val="FFC000"/>
              </a:solidFill>
              <a:ln w="19050" cap="flat" cmpd="sng" algn="ctr">
                <a:solidFill>
                  <a:srgbClr val="00B0F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50" b="1" dirty="0">
                    <a:latin typeface="+mn-lt"/>
                  </a:rPr>
                  <a:t>SSH/RSH/TELNET Connection</a:t>
                </a:r>
                <a:endParaRPr kumimoji="0" lang="zh-CN" altLang="en-US" sz="1050" b="1" i="0" u="none" strike="noStrike" cap="none" normalizeH="0" baseline="0" dirty="0" err="1">
                  <a:ln>
                    <a:noFill/>
                  </a:ln>
                  <a:effectLst/>
                  <a:latin typeface="+mn-lt"/>
                </a:endParaRPr>
              </a:p>
            </p:txBody>
          </p:sp>
        </p:grpSp>
      </p:grpSp>
      <p:grpSp>
        <p:nvGrpSpPr>
          <p:cNvPr id="69" name="Group 68"/>
          <p:cNvGrpSpPr/>
          <p:nvPr/>
        </p:nvGrpSpPr>
        <p:grpSpPr>
          <a:xfrm>
            <a:off x="395536" y="5085184"/>
            <a:ext cx="1777853" cy="1033264"/>
            <a:chOff x="395536" y="1700808"/>
            <a:chExt cx="7848872" cy="4561656"/>
          </a:xfrm>
        </p:grpSpPr>
        <p:grpSp>
          <p:nvGrpSpPr>
            <p:cNvPr id="70" name="Group 52"/>
            <p:cNvGrpSpPr/>
            <p:nvPr/>
          </p:nvGrpSpPr>
          <p:grpSpPr>
            <a:xfrm>
              <a:off x="3826768" y="2276872"/>
              <a:ext cx="952872" cy="3384376"/>
              <a:chOff x="3826768" y="2276872"/>
              <a:chExt cx="952872" cy="3384376"/>
            </a:xfrm>
          </p:grpSpPr>
          <p:sp>
            <p:nvSpPr>
              <p:cNvPr id="83" name="Up-Down Arrow 82"/>
              <p:cNvSpPr/>
              <p:nvPr/>
            </p:nvSpPr>
            <p:spPr bwMode="auto">
              <a:xfrm>
                <a:off x="3826768" y="2276872"/>
                <a:ext cx="190872" cy="3384376"/>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sp>
            <p:nvSpPr>
              <p:cNvPr id="84" name="Up-Down Arrow 83"/>
              <p:cNvSpPr/>
              <p:nvPr/>
            </p:nvSpPr>
            <p:spPr bwMode="auto">
              <a:xfrm>
                <a:off x="3979168" y="2276872"/>
                <a:ext cx="190872" cy="3384376"/>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sp>
            <p:nvSpPr>
              <p:cNvPr id="85" name="Up-Down Arrow 84"/>
              <p:cNvSpPr/>
              <p:nvPr/>
            </p:nvSpPr>
            <p:spPr bwMode="auto">
              <a:xfrm>
                <a:off x="4131568" y="2276872"/>
                <a:ext cx="190872" cy="3384376"/>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sp>
            <p:nvSpPr>
              <p:cNvPr id="86" name="Up-Down Arrow 85"/>
              <p:cNvSpPr/>
              <p:nvPr/>
            </p:nvSpPr>
            <p:spPr bwMode="auto">
              <a:xfrm>
                <a:off x="4283968" y="2276872"/>
                <a:ext cx="190872" cy="3384376"/>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sp>
            <p:nvSpPr>
              <p:cNvPr id="87" name="Up-Down Arrow 86"/>
              <p:cNvSpPr/>
              <p:nvPr/>
            </p:nvSpPr>
            <p:spPr bwMode="auto">
              <a:xfrm>
                <a:off x="4436368" y="2276872"/>
                <a:ext cx="190872" cy="3384376"/>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sp>
            <p:nvSpPr>
              <p:cNvPr id="88" name="Up-Down Arrow 87"/>
              <p:cNvSpPr/>
              <p:nvPr/>
            </p:nvSpPr>
            <p:spPr bwMode="auto">
              <a:xfrm>
                <a:off x="4588768" y="2276872"/>
                <a:ext cx="190872" cy="3384376"/>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grpSp>
        <p:sp>
          <p:nvSpPr>
            <p:cNvPr id="71" name="Rounded Rectangle 70"/>
            <p:cNvSpPr/>
            <p:nvPr/>
          </p:nvSpPr>
          <p:spPr bwMode="auto">
            <a:xfrm>
              <a:off x="3707904" y="5733256"/>
              <a:ext cx="1224136" cy="504056"/>
            </a:xfrm>
            <a:prstGeom prst="roundRect">
              <a:avLst/>
            </a:prstGeom>
            <a:solidFill>
              <a:srgbClr val="FF000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Driver Node</a:t>
              </a:r>
              <a:endParaRPr kumimoji="0" lang="zh-CN" altLang="en-US" sz="100" b="1" i="0" u="none" strike="noStrike" cap="none" normalizeH="0" baseline="0" dirty="0" err="1">
                <a:ln>
                  <a:noFill/>
                </a:ln>
                <a:effectLst/>
                <a:latin typeface="+mn-lt"/>
              </a:endParaRPr>
            </a:p>
          </p:txBody>
        </p:sp>
        <p:sp>
          <p:nvSpPr>
            <p:cNvPr id="72" name="Rounded Rectangle 71"/>
            <p:cNvSpPr/>
            <p:nvPr/>
          </p:nvSpPr>
          <p:spPr bwMode="auto">
            <a:xfrm>
              <a:off x="395536" y="5733256"/>
              <a:ext cx="1224136" cy="504056"/>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SUT</a:t>
              </a:r>
              <a:endParaRPr kumimoji="0" lang="zh-CN" altLang="en-US" sz="100" b="1" i="0" u="none" strike="noStrike" cap="none" normalizeH="0" baseline="0" dirty="0" err="1">
                <a:ln>
                  <a:noFill/>
                </a:ln>
                <a:effectLst/>
                <a:latin typeface="+mn-lt"/>
              </a:endParaRPr>
            </a:p>
          </p:txBody>
        </p:sp>
        <p:sp>
          <p:nvSpPr>
            <p:cNvPr id="73" name="Rounded Rectangle 72"/>
            <p:cNvSpPr/>
            <p:nvPr/>
          </p:nvSpPr>
          <p:spPr bwMode="auto">
            <a:xfrm>
              <a:off x="3707904" y="1700808"/>
              <a:ext cx="1224136" cy="504056"/>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SUT</a:t>
              </a:r>
              <a:endParaRPr kumimoji="0" lang="zh-CN" altLang="en-US" sz="100" b="1" i="0" u="none" strike="noStrike" cap="none" normalizeH="0" baseline="0" dirty="0" err="1">
                <a:ln>
                  <a:noFill/>
                </a:ln>
                <a:effectLst/>
                <a:latin typeface="+mn-lt"/>
              </a:endParaRPr>
            </a:p>
          </p:txBody>
        </p:sp>
        <p:sp>
          <p:nvSpPr>
            <p:cNvPr id="74" name="Rounded Rectangle 73"/>
            <p:cNvSpPr/>
            <p:nvPr/>
          </p:nvSpPr>
          <p:spPr bwMode="auto">
            <a:xfrm>
              <a:off x="7020272" y="5733256"/>
              <a:ext cx="1224136" cy="504056"/>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SUT</a:t>
              </a:r>
              <a:endParaRPr kumimoji="0" lang="zh-CN" altLang="en-US" sz="100" b="1" i="0" u="none" strike="noStrike" cap="none" normalizeH="0" baseline="0" dirty="0" err="1">
                <a:ln>
                  <a:noFill/>
                </a:ln>
                <a:effectLst/>
                <a:latin typeface="+mn-lt"/>
              </a:endParaRPr>
            </a:p>
          </p:txBody>
        </p:sp>
        <p:grpSp>
          <p:nvGrpSpPr>
            <p:cNvPr id="75" name="Group 44"/>
            <p:cNvGrpSpPr/>
            <p:nvPr/>
          </p:nvGrpSpPr>
          <p:grpSpPr>
            <a:xfrm>
              <a:off x="1691681" y="5733256"/>
              <a:ext cx="1952600" cy="529208"/>
              <a:chOff x="1475657" y="5788496"/>
              <a:chExt cx="1952600" cy="529208"/>
            </a:xfrm>
          </p:grpSpPr>
          <p:sp>
            <p:nvSpPr>
              <p:cNvPr id="80" name="Up-Down Arrow 79"/>
              <p:cNvSpPr/>
              <p:nvPr/>
            </p:nvSpPr>
            <p:spPr bwMode="auto">
              <a:xfrm rot="16200000">
                <a:off x="2339753" y="5229200"/>
                <a:ext cx="224408" cy="1952600"/>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sp>
            <p:nvSpPr>
              <p:cNvPr id="81" name="Up-Down Arrow 80"/>
              <p:cNvSpPr/>
              <p:nvPr/>
            </p:nvSpPr>
            <p:spPr bwMode="auto">
              <a:xfrm rot="16200000">
                <a:off x="2339753" y="5076800"/>
                <a:ext cx="224408" cy="1952600"/>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sp>
            <p:nvSpPr>
              <p:cNvPr id="82" name="Up-Down Arrow 81"/>
              <p:cNvSpPr/>
              <p:nvPr/>
            </p:nvSpPr>
            <p:spPr bwMode="auto">
              <a:xfrm rot="16200000">
                <a:off x="2339753" y="4924400"/>
                <a:ext cx="224408" cy="1952600"/>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grpSp>
        <p:grpSp>
          <p:nvGrpSpPr>
            <p:cNvPr id="76" name="Group 45"/>
            <p:cNvGrpSpPr/>
            <p:nvPr/>
          </p:nvGrpSpPr>
          <p:grpSpPr>
            <a:xfrm>
              <a:off x="4995664" y="5733256"/>
              <a:ext cx="1952600" cy="529208"/>
              <a:chOff x="4779640" y="5805265"/>
              <a:chExt cx="1952600" cy="529208"/>
            </a:xfrm>
          </p:grpSpPr>
          <p:sp>
            <p:nvSpPr>
              <p:cNvPr id="77" name="Up-Down Arrow 76"/>
              <p:cNvSpPr/>
              <p:nvPr/>
            </p:nvSpPr>
            <p:spPr bwMode="auto">
              <a:xfrm rot="16200000">
                <a:off x="5643736" y="5245969"/>
                <a:ext cx="224408" cy="1952600"/>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sp>
            <p:nvSpPr>
              <p:cNvPr id="78" name="Up-Down Arrow 77"/>
              <p:cNvSpPr/>
              <p:nvPr/>
            </p:nvSpPr>
            <p:spPr bwMode="auto">
              <a:xfrm rot="16200000">
                <a:off x="5643736" y="5093569"/>
                <a:ext cx="224408" cy="1952600"/>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sp>
            <p:nvSpPr>
              <p:cNvPr id="79" name="Up-Down Arrow 78"/>
              <p:cNvSpPr/>
              <p:nvPr/>
            </p:nvSpPr>
            <p:spPr bwMode="auto">
              <a:xfrm rot="16200000">
                <a:off x="5643736" y="4941169"/>
                <a:ext cx="224408" cy="1952600"/>
              </a:xfrm>
              <a:prstGeom prst="upDownArrow">
                <a:avLst/>
              </a:prstGeom>
              <a:solidFill>
                <a:srgbClr val="FFC000"/>
              </a:solidFill>
              <a:ln w="19050" cap="flat" cmpd="sng" algn="ctr">
                <a:solidFill>
                  <a:srgbClr val="FFC000"/>
                </a:solidFill>
                <a:prstDash val="solid"/>
                <a:round/>
                <a:headEnd type="none" w="med" len="med"/>
                <a:tailEnd type="none" w="med" len="med"/>
              </a:ln>
              <a:effectLst/>
              <a:scene3d>
                <a:camera prst="orthographicFront"/>
                <a:lightRig rig="threePt" dir="t"/>
              </a:scene3d>
              <a:sp3d>
                <a:bevelT/>
              </a:sp3d>
            </p:spPr>
            <p:txBody>
              <a:bodyPr vert="ea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00" b="1" dirty="0">
                    <a:latin typeface="+mn-lt"/>
                  </a:rPr>
                  <a:t>SSH/RSH/TELNET Connection</a:t>
                </a:r>
                <a:endParaRPr kumimoji="0" lang="zh-CN" altLang="en-US" sz="100" b="1" i="0" u="none" strike="noStrike" cap="none" normalizeH="0" baseline="0" dirty="0" err="1">
                  <a:ln>
                    <a:noFill/>
                  </a:ln>
                  <a:effectLst/>
                  <a:latin typeface="+mn-lt"/>
                </a:endParaRPr>
              </a:p>
            </p:txBody>
          </p:sp>
        </p:grpSp>
      </p:grpSp>
      <p:sp>
        <p:nvSpPr>
          <p:cNvPr id="90" name="Snip Single Corner Rectangle 89"/>
          <p:cNvSpPr/>
          <p:nvPr/>
        </p:nvSpPr>
        <p:spPr bwMode="auto">
          <a:xfrm>
            <a:off x="323528" y="1700808"/>
            <a:ext cx="4032448" cy="2304256"/>
          </a:xfrm>
          <a:prstGeom prst="snip1Rect">
            <a:avLst/>
          </a:prstGeom>
          <a:solidFill>
            <a:srgbClr val="E0991A"/>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dirty="0">
                <a:ln>
                  <a:noFill/>
                </a:ln>
                <a:effectLst/>
                <a:latin typeface="+mn-lt"/>
              </a:rPr>
              <a:t>SF Package</a:t>
            </a:r>
            <a:endParaRPr kumimoji="0" lang="zh-CN" altLang="en-US" sz="1800" b="1" i="0" u="none" strike="noStrike" cap="none" normalizeH="0" baseline="0" dirty="0" err="1">
              <a:ln>
                <a:noFill/>
              </a:ln>
              <a:effectLst/>
              <a:latin typeface="+mn-lt"/>
            </a:endParaRPr>
          </a:p>
        </p:txBody>
      </p:sp>
      <p:sp>
        <p:nvSpPr>
          <p:cNvPr id="91" name="Flowchart: Predefined Process 90"/>
          <p:cNvSpPr/>
          <p:nvPr/>
        </p:nvSpPr>
        <p:spPr bwMode="auto">
          <a:xfrm>
            <a:off x="251520" y="5085184"/>
            <a:ext cx="648072" cy="432048"/>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Shell</a:t>
            </a:r>
            <a:endParaRPr kumimoji="0" lang="zh-CN" altLang="en-US" sz="900" i="0" u="none" strike="noStrike" cap="none" normalizeH="0" baseline="0" dirty="0" err="1">
              <a:ln>
                <a:noFill/>
              </a:ln>
              <a:effectLst/>
              <a:latin typeface="+mn-lt"/>
            </a:endParaRPr>
          </a:p>
        </p:txBody>
      </p:sp>
      <p:sp>
        <p:nvSpPr>
          <p:cNvPr id="92" name="Flowchart: Predefined Process 91"/>
          <p:cNvSpPr/>
          <p:nvPr/>
        </p:nvSpPr>
        <p:spPr bwMode="auto">
          <a:xfrm>
            <a:off x="107504" y="1844824"/>
            <a:ext cx="936104" cy="432048"/>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sfoperator</a:t>
            </a:r>
            <a:endParaRPr kumimoji="0" lang="zh-CN" altLang="en-US" sz="900" i="0" u="none" strike="noStrike" cap="none" normalizeH="0" baseline="0" dirty="0" err="1">
              <a:ln>
                <a:noFill/>
              </a:ln>
              <a:effectLst/>
              <a:latin typeface="+mn-lt"/>
            </a:endParaRPr>
          </a:p>
        </p:txBody>
      </p:sp>
      <p:sp>
        <p:nvSpPr>
          <p:cNvPr id="93" name="Down Arrow 92"/>
          <p:cNvSpPr/>
          <p:nvPr/>
        </p:nvSpPr>
        <p:spPr bwMode="auto">
          <a:xfrm>
            <a:off x="539552" y="2348880"/>
            <a:ext cx="45719" cy="2664296"/>
          </a:xfrm>
          <a:prstGeom prst="downArrow">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zh-CN" altLang="en-US" sz="2400" i="0" u="none" strike="noStrike" cap="none" normalizeH="0" baseline="0" dirty="0" err="1">
              <a:ln>
                <a:noFill/>
              </a:ln>
              <a:effectLst/>
              <a:latin typeface="+mn-lt"/>
            </a:endParaRPr>
          </a:p>
        </p:txBody>
      </p:sp>
      <p:sp>
        <p:nvSpPr>
          <p:cNvPr id="94" name="Flowchart: Predefined Process 93"/>
          <p:cNvSpPr/>
          <p:nvPr/>
        </p:nvSpPr>
        <p:spPr bwMode="auto">
          <a:xfrm>
            <a:off x="827584" y="3501008"/>
            <a:ext cx="936104" cy="360040"/>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a:latin typeface="+mn-lt"/>
              </a:rPr>
              <a:t>sfoperator60</a:t>
            </a:r>
            <a:endParaRPr kumimoji="0" lang="zh-CN" altLang="en-US" sz="900" i="0" u="none" strike="noStrike" cap="none" normalizeH="0" baseline="0" dirty="0" err="1">
              <a:ln>
                <a:noFill/>
              </a:ln>
              <a:effectLst/>
              <a:latin typeface="+mn-lt"/>
            </a:endParaRPr>
          </a:p>
        </p:txBody>
      </p:sp>
      <p:sp>
        <p:nvSpPr>
          <p:cNvPr id="95" name="Flowchart: Predefined Process 94"/>
          <p:cNvSpPr/>
          <p:nvPr/>
        </p:nvSpPr>
        <p:spPr bwMode="auto">
          <a:xfrm>
            <a:off x="1403648" y="2348880"/>
            <a:ext cx="936104" cy="360040"/>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a:latin typeface="+mn-lt"/>
              </a:rPr>
              <a:t>sfoperator50</a:t>
            </a:r>
            <a:endParaRPr kumimoji="0" lang="zh-CN" altLang="en-US" sz="900" i="0" u="none" strike="noStrike" cap="none" normalizeH="0" baseline="0" dirty="0" err="1">
              <a:ln>
                <a:noFill/>
              </a:ln>
              <a:effectLst/>
              <a:latin typeface="+mn-lt"/>
            </a:endParaRPr>
          </a:p>
        </p:txBody>
      </p:sp>
      <p:sp>
        <p:nvSpPr>
          <p:cNvPr id="96" name="Flowchart: Predefined Process 95"/>
          <p:cNvSpPr/>
          <p:nvPr/>
        </p:nvSpPr>
        <p:spPr bwMode="auto">
          <a:xfrm>
            <a:off x="1115616" y="2924944"/>
            <a:ext cx="936104" cy="360040"/>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a:latin typeface="+mn-lt"/>
              </a:rPr>
              <a:t>sfoperator51SP1</a:t>
            </a:r>
            <a:endParaRPr kumimoji="0" lang="zh-CN" altLang="en-US" sz="900" i="0" u="none" strike="noStrike" cap="none" normalizeH="0" baseline="0" dirty="0" err="1">
              <a:ln>
                <a:noFill/>
              </a:ln>
              <a:effectLst/>
              <a:latin typeface="+mn-lt"/>
            </a:endParaRPr>
          </a:p>
        </p:txBody>
      </p:sp>
      <p:cxnSp>
        <p:nvCxnSpPr>
          <p:cNvPr id="99" name="Straight Arrow Connector 98"/>
          <p:cNvCxnSpPr>
            <a:stCxn id="95" idx="0"/>
            <a:endCxn id="92" idx="3"/>
          </p:cNvCxnSpPr>
          <p:nvPr/>
        </p:nvCxnSpPr>
        <p:spPr bwMode="auto">
          <a:xfrm flipH="1" flipV="1">
            <a:off x="1043608" y="2060848"/>
            <a:ext cx="828092" cy="288032"/>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01" name="Straight Arrow Connector 100"/>
          <p:cNvCxnSpPr>
            <a:stCxn id="96" idx="0"/>
            <a:endCxn id="95" idx="2"/>
          </p:cNvCxnSpPr>
          <p:nvPr/>
        </p:nvCxnSpPr>
        <p:spPr bwMode="auto">
          <a:xfrm flipV="1">
            <a:off x="1583668" y="2708920"/>
            <a:ext cx="288032" cy="216024"/>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03" name="Straight Arrow Connector 102"/>
          <p:cNvCxnSpPr>
            <a:stCxn id="94" idx="0"/>
            <a:endCxn id="96" idx="2"/>
          </p:cNvCxnSpPr>
          <p:nvPr/>
        </p:nvCxnSpPr>
        <p:spPr bwMode="auto">
          <a:xfrm flipV="1">
            <a:off x="1295636" y="3284984"/>
            <a:ext cx="288032" cy="216024"/>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5" name="Flowchart: Predefined Process 104"/>
          <p:cNvSpPr/>
          <p:nvPr/>
        </p:nvSpPr>
        <p:spPr bwMode="auto">
          <a:xfrm>
            <a:off x="3131840" y="2521700"/>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vxfs</a:t>
            </a:r>
            <a:endParaRPr kumimoji="0" lang="zh-CN" altLang="en-US" sz="900" i="0" u="none" strike="noStrike" cap="none" normalizeH="0" baseline="0" dirty="0" err="1">
              <a:ln>
                <a:noFill/>
              </a:ln>
              <a:effectLst/>
              <a:latin typeface="+mn-lt"/>
            </a:endParaRPr>
          </a:p>
        </p:txBody>
      </p:sp>
      <p:sp>
        <p:nvSpPr>
          <p:cNvPr id="106" name="Flowchart: Predefined Process 105"/>
          <p:cNvSpPr/>
          <p:nvPr/>
        </p:nvSpPr>
        <p:spPr bwMode="auto">
          <a:xfrm>
            <a:off x="3131840" y="2147258"/>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vxvol</a:t>
            </a:r>
            <a:endParaRPr kumimoji="0" lang="zh-CN" altLang="en-US" sz="900" i="0" u="none" strike="noStrike" cap="none" normalizeH="0" baseline="0" dirty="0" err="1">
              <a:ln>
                <a:noFill/>
              </a:ln>
              <a:effectLst/>
              <a:latin typeface="+mn-lt"/>
            </a:endParaRPr>
          </a:p>
        </p:txBody>
      </p:sp>
      <p:sp>
        <p:nvSpPr>
          <p:cNvPr id="107" name="Flowchart: Predefined Process 106"/>
          <p:cNvSpPr/>
          <p:nvPr/>
        </p:nvSpPr>
        <p:spPr bwMode="auto">
          <a:xfrm>
            <a:off x="3131840" y="2896142"/>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vxdisk</a:t>
            </a:r>
            <a:endParaRPr kumimoji="0" lang="zh-CN" altLang="en-US" sz="900" i="0" u="none" strike="noStrike" cap="none" normalizeH="0" baseline="0" dirty="0" err="1">
              <a:ln>
                <a:noFill/>
              </a:ln>
              <a:effectLst/>
              <a:latin typeface="+mn-lt"/>
            </a:endParaRPr>
          </a:p>
        </p:txBody>
      </p:sp>
      <p:sp>
        <p:nvSpPr>
          <p:cNvPr id="108" name="Flowchart: Predefined Process 107"/>
          <p:cNvSpPr/>
          <p:nvPr/>
        </p:nvSpPr>
        <p:spPr bwMode="auto">
          <a:xfrm>
            <a:off x="3131840" y="3270584"/>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vxsnap</a:t>
            </a:r>
            <a:endParaRPr kumimoji="0" lang="zh-CN" altLang="en-US" sz="900" i="0" u="none" strike="noStrike" cap="none" normalizeH="0" baseline="0" dirty="0" err="1">
              <a:ln>
                <a:noFill/>
              </a:ln>
              <a:effectLst/>
              <a:latin typeface="+mn-lt"/>
            </a:endParaRPr>
          </a:p>
        </p:txBody>
      </p:sp>
      <p:sp>
        <p:nvSpPr>
          <p:cNvPr id="109" name="Flowchart: Predefined Process 108"/>
          <p:cNvSpPr/>
          <p:nvPr/>
        </p:nvSpPr>
        <p:spPr bwMode="auto">
          <a:xfrm>
            <a:off x="3131840" y="3645024"/>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vxckpt</a:t>
            </a:r>
            <a:endParaRPr kumimoji="0" lang="zh-CN" altLang="en-US" sz="900" i="0" u="none" strike="noStrike" cap="none" normalizeH="0" baseline="0" dirty="0" err="1">
              <a:ln>
                <a:noFill/>
              </a:ln>
              <a:effectLst/>
              <a:latin typeface="+mn-lt"/>
            </a:endParaRPr>
          </a:p>
        </p:txBody>
      </p:sp>
      <p:sp>
        <p:nvSpPr>
          <p:cNvPr id="110" name="Flowchart: Predefined Process 109"/>
          <p:cNvSpPr/>
          <p:nvPr/>
        </p:nvSpPr>
        <p:spPr bwMode="auto">
          <a:xfrm>
            <a:off x="3131840" y="1772816"/>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vxdg</a:t>
            </a:r>
            <a:endParaRPr kumimoji="0" lang="zh-CN" altLang="en-US" sz="900" i="0" u="none" strike="noStrike" cap="none" normalizeH="0" baseline="0" dirty="0" err="1">
              <a:ln>
                <a:noFill/>
              </a:ln>
              <a:effectLst/>
              <a:latin typeface="+mn-lt"/>
            </a:endParaRPr>
          </a:p>
        </p:txBody>
      </p:sp>
      <p:sp>
        <p:nvSpPr>
          <p:cNvPr id="117" name="Flowchart: Predefined Process 116"/>
          <p:cNvSpPr/>
          <p:nvPr/>
        </p:nvSpPr>
        <p:spPr bwMode="auto">
          <a:xfrm>
            <a:off x="2195736" y="3645024"/>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vxcfs</a:t>
            </a:r>
            <a:endParaRPr kumimoji="0" lang="zh-CN" altLang="en-US" sz="900" i="0" u="none" strike="noStrike" cap="none" normalizeH="0" baseline="0" dirty="0" err="1">
              <a:ln>
                <a:noFill/>
              </a:ln>
              <a:effectLst/>
              <a:latin typeface="+mn-lt"/>
            </a:endParaRPr>
          </a:p>
        </p:txBody>
      </p:sp>
      <p:sp>
        <p:nvSpPr>
          <p:cNvPr id="118" name="Flowchart: Predefined Process 117"/>
          <p:cNvSpPr/>
          <p:nvPr/>
        </p:nvSpPr>
        <p:spPr bwMode="auto">
          <a:xfrm>
            <a:off x="2195736" y="3284984"/>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sfcluster</a:t>
            </a:r>
            <a:endParaRPr kumimoji="0" lang="zh-CN" altLang="en-US" sz="900" i="0" u="none" strike="noStrike" cap="none" normalizeH="0" baseline="0" dirty="0" err="1">
              <a:ln>
                <a:noFill/>
              </a:ln>
              <a:effectLst/>
              <a:latin typeface="+mn-lt"/>
            </a:endParaRPr>
          </a:p>
        </p:txBody>
      </p:sp>
      <p:sp>
        <p:nvSpPr>
          <p:cNvPr id="123" name="Flowchart: Predefined Process 122"/>
          <p:cNvSpPr/>
          <p:nvPr/>
        </p:nvSpPr>
        <p:spPr bwMode="auto">
          <a:xfrm>
            <a:off x="1763688" y="5157192"/>
            <a:ext cx="648072" cy="432048"/>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Logic</a:t>
            </a:r>
            <a:endParaRPr lang="en-US" altLang="zh-CN" sz="900" dirty="0">
              <a:latin typeface="+mn-lt"/>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Unit</a:t>
            </a:r>
            <a:endParaRPr kumimoji="0" lang="zh-CN" altLang="en-US" sz="900" i="0" u="none" strike="noStrike" cap="none" normalizeH="0" baseline="0" dirty="0" err="1">
              <a:ln>
                <a:noFill/>
              </a:ln>
              <a:effectLst/>
              <a:latin typeface="+mn-lt"/>
            </a:endParaRPr>
          </a:p>
        </p:txBody>
      </p:sp>
      <p:sp>
        <p:nvSpPr>
          <p:cNvPr id="126" name="Left Arrow 125"/>
          <p:cNvSpPr/>
          <p:nvPr/>
        </p:nvSpPr>
        <p:spPr bwMode="auto">
          <a:xfrm>
            <a:off x="2483768" y="5373216"/>
            <a:ext cx="504056" cy="72008"/>
          </a:xfrm>
          <a:prstGeom prst="leftArrow">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zh-CN" altLang="en-US" sz="2400" i="0" u="none" strike="noStrike" cap="none" normalizeH="0" baseline="0" dirty="0" err="1">
              <a:ln>
                <a:noFill/>
              </a:ln>
              <a:effectLst/>
              <a:latin typeface="+mn-lt"/>
            </a:endParaRPr>
          </a:p>
        </p:txBody>
      </p:sp>
      <p:sp>
        <p:nvSpPr>
          <p:cNvPr id="127" name="Flowchart: Predefined Process 126"/>
          <p:cNvSpPr/>
          <p:nvPr/>
        </p:nvSpPr>
        <p:spPr bwMode="auto">
          <a:xfrm>
            <a:off x="3059832" y="5157192"/>
            <a:ext cx="648072" cy="432048"/>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Case</a:t>
            </a:r>
            <a:endParaRPr lang="en-US" altLang="zh-CN" sz="900" dirty="0">
              <a:latin typeface="+mn-lt"/>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Unit</a:t>
            </a:r>
            <a:endParaRPr kumimoji="0" lang="zh-CN" altLang="en-US" sz="900" i="0" u="none" strike="noStrike" cap="none" normalizeH="0" baseline="0" dirty="0" err="1">
              <a:ln>
                <a:noFill/>
              </a:ln>
              <a:effectLst/>
              <a:latin typeface="+mn-lt"/>
            </a:endParaRPr>
          </a:p>
        </p:txBody>
      </p:sp>
      <p:sp>
        <p:nvSpPr>
          <p:cNvPr id="128" name="Snip Single Corner Rectangle 127"/>
          <p:cNvSpPr/>
          <p:nvPr/>
        </p:nvSpPr>
        <p:spPr bwMode="auto">
          <a:xfrm>
            <a:off x="5076056" y="1700808"/>
            <a:ext cx="3312368" cy="2448272"/>
          </a:xfrm>
          <a:prstGeom prst="snip1Rect">
            <a:avLst/>
          </a:prstGeom>
          <a:solidFill>
            <a:srgbClr val="E0991A"/>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800" b="1" dirty="0">
                <a:latin typeface="+mn-lt"/>
              </a:rPr>
              <a:t>DST Widget API Package</a:t>
            </a:r>
            <a:endParaRPr kumimoji="0" lang="zh-CN" altLang="en-US" sz="1800" b="1" i="0" u="none" strike="noStrike" cap="none" normalizeH="0" baseline="0" dirty="0" err="1">
              <a:ln>
                <a:noFill/>
              </a:ln>
              <a:effectLst/>
              <a:latin typeface="+mn-lt"/>
            </a:endParaRPr>
          </a:p>
        </p:txBody>
      </p:sp>
      <p:sp>
        <p:nvSpPr>
          <p:cNvPr id="129" name="Flowchart: Predefined Process 128"/>
          <p:cNvSpPr/>
          <p:nvPr/>
        </p:nvSpPr>
        <p:spPr bwMode="auto">
          <a:xfrm>
            <a:off x="5292080" y="2852936"/>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widcpuloadgen</a:t>
            </a:r>
            <a:endParaRPr kumimoji="0" lang="zh-CN" altLang="en-US" sz="900" i="0" u="none" strike="noStrike" cap="none" normalizeH="0" baseline="0" dirty="0" err="1">
              <a:ln>
                <a:noFill/>
              </a:ln>
              <a:effectLst/>
              <a:latin typeface="+mn-lt"/>
            </a:endParaRPr>
          </a:p>
        </p:txBody>
      </p:sp>
      <p:sp>
        <p:nvSpPr>
          <p:cNvPr id="130" name="Flowchart: Predefined Process 129"/>
          <p:cNvSpPr/>
          <p:nvPr/>
        </p:nvSpPr>
        <p:spPr bwMode="auto">
          <a:xfrm>
            <a:off x="5292080" y="3284984"/>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widmemloadgen</a:t>
            </a:r>
            <a:endParaRPr kumimoji="0" lang="zh-CN" altLang="en-US" sz="900" i="0" u="none" strike="noStrike" cap="none" normalizeH="0" baseline="0" dirty="0" err="1">
              <a:ln>
                <a:noFill/>
              </a:ln>
              <a:effectLst/>
              <a:latin typeface="+mn-lt"/>
            </a:endParaRPr>
          </a:p>
        </p:txBody>
      </p:sp>
      <p:sp>
        <p:nvSpPr>
          <p:cNvPr id="131" name="Flowchart: Predefined Process 130"/>
          <p:cNvSpPr/>
          <p:nvPr/>
        </p:nvSpPr>
        <p:spPr bwMode="auto">
          <a:xfrm>
            <a:off x="6228184" y="3284984"/>
            <a:ext cx="936104"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widfragmentgen</a:t>
            </a:r>
            <a:endParaRPr kumimoji="0" lang="zh-CN" altLang="en-US" sz="900" i="0" u="none" strike="noStrike" cap="none" normalizeH="0" baseline="0" dirty="0" err="1">
              <a:ln>
                <a:noFill/>
              </a:ln>
              <a:effectLst/>
              <a:latin typeface="+mn-lt"/>
            </a:endParaRPr>
          </a:p>
        </p:txBody>
      </p:sp>
      <p:sp>
        <p:nvSpPr>
          <p:cNvPr id="132" name="Flowchart: Predefined Process 131"/>
          <p:cNvSpPr/>
          <p:nvPr/>
        </p:nvSpPr>
        <p:spPr bwMode="auto">
          <a:xfrm>
            <a:off x="6228184" y="2852936"/>
            <a:ext cx="936104"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widwriter</a:t>
            </a:r>
            <a:endParaRPr kumimoji="0" lang="zh-CN" altLang="en-US" sz="900" i="0" u="none" strike="noStrike" cap="none" normalizeH="0" baseline="0" dirty="0" err="1">
              <a:ln>
                <a:noFill/>
              </a:ln>
              <a:effectLst/>
              <a:latin typeface="+mn-lt"/>
            </a:endParaRPr>
          </a:p>
        </p:txBody>
      </p:sp>
      <p:sp>
        <p:nvSpPr>
          <p:cNvPr id="133" name="Flowchart: Predefined Process 132"/>
          <p:cNvSpPr/>
          <p:nvPr/>
        </p:nvSpPr>
        <p:spPr bwMode="auto">
          <a:xfrm>
            <a:off x="7308304" y="2852936"/>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widfileoper</a:t>
            </a:r>
            <a:endParaRPr kumimoji="0" lang="zh-CN" altLang="en-US" sz="900" i="0" u="none" strike="noStrike" cap="none" normalizeH="0" baseline="0" dirty="0" err="1">
              <a:ln>
                <a:noFill/>
              </a:ln>
              <a:effectLst/>
              <a:latin typeface="+mn-lt"/>
            </a:endParaRPr>
          </a:p>
        </p:txBody>
      </p:sp>
      <p:sp>
        <p:nvSpPr>
          <p:cNvPr id="134" name="Flowchart: Predefined Process 133"/>
          <p:cNvSpPr/>
          <p:nvPr/>
        </p:nvSpPr>
        <p:spPr bwMode="auto">
          <a:xfrm>
            <a:off x="7308304" y="3284984"/>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widportholder</a:t>
            </a:r>
            <a:endParaRPr kumimoji="0" lang="zh-CN" altLang="en-US" sz="900" i="0" u="none" strike="noStrike" cap="none" normalizeH="0" baseline="0" dirty="0" err="1">
              <a:ln>
                <a:noFill/>
              </a:ln>
              <a:effectLst/>
              <a:latin typeface="+mn-lt"/>
            </a:endParaRPr>
          </a:p>
        </p:txBody>
      </p:sp>
      <p:sp>
        <p:nvSpPr>
          <p:cNvPr id="135" name="Flowchart: Predefined Process 134"/>
          <p:cNvSpPr/>
          <p:nvPr/>
        </p:nvSpPr>
        <p:spPr bwMode="auto">
          <a:xfrm>
            <a:off x="5292080" y="3717032"/>
            <a:ext cx="792088"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err="1">
                <a:latin typeface="+mn-lt"/>
              </a:rPr>
              <a:t>widprocessgen</a:t>
            </a:r>
            <a:endParaRPr kumimoji="0" lang="zh-CN" altLang="en-US" sz="900" i="0" u="none" strike="noStrike" cap="none" normalizeH="0" baseline="0" dirty="0" err="1">
              <a:ln>
                <a:noFill/>
              </a:ln>
              <a:effectLst/>
              <a:latin typeface="+mn-lt"/>
            </a:endParaRPr>
          </a:p>
        </p:txBody>
      </p:sp>
      <p:sp>
        <p:nvSpPr>
          <p:cNvPr id="136" name="Flowchart: Predefined Process 135"/>
          <p:cNvSpPr/>
          <p:nvPr/>
        </p:nvSpPr>
        <p:spPr bwMode="auto">
          <a:xfrm>
            <a:off x="5292080" y="2348880"/>
            <a:ext cx="2808312" cy="288032"/>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900" dirty="0">
                <a:latin typeface="+mn-lt"/>
              </a:rPr>
              <a:t>widget</a:t>
            </a:r>
            <a:endParaRPr kumimoji="0" lang="zh-CN" altLang="en-US" sz="900" i="0" u="none" strike="noStrike" cap="none" normalizeH="0" baseline="0" dirty="0" err="1">
              <a:ln>
                <a:noFill/>
              </a:ln>
              <a:effectLst/>
              <a:latin typeface="+mn-lt"/>
            </a:endParaRPr>
          </a:p>
        </p:txBody>
      </p:sp>
      <p:sp>
        <p:nvSpPr>
          <p:cNvPr id="145" name="Flowchart: Predefined Process 144"/>
          <p:cNvSpPr/>
          <p:nvPr/>
        </p:nvSpPr>
        <p:spPr bwMode="auto">
          <a:xfrm>
            <a:off x="4427984" y="4293096"/>
            <a:ext cx="2664296" cy="1944216"/>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altLang="zh-CN" sz="1000" b="1" i="0" u="none" strike="noStrike" cap="none" normalizeH="0" baseline="0" dirty="0">
                <a:ln>
                  <a:noFill/>
                </a:ln>
                <a:effectLst/>
                <a:latin typeface="+mn-lt"/>
              </a:rPr>
              <a:t>User Defined Case Unit</a:t>
            </a:r>
          </a:p>
          <a:p>
            <a:pPr marL="0" marR="0" indent="0" algn="l" defTabSz="914400" rtl="0" eaLnBrk="1" fontAlgn="base" latinLnBrk="0" hangingPunct="1">
              <a:lnSpc>
                <a:spcPct val="90000"/>
              </a:lnSpc>
              <a:spcBef>
                <a:spcPct val="0"/>
              </a:spcBef>
              <a:spcAft>
                <a:spcPct val="0"/>
              </a:spcAft>
              <a:buClrTx/>
              <a:buSzTx/>
              <a:buFontTx/>
              <a:buNone/>
              <a:tabLst/>
            </a:pPr>
            <a:endParaRPr lang="en-US" altLang="zh-CN" sz="900" dirty="0">
              <a:latin typeface="+mn-lt"/>
            </a:endParaRPr>
          </a:p>
          <a:p>
            <a:pPr marL="0" marR="0" indent="0" algn="l" defTabSz="914400" rtl="0" eaLnBrk="1" fontAlgn="base" latinLnBrk="0" hangingPunct="1">
              <a:lnSpc>
                <a:spcPct val="90000"/>
              </a:lnSpc>
              <a:spcBef>
                <a:spcPct val="0"/>
              </a:spcBef>
              <a:spcAft>
                <a:spcPct val="0"/>
              </a:spcAft>
              <a:buClrTx/>
              <a:buSzTx/>
              <a:buFontTx/>
              <a:buNone/>
              <a:tabLst/>
            </a:pPr>
            <a:r>
              <a:rPr lang="en-US" altLang="zh-CN" sz="900" dirty="0">
                <a:latin typeface="+mn-lt"/>
              </a:rPr>
              <a:t>A case unit is a case fragment.</a:t>
            </a:r>
          </a:p>
          <a:p>
            <a:pPr marL="0" marR="0" indent="0" algn="l" defTabSz="914400" rtl="0" eaLnBrk="1" fontAlgn="base" latinLnBrk="0" hangingPunct="1">
              <a:lnSpc>
                <a:spcPct val="90000"/>
              </a:lnSpc>
              <a:spcBef>
                <a:spcPct val="0"/>
              </a:spcBef>
              <a:spcAft>
                <a:spcPct val="0"/>
              </a:spcAft>
              <a:buClrTx/>
              <a:buSzTx/>
              <a:buFontTx/>
              <a:buNone/>
              <a:tabLst/>
            </a:pPr>
            <a:endParaRPr kumimoji="0" lang="en-US" altLang="zh-CN" sz="900" i="0" u="none" strike="noStrike" cap="none" normalizeH="0" baseline="0" dirty="0">
              <a:ln>
                <a:noFill/>
              </a:ln>
              <a:effectLst/>
              <a:latin typeface="+mn-lt"/>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A case unit runs in a private thread.</a:t>
            </a:r>
          </a:p>
          <a:p>
            <a:pPr marL="0" marR="0" indent="0" algn="l" defTabSz="914400" rtl="0" eaLnBrk="1" fontAlgn="base" latinLnBrk="0" hangingPunct="1">
              <a:lnSpc>
                <a:spcPct val="90000"/>
              </a:lnSpc>
              <a:spcBef>
                <a:spcPct val="0"/>
              </a:spcBef>
              <a:spcAft>
                <a:spcPct val="0"/>
              </a:spcAft>
              <a:buClrTx/>
              <a:buSzTx/>
              <a:buFontTx/>
              <a:buNone/>
              <a:tabLst/>
            </a:pPr>
            <a:endParaRPr kumimoji="0" lang="en-US" altLang="zh-CN" sz="900" i="0" u="none" strike="noStrike" cap="none" normalizeH="0" baseline="0" dirty="0">
              <a:ln>
                <a:noFill/>
              </a:ln>
              <a:effectLst/>
              <a:latin typeface="+mn-lt"/>
            </a:endParaRPr>
          </a:p>
          <a:p>
            <a:pPr marL="0" marR="0" indent="0" algn="l" defTabSz="914400" rtl="0" eaLnBrk="1" fontAlgn="base" latinLnBrk="0" hangingPunct="1">
              <a:lnSpc>
                <a:spcPct val="90000"/>
              </a:lnSpc>
              <a:spcBef>
                <a:spcPct val="0"/>
              </a:spcBef>
              <a:spcAft>
                <a:spcPct val="0"/>
              </a:spcAft>
              <a:buClrTx/>
              <a:buSzTx/>
              <a:buFontTx/>
              <a:buNone/>
              <a:tabLst/>
            </a:pPr>
            <a:r>
              <a:rPr lang="en-US" altLang="zh-CN" sz="900" dirty="0">
                <a:latin typeface="+mn-lt"/>
              </a:rPr>
              <a:t>User must write a child class of “Case Unit” and implement its virtual method.</a:t>
            </a:r>
          </a:p>
          <a:p>
            <a:pPr marL="0" marR="0" indent="0" algn="l" defTabSz="914400" rtl="0" eaLnBrk="1" fontAlgn="base" latinLnBrk="0" hangingPunct="1">
              <a:lnSpc>
                <a:spcPct val="90000"/>
              </a:lnSpc>
              <a:spcBef>
                <a:spcPct val="0"/>
              </a:spcBef>
              <a:spcAft>
                <a:spcPct val="0"/>
              </a:spcAft>
              <a:buClrTx/>
              <a:buSzTx/>
              <a:buFontTx/>
              <a:buNone/>
              <a:tabLst/>
            </a:pPr>
            <a:endParaRPr lang="en-US" altLang="zh-CN" sz="900" dirty="0">
              <a:latin typeface="+mn-lt"/>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A case unit is also an internal object of CCTF. It accepts parameters from</a:t>
            </a:r>
            <a:r>
              <a:rPr kumimoji="0" lang="en-US" altLang="zh-CN" sz="900" i="0" u="none" strike="noStrike" cap="none" normalizeH="0" dirty="0">
                <a:ln>
                  <a:noFill/>
                </a:ln>
                <a:effectLst/>
                <a:latin typeface="+mn-lt"/>
              </a:rPr>
              <a:t> the case.</a:t>
            </a:r>
            <a:endParaRPr kumimoji="0" lang="en-US" altLang="zh-CN" sz="900" i="0" u="none" strike="noStrike" cap="none" normalizeH="0" baseline="0" dirty="0">
              <a:ln>
                <a:noFill/>
              </a:ln>
              <a:effectLst/>
              <a:latin typeface="+mn-lt"/>
            </a:endParaRPr>
          </a:p>
          <a:p>
            <a:pPr marL="0" marR="0" indent="0" algn="l" defTabSz="914400" rtl="0" eaLnBrk="1" fontAlgn="base" latinLnBrk="0" hangingPunct="1">
              <a:lnSpc>
                <a:spcPct val="90000"/>
              </a:lnSpc>
              <a:spcBef>
                <a:spcPct val="0"/>
              </a:spcBef>
              <a:spcAft>
                <a:spcPct val="0"/>
              </a:spcAft>
              <a:buClrTx/>
              <a:buSzTx/>
              <a:buFontTx/>
              <a:buNone/>
              <a:tabLst/>
            </a:pPr>
            <a:endParaRPr lang="en-US" altLang="zh-CN" sz="900" dirty="0">
              <a:latin typeface="+mn-lt"/>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dirty="0">
                <a:ln>
                  <a:noFill/>
                </a:ln>
                <a:effectLst/>
                <a:latin typeface="+mn-lt"/>
              </a:rPr>
              <a:t>Multiple case units can start together.</a:t>
            </a:r>
          </a:p>
          <a:p>
            <a:pPr marL="0" marR="0" indent="0" algn="l" defTabSz="914400" rtl="0" eaLnBrk="1" fontAlgn="base" latinLnBrk="0" hangingPunct="1">
              <a:lnSpc>
                <a:spcPct val="90000"/>
              </a:lnSpc>
              <a:spcBef>
                <a:spcPct val="0"/>
              </a:spcBef>
              <a:spcAft>
                <a:spcPct val="0"/>
              </a:spcAft>
              <a:buClrTx/>
              <a:buSzTx/>
              <a:buFontTx/>
              <a:buNone/>
              <a:tabLst/>
            </a:pPr>
            <a:endParaRPr kumimoji="0" lang="zh-CN" altLang="en-US" sz="900" i="0" u="none" strike="noStrike" cap="none" normalizeH="0" baseline="0" dirty="0" err="1">
              <a:ln>
                <a:noFill/>
              </a:ln>
              <a:effectLst/>
              <a:latin typeface="+mn-lt"/>
            </a:endParaRPr>
          </a:p>
        </p:txBody>
      </p:sp>
      <p:sp>
        <p:nvSpPr>
          <p:cNvPr id="146" name="Left Arrow 145"/>
          <p:cNvSpPr/>
          <p:nvPr/>
        </p:nvSpPr>
        <p:spPr bwMode="auto">
          <a:xfrm flipV="1">
            <a:off x="3751337" y="5373216"/>
            <a:ext cx="648072" cy="72008"/>
          </a:xfrm>
          <a:prstGeom prst="leftArrow">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zh-CN" altLang="en-US" sz="2400" i="0" u="none" strike="noStrike" cap="none" normalizeH="0" baseline="0" dirty="0" err="1">
              <a:ln>
                <a:noFill/>
              </a:ln>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962 -0.22755 L -0.33473 0.2449 " pathEditMode="fixed" rAng="0" ptsTypes="AA">
                                      <p:cBhvr>
                                        <p:cTn id="6" dur="2000" fill="hold"/>
                                        <p:tgtEl>
                                          <p:spTgt spid="39"/>
                                        </p:tgtEl>
                                        <p:attrNameLst>
                                          <p:attrName>ppt_x</p:attrName>
                                          <p:attrName>ppt_y</p:attrName>
                                        </p:attrNameLst>
                                      </p:cBhvr>
                                      <p:rCtr x="-15800" y="23600"/>
                                    </p:animMotion>
                                  </p:childTnLst>
                                </p:cTn>
                              </p:par>
                              <p:par>
                                <p:cTn id="7" presetID="6" presetClass="emph" presetSubtype="0" fill="hold" nodeType="withEffect">
                                  <p:stCondLst>
                                    <p:cond delay="0"/>
                                  </p:stCondLst>
                                  <p:childTnLst>
                                    <p:animScale>
                                      <p:cBhvr>
                                        <p:cTn id="8" dur="2000" fill="hold"/>
                                        <p:tgtEl>
                                          <p:spTgt spid="39"/>
                                        </p:tgtEl>
                                      </p:cBhvr>
                                      <p:by x="23000" y="23000"/>
                                    </p:animScale>
                                  </p:childTnLst>
                                </p:cTn>
                              </p:par>
                            </p:childTnLst>
                          </p:cTn>
                        </p:par>
                        <p:par>
                          <p:cTn id="9" fill="hold">
                            <p:stCondLst>
                              <p:cond delay="2000"/>
                            </p:stCondLst>
                            <p:childTnLst>
                              <p:par>
                                <p:cTn id="10" presetID="1" presetClass="exit" presetSubtype="0" fill="hold" nodeType="afterEffect">
                                  <p:stCondLst>
                                    <p:cond delay="0"/>
                                  </p:stCondLst>
                                  <p:childTnLst>
                                    <p:set>
                                      <p:cBhvr>
                                        <p:cTn id="11" dur="1" fill="hold">
                                          <p:stCondLst>
                                            <p:cond delay="0"/>
                                          </p:stCondLst>
                                        </p:cTn>
                                        <p:tgtEl>
                                          <p:spTgt spid="39"/>
                                        </p:tgtEl>
                                        <p:attrNameLst>
                                          <p:attrName>style.visibility</p:attrName>
                                        </p:attrNameLst>
                                      </p:cBhvr>
                                      <p:to>
                                        <p:strVal val="hidden"/>
                                      </p:to>
                                    </p:se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par>
                          <p:cTn id="15" fill="hold">
                            <p:stCondLst>
                              <p:cond delay="2000"/>
                            </p:stCondLst>
                            <p:childTnLst>
                              <p:par>
                                <p:cTn id="16" presetID="9"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dissolve">
                                      <p:cBhvr>
                                        <p:cTn id="18" dur="500"/>
                                        <p:tgtEl>
                                          <p:spTgt spid="8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checkerboard(across)">
                                      <p:cBhvr>
                                        <p:cTn id="23" dur="500"/>
                                        <p:tgtEl>
                                          <p:spTgt spid="12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27"/>
                                        </p:tgtEl>
                                        <p:attrNameLst>
                                          <p:attrName>style.visibility</p:attrName>
                                        </p:attrNameLst>
                                      </p:cBhvr>
                                      <p:to>
                                        <p:strVal val="visible"/>
                                      </p:to>
                                    </p:set>
                                    <p:animEffect transition="in" filter="checkerboard(across)">
                                      <p:cBhvr>
                                        <p:cTn id="26" dur="500"/>
                                        <p:tgtEl>
                                          <p:spTgt spid="127"/>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heckerboard(across)">
                                      <p:cBhvr>
                                        <p:cTn id="29" dur="500"/>
                                        <p:tgtEl>
                                          <p:spTgt spid="126"/>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45"/>
                                        </p:tgtEl>
                                        <p:attrNameLst>
                                          <p:attrName>style.visibility</p:attrName>
                                        </p:attrNameLst>
                                      </p:cBhvr>
                                      <p:to>
                                        <p:strVal val="visible"/>
                                      </p:to>
                                    </p:set>
                                    <p:anim calcmode="lin" valueType="num">
                                      <p:cBhvr additive="base">
                                        <p:cTn id="34" dur="500"/>
                                        <p:tgtEl>
                                          <p:spTgt spid="145"/>
                                        </p:tgtEl>
                                        <p:attrNameLst>
                                          <p:attrName>ppt_y</p:attrName>
                                        </p:attrNameLst>
                                      </p:cBhvr>
                                      <p:tavLst>
                                        <p:tav tm="0">
                                          <p:val>
                                            <p:strVal val="#ppt_y+#ppt_h*1.125000"/>
                                          </p:val>
                                        </p:tav>
                                        <p:tav tm="100000">
                                          <p:val>
                                            <p:strVal val="#ppt_y"/>
                                          </p:val>
                                        </p:tav>
                                      </p:tavLst>
                                    </p:anim>
                                    <p:animEffect transition="in" filter="wipe(up)">
                                      <p:cBhvr>
                                        <p:cTn id="35" dur="500"/>
                                        <p:tgtEl>
                                          <p:spTgt spid="145"/>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146"/>
                                        </p:tgtEl>
                                        <p:attrNameLst>
                                          <p:attrName>style.visibility</p:attrName>
                                        </p:attrNameLst>
                                      </p:cBhvr>
                                      <p:to>
                                        <p:strVal val="visible"/>
                                      </p:to>
                                    </p:set>
                                    <p:anim calcmode="lin" valueType="num">
                                      <p:cBhvr additive="base">
                                        <p:cTn id="38" dur="500"/>
                                        <p:tgtEl>
                                          <p:spTgt spid="146"/>
                                        </p:tgtEl>
                                        <p:attrNameLst>
                                          <p:attrName>ppt_y</p:attrName>
                                        </p:attrNameLst>
                                      </p:cBhvr>
                                      <p:tavLst>
                                        <p:tav tm="0">
                                          <p:val>
                                            <p:strVal val="#ppt_y+#ppt_h*1.125000"/>
                                          </p:val>
                                        </p:tav>
                                        <p:tav tm="100000">
                                          <p:val>
                                            <p:strVal val="#ppt_y"/>
                                          </p:val>
                                        </p:tav>
                                      </p:tavLst>
                                    </p:anim>
                                    <p:animEffect transition="in" filter="wipe(up)">
                                      <p:cBhvr>
                                        <p:cTn id="39" dur="500"/>
                                        <p:tgtEl>
                                          <p:spTgt spid="14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dissolve">
                                      <p:cBhvr>
                                        <p:cTn id="44" dur="500"/>
                                        <p:tgtEl>
                                          <p:spTgt spid="90"/>
                                        </p:tgtEl>
                                      </p:cBhvr>
                                    </p:animEffect>
                                  </p:childTnLst>
                                </p:cTn>
                              </p:par>
                              <p:par>
                                <p:cTn id="45" presetID="9" presetClass="entr" presetSubtype="0" fill="hold" grpId="1" nodeType="with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dissolve">
                                      <p:cBhvr>
                                        <p:cTn id="47" dur="500"/>
                                        <p:tgtEl>
                                          <p:spTgt spid="91"/>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2"/>
                                        </p:tgtEl>
                                        <p:attrNameLst>
                                          <p:attrName>style.visibility</p:attrName>
                                        </p:attrNameLst>
                                      </p:cBhvr>
                                      <p:to>
                                        <p:strVal val="visible"/>
                                      </p:to>
                                    </p:set>
                                    <p:animEffect transition="in" filter="dissolve">
                                      <p:cBhvr>
                                        <p:cTn id="50" dur="500"/>
                                        <p:tgtEl>
                                          <p:spTgt spid="92"/>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wipe(up)">
                                      <p:cBhvr>
                                        <p:cTn id="53" dur="2000"/>
                                        <p:tgtEl>
                                          <p:spTgt spid="93"/>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dissolve">
                                      <p:cBhvr>
                                        <p:cTn id="58" dur="500"/>
                                        <p:tgtEl>
                                          <p:spTgt spid="95"/>
                                        </p:tgtEl>
                                      </p:cBhvr>
                                    </p:animEffect>
                                  </p:childTnLst>
                                </p:cTn>
                              </p:par>
                              <p:par>
                                <p:cTn id="59" presetID="9" presetClass="entr" presetSubtype="0" fill="hold" nodeType="with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dissolve">
                                      <p:cBhvr>
                                        <p:cTn id="61" dur="500"/>
                                        <p:tgtEl>
                                          <p:spTgt spid="9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96"/>
                                        </p:tgtEl>
                                        <p:attrNameLst>
                                          <p:attrName>style.visibility</p:attrName>
                                        </p:attrNameLst>
                                      </p:cBhvr>
                                      <p:to>
                                        <p:strVal val="visible"/>
                                      </p:to>
                                    </p:set>
                                    <p:animEffect transition="in" filter="dissolve">
                                      <p:cBhvr>
                                        <p:cTn id="64" dur="500"/>
                                        <p:tgtEl>
                                          <p:spTgt spid="96"/>
                                        </p:tgtEl>
                                      </p:cBhvr>
                                    </p:animEffect>
                                  </p:childTnLst>
                                </p:cTn>
                              </p:par>
                              <p:par>
                                <p:cTn id="65" presetID="9" presetClass="entr" presetSubtype="0" fill="hold" nodeType="with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dissolve">
                                      <p:cBhvr>
                                        <p:cTn id="67" dur="500"/>
                                        <p:tgtEl>
                                          <p:spTgt spid="101"/>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dissolve">
                                      <p:cBhvr>
                                        <p:cTn id="70" dur="500"/>
                                        <p:tgtEl>
                                          <p:spTgt spid="94"/>
                                        </p:tgtEl>
                                      </p:cBhvr>
                                    </p:animEffect>
                                  </p:childTnLst>
                                </p:cTn>
                              </p:par>
                              <p:par>
                                <p:cTn id="71" presetID="9" presetClass="entr" presetSubtype="0" fill="hold" nodeType="withEffect">
                                  <p:stCondLst>
                                    <p:cond delay="0"/>
                                  </p:stCondLst>
                                  <p:childTnLst>
                                    <p:set>
                                      <p:cBhvr>
                                        <p:cTn id="72" dur="1" fill="hold">
                                          <p:stCondLst>
                                            <p:cond delay="0"/>
                                          </p:stCondLst>
                                        </p:cTn>
                                        <p:tgtEl>
                                          <p:spTgt spid="103"/>
                                        </p:tgtEl>
                                        <p:attrNameLst>
                                          <p:attrName>style.visibility</p:attrName>
                                        </p:attrNameLst>
                                      </p:cBhvr>
                                      <p:to>
                                        <p:strVal val="visible"/>
                                      </p:to>
                                    </p:set>
                                    <p:animEffect transition="in" filter="dissolve">
                                      <p:cBhvr>
                                        <p:cTn id="73" dur="500"/>
                                        <p:tgtEl>
                                          <p:spTgt spid="10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dissolve">
                                      <p:cBhvr>
                                        <p:cTn id="78" dur="500"/>
                                        <p:tgtEl>
                                          <p:spTgt spid="10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dissolve">
                                      <p:cBhvr>
                                        <p:cTn id="81" dur="500"/>
                                        <p:tgtEl>
                                          <p:spTgt spid="10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07"/>
                                        </p:tgtEl>
                                        <p:attrNameLst>
                                          <p:attrName>style.visibility</p:attrName>
                                        </p:attrNameLst>
                                      </p:cBhvr>
                                      <p:to>
                                        <p:strVal val="visible"/>
                                      </p:to>
                                    </p:set>
                                    <p:animEffect transition="in" filter="dissolve">
                                      <p:cBhvr>
                                        <p:cTn id="84" dur="500"/>
                                        <p:tgtEl>
                                          <p:spTgt spid="10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108"/>
                                        </p:tgtEl>
                                        <p:attrNameLst>
                                          <p:attrName>style.visibility</p:attrName>
                                        </p:attrNameLst>
                                      </p:cBhvr>
                                      <p:to>
                                        <p:strVal val="visible"/>
                                      </p:to>
                                    </p:set>
                                    <p:animEffect transition="in" filter="dissolve">
                                      <p:cBhvr>
                                        <p:cTn id="87" dur="500"/>
                                        <p:tgtEl>
                                          <p:spTgt spid="10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09"/>
                                        </p:tgtEl>
                                        <p:attrNameLst>
                                          <p:attrName>style.visibility</p:attrName>
                                        </p:attrNameLst>
                                      </p:cBhvr>
                                      <p:to>
                                        <p:strVal val="visible"/>
                                      </p:to>
                                    </p:set>
                                    <p:animEffect transition="in" filter="dissolve">
                                      <p:cBhvr>
                                        <p:cTn id="90" dur="500"/>
                                        <p:tgtEl>
                                          <p:spTgt spid="10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Effect transition="in" filter="dissolve">
                                      <p:cBhvr>
                                        <p:cTn id="93" dur="500"/>
                                        <p:tgtEl>
                                          <p:spTgt spid="11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117"/>
                                        </p:tgtEl>
                                        <p:attrNameLst>
                                          <p:attrName>style.visibility</p:attrName>
                                        </p:attrNameLst>
                                      </p:cBhvr>
                                      <p:to>
                                        <p:strVal val="visible"/>
                                      </p:to>
                                    </p:set>
                                    <p:animEffect transition="in" filter="dissolve">
                                      <p:cBhvr>
                                        <p:cTn id="96" dur="500"/>
                                        <p:tgtEl>
                                          <p:spTgt spid="117"/>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118"/>
                                        </p:tgtEl>
                                        <p:attrNameLst>
                                          <p:attrName>style.visibility</p:attrName>
                                        </p:attrNameLst>
                                      </p:cBhvr>
                                      <p:to>
                                        <p:strVal val="visible"/>
                                      </p:to>
                                    </p:set>
                                    <p:animEffect transition="in" filter="dissolve">
                                      <p:cBhvr>
                                        <p:cTn id="99" dur="500"/>
                                        <p:tgtEl>
                                          <p:spTgt spid="118"/>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128"/>
                                        </p:tgtEl>
                                        <p:attrNameLst>
                                          <p:attrName>style.visibility</p:attrName>
                                        </p:attrNameLst>
                                      </p:cBhvr>
                                      <p:to>
                                        <p:strVal val="visible"/>
                                      </p:to>
                                    </p:set>
                                    <p:animEffect transition="in" filter="dissolve">
                                      <p:cBhvr>
                                        <p:cTn id="104" dur="500"/>
                                        <p:tgtEl>
                                          <p:spTgt spid="12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36"/>
                                        </p:tgtEl>
                                        <p:attrNameLst>
                                          <p:attrName>style.visibility</p:attrName>
                                        </p:attrNameLst>
                                      </p:cBhvr>
                                      <p:to>
                                        <p:strVal val="visible"/>
                                      </p:to>
                                    </p:set>
                                    <p:animEffect transition="in" filter="dissolve">
                                      <p:cBhvr>
                                        <p:cTn id="109" dur="500"/>
                                        <p:tgtEl>
                                          <p:spTgt spid="136"/>
                                        </p:tgtEl>
                                      </p:cBhvr>
                                    </p:animEffect>
                                  </p:childTnLst>
                                </p:cTn>
                              </p:par>
                            </p:childTnLst>
                          </p:cTn>
                        </p:par>
                      </p:childTnLst>
                    </p:cTn>
                  </p:par>
                  <p:par>
                    <p:cTn id="110" fill="hold">
                      <p:stCondLst>
                        <p:cond delay="indefinite"/>
                      </p:stCondLst>
                      <p:childTnLst>
                        <p:par>
                          <p:cTn id="111" fill="hold">
                            <p:stCondLst>
                              <p:cond delay="0"/>
                            </p:stCondLst>
                            <p:childTnLst>
                              <p:par>
                                <p:cTn id="112" presetID="5" presetClass="entr" presetSubtype="10" fill="hold" grpId="0" nodeType="clickEffect">
                                  <p:stCondLst>
                                    <p:cond delay="0"/>
                                  </p:stCondLst>
                                  <p:childTnLst>
                                    <p:set>
                                      <p:cBhvr>
                                        <p:cTn id="113" dur="1" fill="hold">
                                          <p:stCondLst>
                                            <p:cond delay="0"/>
                                          </p:stCondLst>
                                        </p:cTn>
                                        <p:tgtEl>
                                          <p:spTgt spid="129"/>
                                        </p:tgtEl>
                                        <p:attrNameLst>
                                          <p:attrName>style.visibility</p:attrName>
                                        </p:attrNameLst>
                                      </p:cBhvr>
                                      <p:to>
                                        <p:strVal val="visible"/>
                                      </p:to>
                                    </p:set>
                                    <p:animEffect transition="in" filter="checkerboard(across)">
                                      <p:cBhvr>
                                        <p:cTn id="114" dur="500"/>
                                        <p:tgtEl>
                                          <p:spTgt spid="129"/>
                                        </p:tgtEl>
                                      </p:cBhvr>
                                    </p:animEffect>
                                  </p:childTnLst>
                                </p:cTn>
                              </p:par>
                              <p:par>
                                <p:cTn id="115" presetID="5" presetClass="entr" presetSubtype="10" fill="hold" grpId="0" nodeType="withEffect">
                                  <p:stCondLst>
                                    <p:cond delay="0"/>
                                  </p:stCondLst>
                                  <p:childTnLst>
                                    <p:set>
                                      <p:cBhvr>
                                        <p:cTn id="116" dur="1" fill="hold">
                                          <p:stCondLst>
                                            <p:cond delay="0"/>
                                          </p:stCondLst>
                                        </p:cTn>
                                        <p:tgtEl>
                                          <p:spTgt spid="130"/>
                                        </p:tgtEl>
                                        <p:attrNameLst>
                                          <p:attrName>style.visibility</p:attrName>
                                        </p:attrNameLst>
                                      </p:cBhvr>
                                      <p:to>
                                        <p:strVal val="visible"/>
                                      </p:to>
                                    </p:set>
                                    <p:animEffect transition="in" filter="checkerboard(across)">
                                      <p:cBhvr>
                                        <p:cTn id="117" dur="500"/>
                                        <p:tgtEl>
                                          <p:spTgt spid="130"/>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131"/>
                                        </p:tgtEl>
                                        <p:attrNameLst>
                                          <p:attrName>style.visibility</p:attrName>
                                        </p:attrNameLst>
                                      </p:cBhvr>
                                      <p:to>
                                        <p:strVal val="visible"/>
                                      </p:to>
                                    </p:set>
                                    <p:animEffect transition="in" filter="checkerboard(across)">
                                      <p:cBhvr>
                                        <p:cTn id="120" dur="500"/>
                                        <p:tgtEl>
                                          <p:spTgt spid="131"/>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132"/>
                                        </p:tgtEl>
                                        <p:attrNameLst>
                                          <p:attrName>style.visibility</p:attrName>
                                        </p:attrNameLst>
                                      </p:cBhvr>
                                      <p:to>
                                        <p:strVal val="visible"/>
                                      </p:to>
                                    </p:set>
                                    <p:animEffect transition="in" filter="checkerboard(across)">
                                      <p:cBhvr>
                                        <p:cTn id="123" dur="500"/>
                                        <p:tgtEl>
                                          <p:spTgt spid="132"/>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133"/>
                                        </p:tgtEl>
                                        <p:attrNameLst>
                                          <p:attrName>style.visibility</p:attrName>
                                        </p:attrNameLst>
                                      </p:cBhvr>
                                      <p:to>
                                        <p:strVal val="visible"/>
                                      </p:to>
                                    </p:set>
                                    <p:animEffect transition="in" filter="checkerboard(across)">
                                      <p:cBhvr>
                                        <p:cTn id="126" dur="500"/>
                                        <p:tgtEl>
                                          <p:spTgt spid="133"/>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134"/>
                                        </p:tgtEl>
                                        <p:attrNameLst>
                                          <p:attrName>style.visibility</p:attrName>
                                        </p:attrNameLst>
                                      </p:cBhvr>
                                      <p:to>
                                        <p:strVal val="visible"/>
                                      </p:to>
                                    </p:set>
                                    <p:animEffect transition="in" filter="checkerboard(across)">
                                      <p:cBhvr>
                                        <p:cTn id="129" dur="500"/>
                                        <p:tgtEl>
                                          <p:spTgt spid="134"/>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135"/>
                                        </p:tgtEl>
                                        <p:attrNameLst>
                                          <p:attrName>style.visibility</p:attrName>
                                        </p:attrNameLst>
                                      </p:cBhvr>
                                      <p:to>
                                        <p:strVal val="visible"/>
                                      </p:to>
                                    </p:set>
                                    <p:animEffect transition="in" filter="checkerboard(across)">
                                      <p:cBhvr>
                                        <p:cTn id="13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1" animBg="1"/>
      <p:bldP spid="92" grpId="0" animBg="1"/>
      <p:bldP spid="93" grpId="0" animBg="1"/>
      <p:bldP spid="94" grpId="0" animBg="1"/>
      <p:bldP spid="95" grpId="0" animBg="1"/>
      <p:bldP spid="96" grpId="0" animBg="1"/>
      <p:bldP spid="105" grpId="0" animBg="1"/>
      <p:bldP spid="106" grpId="0" animBg="1"/>
      <p:bldP spid="107" grpId="0" animBg="1"/>
      <p:bldP spid="108" grpId="0" animBg="1"/>
      <p:bldP spid="109" grpId="0" animBg="1"/>
      <p:bldP spid="110" grpId="0" animBg="1"/>
      <p:bldP spid="117" grpId="0" animBg="1"/>
      <p:bldP spid="118" grpId="0" animBg="1"/>
      <p:bldP spid="123"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45" grpId="0" animBg="1"/>
      <p:bldP spid="1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Down Arrow 119"/>
          <p:cNvSpPr/>
          <p:nvPr/>
        </p:nvSpPr>
        <p:spPr bwMode="auto">
          <a:xfrm>
            <a:off x="8604448" y="4221088"/>
            <a:ext cx="45719" cy="1440160"/>
          </a:xfrm>
          <a:prstGeom prst="downArrow">
            <a:avLst/>
          </a:prstGeom>
          <a:solidFill>
            <a:schemeClr val="accent1"/>
          </a:solidFill>
          <a:ln w="19050" cap="flat" cmpd="sng" algn="ctr">
            <a:solidFill>
              <a:srgbClr val="0000FF"/>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effectLst/>
              <a:latin typeface="+mn-lt"/>
            </a:endParaRPr>
          </a:p>
        </p:txBody>
      </p:sp>
      <p:sp>
        <p:nvSpPr>
          <p:cNvPr id="115" name="Down Arrow 114"/>
          <p:cNvSpPr/>
          <p:nvPr/>
        </p:nvSpPr>
        <p:spPr bwMode="auto">
          <a:xfrm>
            <a:off x="7334592" y="4221088"/>
            <a:ext cx="45720" cy="1440160"/>
          </a:xfrm>
          <a:prstGeom prst="downArrow">
            <a:avLst/>
          </a:prstGeom>
          <a:solidFill>
            <a:schemeClr val="accent1"/>
          </a:solidFill>
          <a:ln w="19050" cap="flat" cmpd="sng" algn="ctr">
            <a:solidFill>
              <a:srgbClr val="FF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effectLst/>
              <a:latin typeface="+mn-lt"/>
            </a:endParaRPr>
          </a:p>
        </p:txBody>
      </p:sp>
      <p:sp>
        <p:nvSpPr>
          <p:cNvPr id="114" name="Down Arrow 113"/>
          <p:cNvSpPr/>
          <p:nvPr/>
        </p:nvSpPr>
        <p:spPr bwMode="auto">
          <a:xfrm flipH="1">
            <a:off x="6804247" y="3573016"/>
            <a:ext cx="45719" cy="2088232"/>
          </a:xfrm>
          <a:prstGeom prst="downArrow">
            <a:avLst/>
          </a:prstGeom>
          <a:solidFill>
            <a:schemeClr val="accent1"/>
          </a:solidFill>
          <a:ln w="19050" cap="flat" cmpd="sng" algn="ctr">
            <a:solidFill>
              <a:srgbClr val="FF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effectLst/>
              <a:latin typeface="+mn-lt"/>
            </a:endParaRPr>
          </a:p>
        </p:txBody>
      </p:sp>
      <p:sp>
        <p:nvSpPr>
          <p:cNvPr id="23" name="Down Arrow 22"/>
          <p:cNvSpPr/>
          <p:nvPr/>
        </p:nvSpPr>
        <p:spPr bwMode="auto">
          <a:xfrm>
            <a:off x="6372200" y="2924944"/>
            <a:ext cx="45719" cy="2736304"/>
          </a:xfrm>
          <a:prstGeom prst="downArrow">
            <a:avLst/>
          </a:prstGeom>
          <a:solidFill>
            <a:schemeClr val="accent1"/>
          </a:solidFill>
          <a:ln w="19050" cap="flat" cmpd="sng" algn="ctr">
            <a:solidFill>
              <a:srgbClr val="FF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effectLst/>
              <a:latin typeface="+mn-lt"/>
            </a:endParaRPr>
          </a:p>
        </p:txBody>
      </p:sp>
      <p:sp>
        <p:nvSpPr>
          <p:cNvPr id="2" name="Title 1"/>
          <p:cNvSpPr>
            <a:spLocks noGrp="1"/>
          </p:cNvSpPr>
          <p:nvPr>
            <p:ph type="title"/>
          </p:nvPr>
        </p:nvSpPr>
        <p:spPr/>
        <p:txBody>
          <a:bodyPr/>
          <a:lstStyle/>
          <a:p>
            <a:r>
              <a:rPr lang="en-US" altLang="zh-CN" dirty="0"/>
              <a:t>CCTF – So, a CCTF case can be …</a:t>
            </a:r>
            <a:endParaRPr lang="zh-CN" altLang="en-US" dirty="0"/>
          </a:p>
        </p:txBody>
      </p:sp>
      <p:sp>
        <p:nvSpPr>
          <p:cNvPr id="4" name="Footer Placeholder 3"/>
          <p:cNvSpPr>
            <a:spLocks noGrp="1"/>
          </p:cNvSpPr>
          <p:nvPr>
            <p:ph type="ftr" sz="quarter" idx="10"/>
          </p:nvPr>
        </p:nvSpPr>
        <p:spPr/>
        <p:txBody>
          <a:bodyPr/>
          <a:lstStyle/>
          <a:p>
            <a:pPr>
              <a:defRPr/>
            </a:pPr>
            <a:r>
              <a:rPr lang="en-US"/>
              <a:t>Presentation Identifier Goes Here</a:t>
            </a:r>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a:t>
            </a:fld>
            <a:endParaRPr lang="en-US" dirty="0"/>
          </a:p>
        </p:txBody>
      </p:sp>
      <p:pic>
        <p:nvPicPr>
          <p:cNvPr id="97" name="Picture 96"/>
          <p:cNvPicPr>
            <a:picLocks noChangeAspect="1"/>
          </p:cNvPicPr>
          <p:nvPr/>
        </p:nvPicPr>
        <p:blipFill>
          <a:blip r:embed="rId2" cstate="print"/>
          <a:stretch>
            <a:fillRect/>
          </a:stretch>
        </p:blipFill>
        <p:spPr>
          <a:xfrm>
            <a:off x="251520" y="1649438"/>
            <a:ext cx="2016224" cy="4536504"/>
          </a:xfrm>
          <a:prstGeom prst="rect">
            <a:avLst/>
          </a:prstGeom>
        </p:spPr>
      </p:pic>
      <p:pic>
        <p:nvPicPr>
          <p:cNvPr id="98" name="Picture 97"/>
          <p:cNvPicPr>
            <a:picLocks noChangeAspect="1"/>
          </p:cNvPicPr>
          <p:nvPr/>
        </p:nvPicPr>
        <p:blipFill>
          <a:blip r:embed="rId3" cstate="print"/>
          <a:stretch>
            <a:fillRect/>
          </a:stretch>
        </p:blipFill>
        <p:spPr>
          <a:xfrm>
            <a:off x="2483768" y="1772816"/>
            <a:ext cx="3456384" cy="3746500"/>
          </a:xfrm>
          <a:prstGeom prst="rect">
            <a:avLst/>
          </a:prstGeom>
        </p:spPr>
      </p:pic>
      <p:sp>
        <p:nvSpPr>
          <p:cNvPr id="12" name="TextBox 11"/>
          <p:cNvSpPr txBox="1"/>
          <p:nvPr/>
        </p:nvSpPr>
        <p:spPr bwMode="ltGray">
          <a:xfrm>
            <a:off x="467544" y="1196752"/>
            <a:ext cx="1800200" cy="360040"/>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r>
              <a:rPr lang="en-US" sz="2000" dirty="0">
                <a:latin typeface="Calibri" pitchFamily="34" charset="0"/>
              </a:rPr>
              <a:t>Straight Forward</a:t>
            </a:r>
          </a:p>
        </p:txBody>
      </p:sp>
      <p:sp>
        <p:nvSpPr>
          <p:cNvPr id="100" name="TextBox 99"/>
          <p:cNvSpPr txBox="1"/>
          <p:nvPr/>
        </p:nvSpPr>
        <p:spPr bwMode="ltGray">
          <a:xfrm>
            <a:off x="2987824" y="1196752"/>
            <a:ext cx="2160240" cy="360040"/>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r>
              <a:rPr lang="en-US" sz="2000" dirty="0">
                <a:latin typeface="Calibri" pitchFamily="34" charset="0"/>
              </a:rPr>
              <a:t>Simple Concurrency</a:t>
            </a:r>
          </a:p>
        </p:txBody>
      </p:sp>
      <p:sp>
        <p:nvSpPr>
          <p:cNvPr id="102" name="Flowchart: Predefined Process 126"/>
          <p:cNvSpPr/>
          <p:nvPr/>
        </p:nvSpPr>
        <p:spPr bwMode="auto">
          <a:xfrm>
            <a:off x="6084168" y="2564904"/>
            <a:ext cx="648072" cy="432048"/>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Case</a:t>
            </a:r>
            <a:endParaRPr lang="en-US" altLang="zh-CN" sz="900" dirty="0">
              <a:latin typeface="+mn-lt"/>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Unit</a:t>
            </a:r>
            <a:endParaRPr kumimoji="0" lang="zh-CN" altLang="en-US" sz="900" i="0" u="none" strike="noStrike" cap="none" normalizeH="0" baseline="0" dirty="0" err="1">
              <a:ln>
                <a:noFill/>
              </a:ln>
              <a:effectLst/>
              <a:latin typeface="+mn-lt"/>
            </a:endParaRPr>
          </a:p>
        </p:txBody>
      </p:sp>
      <p:sp>
        <p:nvSpPr>
          <p:cNvPr id="104" name="Flowchart: Predefined Process 126"/>
          <p:cNvSpPr/>
          <p:nvPr/>
        </p:nvSpPr>
        <p:spPr bwMode="auto">
          <a:xfrm>
            <a:off x="6588224" y="3284984"/>
            <a:ext cx="648072" cy="432048"/>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Case</a:t>
            </a:r>
            <a:endParaRPr lang="en-US" altLang="zh-CN" sz="900" dirty="0">
              <a:latin typeface="+mn-lt"/>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Unit</a:t>
            </a:r>
            <a:endParaRPr kumimoji="0" lang="zh-CN" altLang="en-US" sz="900" i="0" u="none" strike="noStrike" cap="none" normalizeH="0" baseline="0" dirty="0" err="1">
              <a:ln>
                <a:noFill/>
              </a:ln>
              <a:effectLst/>
              <a:latin typeface="+mn-lt"/>
            </a:endParaRPr>
          </a:p>
        </p:txBody>
      </p:sp>
      <p:sp>
        <p:nvSpPr>
          <p:cNvPr id="111" name="Flowchart: Predefined Process 126"/>
          <p:cNvSpPr/>
          <p:nvPr/>
        </p:nvSpPr>
        <p:spPr bwMode="auto">
          <a:xfrm>
            <a:off x="7092280" y="4005064"/>
            <a:ext cx="648072" cy="432048"/>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Case</a:t>
            </a:r>
            <a:endParaRPr lang="en-US" altLang="zh-CN" sz="900" dirty="0">
              <a:latin typeface="+mn-lt"/>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Unit</a:t>
            </a:r>
            <a:endParaRPr kumimoji="0" lang="zh-CN" altLang="en-US" sz="900" i="0" u="none" strike="noStrike" cap="none" normalizeH="0" baseline="0" dirty="0" err="1">
              <a:ln>
                <a:noFill/>
              </a:ln>
              <a:effectLst/>
              <a:latin typeface="+mn-lt"/>
            </a:endParaRPr>
          </a:p>
        </p:txBody>
      </p:sp>
      <p:sp>
        <p:nvSpPr>
          <p:cNvPr id="112" name="Flowchart: Predefined Process 126"/>
          <p:cNvSpPr/>
          <p:nvPr/>
        </p:nvSpPr>
        <p:spPr bwMode="auto">
          <a:xfrm>
            <a:off x="7524328" y="2852936"/>
            <a:ext cx="648072" cy="432048"/>
          </a:xfrm>
          <a:prstGeom prst="flowChartPredefinedProcess">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Case</a:t>
            </a:r>
            <a:endParaRPr lang="en-US" altLang="zh-CN" sz="900" dirty="0">
              <a:latin typeface="+mn-lt"/>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altLang="zh-CN" sz="900" i="0" u="none" strike="noStrike" cap="none" normalizeH="0" baseline="0" dirty="0">
                <a:ln>
                  <a:noFill/>
                </a:ln>
                <a:effectLst/>
                <a:latin typeface="+mn-lt"/>
              </a:rPr>
              <a:t>Unit</a:t>
            </a:r>
            <a:endParaRPr kumimoji="0" lang="zh-CN" altLang="en-US" sz="900" i="0" u="none" strike="noStrike" cap="none" normalizeH="0" baseline="0" dirty="0" err="1">
              <a:ln>
                <a:noFill/>
              </a:ln>
              <a:effectLst/>
              <a:latin typeface="+mn-lt"/>
            </a:endParaRPr>
          </a:p>
        </p:txBody>
      </p:sp>
      <p:sp>
        <p:nvSpPr>
          <p:cNvPr id="14" name="Rounded Rectangle 13"/>
          <p:cNvSpPr/>
          <p:nvPr/>
        </p:nvSpPr>
        <p:spPr bwMode="auto">
          <a:xfrm>
            <a:off x="7164288" y="1772816"/>
            <a:ext cx="1080120" cy="360040"/>
          </a:xfrm>
          <a:prstGeom prst="roundRect">
            <a:avLst>
              <a:gd name="adj" fmla="val 50000"/>
            </a:avLst>
          </a:prstGeom>
          <a:solidFill>
            <a:schemeClr val="tx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i="0" u="none" strike="noStrike" cap="none" normalizeH="0" baseline="0" dirty="0">
                <a:ln>
                  <a:noFill/>
                </a:ln>
                <a:solidFill>
                  <a:schemeClr val="bg1"/>
                </a:solidFill>
                <a:effectLst/>
                <a:latin typeface="+mn-lt"/>
              </a:rPr>
              <a:t>Start</a:t>
            </a:r>
          </a:p>
        </p:txBody>
      </p:sp>
      <p:cxnSp>
        <p:nvCxnSpPr>
          <p:cNvPr id="16" name="Straight Arrow Connector 15"/>
          <p:cNvCxnSpPr>
            <a:stCxn id="14" idx="2"/>
            <a:endCxn id="102" idx="3"/>
          </p:cNvCxnSpPr>
          <p:nvPr/>
        </p:nvCxnSpPr>
        <p:spPr bwMode="auto">
          <a:xfrm flipH="1">
            <a:off x="6732240" y="2132856"/>
            <a:ext cx="972108" cy="648072"/>
          </a:xfrm>
          <a:prstGeom prst="straightConnector1">
            <a:avLst/>
          </a:prstGeom>
          <a:solidFill>
            <a:schemeClr val="accent1"/>
          </a:solidFill>
          <a:ln w="19050" cap="flat" cmpd="sng" algn="ctr">
            <a:solidFill>
              <a:srgbClr val="0000FF"/>
            </a:solidFill>
            <a:prstDash val="solid"/>
            <a:round/>
            <a:headEnd type="none" w="med" len="med"/>
            <a:tailEnd type="arrow"/>
          </a:ln>
          <a:effectLst/>
        </p:spPr>
      </p:cxnSp>
      <p:cxnSp>
        <p:nvCxnSpPr>
          <p:cNvPr id="18" name="Straight Arrow Connector 17"/>
          <p:cNvCxnSpPr>
            <a:stCxn id="102" idx="3"/>
            <a:endCxn id="112" idx="1"/>
          </p:cNvCxnSpPr>
          <p:nvPr/>
        </p:nvCxnSpPr>
        <p:spPr bwMode="auto">
          <a:xfrm>
            <a:off x="6732240" y="2780928"/>
            <a:ext cx="792088" cy="288032"/>
          </a:xfrm>
          <a:prstGeom prst="straightConnector1">
            <a:avLst/>
          </a:prstGeom>
          <a:solidFill>
            <a:schemeClr val="accent1"/>
          </a:solidFill>
          <a:ln w="19050" cap="flat" cmpd="sng" algn="ctr">
            <a:solidFill>
              <a:srgbClr val="0000FF"/>
            </a:solidFill>
            <a:prstDash val="solid"/>
            <a:round/>
            <a:headEnd type="none" w="med" len="med"/>
            <a:tailEnd type="arrow"/>
          </a:ln>
          <a:effectLst/>
        </p:spPr>
      </p:cxnSp>
      <p:cxnSp>
        <p:nvCxnSpPr>
          <p:cNvPr id="20" name="Straight Arrow Connector 19"/>
          <p:cNvCxnSpPr>
            <a:stCxn id="112" idx="1"/>
            <a:endCxn id="104" idx="3"/>
          </p:cNvCxnSpPr>
          <p:nvPr/>
        </p:nvCxnSpPr>
        <p:spPr bwMode="auto">
          <a:xfrm flipH="1">
            <a:off x="7236296" y="3068960"/>
            <a:ext cx="288032" cy="432048"/>
          </a:xfrm>
          <a:prstGeom prst="straightConnector1">
            <a:avLst/>
          </a:prstGeom>
          <a:solidFill>
            <a:schemeClr val="accent1"/>
          </a:solidFill>
          <a:ln w="19050" cap="flat" cmpd="sng" algn="ctr">
            <a:solidFill>
              <a:srgbClr val="0000FF"/>
            </a:solidFill>
            <a:prstDash val="solid"/>
            <a:round/>
            <a:headEnd type="none" w="med" len="med"/>
            <a:tailEnd type="arrow"/>
          </a:ln>
          <a:effectLst/>
        </p:spPr>
      </p:cxnSp>
      <p:cxnSp>
        <p:nvCxnSpPr>
          <p:cNvPr id="22" name="Straight Arrow Connector 21"/>
          <p:cNvCxnSpPr>
            <a:stCxn id="104" idx="3"/>
            <a:endCxn id="111" idx="0"/>
          </p:cNvCxnSpPr>
          <p:nvPr/>
        </p:nvCxnSpPr>
        <p:spPr bwMode="auto">
          <a:xfrm>
            <a:off x="7236296" y="3501008"/>
            <a:ext cx="180020" cy="504056"/>
          </a:xfrm>
          <a:prstGeom prst="straightConnector1">
            <a:avLst/>
          </a:prstGeom>
          <a:solidFill>
            <a:schemeClr val="accent1"/>
          </a:solidFill>
          <a:ln w="19050" cap="flat" cmpd="sng" algn="ctr">
            <a:solidFill>
              <a:srgbClr val="0000FF"/>
            </a:solidFill>
            <a:prstDash val="solid"/>
            <a:round/>
            <a:headEnd type="none" w="med" len="med"/>
            <a:tailEnd type="arrow"/>
          </a:ln>
          <a:effectLst/>
        </p:spPr>
      </p:cxnSp>
      <p:sp>
        <p:nvSpPr>
          <p:cNvPr id="113" name="Rounded Rectangle 112"/>
          <p:cNvSpPr/>
          <p:nvPr/>
        </p:nvSpPr>
        <p:spPr bwMode="auto">
          <a:xfrm>
            <a:off x="6228184" y="5733256"/>
            <a:ext cx="2664296" cy="360040"/>
          </a:xfrm>
          <a:prstGeom prst="roundRect">
            <a:avLst>
              <a:gd name="adj" fmla="val 50000"/>
            </a:avLst>
          </a:prstGeom>
          <a:solidFill>
            <a:schemeClr val="tx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i="0" u="none" strike="noStrike" cap="none" normalizeH="0" baseline="0" dirty="0">
                <a:ln>
                  <a:noFill/>
                </a:ln>
                <a:solidFill>
                  <a:schemeClr val="bg1"/>
                </a:solidFill>
                <a:effectLst/>
                <a:latin typeface="+mn-lt"/>
              </a:rPr>
              <a:t>End</a:t>
            </a:r>
          </a:p>
        </p:txBody>
      </p:sp>
      <p:sp>
        <p:nvSpPr>
          <p:cNvPr id="119" name="Down Arrow 118"/>
          <p:cNvSpPr/>
          <p:nvPr/>
        </p:nvSpPr>
        <p:spPr bwMode="auto">
          <a:xfrm flipH="1">
            <a:off x="7884366" y="3284984"/>
            <a:ext cx="45719" cy="2376264"/>
          </a:xfrm>
          <a:prstGeom prst="downArrow">
            <a:avLst/>
          </a:prstGeom>
          <a:solidFill>
            <a:schemeClr val="accent1"/>
          </a:solidFill>
          <a:ln w="19050" cap="flat" cmpd="sng" algn="ctr">
            <a:solidFill>
              <a:srgbClr val="FF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effectLst/>
              <a:latin typeface="+mn-lt"/>
            </a:endParaRPr>
          </a:p>
        </p:txBody>
      </p:sp>
      <p:sp>
        <p:nvSpPr>
          <p:cNvPr id="38" name="Rectangle 37"/>
          <p:cNvSpPr/>
          <p:nvPr/>
        </p:nvSpPr>
        <p:spPr bwMode="auto">
          <a:xfrm>
            <a:off x="8244408" y="4005064"/>
            <a:ext cx="720080" cy="864096"/>
          </a:xfrm>
          <a:prstGeom prst="rect">
            <a:avLst/>
          </a:prstGeom>
          <a:solidFill>
            <a:schemeClr val="accent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400" dirty="0">
                <a:latin typeface="+mn-lt"/>
              </a:rPr>
              <a:t>Main Thread</a:t>
            </a:r>
            <a:endParaRPr kumimoji="0" lang="en-US" sz="1400" i="0" u="none" strike="noStrike" cap="none" normalizeH="0" baseline="0" dirty="0">
              <a:ln>
                <a:noFill/>
              </a:ln>
              <a:effectLst/>
              <a:latin typeface="+mn-lt"/>
            </a:endParaRPr>
          </a:p>
        </p:txBody>
      </p:sp>
      <p:cxnSp>
        <p:nvCxnSpPr>
          <p:cNvPr id="41" name="Curved Connector 40"/>
          <p:cNvCxnSpPr>
            <a:stCxn id="111" idx="0"/>
            <a:endCxn id="38" idx="0"/>
          </p:cNvCxnSpPr>
          <p:nvPr/>
        </p:nvCxnSpPr>
        <p:spPr bwMode="auto">
          <a:xfrm rot="5400000" flipH="1" flipV="1">
            <a:off x="8010382" y="3410998"/>
            <a:ext cx="12700" cy="1188132"/>
          </a:xfrm>
          <a:prstGeom prst="curvedConnector3">
            <a:avLst>
              <a:gd name="adj1" fmla="val 1800000"/>
            </a:avLst>
          </a:prstGeom>
          <a:solidFill>
            <a:schemeClr val="accent1"/>
          </a:solidFill>
          <a:ln w="19050" cap="flat" cmpd="sng" algn="ctr">
            <a:solidFill>
              <a:srgbClr val="0000FF"/>
            </a:solidFill>
            <a:prstDash val="solid"/>
            <a:round/>
            <a:headEnd type="none" w="med" len="med"/>
            <a:tailEnd type="arrow"/>
          </a:ln>
          <a:effectLst/>
        </p:spPr>
      </p:cxnSp>
      <p:sp>
        <p:nvSpPr>
          <p:cNvPr id="121" name="TextBox 120"/>
          <p:cNvSpPr txBox="1"/>
          <p:nvPr/>
        </p:nvSpPr>
        <p:spPr bwMode="ltGray">
          <a:xfrm>
            <a:off x="6290940" y="908720"/>
            <a:ext cx="2673548" cy="864096"/>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r>
              <a:rPr lang="en-US" sz="2000" dirty="0">
                <a:latin typeface="Calibri" pitchFamily="34" charset="0"/>
              </a:rPr>
              <a:t>Or, Mixed with </a:t>
            </a:r>
          </a:p>
          <a:p>
            <a:pPr>
              <a:lnSpc>
                <a:spcPct val="90000"/>
              </a:lnSpc>
              <a:spcBef>
                <a:spcPts val="0"/>
              </a:spcBef>
              <a:spcAft>
                <a:spcPts val="800"/>
              </a:spcAft>
            </a:pPr>
            <a:r>
              <a:rPr lang="en-US" sz="2000" dirty="0">
                <a:latin typeface="Calibri" pitchFamily="34" charset="0"/>
              </a:rPr>
              <a:t>reusable case units</a:t>
            </a:r>
          </a:p>
        </p:txBody>
      </p:sp>
    </p:spTree>
    <p:extLst>
      <p:ext uri="{BB962C8B-B14F-4D97-AF65-F5344CB8AC3E}">
        <p14:creationId xmlns:p14="http://schemas.microsoft.com/office/powerpoint/2010/main" val="416736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up)">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up)">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dissolve">
                                      <p:cBhvr>
                                        <p:cTn id="27" dur="500"/>
                                        <p:tgtEl>
                                          <p:spTgt spid="1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1100"/>
                                        <p:tgtEl>
                                          <p:spTgt spid="14"/>
                                        </p:tgtEl>
                                      </p:cBhvr>
                                    </p:animEffect>
                                  </p:childTnLst>
                                </p:cTn>
                              </p:par>
                            </p:childTnLst>
                          </p:cTn>
                        </p:par>
                        <p:par>
                          <p:cTn id="33" fill="hold">
                            <p:stCondLst>
                              <p:cond delay="1100"/>
                            </p:stCondLst>
                            <p:childTnLst>
                              <p:par>
                                <p:cTn id="34" presetID="22" presetClass="entr" presetSubtype="1"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p:stCondLst>
                              <p:cond delay="1600"/>
                            </p:stCondLst>
                            <p:childTnLst>
                              <p:par>
                                <p:cTn id="38" presetID="5" presetClass="entr" presetSubtype="10" fill="hold" grpId="0" nodeType="after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checkerboard(across)">
                                      <p:cBhvr>
                                        <p:cTn id="40" dur="500"/>
                                        <p:tgtEl>
                                          <p:spTgt spid="102"/>
                                        </p:tgtEl>
                                      </p:cBhvr>
                                    </p:animEffect>
                                  </p:childTnLst>
                                </p:cTn>
                              </p:par>
                            </p:childTnLst>
                          </p:cTn>
                        </p:par>
                        <p:par>
                          <p:cTn id="41" fill="hold">
                            <p:stCondLst>
                              <p:cond delay="2100"/>
                            </p:stCondLst>
                            <p:childTnLst>
                              <p:par>
                                <p:cTn id="42" presetID="22" presetClass="entr" presetSubtype="1"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par>
                          <p:cTn id="45" fill="hold">
                            <p:stCondLst>
                              <p:cond delay="2600"/>
                            </p:stCondLst>
                            <p:childTnLst>
                              <p:par>
                                <p:cTn id="46" presetID="5" presetClass="entr" presetSubtype="10" fill="hold" grpId="0" nodeType="afterEffect">
                                  <p:stCondLst>
                                    <p:cond delay="0"/>
                                  </p:stCondLst>
                                  <p:childTnLst>
                                    <p:set>
                                      <p:cBhvr>
                                        <p:cTn id="47" dur="1" fill="hold">
                                          <p:stCondLst>
                                            <p:cond delay="0"/>
                                          </p:stCondLst>
                                        </p:cTn>
                                        <p:tgtEl>
                                          <p:spTgt spid="112"/>
                                        </p:tgtEl>
                                        <p:attrNameLst>
                                          <p:attrName>style.visibility</p:attrName>
                                        </p:attrNameLst>
                                      </p:cBhvr>
                                      <p:to>
                                        <p:strVal val="visible"/>
                                      </p:to>
                                    </p:set>
                                    <p:animEffect transition="in" filter="checkerboard(across)">
                                      <p:cBhvr>
                                        <p:cTn id="48" dur="500"/>
                                        <p:tgtEl>
                                          <p:spTgt spid="112"/>
                                        </p:tgtEl>
                                      </p:cBhvr>
                                    </p:animEffect>
                                  </p:childTnLst>
                                </p:cTn>
                              </p:par>
                            </p:childTnLst>
                          </p:cTn>
                        </p:par>
                        <p:par>
                          <p:cTn id="49" fill="hold">
                            <p:stCondLst>
                              <p:cond delay="3100"/>
                            </p:stCondLst>
                            <p:childTnLst>
                              <p:par>
                                <p:cTn id="50" presetID="22" presetClass="entr" presetSubtype="1" fill="hold"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up)">
                                      <p:cBhvr>
                                        <p:cTn id="52" dur="500"/>
                                        <p:tgtEl>
                                          <p:spTgt spid="20"/>
                                        </p:tgtEl>
                                      </p:cBhvr>
                                    </p:animEffect>
                                  </p:childTnLst>
                                </p:cTn>
                              </p:par>
                            </p:childTnLst>
                          </p:cTn>
                        </p:par>
                        <p:par>
                          <p:cTn id="53" fill="hold">
                            <p:stCondLst>
                              <p:cond delay="3600"/>
                            </p:stCondLst>
                            <p:childTnLst>
                              <p:par>
                                <p:cTn id="54" presetID="5" presetClass="entr" presetSubtype="10" fill="hold" grpId="0" nodeType="afterEffect">
                                  <p:stCondLst>
                                    <p:cond delay="0"/>
                                  </p:stCondLst>
                                  <p:childTnLst>
                                    <p:set>
                                      <p:cBhvr>
                                        <p:cTn id="55" dur="1" fill="hold">
                                          <p:stCondLst>
                                            <p:cond delay="0"/>
                                          </p:stCondLst>
                                        </p:cTn>
                                        <p:tgtEl>
                                          <p:spTgt spid="104"/>
                                        </p:tgtEl>
                                        <p:attrNameLst>
                                          <p:attrName>style.visibility</p:attrName>
                                        </p:attrNameLst>
                                      </p:cBhvr>
                                      <p:to>
                                        <p:strVal val="visible"/>
                                      </p:to>
                                    </p:set>
                                    <p:animEffect transition="in" filter="checkerboard(across)">
                                      <p:cBhvr>
                                        <p:cTn id="56" dur="500"/>
                                        <p:tgtEl>
                                          <p:spTgt spid="104"/>
                                        </p:tgtEl>
                                      </p:cBhvr>
                                    </p:animEffect>
                                  </p:childTnLst>
                                </p:cTn>
                              </p:par>
                            </p:childTnLst>
                          </p:cTn>
                        </p:par>
                        <p:par>
                          <p:cTn id="57" fill="hold">
                            <p:stCondLst>
                              <p:cond delay="4100"/>
                            </p:stCondLst>
                            <p:childTnLst>
                              <p:par>
                                <p:cTn id="58" presetID="22" presetClass="entr" presetSubtype="1"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up)">
                                      <p:cBhvr>
                                        <p:cTn id="60" dur="500"/>
                                        <p:tgtEl>
                                          <p:spTgt spid="22"/>
                                        </p:tgtEl>
                                      </p:cBhvr>
                                    </p:animEffect>
                                  </p:childTnLst>
                                </p:cTn>
                              </p:par>
                            </p:childTnLst>
                          </p:cTn>
                        </p:par>
                        <p:par>
                          <p:cTn id="61" fill="hold">
                            <p:stCondLst>
                              <p:cond delay="4600"/>
                            </p:stCondLst>
                            <p:childTnLst>
                              <p:par>
                                <p:cTn id="62" presetID="5" presetClass="entr" presetSubtype="10" fill="hold" grpId="0" nodeType="afterEffect">
                                  <p:stCondLst>
                                    <p:cond delay="0"/>
                                  </p:stCondLst>
                                  <p:childTnLst>
                                    <p:set>
                                      <p:cBhvr>
                                        <p:cTn id="63" dur="1" fill="hold">
                                          <p:stCondLst>
                                            <p:cond delay="0"/>
                                          </p:stCondLst>
                                        </p:cTn>
                                        <p:tgtEl>
                                          <p:spTgt spid="111"/>
                                        </p:tgtEl>
                                        <p:attrNameLst>
                                          <p:attrName>style.visibility</p:attrName>
                                        </p:attrNameLst>
                                      </p:cBhvr>
                                      <p:to>
                                        <p:strVal val="visible"/>
                                      </p:to>
                                    </p:set>
                                    <p:animEffect transition="in" filter="checkerboard(across)">
                                      <p:cBhvr>
                                        <p:cTn id="64" dur="500"/>
                                        <p:tgtEl>
                                          <p:spTgt spid="111"/>
                                        </p:tgtEl>
                                      </p:cBhvr>
                                    </p:animEffect>
                                  </p:childTnLst>
                                </p:cTn>
                              </p:par>
                            </p:childTnLst>
                          </p:cTn>
                        </p:par>
                        <p:par>
                          <p:cTn id="65" fill="hold">
                            <p:stCondLst>
                              <p:cond delay="5100"/>
                            </p:stCondLst>
                            <p:childTnLst>
                              <p:par>
                                <p:cTn id="66" presetID="22" presetClass="entr" presetSubtype="8"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left)">
                                      <p:cBhvr>
                                        <p:cTn id="68" dur="500"/>
                                        <p:tgtEl>
                                          <p:spTgt spid="41"/>
                                        </p:tgtEl>
                                      </p:cBhvr>
                                    </p:animEffect>
                                  </p:childTnLst>
                                </p:cTn>
                              </p:par>
                            </p:childTnLst>
                          </p:cTn>
                        </p:par>
                        <p:par>
                          <p:cTn id="69" fill="hold">
                            <p:stCondLst>
                              <p:cond delay="5600"/>
                            </p:stCondLst>
                            <p:childTnLst>
                              <p:par>
                                <p:cTn id="70" presetID="5" presetClass="entr" presetSubtype="1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checkerboard(across)">
                                      <p:cBhvr>
                                        <p:cTn id="72" dur="500"/>
                                        <p:tgtEl>
                                          <p:spTgt spid="38"/>
                                        </p:tgtEl>
                                      </p:cBhvr>
                                    </p:animEffect>
                                  </p:childTnLst>
                                </p:cTn>
                              </p:par>
                            </p:childTnLst>
                          </p:cTn>
                        </p:par>
                        <p:par>
                          <p:cTn id="73" fill="hold">
                            <p:stCondLst>
                              <p:cond delay="6100"/>
                            </p:stCondLst>
                            <p:childTnLst>
                              <p:par>
                                <p:cTn id="74" presetID="22" presetClass="entr" presetSubtype="1" fill="hold" grpId="0"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up)">
                                      <p:cBhvr>
                                        <p:cTn id="76" dur="1500"/>
                                        <p:tgtEl>
                                          <p:spTgt spid="2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14"/>
                                        </p:tgtEl>
                                        <p:attrNameLst>
                                          <p:attrName>style.visibility</p:attrName>
                                        </p:attrNameLst>
                                      </p:cBhvr>
                                      <p:to>
                                        <p:strVal val="visible"/>
                                      </p:to>
                                    </p:set>
                                    <p:animEffect transition="in" filter="wipe(up)">
                                      <p:cBhvr>
                                        <p:cTn id="79" dur="1500"/>
                                        <p:tgtEl>
                                          <p:spTgt spid="114"/>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15"/>
                                        </p:tgtEl>
                                        <p:attrNameLst>
                                          <p:attrName>style.visibility</p:attrName>
                                        </p:attrNameLst>
                                      </p:cBhvr>
                                      <p:to>
                                        <p:strVal val="visible"/>
                                      </p:to>
                                    </p:set>
                                    <p:animEffect transition="in" filter="wipe(up)">
                                      <p:cBhvr>
                                        <p:cTn id="82" dur="1500"/>
                                        <p:tgtEl>
                                          <p:spTgt spid="115"/>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19"/>
                                        </p:tgtEl>
                                        <p:attrNameLst>
                                          <p:attrName>style.visibility</p:attrName>
                                        </p:attrNameLst>
                                      </p:cBhvr>
                                      <p:to>
                                        <p:strVal val="visible"/>
                                      </p:to>
                                    </p:set>
                                    <p:animEffect transition="in" filter="wipe(up)">
                                      <p:cBhvr>
                                        <p:cTn id="85" dur="1500"/>
                                        <p:tgtEl>
                                          <p:spTgt spid="119"/>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20"/>
                                        </p:tgtEl>
                                        <p:attrNameLst>
                                          <p:attrName>style.visibility</p:attrName>
                                        </p:attrNameLst>
                                      </p:cBhvr>
                                      <p:to>
                                        <p:strVal val="visible"/>
                                      </p:to>
                                    </p:set>
                                    <p:animEffect transition="in" filter="wipe(up)">
                                      <p:cBhvr>
                                        <p:cTn id="88" dur="1500"/>
                                        <p:tgtEl>
                                          <p:spTgt spid="120"/>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13"/>
                                        </p:tgtEl>
                                        <p:attrNameLst>
                                          <p:attrName>style.visibility</p:attrName>
                                        </p:attrNameLst>
                                      </p:cBhvr>
                                      <p:to>
                                        <p:strVal val="visible"/>
                                      </p:to>
                                    </p:set>
                                    <p:animEffect transition="in" filter="dissolve">
                                      <p:cBhvr>
                                        <p:cTn id="9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15" grpId="0" animBg="1"/>
      <p:bldP spid="114" grpId="0" animBg="1"/>
      <p:bldP spid="23" grpId="0" animBg="1"/>
      <p:bldP spid="12" grpId="0"/>
      <p:bldP spid="100" grpId="0"/>
      <p:bldP spid="102" grpId="0" animBg="1"/>
      <p:bldP spid="104" grpId="0" animBg="1"/>
      <p:bldP spid="111" grpId="0" animBg="1"/>
      <p:bldP spid="112" grpId="0" animBg="1"/>
      <p:bldP spid="14" grpId="0" animBg="1"/>
      <p:bldP spid="113" grpId="0" animBg="1"/>
      <p:bldP spid="119" grpId="0" animBg="1"/>
      <p:bldP spid="38" grpId="0" animBg="1"/>
      <p:bldP spid="1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CCTF – Currency Control Test Framework</a:t>
            </a:r>
            <a:endParaRPr lang="zh-CN" altLang="en-US" dirty="0"/>
          </a:p>
        </p:txBody>
      </p:sp>
      <p:sp>
        <p:nvSpPr>
          <p:cNvPr id="4" name="Footer Placeholder 3"/>
          <p:cNvSpPr>
            <a:spLocks noGrp="1"/>
          </p:cNvSpPr>
          <p:nvPr>
            <p:ph type="ftr" sz="quarter" idx="10"/>
          </p:nvPr>
        </p:nvSpPr>
        <p:spPr/>
        <p:txBody>
          <a:bodyPr/>
          <a:lstStyle/>
          <a:p>
            <a:pPr>
              <a:defRPr/>
            </a:pPr>
            <a:r>
              <a:rPr lang="en-US"/>
              <a:t>Presentation Identifier Goes Here</a:t>
            </a:r>
          </a:p>
        </p:txBody>
      </p:sp>
      <p:sp>
        <p:nvSpPr>
          <p:cNvPr id="97" name="Content Placeholder 3"/>
          <p:cNvSpPr>
            <a:spLocks noGrp="1"/>
          </p:cNvSpPr>
          <p:nvPr>
            <p:ph idx="1"/>
          </p:nvPr>
        </p:nvSpPr>
        <p:spPr>
          <a:xfrm>
            <a:off x="381000" y="1216152"/>
            <a:ext cx="8382000" cy="4956048"/>
          </a:xfrm>
        </p:spPr>
        <p:txBody>
          <a:bodyPr>
            <a:normAutofit fontScale="85000" lnSpcReduction="20000"/>
          </a:bodyPr>
          <a:lstStyle/>
          <a:p>
            <a:r>
              <a:rPr lang="en-US" dirty="0"/>
              <a:t>CCTF = “Concurrency Control Test Framework”</a:t>
            </a:r>
          </a:p>
          <a:p>
            <a:r>
              <a:rPr lang="en-US" dirty="0"/>
              <a:t>All DST cases are based on CCTF</a:t>
            </a:r>
          </a:p>
          <a:p>
            <a:r>
              <a:rPr lang="en-US" dirty="0"/>
              <a:t>CCTF does:</a:t>
            </a:r>
          </a:p>
          <a:p>
            <a:pPr lvl="1"/>
            <a:r>
              <a:rPr lang="en-US" dirty="0"/>
              <a:t>Flow control</a:t>
            </a:r>
          </a:p>
          <a:p>
            <a:pPr lvl="1"/>
            <a:r>
              <a:rPr lang="en-US" dirty="0"/>
              <a:t>Concurrency Control</a:t>
            </a:r>
          </a:p>
          <a:p>
            <a:pPr lvl="1"/>
            <a:r>
              <a:rPr lang="en-US" dirty="0"/>
              <a:t>Multi-thread cases</a:t>
            </a:r>
          </a:p>
          <a:p>
            <a:pPr lvl="1"/>
            <a:r>
              <a:rPr lang="en-US" dirty="0"/>
              <a:t>DST widget integration and remote control</a:t>
            </a:r>
          </a:p>
          <a:p>
            <a:pPr lvl="1"/>
            <a:r>
              <a:rPr lang="en-US" dirty="0"/>
              <a:t>Modularized cases ( combination of pre-defined “case units” )</a:t>
            </a:r>
          </a:p>
          <a:p>
            <a:pPr lvl="1"/>
            <a:r>
              <a:rPr lang="en-US" dirty="0"/>
              <a:t>Other enhancements</a:t>
            </a:r>
          </a:p>
          <a:p>
            <a:pPr lvl="2"/>
            <a:r>
              <a:rPr lang="en-US" dirty="0"/>
              <a:t>Zero configuration, </a:t>
            </a:r>
            <a:r>
              <a:rPr lang="en-US" sz="1900" b="1" dirty="0"/>
              <a:t>no configuration files at all</a:t>
            </a:r>
            <a:r>
              <a:rPr lang="en-US" dirty="0"/>
              <a:t>!</a:t>
            </a:r>
          </a:p>
          <a:p>
            <a:pPr lvl="3"/>
            <a:r>
              <a:rPr lang="en-US" dirty="0"/>
              <a:t>Automatic connection methods detection</a:t>
            </a:r>
          </a:p>
          <a:p>
            <a:pPr lvl="3"/>
            <a:r>
              <a:rPr lang="en-US" dirty="0"/>
              <a:t>Automatic platform detection</a:t>
            </a:r>
          </a:p>
          <a:p>
            <a:pPr lvl="3"/>
            <a:r>
              <a:rPr lang="en-US" dirty="0"/>
              <a:t>Automatic product version detection</a:t>
            </a:r>
          </a:p>
          <a:p>
            <a:pPr lvl="2"/>
            <a:r>
              <a:rPr lang="en-US" dirty="0"/>
              <a:t>OOP + Rich APIs</a:t>
            </a:r>
          </a:p>
          <a:p>
            <a:pPr lvl="2"/>
            <a:r>
              <a:rPr lang="en-US" dirty="0"/>
              <a:t>Panic down/reboot</a:t>
            </a:r>
          </a:p>
          <a:p>
            <a:pPr lvl="2"/>
            <a:r>
              <a:rPr lang="en-US" dirty="0"/>
              <a:t>Command time statistics</a:t>
            </a:r>
          </a:p>
          <a:p>
            <a:pPr lvl="2"/>
            <a:r>
              <a:rPr lang="en-US" dirty="0"/>
              <a:t>Log enhancements</a:t>
            </a:r>
          </a:p>
        </p:txBody>
      </p:sp>
    </p:spTree>
    <p:extLst>
      <p:ext uri="{BB962C8B-B14F-4D97-AF65-F5344CB8AC3E}">
        <p14:creationId xmlns:p14="http://schemas.microsoft.com/office/powerpoint/2010/main" val="3607564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Effect transition="in" filter="wipe(up)">
                                      <p:cBhvr>
                                        <p:cTn id="7" dur="500"/>
                                        <p:tgtEl>
                                          <p:spTgt spid="9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animEffect transition="in" filter="wipe(up)">
                                      <p:cBhvr>
                                        <p:cTn id="11" dur="500"/>
                                        <p:tgtEl>
                                          <p:spTgt spid="9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7">
                                            <p:txEl>
                                              <p:pRg st="2" end="2"/>
                                            </p:txEl>
                                          </p:spTgt>
                                        </p:tgtEl>
                                        <p:attrNameLst>
                                          <p:attrName>style.visibility</p:attrName>
                                        </p:attrNameLst>
                                      </p:cBhvr>
                                      <p:to>
                                        <p:strVal val="visible"/>
                                      </p:to>
                                    </p:set>
                                    <p:animEffect transition="in" filter="wipe(up)">
                                      <p:cBhvr>
                                        <p:cTn id="15" dur="500"/>
                                        <p:tgtEl>
                                          <p:spTgt spid="97">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7">
                                            <p:txEl>
                                              <p:pRg st="3" end="3"/>
                                            </p:txEl>
                                          </p:spTgt>
                                        </p:tgtEl>
                                        <p:attrNameLst>
                                          <p:attrName>style.visibility</p:attrName>
                                        </p:attrNameLst>
                                      </p:cBhvr>
                                      <p:to>
                                        <p:strVal val="visible"/>
                                      </p:to>
                                    </p:set>
                                    <p:animEffect transition="in" filter="wipe(up)">
                                      <p:cBhvr>
                                        <p:cTn id="19" dur="500"/>
                                        <p:tgtEl>
                                          <p:spTgt spid="97">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7">
                                            <p:txEl>
                                              <p:pRg st="4" end="4"/>
                                            </p:txEl>
                                          </p:spTgt>
                                        </p:tgtEl>
                                        <p:attrNameLst>
                                          <p:attrName>style.visibility</p:attrName>
                                        </p:attrNameLst>
                                      </p:cBhvr>
                                      <p:to>
                                        <p:strVal val="visible"/>
                                      </p:to>
                                    </p:set>
                                    <p:animEffect transition="in" filter="wipe(up)">
                                      <p:cBhvr>
                                        <p:cTn id="23" dur="500"/>
                                        <p:tgtEl>
                                          <p:spTgt spid="97">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97">
                                            <p:txEl>
                                              <p:pRg st="5" end="5"/>
                                            </p:txEl>
                                          </p:spTgt>
                                        </p:tgtEl>
                                        <p:attrNameLst>
                                          <p:attrName>style.visibility</p:attrName>
                                        </p:attrNameLst>
                                      </p:cBhvr>
                                      <p:to>
                                        <p:strVal val="visible"/>
                                      </p:to>
                                    </p:set>
                                    <p:animEffect transition="in" filter="wipe(up)">
                                      <p:cBhvr>
                                        <p:cTn id="27" dur="500"/>
                                        <p:tgtEl>
                                          <p:spTgt spid="97">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97">
                                            <p:txEl>
                                              <p:pRg st="6" end="6"/>
                                            </p:txEl>
                                          </p:spTgt>
                                        </p:tgtEl>
                                        <p:attrNameLst>
                                          <p:attrName>style.visibility</p:attrName>
                                        </p:attrNameLst>
                                      </p:cBhvr>
                                      <p:to>
                                        <p:strVal val="visible"/>
                                      </p:to>
                                    </p:set>
                                    <p:animEffect transition="in" filter="wipe(up)">
                                      <p:cBhvr>
                                        <p:cTn id="31" dur="500"/>
                                        <p:tgtEl>
                                          <p:spTgt spid="97">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97">
                                            <p:txEl>
                                              <p:pRg st="7" end="7"/>
                                            </p:txEl>
                                          </p:spTgt>
                                        </p:tgtEl>
                                        <p:attrNameLst>
                                          <p:attrName>style.visibility</p:attrName>
                                        </p:attrNameLst>
                                      </p:cBhvr>
                                      <p:to>
                                        <p:strVal val="visible"/>
                                      </p:to>
                                    </p:set>
                                    <p:animEffect transition="in" filter="wipe(up)">
                                      <p:cBhvr>
                                        <p:cTn id="35" dur="500"/>
                                        <p:tgtEl>
                                          <p:spTgt spid="97">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97">
                                            <p:txEl>
                                              <p:pRg st="8" end="8"/>
                                            </p:txEl>
                                          </p:spTgt>
                                        </p:tgtEl>
                                        <p:attrNameLst>
                                          <p:attrName>style.visibility</p:attrName>
                                        </p:attrNameLst>
                                      </p:cBhvr>
                                      <p:to>
                                        <p:strVal val="visible"/>
                                      </p:to>
                                    </p:set>
                                    <p:animEffect transition="in" filter="wipe(up)">
                                      <p:cBhvr>
                                        <p:cTn id="39" dur="500"/>
                                        <p:tgtEl>
                                          <p:spTgt spid="97">
                                            <p:txEl>
                                              <p:pRg st="8" end="8"/>
                                            </p:tx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97">
                                            <p:txEl>
                                              <p:pRg st="9" end="9"/>
                                            </p:txEl>
                                          </p:spTgt>
                                        </p:tgtEl>
                                        <p:attrNameLst>
                                          <p:attrName>style.visibility</p:attrName>
                                        </p:attrNameLst>
                                      </p:cBhvr>
                                      <p:to>
                                        <p:strVal val="visible"/>
                                      </p:to>
                                    </p:set>
                                    <p:animEffect transition="in" filter="wipe(up)">
                                      <p:cBhvr>
                                        <p:cTn id="43" dur="500"/>
                                        <p:tgtEl>
                                          <p:spTgt spid="97">
                                            <p:txEl>
                                              <p:pRg st="9" end="9"/>
                                            </p:txEl>
                                          </p:spTgt>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97">
                                            <p:txEl>
                                              <p:pRg st="10" end="10"/>
                                            </p:txEl>
                                          </p:spTgt>
                                        </p:tgtEl>
                                        <p:attrNameLst>
                                          <p:attrName>style.visibility</p:attrName>
                                        </p:attrNameLst>
                                      </p:cBhvr>
                                      <p:to>
                                        <p:strVal val="visible"/>
                                      </p:to>
                                    </p:set>
                                    <p:animEffect transition="in" filter="wipe(up)">
                                      <p:cBhvr>
                                        <p:cTn id="47" dur="500"/>
                                        <p:tgtEl>
                                          <p:spTgt spid="97">
                                            <p:txEl>
                                              <p:pRg st="10" end="1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7">
                                            <p:txEl>
                                              <p:pRg st="11" end="11"/>
                                            </p:txEl>
                                          </p:spTgt>
                                        </p:tgtEl>
                                        <p:attrNameLst>
                                          <p:attrName>style.visibility</p:attrName>
                                        </p:attrNameLst>
                                      </p:cBhvr>
                                      <p:to>
                                        <p:strVal val="visible"/>
                                      </p:to>
                                    </p:set>
                                    <p:animEffect transition="in" filter="wipe(up)">
                                      <p:cBhvr>
                                        <p:cTn id="51" dur="500"/>
                                        <p:tgtEl>
                                          <p:spTgt spid="97">
                                            <p:txEl>
                                              <p:pRg st="11" end="11"/>
                                            </p:txEl>
                                          </p:spTgt>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97">
                                            <p:txEl>
                                              <p:pRg st="12" end="12"/>
                                            </p:txEl>
                                          </p:spTgt>
                                        </p:tgtEl>
                                        <p:attrNameLst>
                                          <p:attrName>style.visibility</p:attrName>
                                        </p:attrNameLst>
                                      </p:cBhvr>
                                      <p:to>
                                        <p:strVal val="visible"/>
                                      </p:to>
                                    </p:set>
                                    <p:animEffect transition="in" filter="wipe(up)">
                                      <p:cBhvr>
                                        <p:cTn id="55" dur="500"/>
                                        <p:tgtEl>
                                          <p:spTgt spid="97">
                                            <p:txEl>
                                              <p:pRg st="12" end="12"/>
                                            </p:tx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97">
                                            <p:txEl>
                                              <p:pRg st="13" end="13"/>
                                            </p:txEl>
                                          </p:spTgt>
                                        </p:tgtEl>
                                        <p:attrNameLst>
                                          <p:attrName>style.visibility</p:attrName>
                                        </p:attrNameLst>
                                      </p:cBhvr>
                                      <p:to>
                                        <p:strVal val="visible"/>
                                      </p:to>
                                    </p:set>
                                    <p:animEffect transition="in" filter="wipe(up)">
                                      <p:cBhvr>
                                        <p:cTn id="59" dur="500"/>
                                        <p:tgtEl>
                                          <p:spTgt spid="97">
                                            <p:txEl>
                                              <p:pRg st="13" end="13"/>
                                            </p:txEl>
                                          </p:spTgt>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97">
                                            <p:txEl>
                                              <p:pRg st="14" end="14"/>
                                            </p:txEl>
                                          </p:spTgt>
                                        </p:tgtEl>
                                        <p:attrNameLst>
                                          <p:attrName>style.visibility</p:attrName>
                                        </p:attrNameLst>
                                      </p:cBhvr>
                                      <p:to>
                                        <p:strVal val="visible"/>
                                      </p:to>
                                    </p:set>
                                    <p:animEffect transition="in" filter="wipe(up)">
                                      <p:cBhvr>
                                        <p:cTn id="63" dur="500"/>
                                        <p:tgtEl>
                                          <p:spTgt spid="97">
                                            <p:txEl>
                                              <p:pRg st="14" end="14"/>
                                            </p:txEl>
                                          </p:spTgt>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97">
                                            <p:txEl>
                                              <p:pRg st="15" end="15"/>
                                            </p:txEl>
                                          </p:spTgt>
                                        </p:tgtEl>
                                        <p:attrNameLst>
                                          <p:attrName>style.visibility</p:attrName>
                                        </p:attrNameLst>
                                      </p:cBhvr>
                                      <p:to>
                                        <p:strVal val="visible"/>
                                      </p:to>
                                    </p:set>
                                    <p:animEffect transition="in" filter="wipe(up)">
                                      <p:cBhvr>
                                        <p:cTn id="67" dur="500"/>
                                        <p:tgtEl>
                                          <p:spTgt spid="97">
                                            <p:txEl>
                                              <p:pRg st="15" end="15"/>
                                            </p:tx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97">
                                            <p:txEl>
                                              <p:pRg st="16" end="16"/>
                                            </p:txEl>
                                          </p:spTgt>
                                        </p:tgtEl>
                                        <p:attrNameLst>
                                          <p:attrName>style.visibility</p:attrName>
                                        </p:attrNameLst>
                                      </p:cBhvr>
                                      <p:to>
                                        <p:strVal val="visible"/>
                                      </p:to>
                                    </p:set>
                                    <p:animEffect transition="in" filter="wipe(up)">
                                      <p:cBhvr>
                                        <p:cTn id="71" dur="500"/>
                                        <p:tgtEl>
                                          <p:spTgt spid="9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39552" y="1268760"/>
            <a:ext cx="2736304" cy="1368152"/>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w="101600" h="127000"/>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dirty="0">
                <a:ln>
                  <a:noFill/>
                </a:ln>
                <a:effectLst/>
                <a:latin typeface="+mn-lt"/>
              </a:rPr>
              <a:t>SUT</a:t>
            </a:r>
          </a:p>
        </p:txBody>
      </p:sp>
      <p:sp>
        <p:nvSpPr>
          <p:cNvPr id="2" name="Title 1"/>
          <p:cNvSpPr>
            <a:spLocks noGrp="1"/>
          </p:cNvSpPr>
          <p:nvPr>
            <p:ph type="title"/>
          </p:nvPr>
        </p:nvSpPr>
        <p:spPr/>
        <p:txBody>
          <a:bodyPr/>
          <a:lstStyle/>
          <a:p>
            <a:r>
              <a:rPr lang="en-US" altLang="zh-CN" dirty="0"/>
              <a:t>Widgets – Workload Generators &amp; Fault Injectors</a:t>
            </a:r>
            <a:endParaRPr lang="zh-CN" altLang="en-US" dirty="0"/>
          </a:p>
        </p:txBody>
      </p:sp>
      <p:sp>
        <p:nvSpPr>
          <p:cNvPr id="4" name="Footer Placeholder 3"/>
          <p:cNvSpPr>
            <a:spLocks noGrp="1"/>
          </p:cNvSpPr>
          <p:nvPr>
            <p:ph type="ftr" sz="quarter" idx="10"/>
          </p:nvPr>
        </p:nvSpPr>
        <p:spPr>
          <a:xfrm>
            <a:off x="251520" y="6358518"/>
            <a:ext cx="4183380" cy="232782"/>
          </a:xfrm>
        </p:spPr>
        <p:txBody>
          <a:bodyPr/>
          <a:lstStyle/>
          <a:p>
            <a:pPr>
              <a:defRPr/>
            </a:pPr>
            <a:r>
              <a:rPr lang="en-US"/>
              <a:t>Presentation Identifier Goes Here</a:t>
            </a:r>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5</a:t>
            </a:fld>
            <a:endParaRPr lang="en-US" dirty="0"/>
          </a:p>
        </p:txBody>
      </p:sp>
      <p:sp>
        <p:nvSpPr>
          <p:cNvPr id="56" name="Content Placeholder 4"/>
          <p:cNvSpPr>
            <a:spLocks noGrp="1"/>
          </p:cNvSpPr>
          <p:nvPr>
            <p:ph idx="1"/>
          </p:nvPr>
        </p:nvSpPr>
        <p:spPr>
          <a:xfrm>
            <a:off x="5724128" y="1216152"/>
            <a:ext cx="3038872" cy="4956048"/>
          </a:xfrm>
        </p:spPr>
        <p:txBody>
          <a:bodyPr>
            <a:normAutofit fontScale="70000" lnSpcReduction="20000"/>
          </a:bodyPr>
          <a:lstStyle/>
          <a:p>
            <a:pPr>
              <a:defRPr/>
            </a:pPr>
            <a:r>
              <a:rPr lang="en-US" dirty="0">
                <a:latin typeface="Calibri" charset="0"/>
              </a:rPr>
              <a:t>A widget is </a:t>
            </a:r>
          </a:p>
          <a:p>
            <a:pPr lvl="1">
              <a:defRPr/>
            </a:pPr>
            <a:r>
              <a:rPr lang="en-US" dirty="0">
                <a:latin typeface="Calibri" charset="0"/>
              </a:rPr>
              <a:t>A small C application</a:t>
            </a:r>
          </a:p>
          <a:p>
            <a:pPr lvl="1">
              <a:defRPr/>
            </a:pPr>
            <a:r>
              <a:rPr lang="en-US" dirty="0">
                <a:latin typeface="Calibri" charset="0"/>
              </a:rPr>
              <a:t>A Work Load Generator or a Fault Injector</a:t>
            </a:r>
          </a:p>
          <a:p>
            <a:pPr lvl="1">
              <a:defRPr/>
            </a:pPr>
            <a:r>
              <a:rPr lang="en-US" dirty="0">
                <a:latin typeface="Calibri" charset="0"/>
              </a:rPr>
              <a:t>Remotely start/terminate/monitor</a:t>
            </a:r>
          </a:p>
          <a:p>
            <a:pPr lvl="1">
              <a:defRPr/>
            </a:pPr>
            <a:r>
              <a:rPr lang="en-US" dirty="0">
                <a:latin typeface="Calibri" charset="0"/>
              </a:rPr>
              <a:t>Integration with any PERL/PYTHON based cases</a:t>
            </a:r>
          </a:p>
          <a:p>
            <a:r>
              <a:rPr lang="en-US" dirty="0">
                <a:latin typeface="Calibri" pitchFamily="34" charset="0"/>
              </a:rPr>
              <a:t>Each widget does only one thing, combinations of widgets makes complex environments.</a:t>
            </a:r>
          </a:p>
          <a:p>
            <a:r>
              <a:rPr lang="en-US" dirty="0">
                <a:latin typeface="Calibri" pitchFamily="34" charset="0"/>
              </a:rPr>
              <a:t>New widgets can be automatically discovered by widget framework.</a:t>
            </a:r>
          </a:p>
          <a:p>
            <a:r>
              <a:rPr lang="en-US" dirty="0">
                <a:latin typeface="Calibri" pitchFamily="34" charset="0"/>
              </a:rPr>
              <a:t>CCTF calls PYTHON API to control widgets</a:t>
            </a:r>
          </a:p>
          <a:p>
            <a:r>
              <a:rPr lang="en-US" dirty="0">
                <a:latin typeface="Calibri" pitchFamily="34" charset="0"/>
              </a:rPr>
              <a:t>SMTF calls PERL API to control widgets</a:t>
            </a:r>
          </a:p>
          <a:p>
            <a:endParaRPr lang="en-US" dirty="0"/>
          </a:p>
        </p:txBody>
      </p:sp>
      <p:grpSp>
        <p:nvGrpSpPr>
          <p:cNvPr id="57" name="Group 56"/>
          <p:cNvGrpSpPr/>
          <p:nvPr/>
        </p:nvGrpSpPr>
        <p:grpSpPr>
          <a:xfrm>
            <a:off x="598860" y="1556792"/>
            <a:ext cx="1296144" cy="846094"/>
            <a:chOff x="338064" y="2564904"/>
            <a:chExt cx="5184576" cy="3384376"/>
          </a:xfrm>
        </p:grpSpPr>
        <p:sp>
          <p:nvSpPr>
            <p:cNvPr id="58" name="10-Point Star 57"/>
            <p:cNvSpPr/>
            <p:nvPr/>
          </p:nvSpPr>
          <p:spPr bwMode="auto">
            <a:xfrm>
              <a:off x="1130152" y="4581128"/>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00" i="0" u="none" strike="noStrike" cap="none" normalizeH="0" baseline="0" dirty="0">
                  <a:ln>
                    <a:noFill/>
                  </a:ln>
                  <a:effectLst/>
                  <a:latin typeface="+mn-lt"/>
                </a:rPr>
                <a:t>CPU</a:t>
              </a:r>
              <a:r>
                <a:rPr kumimoji="0" lang="en-US" sz="200" i="0" u="none" strike="noStrike" cap="none" normalizeH="0" dirty="0">
                  <a:ln>
                    <a:noFill/>
                  </a:ln>
                  <a:effectLst/>
                  <a:latin typeface="+mn-lt"/>
                </a:rPr>
                <a:t> Consumer</a:t>
              </a:r>
              <a:endParaRPr kumimoji="0" lang="en-US" sz="200" i="0" u="none" strike="noStrike" cap="none" normalizeH="0" baseline="0" dirty="0">
                <a:ln>
                  <a:noFill/>
                </a:ln>
                <a:effectLst/>
                <a:latin typeface="+mn-lt"/>
              </a:endParaRPr>
            </a:p>
          </p:txBody>
        </p:sp>
        <p:sp>
          <p:nvSpPr>
            <p:cNvPr id="59" name="10-Point Star 58"/>
            <p:cNvSpPr/>
            <p:nvPr/>
          </p:nvSpPr>
          <p:spPr bwMode="auto">
            <a:xfrm>
              <a:off x="338064" y="3573016"/>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00" i="0" u="none" strike="noStrike" cap="none" normalizeH="0" baseline="0" dirty="0">
                  <a:ln>
                    <a:noFill/>
                  </a:ln>
                  <a:effectLst/>
                  <a:latin typeface="+mn-lt"/>
                </a:rPr>
                <a:t>MEMORY</a:t>
              </a:r>
            </a:p>
            <a:p>
              <a:pPr marL="0" marR="0" indent="0" algn="ctr" defTabSz="914400" rtl="0" eaLnBrk="1" fontAlgn="base" latinLnBrk="0" hangingPunct="1">
                <a:lnSpc>
                  <a:spcPct val="90000"/>
                </a:lnSpc>
                <a:spcBef>
                  <a:spcPct val="0"/>
                </a:spcBef>
                <a:spcAft>
                  <a:spcPct val="0"/>
                </a:spcAft>
                <a:buClrTx/>
                <a:buSzTx/>
                <a:buFontTx/>
                <a:buNone/>
                <a:tabLst/>
              </a:pPr>
              <a:r>
                <a:rPr kumimoji="0" lang="en-US" sz="200" i="0" u="none" strike="noStrike" cap="none" normalizeH="0" dirty="0">
                  <a:ln>
                    <a:noFill/>
                  </a:ln>
                  <a:effectLst/>
                  <a:latin typeface="+mn-lt"/>
                </a:rPr>
                <a:t>Consumer</a:t>
              </a:r>
              <a:endParaRPr kumimoji="0" lang="en-US" sz="200" i="0" u="none" strike="noStrike" cap="none" normalizeH="0" baseline="0" dirty="0">
                <a:ln>
                  <a:noFill/>
                </a:ln>
                <a:effectLst/>
                <a:latin typeface="+mn-lt"/>
              </a:endParaRPr>
            </a:p>
          </p:txBody>
        </p:sp>
        <p:sp>
          <p:nvSpPr>
            <p:cNvPr id="60" name="10-Point Star 59"/>
            <p:cNvSpPr/>
            <p:nvPr/>
          </p:nvSpPr>
          <p:spPr bwMode="auto">
            <a:xfrm>
              <a:off x="2498304" y="4293096"/>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200" dirty="0">
                  <a:latin typeface="+mn-lt"/>
                </a:rPr>
                <a:t>I/O Load</a:t>
              </a:r>
            </a:p>
            <a:p>
              <a:pPr marL="0" marR="0" indent="0" algn="ctr" defTabSz="914400" rtl="0" eaLnBrk="1" fontAlgn="base" latinLnBrk="0" hangingPunct="1">
                <a:lnSpc>
                  <a:spcPct val="90000"/>
                </a:lnSpc>
                <a:spcBef>
                  <a:spcPct val="0"/>
                </a:spcBef>
                <a:spcAft>
                  <a:spcPct val="0"/>
                </a:spcAft>
                <a:buClrTx/>
                <a:buSzTx/>
                <a:buFontTx/>
                <a:buNone/>
                <a:tabLst/>
              </a:pPr>
              <a:r>
                <a:rPr kumimoji="0" lang="en-US" sz="200" i="0" u="none" strike="noStrike" cap="none" normalizeH="0" baseline="0" dirty="0">
                  <a:ln>
                    <a:noFill/>
                  </a:ln>
                  <a:effectLst/>
                  <a:latin typeface="+mn-lt"/>
                </a:rPr>
                <a:t>Generator</a:t>
              </a:r>
            </a:p>
          </p:txBody>
        </p:sp>
        <p:sp>
          <p:nvSpPr>
            <p:cNvPr id="61" name="10-Point Star 60"/>
            <p:cNvSpPr/>
            <p:nvPr/>
          </p:nvSpPr>
          <p:spPr bwMode="auto">
            <a:xfrm>
              <a:off x="1418184" y="2564904"/>
              <a:ext cx="1512168" cy="1368152"/>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200" dirty="0">
                  <a:latin typeface="+mn-lt"/>
                </a:rPr>
                <a:t>Fragmentation</a:t>
              </a:r>
            </a:p>
            <a:p>
              <a:pPr marL="0" marR="0" indent="0" algn="ctr" defTabSz="914400" rtl="0" eaLnBrk="1" fontAlgn="base" latinLnBrk="0" hangingPunct="1">
                <a:lnSpc>
                  <a:spcPct val="90000"/>
                </a:lnSpc>
                <a:spcBef>
                  <a:spcPct val="0"/>
                </a:spcBef>
                <a:spcAft>
                  <a:spcPct val="0"/>
                </a:spcAft>
                <a:buClrTx/>
                <a:buSzTx/>
                <a:buFontTx/>
                <a:buNone/>
                <a:tabLst/>
              </a:pPr>
              <a:r>
                <a:rPr kumimoji="0" lang="en-US" sz="200" i="0" u="none" strike="noStrike" cap="none" normalizeH="0" baseline="0" dirty="0">
                  <a:ln>
                    <a:noFill/>
                  </a:ln>
                  <a:effectLst/>
                  <a:latin typeface="+mn-lt"/>
                </a:rPr>
                <a:t>Generator</a:t>
              </a:r>
            </a:p>
          </p:txBody>
        </p:sp>
        <p:sp>
          <p:nvSpPr>
            <p:cNvPr id="62" name="10-Point Star 61"/>
            <p:cNvSpPr/>
            <p:nvPr/>
          </p:nvSpPr>
          <p:spPr bwMode="auto">
            <a:xfrm>
              <a:off x="3074368" y="3212976"/>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200" dirty="0">
                  <a:latin typeface="+mn-lt"/>
                </a:rPr>
                <a:t>Process</a:t>
              </a:r>
            </a:p>
            <a:p>
              <a:pPr marL="0" marR="0" indent="0" algn="ctr" defTabSz="914400" rtl="0" eaLnBrk="1" fontAlgn="base" latinLnBrk="0" hangingPunct="1">
                <a:lnSpc>
                  <a:spcPct val="90000"/>
                </a:lnSpc>
                <a:spcBef>
                  <a:spcPct val="0"/>
                </a:spcBef>
                <a:spcAft>
                  <a:spcPct val="0"/>
                </a:spcAft>
                <a:buClrTx/>
                <a:buSzTx/>
                <a:buFontTx/>
                <a:buNone/>
                <a:tabLst/>
              </a:pPr>
              <a:r>
                <a:rPr kumimoji="0" lang="en-US" sz="200" i="0" u="none" strike="noStrike" cap="none" normalizeH="0" baseline="0" dirty="0">
                  <a:ln>
                    <a:noFill/>
                  </a:ln>
                  <a:effectLst/>
                  <a:latin typeface="+mn-lt"/>
                </a:rPr>
                <a:t>Generator</a:t>
              </a:r>
            </a:p>
          </p:txBody>
        </p:sp>
        <p:sp>
          <p:nvSpPr>
            <p:cNvPr id="63" name="10-Point Star 62"/>
            <p:cNvSpPr/>
            <p:nvPr/>
          </p:nvSpPr>
          <p:spPr bwMode="auto">
            <a:xfrm>
              <a:off x="3722440" y="4797152"/>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200" dirty="0">
                  <a:latin typeface="+mn-lt"/>
                </a:rPr>
                <a:t>Port Holder</a:t>
              </a:r>
            </a:p>
          </p:txBody>
        </p:sp>
        <p:sp>
          <p:nvSpPr>
            <p:cNvPr id="64" name="10-Point Star 63"/>
            <p:cNvSpPr/>
            <p:nvPr/>
          </p:nvSpPr>
          <p:spPr bwMode="auto">
            <a:xfrm>
              <a:off x="4370512" y="3573016"/>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200" dirty="0">
                  <a:latin typeface="+mn-lt"/>
                </a:rPr>
                <a:t>File Descriptor </a:t>
              </a:r>
            </a:p>
            <a:p>
              <a:pPr marL="0" marR="0" indent="0" algn="ctr" defTabSz="914400" rtl="0" eaLnBrk="1" fontAlgn="base" latinLnBrk="0" hangingPunct="1">
                <a:lnSpc>
                  <a:spcPct val="90000"/>
                </a:lnSpc>
                <a:spcBef>
                  <a:spcPct val="0"/>
                </a:spcBef>
                <a:spcAft>
                  <a:spcPct val="0"/>
                </a:spcAft>
                <a:buClrTx/>
                <a:buSzTx/>
                <a:buFontTx/>
                <a:buNone/>
                <a:tabLst/>
              </a:pPr>
              <a:r>
                <a:rPr lang="en-US" sz="200" dirty="0">
                  <a:latin typeface="+mn-lt"/>
                </a:rPr>
                <a:t>Holder</a:t>
              </a:r>
            </a:p>
          </p:txBody>
        </p:sp>
      </p:grpSp>
      <p:sp>
        <p:nvSpPr>
          <p:cNvPr id="66" name="10-Point Star 65"/>
          <p:cNvSpPr/>
          <p:nvPr/>
        </p:nvSpPr>
        <p:spPr bwMode="auto">
          <a:xfrm>
            <a:off x="1115616" y="4797152"/>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effectLst/>
                <a:latin typeface="+mn-lt"/>
              </a:rPr>
              <a:t>CPU</a:t>
            </a:r>
            <a:r>
              <a:rPr kumimoji="0" lang="en-US" sz="1200" i="0" u="none" strike="noStrike" cap="none" normalizeH="0" dirty="0">
                <a:ln>
                  <a:noFill/>
                </a:ln>
                <a:effectLst/>
                <a:latin typeface="+mn-lt"/>
              </a:rPr>
              <a:t> Consumer</a:t>
            </a:r>
            <a:endParaRPr kumimoji="0" lang="en-US" sz="1200" i="0" u="none" strike="noStrike" cap="none" normalizeH="0" baseline="0" dirty="0">
              <a:ln>
                <a:noFill/>
              </a:ln>
              <a:effectLst/>
              <a:latin typeface="+mn-lt"/>
            </a:endParaRPr>
          </a:p>
        </p:txBody>
      </p:sp>
      <p:sp>
        <p:nvSpPr>
          <p:cNvPr id="67" name="10-Point Star 66"/>
          <p:cNvSpPr/>
          <p:nvPr/>
        </p:nvSpPr>
        <p:spPr bwMode="auto">
          <a:xfrm>
            <a:off x="323528" y="3789040"/>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effectLst/>
                <a:latin typeface="+mn-lt"/>
              </a:rPr>
              <a:t>MEMORY</a:t>
            </a:r>
          </a:p>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dirty="0">
                <a:ln>
                  <a:noFill/>
                </a:ln>
                <a:effectLst/>
                <a:latin typeface="+mn-lt"/>
              </a:rPr>
              <a:t>Consumer</a:t>
            </a:r>
            <a:endParaRPr kumimoji="0" lang="en-US" sz="1200" i="0" u="none" strike="noStrike" cap="none" normalizeH="0" baseline="0" dirty="0">
              <a:ln>
                <a:noFill/>
              </a:ln>
              <a:effectLst/>
              <a:latin typeface="+mn-lt"/>
            </a:endParaRPr>
          </a:p>
        </p:txBody>
      </p:sp>
      <p:sp>
        <p:nvSpPr>
          <p:cNvPr id="68" name="10-Point Star 67"/>
          <p:cNvSpPr/>
          <p:nvPr/>
        </p:nvSpPr>
        <p:spPr bwMode="auto">
          <a:xfrm>
            <a:off x="2483768" y="4509120"/>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I/O Load</a:t>
            </a:r>
          </a:p>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effectLst/>
                <a:latin typeface="+mn-lt"/>
              </a:rPr>
              <a:t>Generator</a:t>
            </a:r>
          </a:p>
        </p:txBody>
      </p:sp>
      <p:sp>
        <p:nvSpPr>
          <p:cNvPr id="69" name="10-Point Star 68"/>
          <p:cNvSpPr/>
          <p:nvPr/>
        </p:nvSpPr>
        <p:spPr bwMode="auto">
          <a:xfrm>
            <a:off x="1403648" y="2780928"/>
            <a:ext cx="1512168" cy="1368152"/>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Fragmentation</a:t>
            </a:r>
          </a:p>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effectLst/>
                <a:latin typeface="+mn-lt"/>
              </a:rPr>
              <a:t>Generator</a:t>
            </a:r>
          </a:p>
        </p:txBody>
      </p:sp>
      <p:sp>
        <p:nvSpPr>
          <p:cNvPr id="70" name="10-Point Star 69"/>
          <p:cNvSpPr/>
          <p:nvPr/>
        </p:nvSpPr>
        <p:spPr bwMode="auto">
          <a:xfrm>
            <a:off x="3059832" y="3429000"/>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Process</a:t>
            </a:r>
          </a:p>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effectLst/>
                <a:latin typeface="+mn-lt"/>
              </a:rPr>
              <a:t>Generator</a:t>
            </a:r>
          </a:p>
        </p:txBody>
      </p:sp>
      <p:sp>
        <p:nvSpPr>
          <p:cNvPr id="71" name="10-Point Star 70"/>
          <p:cNvSpPr/>
          <p:nvPr/>
        </p:nvSpPr>
        <p:spPr bwMode="auto">
          <a:xfrm>
            <a:off x="3707904" y="5013176"/>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Port Holder</a:t>
            </a:r>
          </a:p>
        </p:txBody>
      </p:sp>
      <p:sp>
        <p:nvSpPr>
          <p:cNvPr id="72" name="10-Point Star 71"/>
          <p:cNvSpPr/>
          <p:nvPr/>
        </p:nvSpPr>
        <p:spPr bwMode="auto">
          <a:xfrm>
            <a:off x="4355976" y="3789040"/>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File Descriptor </a:t>
            </a:r>
          </a:p>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Holder</a:t>
            </a:r>
          </a:p>
        </p:txBody>
      </p:sp>
      <p:grpSp>
        <p:nvGrpSpPr>
          <p:cNvPr id="13" name="Group 12"/>
          <p:cNvGrpSpPr/>
          <p:nvPr/>
        </p:nvGrpSpPr>
        <p:grpSpPr>
          <a:xfrm>
            <a:off x="323528" y="2780928"/>
            <a:ext cx="5184576" cy="3384376"/>
            <a:chOff x="338064" y="2564904"/>
            <a:chExt cx="5184576" cy="3384376"/>
          </a:xfrm>
        </p:grpSpPr>
        <p:sp>
          <p:nvSpPr>
            <p:cNvPr id="11" name="10-Point Star 10"/>
            <p:cNvSpPr/>
            <p:nvPr/>
          </p:nvSpPr>
          <p:spPr bwMode="auto">
            <a:xfrm>
              <a:off x="1130152" y="4581128"/>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effectLst/>
                  <a:latin typeface="+mn-lt"/>
                </a:rPr>
                <a:t>CPU</a:t>
              </a:r>
              <a:r>
                <a:rPr kumimoji="0" lang="en-US" sz="1200" i="0" u="none" strike="noStrike" cap="none" normalizeH="0" dirty="0">
                  <a:ln>
                    <a:noFill/>
                  </a:ln>
                  <a:effectLst/>
                  <a:latin typeface="+mn-lt"/>
                </a:rPr>
                <a:t> Consumer</a:t>
              </a:r>
              <a:endParaRPr kumimoji="0" lang="en-US" sz="1200" i="0" u="none" strike="noStrike" cap="none" normalizeH="0" baseline="0" dirty="0">
                <a:ln>
                  <a:noFill/>
                </a:ln>
                <a:effectLst/>
                <a:latin typeface="+mn-lt"/>
              </a:endParaRPr>
            </a:p>
          </p:txBody>
        </p:sp>
        <p:sp>
          <p:nvSpPr>
            <p:cNvPr id="39" name="10-Point Star 38"/>
            <p:cNvSpPr/>
            <p:nvPr/>
          </p:nvSpPr>
          <p:spPr bwMode="auto">
            <a:xfrm>
              <a:off x="338064" y="3573016"/>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effectLst/>
                  <a:latin typeface="+mn-lt"/>
                </a:rPr>
                <a:t>MEMORY</a:t>
              </a:r>
            </a:p>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dirty="0">
                  <a:ln>
                    <a:noFill/>
                  </a:ln>
                  <a:effectLst/>
                  <a:latin typeface="+mn-lt"/>
                </a:rPr>
                <a:t>Consumer</a:t>
              </a:r>
              <a:endParaRPr kumimoji="0" lang="en-US" sz="1200" i="0" u="none" strike="noStrike" cap="none" normalizeH="0" baseline="0" dirty="0">
                <a:ln>
                  <a:noFill/>
                </a:ln>
                <a:effectLst/>
                <a:latin typeface="+mn-lt"/>
              </a:endParaRPr>
            </a:p>
          </p:txBody>
        </p:sp>
        <p:sp>
          <p:nvSpPr>
            <p:cNvPr id="40" name="10-Point Star 39"/>
            <p:cNvSpPr/>
            <p:nvPr/>
          </p:nvSpPr>
          <p:spPr bwMode="auto">
            <a:xfrm>
              <a:off x="2498304" y="4293096"/>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I/O Load</a:t>
              </a:r>
            </a:p>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effectLst/>
                  <a:latin typeface="+mn-lt"/>
                </a:rPr>
                <a:t>Generator</a:t>
              </a:r>
            </a:p>
          </p:txBody>
        </p:sp>
        <p:sp>
          <p:nvSpPr>
            <p:cNvPr id="41" name="10-Point Star 40"/>
            <p:cNvSpPr/>
            <p:nvPr/>
          </p:nvSpPr>
          <p:spPr bwMode="auto">
            <a:xfrm>
              <a:off x="1418184" y="2564904"/>
              <a:ext cx="1512168" cy="1368152"/>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Fragmentation</a:t>
              </a:r>
            </a:p>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effectLst/>
                  <a:latin typeface="+mn-lt"/>
                </a:rPr>
                <a:t>Generator</a:t>
              </a:r>
            </a:p>
          </p:txBody>
        </p:sp>
        <p:sp>
          <p:nvSpPr>
            <p:cNvPr id="51" name="10-Point Star 50"/>
            <p:cNvSpPr/>
            <p:nvPr/>
          </p:nvSpPr>
          <p:spPr bwMode="auto">
            <a:xfrm>
              <a:off x="3074368" y="3212976"/>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Process</a:t>
              </a:r>
            </a:p>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effectLst/>
                  <a:latin typeface="+mn-lt"/>
                </a:rPr>
                <a:t>Generator</a:t>
              </a:r>
            </a:p>
          </p:txBody>
        </p:sp>
        <p:sp>
          <p:nvSpPr>
            <p:cNvPr id="54" name="10-Point Star 53"/>
            <p:cNvSpPr/>
            <p:nvPr/>
          </p:nvSpPr>
          <p:spPr bwMode="auto">
            <a:xfrm>
              <a:off x="3722440" y="4797152"/>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Port Holder</a:t>
              </a:r>
            </a:p>
          </p:txBody>
        </p:sp>
        <p:sp>
          <p:nvSpPr>
            <p:cNvPr id="55" name="10-Point Star 54"/>
            <p:cNvSpPr/>
            <p:nvPr/>
          </p:nvSpPr>
          <p:spPr bwMode="auto">
            <a:xfrm>
              <a:off x="4370512" y="3573016"/>
              <a:ext cx="1152128" cy="1152128"/>
            </a:xfrm>
            <a:prstGeom prst="star10">
              <a:avLst/>
            </a:prstGeom>
            <a:solidFill>
              <a:srgbClr val="0000FF"/>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File Descriptor </a:t>
              </a:r>
            </a:p>
            <a:p>
              <a:pPr marL="0" marR="0" indent="0" algn="ctr" defTabSz="914400" rtl="0" eaLnBrk="1" fontAlgn="base" latinLnBrk="0" hangingPunct="1">
                <a:lnSpc>
                  <a:spcPct val="90000"/>
                </a:lnSpc>
                <a:spcBef>
                  <a:spcPct val="0"/>
                </a:spcBef>
                <a:spcAft>
                  <a:spcPct val="0"/>
                </a:spcAft>
                <a:buClrTx/>
                <a:buSzTx/>
                <a:buFontTx/>
                <a:buNone/>
                <a:tabLst/>
              </a:pPr>
              <a:r>
                <a:rPr lang="en-US" sz="1200" dirty="0">
                  <a:latin typeface="+mn-lt"/>
                </a:rPr>
                <a:t>Holder</a:t>
              </a:r>
            </a:p>
          </p:txBody>
        </p:sp>
      </p:grpSp>
      <p:pic>
        <p:nvPicPr>
          <p:cNvPr id="15" name="Picture 14"/>
          <p:cNvPicPr>
            <a:picLocks noChangeAspect="1"/>
          </p:cNvPicPr>
          <p:nvPr/>
        </p:nvPicPr>
        <p:blipFill>
          <a:blip r:embed="rId2" cstate="print"/>
          <a:stretch>
            <a:fillRect/>
          </a:stretch>
        </p:blipFill>
        <p:spPr>
          <a:xfrm>
            <a:off x="564952" y="3604240"/>
            <a:ext cx="1278046" cy="841380"/>
          </a:xfrm>
          <a:prstGeom prst="rect">
            <a:avLst/>
          </a:prstGeom>
        </p:spPr>
      </p:pic>
      <p:sp>
        <p:nvSpPr>
          <p:cNvPr id="17" name="Up Arrow 16"/>
          <p:cNvSpPr/>
          <p:nvPr/>
        </p:nvSpPr>
        <p:spPr bwMode="auto">
          <a:xfrm>
            <a:off x="1187624" y="2348880"/>
            <a:ext cx="72008" cy="1224136"/>
          </a:xfrm>
          <a:prstGeom prst="upArrow">
            <a:avLst/>
          </a:prstGeom>
          <a:solidFill>
            <a:srgbClr val="FFFF00"/>
          </a:solidFill>
          <a:ln w="1905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effectLst/>
              <a:latin typeface="+mn-lt"/>
            </a:endParaRPr>
          </a:p>
        </p:txBody>
      </p:sp>
      <p:sp>
        <p:nvSpPr>
          <p:cNvPr id="32" name="8-Point Star 31"/>
          <p:cNvSpPr/>
          <p:nvPr/>
        </p:nvSpPr>
        <p:spPr bwMode="auto">
          <a:xfrm>
            <a:off x="1979712" y="1484784"/>
            <a:ext cx="1296144" cy="1080120"/>
          </a:xfrm>
          <a:prstGeom prst="star8">
            <a:avLst/>
          </a:prstGeom>
          <a:solidFill>
            <a:srgbClr val="E09802"/>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i="0" u="none" strike="noStrike" cap="none" normalizeH="0" baseline="0" dirty="0">
                <a:ln>
                  <a:noFill/>
                </a:ln>
                <a:effectLst/>
                <a:latin typeface="+mn-lt"/>
              </a:rPr>
              <a:t>Daemon</a:t>
            </a:r>
          </a:p>
        </p:txBody>
      </p:sp>
      <p:sp>
        <p:nvSpPr>
          <p:cNvPr id="33" name="Rectangle 32"/>
          <p:cNvSpPr/>
          <p:nvPr/>
        </p:nvSpPr>
        <p:spPr bwMode="auto">
          <a:xfrm>
            <a:off x="1115616" y="2132856"/>
            <a:ext cx="1224136" cy="432048"/>
          </a:xfrm>
          <a:prstGeom prst="rect">
            <a:avLst/>
          </a:prstGeom>
          <a:solidFill>
            <a:schemeClr val="tx1">
              <a:alpha val="57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400" dirty="0">
                <a:solidFill>
                  <a:srgbClr val="000000"/>
                </a:solidFill>
                <a:latin typeface="+mn-lt"/>
              </a:rPr>
              <a:t>Dash Board</a:t>
            </a:r>
            <a:endParaRPr kumimoji="0" lang="en-US" sz="1400" i="0" u="none" strike="noStrike" cap="none" normalizeH="0" baseline="0" dirty="0">
              <a:ln>
                <a:noFill/>
              </a:ln>
              <a:solidFill>
                <a:srgbClr val="000000"/>
              </a:solidFill>
              <a:effectLst/>
              <a:latin typeface="+mn-lt"/>
            </a:endParaRPr>
          </a:p>
        </p:txBody>
      </p:sp>
      <p:sp>
        <p:nvSpPr>
          <p:cNvPr id="34" name="Rectangle 33"/>
          <p:cNvSpPr/>
          <p:nvPr/>
        </p:nvSpPr>
        <p:spPr bwMode="auto">
          <a:xfrm>
            <a:off x="2051720" y="3645024"/>
            <a:ext cx="1152128" cy="504056"/>
          </a:xfrm>
          <a:prstGeom prst="rect">
            <a:avLst/>
          </a:prstGeom>
          <a:solidFill>
            <a:schemeClr val="accent1">
              <a:lumMod val="50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a:ln>
                  <a:noFill/>
                </a:ln>
                <a:effectLst/>
                <a:latin typeface="+mn-lt"/>
              </a:rPr>
              <a:t>CLI</a:t>
            </a:r>
          </a:p>
        </p:txBody>
      </p:sp>
      <p:sp>
        <p:nvSpPr>
          <p:cNvPr id="74" name="Up Arrow 73"/>
          <p:cNvSpPr/>
          <p:nvPr/>
        </p:nvSpPr>
        <p:spPr bwMode="auto">
          <a:xfrm>
            <a:off x="2593876" y="2564904"/>
            <a:ext cx="72008" cy="1080120"/>
          </a:xfrm>
          <a:prstGeom prst="upArrow">
            <a:avLst/>
          </a:prstGeom>
          <a:solidFill>
            <a:srgbClr val="FFFF00"/>
          </a:solidFill>
          <a:ln w="1905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effectLst/>
              <a:latin typeface="+mn-lt"/>
            </a:endParaRPr>
          </a:p>
        </p:txBody>
      </p:sp>
      <p:cxnSp>
        <p:nvCxnSpPr>
          <p:cNvPr id="76" name="Elbow Connector 75"/>
          <p:cNvCxnSpPr>
            <a:stCxn id="32" idx="0"/>
            <a:endCxn id="77" idx="1"/>
          </p:cNvCxnSpPr>
          <p:nvPr/>
        </p:nvCxnSpPr>
        <p:spPr bwMode="auto">
          <a:xfrm flipV="1">
            <a:off x="3275856" y="2022748"/>
            <a:ext cx="1046212" cy="2096"/>
          </a:xfrm>
          <a:prstGeom prst="bent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77" name="Rectangle 76"/>
          <p:cNvSpPr/>
          <p:nvPr/>
        </p:nvSpPr>
        <p:spPr bwMode="auto">
          <a:xfrm>
            <a:off x="4322068" y="1806724"/>
            <a:ext cx="1152128" cy="432048"/>
          </a:xfrm>
          <a:prstGeom prst="rect">
            <a:avLst/>
          </a:prstGeom>
          <a:solidFill>
            <a:schemeClr val="accent1">
              <a:lumMod val="50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a:ln>
                  <a:noFill/>
                </a:ln>
                <a:effectLst/>
                <a:latin typeface="+mn-lt"/>
              </a:rPr>
              <a:t>API</a:t>
            </a:r>
          </a:p>
        </p:txBody>
      </p:sp>
      <p:cxnSp>
        <p:nvCxnSpPr>
          <p:cNvPr id="83" name="Elbow Connector 82"/>
          <p:cNvCxnSpPr>
            <a:stCxn id="77" idx="2"/>
            <a:endCxn id="88" idx="0"/>
          </p:cNvCxnSpPr>
          <p:nvPr/>
        </p:nvCxnSpPr>
        <p:spPr bwMode="auto">
          <a:xfrm rot="5400000">
            <a:off x="4301970" y="2832838"/>
            <a:ext cx="1190228" cy="2096"/>
          </a:xfrm>
          <a:prstGeom prst="bent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grpSp>
        <p:nvGrpSpPr>
          <p:cNvPr id="112" name="Group 111"/>
          <p:cNvGrpSpPr/>
          <p:nvPr/>
        </p:nvGrpSpPr>
        <p:grpSpPr>
          <a:xfrm>
            <a:off x="3779912" y="3429000"/>
            <a:ext cx="1584176" cy="1152128"/>
            <a:chOff x="3779912" y="3429000"/>
            <a:chExt cx="1584176" cy="1152128"/>
          </a:xfrm>
        </p:grpSpPr>
        <p:sp>
          <p:nvSpPr>
            <p:cNvPr id="75" name="Rounded Rectangle 74"/>
            <p:cNvSpPr/>
            <p:nvPr/>
          </p:nvSpPr>
          <p:spPr bwMode="auto">
            <a:xfrm>
              <a:off x="3779912" y="3645024"/>
              <a:ext cx="1512168" cy="936104"/>
            </a:xfrm>
            <a:prstGeom prst="roundRect">
              <a:avLst/>
            </a:prstGeom>
            <a:solidFill>
              <a:srgbClr val="FF000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altLang="zh-CN" sz="1600" b="1" dirty="0">
                  <a:latin typeface="+mn-lt"/>
                </a:rPr>
                <a:t>Driver Node</a:t>
              </a:r>
              <a:endParaRPr kumimoji="0" lang="zh-CN" altLang="en-US" sz="1600" b="1" i="0" u="none" strike="noStrike" cap="none" normalizeH="0" baseline="0" dirty="0" err="1">
                <a:ln>
                  <a:noFill/>
                </a:ln>
                <a:effectLst/>
                <a:latin typeface="+mn-lt"/>
              </a:endParaRPr>
            </a:p>
          </p:txBody>
        </p:sp>
        <p:sp>
          <p:nvSpPr>
            <p:cNvPr id="88" name="Document 87"/>
            <p:cNvSpPr/>
            <p:nvPr/>
          </p:nvSpPr>
          <p:spPr bwMode="auto">
            <a:xfrm>
              <a:off x="4427984" y="3429000"/>
              <a:ext cx="936104" cy="576064"/>
            </a:xfrm>
            <a:prstGeom prst="flowChartDocument">
              <a:avLst/>
            </a:prstGeom>
            <a:solidFill>
              <a:schemeClr val="tx1">
                <a:alpha val="54000"/>
              </a:schemeClr>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mn-lt"/>
                </a:rPr>
                <a:t>CCTF Case</a:t>
              </a:r>
            </a:p>
          </p:txBody>
        </p:sp>
      </p:grpSp>
    </p:spTree>
    <p:extLst>
      <p:ext uri="{BB962C8B-B14F-4D97-AF65-F5344CB8AC3E}">
        <p14:creationId xmlns:p14="http://schemas.microsoft.com/office/powerpoint/2010/main" val="154617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dissolve">
                                      <p:cBhvr>
                                        <p:cTn id="7" dur="500"/>
                                        <p:tgtEl>
                                          <p:spTgt spid="6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dissolve">
                                      <p:cBhvr>
                                        <p:cTn id="11" dur="500"/>
                                        <p:tgtEl>
                                          <p:spTgt spid="6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dissolve">
                                      <p:cBhvr>
                                        <p:cTn id="19" dur="500"/>
                                        <p:tgtEl>
                                          <p:spTgt spid="69"/>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dissolve">
                                      <p:cBhvr>
                                        <p:cTn id="23" dur="500"/>
                                        <p:tgtEl>
                                          <p:spTgt spid="70"/>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dissolve">
                                      <p:cBhvr>
                                        <p:cTn id="27" dur="500"/>
                                        <p:tgtEl>
                                          <p:spTgt spid="71"/>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dissolve">
                                      <p:cBhvr>
                                        <p:cTn id="31" dur="500"/>
                                        <p:tgtEl>
                                          <p:spTgt spid="72"/>
                                        </p:tgtEl>
                                      </p:cBhvr>
                                    </p:animEffect>
                                  </p:childTnLst>
                                </p:cTn>
                              </p:par>
                              <p:par>
                                <p:cTn id="32" presetID="1" presetClass="entr" presetSubtype="0" fill="hold" nodeType="withEffect">
                                  <p:stCondLst>
                                    <p:cond delay="0"/>
                                  </p:stCondLst>
                                  <p:childTnLst>
                                    <p:set>
                                      <p:cBhvr>
                                        <p:cTn id="33" dur="1" fill="hold">
                                          <p:stCondLst>
                                            <p:cond delay="9"/>
                                          </p:stCondLst>
                                        </p:cTn>
                                        <p:tgtEl>
                                          <p:spTgt spid="13"/>
                                        </p:tgtEl>
                                        <p:attrNameLst>
                                          <p:attrName>style.visibility</p:attrName>
                                        </p:attrNameLst>
                                      </p:cBhvr>
                                      <p:to>
                                        <p:strVal val="visible"/>
                                      </p:to>
                                    </p:set>
                                  </p:childTnLst>
                                </p:cTn>
                              </p:par>
                            </p:childTnLst>
                          </p:cTn>
                        </p:par>
                        <p:par>
                          <p:cTn id="34" fill="hold">
                            <p:stCondLst>
                              <p:cond delay="3500"/>
                            </p:stCondLst>
                            <p:childTnLst>
                              <p:par>
                                <p:cTn id="35" presetID="1" presetClass="exit" presetSubtype="0" fill="hold" grpId="1" nodeType="afterEffect">
                                  <p:stCondLst>
                                    <p:cond delay="0"/>
                                  </p:stCondLst>
                                  <p:childTnLst>
                                    <p:set>
                                      <p:cBhvr>
                                        <p:cTn id="36" dur="1" fill="hold">
                                          <p:stCondLst>
                                            <p:cond delay="109"/>
                                          </p:stCondLst>
                                        </p:cTn>
                                        <p:tgtEl>
                                          <p:spTgt spid="67"/>
                                        </p:tgtEl>
                                        <p:attrNameLst>
                                          <p:attrName>style.visibility</p:attrName>
                                        </p:attrNameLst>
                                      </p:cBhvr>
                                      <p:to>
                                        <p:strVal val="hidden"/>
                                      </p:to>
                                    </p:set>
                                  </p:childTnLst>
                                </p:cTn>
                              </p:par>
                            </p:childTnLst>
                          </p:cTn>
                        </p:par>
                        <p:par>
                          <p:cTn id="37" fill="hold">
                            <p:stCondLst>
                              <p:cond delay="3610"/>
                            </p:stCondLst>
                            <p:childTnLst>
                              <p:par>
                                <p:cTn id="38" presetID="1" presetClass="exit" presetSubtype="0" fill="hold" grpId="1" nodeType="afterEffect">
                                  <p:stCondLst>
                                    <p:cond delay="0"/>
                                  </p:stCondLst>
                                  <p:childTnLst>
                                    <p:set>
                                      <p:cBhvr>
                                        <p:cTn id="39" dur="1" fill="hold">
                                          <p:stCondLst>
                                            <p:cond delay="109"/>
                                          </p:stCondLst>
                                        </p:cTn>
                                        <p:tgtEl>
                                          <p:spTgt spid="69"/>
                                        </p:tgtEl>
                                        <p:attrNameLst>
                                          <p:attrName>style.visibility</p:attrName>
                                        </p:attrNameLst>
                                      </p:cBhvr>
                                      <p:to>
                                        <p:strVal val="hidden"/>
                                      </p:to>
                                    </p:set>
                                  </p:childTnLst>
                                </p:cTn>
                              </p:par>
                            </p:childTnLst>
                          </p:cTn>
                        </p:par>
                        <p:par>
                          <p:cTn id="40" fill="hold">
                            <p:stCondLst>
                              <p:cond delay="3720"/>
                            </p:stCondLst>
                            <p:childTnLst>
                              <p:par>
                                <p:cTn id="41" presetID="1" presetClass="exit" presetSubtype="0" fill="hold" grpId="1" nodeType="afterEffect">
                                  <p:stCondLst>
                                    <p:cond delay="0"/>
                                  </p:stCondLst>
                                  <p:childTnLst>
                                    <p:set>
                                      <p:cBhvr>
                                        <p:cTn id="42" dur="1" fill="hold">
                                          <p:stCondLst>
                                            <p:cond delay="109"/>
                                          </p:stCondLst>
                                        </p:cTn>
                                        <p:tgtEl>
                                          <p:spTgt spid="70"/>
                                        </p:tgtEl>
                                        <p:attrNameLst>
                                          <p:attrName>style.visibility</p:attrName>
                                        </p:attrNameLst>
                                      </p:cBhvr>
                                      <p:to>
                                        <p:strVal val="hidden"/>
                                      </p:to>
                                    </p:set>
                                  </p:childTnLst>
                                </p:cTn>
                              </p:par>
                            </p:childTnLst>
                          </p:cTn>
                        </p:par>
                        <p:par>
                          <p:cTn id="43" fill="hold">
                            <p:stCondLst>
                              <p:cond delay="3830"/>
                            </p:stCondLst>
                            <p:childTnLst>
                              <p:par>
                                <p:cTn id="44" presetID="1" presetClass="exit" presetSubtype="0" fill="hold" grpId="1" nodeType="afterEffect">
                                  <p:stCondLst>
                                    <p:cond delay="0"/>
                                  </p:stCondLst>
                                  <p:childTnLst>
                                    <p:set>
                                      <p:cBhvr>
                                        <p:cTn id="45" dur="1" fill="hold">
                                          <p:stCondLst>
                                            <p:cond delay="109"/>
                                          </p:stCondLst>
                                        </p:cTn>
                                        <p:tgtEl>
                                          <p:spTgt spid="72"/>
                                        </p:tgtEl>
                                        <p:attrNameLst>
                                          <p:attrName>style.visibility</p:attrName>
                                        </p:attrNameLst>
                                      </p:cBhvr>
                                      <p:to>
                                        <p:strVal val="hidden"/>
                                      </p:to>
                                    </p:set>
                                  </p:childTnLst>
                                </p:cTn>
                              </p:par>
                            </p:childTnLst>
                          </p:cTn>
                        </p:par>
                        <p:par>
                          <p:cTn id="46" fill="hold">
                            <p:stCondLst>
                              <p:cond delay="3940"/>
                            </p:stCondLst>
                            <p:childTnLst>
                              <p:par>
                                <p:cTn id="47" presetID="1" presetClass="exit" presetSubtype="0" fill="hold" grpId="1" nodeType="afterEffect">
                                  <p:stCondLst>
                                    <p:cond delay="0"/>
                                  </p:stCondLst>
                                  <p:childTnLst>
                                    <p:set>
                                      <p:cBhvr>
                                        <p:cTn id="48" dur="1" fill="hold">
                                          <p:stCondLst>
                                            <p:cond delay="109"/>
                                          </p:stCondLst>
                                        </p:cTn>
                                        <p:tgtEl>
                                          <p:spTgt spid="71"/>
                                        </p:tgtEl>
                                        <p:attrNameLst>
                                          <p:attrName>style.visibility</p:attrName>
                                        </p:attrNameLst>
                                      </p:cBhvr>
                                      <p:to>
                                        <p:strVal val="hidden"/>
                                      </p:to>
                                    </p:set>
                                  </p:childTnLst>
                                </p:cTn>
                              </p:par>
                            </p:childTnLst>
                          </p:cTn>
                        </p:par>
                        <p:par>
                          <p:cTn id="49" fill="hold">
                            <p:stCondLst>
                              <p:cond delay="4050"/>
                            </p:stCondLst>
                            <p:childTnLst>
                              <p:par>
                                <p:cTn id="50" presetID="1" presetClass="exit" presetSubtype="0" fill="hold" grpId="1" nodeType="afterEffect">
                                  <p:stCondLst>
                                    <p:cond delay="0"/>
                                  </p:stCondLst>
                                  <p:childTnLst>
                                    <p:set>
                                      <p:cBhvr>
                                        <p:cTn id="51" dur="1" fill="hold">
                                          <p:stCondLst>
                                            <p:cond delay="109"/>
                                          </p:stCondLst>
                                        </p:cTn>
                                        <p:tgtEl>
                                          <p:spTgt spid="68"/>
                                        </p:tgtEl>
                                        <p:attrNameLst>
                                          <p:attrName>style.visibility</p:attrName>
                                        </p:attrNameLst>
                                      </p:cBhvr>
                                      <p:to>
                                        <p:strVal val="hidden"/>
                                      </p:to>
                                    </p:set>
                                  </p:childTnLst>
                                </p:cTn>
                              </p:par>
                            </p:childTnLst>
                          </p:cTn>
                        </p:par>
                        <p:par>
                          <p:cTn id="52" fill="hold">
                            <p:stCondLst>
                              <p:cond delay="4160"/>
                            </p:stCondLst>
                            <p:childTnLst>
                              <p:par>
                                <p:cTn id="53" presetID="1" presetClass="exit" presetSubtype="0" fill="hold" grpId="1" nodeType="afterEffect">
                                  <p:stCondLst>
                                    <p:cond delay="0"/>
                                  </p:stCondLst>
                                  <p:childTnLst>
                                    <p:set>
                                      <p:cBhvr>
                                        <p:cTn id="54" dur="1" fill="hold">
                                          <p:stCondLst>
                                            <p:cond delay="109"/>
                                          </p:stCondLst>
                                        </p:cTn>
                                        <p:tgtEl>
                                          <p:spTgt spid="6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nodeType="clickEffect">
                                  <p:stCondLst>
                                    <p:cond delay="0"/>
                                  </p:stCondLst>
                                  <p:childTnLst>
                                    <p:animMotion origin="layout" path="M -3.61111E-6 -4.81481E-6 L -0.18125 -0.36226 " pathEditMode="relative" rAng="0" ptsTypes="AA">
                                      <p:cBhvr>
                                        <p:cTn id="63" dur="2000" fill="hold"/>
                                        <p:tgtEl>
                                          <p:spTgt spid="13"/>
                                        </p:tgtEl>
                                        <p:attrNameLst>
                                          <p:attrName>ppt_x</p:attrName>
                                          <p:attrName>ppt_y</p:attrName>
                                        </p:attrNameLst>
                                      </p:cBhvr>
                                      <p:rCtr x="-9063" y="-18125"/>
                                    </p:animMotion>
                                  </p:childTnLst>
                                </p:cTn>
                              </p:par>
                              <p:par>
                                <p:cTn id="64" presetID="6" presetClass="emph" presetSubtype="0" fill="hold" nodeType="withEffect">
                                  <p:stCondLst>
                                    <p:cond delay="0"/>
                                  </p:stCondLst>
                                  <p:childTnLst>
                                    <p:animScale>
                                      <p:cBhvr>
                                        <p:cTn id="65" dur="2000" fill="hold"/>
                                        <p:tgtEl>
                                          <p:spTgt spid="13"/>
                                        </p:tgtEl>
                                      </p:cBhvr>
                                      <p:by x="25000" y="25000"/>
                                    </p:animScale>
                                  </p:childTnLst>
                                </p:cTn>
                              </p:par>
                            </p:childTnLst>
                          </p:cTn>
                        </p:par>
                        <p:par>
                          <p:cTn id="66" fill="hold">
                            <p:stCondLst>
                              <p:cond delay="2000"/>
                            </p:stCondLst>
                            <p:childTnLst>
                              <p:par>
                                <p:cTn id="67" presetID="1" presetClass="entr" presetSubtype="0" fill="hold" nodeType="after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childTnLst>
                          </p:cTn>
                        </p:par>
                        <p:par>
                          <p:cTn id="69" fill="hold">
                            <p:stCondLst>
                              <p:cond delay="2000"/>
                            </p:stCondLst>
                            <p:childTnLst>
                              <p:par>
                                <p:cTn id="70" presetID="1" presetClass="exit" presetSubtype="0" fill="hold" nodeType="afterEffect">
                                  <p:stCondLst>
                                    <p:cond delay="0"/>
                                  </p:stCondLst>
                                  <p:childTnLst>
                                    <p:set>
                                      <p:cBhvr>
                                        <p:cTn id="71" dur="1" fill="hold">
                                          <p:stCondLst>
                                            <p:cond delay="0"/>
                                          </p:stCondLst>
                                        </p:cTn>
                                        <p:tgtEl>
                                          <p:spTgt spid="5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par>
                          <p:cTn id="77" fill="hold">
                            <p:stCondLst>
                              <p:cond delay="500"/>
                            </p:stCondLst>
                            <p:childTnLst>
                              <p:par>
                                <p:cTn id="78" presetID="22" presetClass="entr" presetSubtype="4" fill="hold" grpId="0" nodeType="after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down)">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400" fill="hold"/>
                                        <p:tgtEl>
                                          <p:spTgt spid="32"/>
                                        </p:tgtEl>
                                        <p:attrNameLst>
                                          <p:attrName>ppt_x</p:attrName>
                                        </p:attrNameLst>
                                      </p:cBhvr>
                                      <p:tavLst>
                                        <p:tav tm="0">
                                          <p:val>
                                            <p:strVal val="1+#ppt_w/2"/>
                                          </p:val>
                                        </p:tav>
                                        <p:tav tm="100000">
                                          <p:val>
                                            <p:strVal val="#ppt_x"/>
                                          </p:val>
                                        </p:tav>
                                      </p:tavLst>
                                    </p:anim>
                                    <p:anim calcmode="lin" valueType="num">
                                      <p:cBhvr additive="base">
                                        <p:cTn id="86" dur="400" fill="hold"/>
                                        <p:tgtEl>
                                          <p:spTgt spid="32"/>
                                        </p:tgtEl>
                                        <p:attrNameLst>
                                          <p:attrName>ppt_y</p:attrName>
                                        </p:attrNameLst>
                                      </p:cBhvr>
                                      <p:tavLst>
                                        <p:tav tm="0">
                                          <p:val>
                                            <p:strVal val="#ppt_y"/>
                                          </p:val>
                                        </p:tav>
                                        <p:tav tm="100000">
                                          <p:val>
                                            <p:strVal val="#ppt_y"/>
                                          </p:val>
                                        </p:tav>
                                      </p:tavLst>
                                    </p:anim>
                                  </p:childTnLst>
                                </p:cTn>
                              </p:par>
                              <p:par>
                                <p:cTn id="87" presetID="8" presetClass="emph" presetSubtype="0" fill="hold" grpId="1" nodeType="withEffect">
                                  <p:stCondLst>
                                    <p:cond delay="0"/>
                                  </p:stCondLst>
                                  <p:childTnLst>
                                    <p:animRot by="21600000">
                                      <p:cBhvr>
                                        <p:cTn id="88" dur="1000" fill="hold"/>
                                        <p:tgtEl>
                                          <p:spTgt spid="32"/>
                                        </p:tgtEl>
                                        <p:attrNameLst>
                                          <p:attrName>r</p:attrName>
                                        </p:attrNameLst>
                                      </p:cBhvr>
                                    </p:animRot>
                                  </p:childTnLst>
                                </p:cTn>
                              </p:par>
                            </p:childTnLst>
                          </p:cTn>
                        </p:par>
                      </p:childTnLst>
                    </p:cTn>
                  </p:par>
                  <p:par>
                    <p:cTn id="89" fill="hold">
                      <p:stCondLst>
                        <p:cond delay="indefinite"/>
                      </p:stCondLst>
                      <p:childTnLst>
                        <p:par>
                          <p:cTn id="90" fill="hold">
                            <p:stCondLst>
                              <p:cond delay="0"/>
                            </p:stCondLst>
                            <p:childTnLst>
                              <p:par>
                                <p:cTn id="91" presetID="5" presetClass="entr" presetSubtype="10"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checkerboard(across)">
                                      <p:cBhvr>
                                        <p:cTn id="93" dur="500"/>
                                        <p:tgtEl>
                                          <p:spTgt spid="33"/>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dissolve">
                                      <p:cBhvr>
                                        <p:cTn id="98" dur="500"/>
                                        <p:tgtEl>
                                          <p:spTgt spid="34"/>
                                        </p:tgtEl>
                                      </p:cBhvr>
                                    </p:animEffect>
                                  </p:childTnLst>
                                </p:cTn>
                              </p:par>
                            </p:childTnLst>
                          </p:cTn>
                        </p:par>
                        <p:par>
                          <p:cTn id="99" fill="hold">
                            <p:stCondLst>
                              <p:cond delay="500"/>
                            </p:stCondLst>
                            <p:childTnLst>
                              <p:par>
                                <p:cTn id="100" presetID="22" presetClass="entr" presetSubtype="4" fill="hold" grpId="0" nodeType="after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down)">
                                      <p:cBhvr>
                                        <p:cTn id="102" dur="500"/>
                                        <p:tgtEl>
                                          <p:spTgt spid="7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112"/>
                                        </p:tgtEl>
                                        <p:attrNameLst>
                                          <p:attrName>style.visibility</p:attrName>
                                        </p:attrNameLst>
                                      </p:cBhvr>
                                      <p:to>
                                        <p:strVal val="visible"/>
                                      </p:to>
                                    </p:set>
                                    <p:animEffect transition="in" filter="dissolve">
                                      <p:cBhvr>
                                        <p:cTn id="107" dur="500"/>
                                        <p:tgtEl>
                                          <p:spTgt spid="11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77"/>
                                        </p:tgtEl>
                                        <p:attrNameLst>
                                          <p:attrName>style.visibility</p:attrName>
                                        </p:attrNameLst>
                                      </p:cBhvr>
                                      <p:to>
                                        <p:strVal val="visible"/>
                                      </p:to>
                                    </p:set>
                                    <p:animEffect transition="in" filter="dissolve">
                                      <p:cBhvr>
                                        <p:cTn id="112" dur="500"/>
                                        <p:tgtEl>
                                          <p:spTgt spid="77"/>
                                        </p:tgtEl>
                                      </p:cBhvr>
                                    </p:animEffect>
                                  </p:childTnLst>
                                </p:cTn>
                              </p:par>
                            </p:childTnLst>
                          </p:cTn>
                        </p:par>
                        <p:par>
                          <p:cTn id="113" fill="hold">
                            <p:stCondLst>
                              <p:cond delay="500"/>
                            </p:stCondLst>
                            <p:childTnLst>
                              <p:par>
                                <p:cTn id="114" presetID="22" presetClass="entr" presetSubtype="8" fill="hold" nodeType="after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wipe(left)">
                                      <p:cBhvr>
                                        <p:cTn id="116" dur="500"/>
                                        <p:tgtEl>
                                          <p:spTgt spid="76"/>
                                        </p:tgtEl>
                                      </p:cBhvr>
                                    </p:animEffect>
                                  </p:childTnLst>
                                </p:cTn>
                              </p:par>
                            </p:childTnLst>
                          </p:cTn>
                        </p:par>
                        <p:par>
                          <p:cTn id="117" fill="hold">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83"/>
                                        </p:tgtEl>
                                        <p:attrNameLst>
                                          <p:attrName>style.visibility</p:attrName>
                                        </p:attrNameLst>
                                      </p:cBhvr>
                                      <p:to>
                                        <p:strVal val="visible"/>
                                      </p:to>
                                    </p:set>
                                    <p:animEffect transition="in" filter="wipe(up)">
                                      <p:cBhvr>
                                        <p:cTn id="120" dur="500"/>
                                        <p:tgtEl>
                                          <p:spTgt spid="83"/>
                                        </p:tgtEl>
                                      </p:cBhvr>
                                    </p:animEffect>
                                  </p:childTnLst>
                                </p:cTn>
                              </p:par>
                            </p:childTnLst>
                          </p:cTn>
                        </p:par>
                        <p:par>
                          <p:cTn id="121" fill="hold">
                            <p:stCondLst>
                              <p:cond delay="1500"/>
                            </p:stCondLst>
                            <p:childTnLst>
                              <p:par>
                                <p:cTn id="122" presetID="22" presetClass="entr" presetSubtype="4" fill="hold" grpId="0" nodeType="afterEffect">
                                  <p:stCondLst>
                                    <p:cond delay="0"/>
                                  </p:stCondLst>
                                  <p:childTnLst>
                                    <p:set>
                                      <p:cBhvr>
                                        <p:cTn id="123" dur="1" fill="hold">
                                          <p:stCondLst>
                                            <p:cond delay="0"/>
                                          </p:stCondLst>
                                        </p:cTn>
                                        <p:tgtEl>
                                          <p:spTgt spid="56">
                                            <p:txEl>
                                              <p:pRg st="0" end="0"/>
                                            </p:txEl>
                                          </p:spTgt>
                                        </p:tgtEl>
                                        <p:attrNameLst>
                                          <p:attrName>style.visibility</p:attrName>
                                        </p:attrNameLst>
                                      </p:cBhvr>
                                      <p:to>
                                        <p:strVal val="visible"/>
                                      </p:to>
                                    </p:set>
                                    <p:animEffect transition="in" filter="wipe(down)">
                                      <p:cBhvr>
                                        <p:cTn id="124" dur="1000"/>
                                        <p:tgtEl>
                                          <p:spTgt spid="56">
                                            <p:txEl>
                                              <p:pRg st="0" end="0"/>
                                            </p:txEl>
                                          </p:spTgt>
                                        </p:tgtEl>
                                      </p:cBhvr>
                                    </p:animEffect>
                                  </p:childTnLst>
                                </p:cTn>
                              </p:par>
                            </p:childTnLst>
                          </p:cTn>
                        </p:par>
                        <p:par>
                          <p:cTn id="125" fill="hold">
                            <p:stCondLst>
                              <p:cond delay="2500"/>
                            </p:stCondLst>
                            <p:childTnLst>
                              <p:par>
                                <p:cTn id="126" presetID="22" presetClass="entr" presetSubtype="4" fill="hold" grpId="0" nodeType="afterEffect">
                                  <p:stCondLst>
                                    <p:cond delay="0"/>
                                  </p:stCondLst>
                                  <p:childTnLst>
                                    <p:set>
                                      <p:cBhvr>
                                        <p:cTn id="127" dur="1" fill="hold">
                                          <p:stCondLst>
                                            <p:cond delay="0"/>
                                          </p:stCondLst>
                                        </p:cTn>
                                        <p:tgtEl>
                                          <p:spTgt spid="56">
                                            <p:txEl>
                                              <p:pRg st="1" end="1"/>
                                            </p:txEl>
                                          </p:spTgt>
                                        </p:tgtEl>
                                        <p:attrNameLst>
                                          <p:attrName>style.visibility</p:attrName>
                                        </p:attrNameLst>
                                      </p:cBhvr>
                                      <p:to>
                                        <p:strVal val="visible"/>
                                      </p:to>
                                    </p:set>
                                    <p:animEffect transition="in" filter="wipe(down)">
                                      <p:cBhvr>
                                        <p:cTn id="128" dur="1000"/>
                                        <p:tgtEl>
                                          <p:spTgt spid="56">
                                            <p:txEl>
                                              <p:pRg st="1" end="1"/>
                                            </p:txEl>
                                          </p:spTgt>
                                        </p:tgtEl>
                                      </p:cBhvr>
                                    </p:animEffect>
                                  </p:childTnLst>
                                </p:cTn>
                              </p:par>
                            </p:childTnLst>
                          </p:cTn>
                        </p:par>
                        <p:par>
                          <p:cTn id="129" fill="hold">
                            <p:stCondLst>
                              <p:cond delay="3500"/>
                            </p:stCondLst>
                            <p:childTnLst>
                              <p:par>
                                <p:cTn id="130" presetID="22" presetClass="entr" presetSubtype="4" fill="hold" grpId="0" nodeType="afterEffect">
                                  <p:stCondLst>
                                    <p:cond delay="0"/>
                                  </p:stCondLst>
                                  <p:childTnLst>
                                    <p:set>
                                      <p:cBhvr>
                                        <p:cTn id="131" dur="1" fill="hold">
                                          <p:stCondLst>
                                            <p:cond delay="0"/>
                                          </p:stCondLst>
                                        </p:cTn>
                                        <p:tgtEl>
                                          <p:spTgt spid="56">
                                            <p:txEl>
                                              <p:pRg st="2" end="2"/>
                                            </p:txEl>
                                          </p:spTgt>
                                        </p:tgtEl>
                                        <p:attrNameLst>
                                          <p:attrName>style.visibility</p:attrName>
                                        </p:attrNameLst>
                                      </p:cBhvr>
                                      <p:to>
                                        <p:strVal val="visible"/>
                                      </p:to>
                                    </p:set>
                                    <p:animEffect transition="in" filter="wipe(down)">
                                      <p:cBhvr>
                                        <p:cTn id="132" dur="1000"/>
                                        <p:tgtEl>
                                          <p:spTgt spid="56">
                                            <p:txEl>
                                              <p:pRg st="2" end="2"/>
                                            </p:txEl>
                                          </p:spTgt>
                                        </p:tgtEl>
                                      </p:cBhvr>
                                    </p:animEffect>
                                  </p:childTnLst>
                                </p:cTn>
                              </p:par>
                            </p:childTnLst>
                          </p:cTn>
                        </p:par>
                        <p:par>
                          <p:cTn id="133" fill="hold">
                            <p:stCondLst>
                              <p:cond delay="4500"/>
                            </p:stCondLst>
                            <p:childTnLst>
                              <p:par>
                                <p:cTn id="134" presetID="22" presetClass="entr" presetSubtype="4" fill="hold" grpId="0" nodeType="afterEffect">
                                  <p:stCondLst>
                                    <p:cond delay="0"/>
                                  </p:stCondLst>
                                  <p:childTnLst>
                                    <p:set>
                                      <p:cBhvr>
                                        <p:cTn id="135" dur="1" fill="hold">
                                          <p:stCondLst>
                                            <p:cond delay="0"/>
                                          </p:stCondLst>
                                        </p:cTn>
                                        <p:tgtEl>
                                          <p:spTgt spid="56">
                                            <p:txEl>
                                              <p:pRg st="3" end="3"/>
                                            </p:txEl>
                                          </p:spTgt>
                                        </p:tgtEl>
                                        <p:attrNameLst>
                                          <p:attrName>style.visibility</p:attrName>
                                        </p:attrNameLst>
                                      </p:cBhvr>
                                      <p:to>
                                        <p:strVal val="visible"/>
                                      </p:to>
                                    </p:set>
                                    <p:animEffect transition="in" filter="wipe(down)">
                                      <p:cBhvr>
                                        <p:cTn id="136" dur="1000"/>
                                        <p:tgtEl>
                                          <p:spTgt spid="56">
                                            <p:txEl>
                                              <p:pRg st="3" end="3"/>
                                            </p:txEl>
                                          </p:spTgt>
                                        </p:tgtEl>
                                      </p:cBhvr>
                                    </p:animEffect>
                                  </p:childTnLst>
                                </p:cTn>
                              </p:par>
                            </p:childTnLst>
                          </p:cTn>
                        </p:par>
                        <p:par>
                          <p:cTn id="137" fill="hold">
                            <p:stCondLst>
                              <p:cond delay="5500"/>
                            </p:stCondLst>
                            <p:childTnLst>
                              <p:par>
                                <p:cTn id="138" presetID="22" presetClass="entr" presetSubtype="4" fill="hold" grpId="0" nodeType="afterEffect">
                                  <p:stCondLst>
                                    <p:cond delay="0"/>
                                  </p:stCondLst>
                                  <p:childTnLst>
                                    <p:set>
                                      <p:cBhvr>
                                        <p:cTn id="139" dur="1" fill="hold">
                                          <p:stCondLst>
                                            <p:cond delay="0"/>
                                          </p:stCondLst>
                                        </p:cTn>
                                        <p:tgtEl>
                                          <p:spTgt spid="56">
                                            <p:txEl>
                                              <p:pRg st="4" end="4"/>
                                            </p:txEl>
                                          </p:spTgt>
                                        </p:tgtEl>
                                        <p:attrNameLst>
                                          <p:attrName>style.visibility</p:attrName>
                                        </p:attrNameLst>
                                      </p:cBhvr>
                                      <p:to>
                                        <p:strVal val="visible"/>
                                      </p:to>
                                    </p:set>
                                    <p:animEffect transition="in" filter="wipe(down)">
                                      <p:cBhvr>
                                        <p:cTn id="140" dur="1000"/>
                                        <p:tgtEl>
                                          <p:spTgt spid="56">
                                            <p:txEl>
                                              <p:pRg st="4" end="4"/>
                                            </p:txEl>
                                          </p:spTgt>
                                        </p:tgtEl>
                                      </p:cBhvr>
                                    </p:animEffect>
                                  </p:childTnLst>
                                </p:cTn>
                              </p:par>
                            </p:childTnLst>
                          </p:cTn>
                        </p:par>
                        <p:par>
                          <p:cTn id="141" fill="hold">
                            <p:stCondLst>
                              <p:cond delay="6500"/>
                            </p:stCondLst>
                            <p:childTnLst>
                              <p:par>
                                <p:cTn id="142" presetID="22" presetClass="entr" presetSubtype="4" fill="hold" grpId="0" nodeType="afterEffect">
                                  <p:stCondLst>
                                    <p:cond delay="0"/>
                                  </p:stCondLst>
                                  <p:childTnLst>
                                    <p:set>
                                      <p:cBhvr>
                                        <p:cTn id="143" dur="1" fill="hold">
                                          <p:stCondLst>
                                            <p:cond delay="0"/>
                                          </p:stCondLst>
                                        </p:cTn>
                                        <p:tgtEl>
                                          <p:spTgt spid="56">
                                            <p:txEl>
                                              <p:pRg st="5" end="5"/>
                                            </p:txEl>
                                          </p:spTgt>
                                        </p:tgtEl>
                                        <p:attrNameLst>
                                          <p:attrName>style.visibility</p:attrName>
                                        </p:attrNameLst>
                                      </p:cBhvr>
                                      <p:to>
                                        <p:strVal val="visible"/>
                                      </p:to>
                                    </p:set>
                                    <p:animEffect transition="in" filter="wipe(down)">
                                      <p:cBhvr>
                                        <p:cTn id="144" dur="1000"/>
                                        <p:tgtEl>
                                          <p:spTgt spid="56">
                                            <p:txEl>
                                              <p:pRg st="5" end="5"/>
                                            </p:txEl>
                                          </p:spTgt>
                                        </p:tgtEl>
                                      </p:cBhvr>
                                    </p:animEffect>
                                  </p:childTnLst>
                                </p:cTn>
                              </p:par>
                            </p:childTnLst>
                          </p:cTn>
                        </p:par>
                        <p:par>
                          <p:cTn id="145" fill="hold">
                            <p:stCondLst>
                              <p:cond delay="7500"/>
                            </p:stCondLst>
                            <p:childTnLst>
                              <p:par>
                                <p:cTn id="146" presetID="22" presetClass="entr" presetSubtype="4" fill="hold" grpId="0" nodeType="afterEffect">
                                  <p:stCondLst>
                                    <p:cond delay="0"/>
                                  </p:stCondLst>
                                  <p:childTnLst>
                                    <p:set>
                                      <p:cBhvr>
                                        <p:cTn id="147" dur="1" fill="hold">
                                          <p:stCondLst>
                                            <p:cond delay="0"/>
                                          </p:stCondLst>
                                        </p:cTn>
                                        <p:tgtEl>
                                          <p:spTgt spid="56">
                                            <p:txEl>
                                              <p:pRg st="6" end="6"/>
                                            </p:txEl>
                                          </p:spTgt>
                                        </p:tgtEl>
                                        <p:attrNameLst>
                                          <p:attrName>style.visibility</p:attrName>
                                        </p:attrNameLst>
                                      </p:cBhvr>
                                      <p:to>
                                        <p:strVal val="visible"/>
                                      </p:to>
                                    </p:set>
                                    <p:animEffect transition="in" filter="wipe(down)">
                                      <p:cBhvr>
                                        <p:cTn id="148" dur="1000"/>
                                        <p:tgtEl>
                                          <p:spTgt spid="56">
                                            <p:txEl>
                                              <p:pRg st="6" end="6"/>
                                            </p:txEl>
                                          </p:spTgt>
                                        </p:tgtEl>
                                      </p:cBhvr>
                                    </p:animEffect>
                                  </p:childTnLst>
                                </p:cTn>
                              </p:par>
                            </p:childTnLst>
                          </p:cTn>
                        </p:par>
                        <p:par>
                          <p:cTn id="149" fill="hold">
                            <p:stCondLst>
                              <p:cond delay="8500"/>
                            </p:stCondLst>
                            <p:childTnLst>
                              <p:par>
                                <p:cTn id="150" presetID="22" presetClass="entr" presetSubtype="4" fill="hold" grpId="0" nodeType="afterEffect">
                                  <p:stCondLst>
                                    <p:cond delay="0"/>
                                  </p:stCondLst>
                                  <p:childTnLst>
                                    <p:set>
                                      <p:cBhvr>
                                        <p:cTn id="151" dur="1" fill="hold">
                                          <p:stCondLst>
                                            <p:cond delay="0"/>
                                          </p:stCondLst>
                                        </p:cTn>
                                        <p:tgtEl>
                                          <p:spTgt spid="56">
                                            <p:txEl>
                                              <p:pRg st="7" end="7"/>
                                            </p:txEl>
                                          </p:spTgt>
                                        </p:tgtEl>
                                        <p:attrNameLst>
                                          <p:attrName>style.visibility</p:attrName>
                                        </p:attrNameLst>
                                      </p:cBhvr>
                                      <p:to>
                                        <p:strVal val="visible"/>
                                      </p:to>
                                    </p:set>
                                    <p:animEffect transition="in" filter="wipe(down)">
                                      <p:cBhvr>
                                        <p:cTn id="152" dur="1000"/>
                                        <p:tgtEl>
                                          <p:spTgt spid="56">
                                            <p:txEl>
                                              <p:pRg st="7" end="7"/>
                                            </p:txEl>
                                          </p:spTgt>
                                        </p:tgtEl>
                                      </p:cBhvr>
                                    </p:animEffect>
                                  </p:childTnLst>
                                </p:cTn>
                              </p:par>
                            </p:childTnLst>
                          </p:cTn>
                        </p:par>
                        <p:par>
                          <p:cTn id="153" fill="hold">
                            <p:stCondLst>
                              <p:cond delay="9500"/>
                            </p:stCondLst>
                            <p:childTnLst>
                              <p:par>
                                <p:cTn id="154" presetID="22" presetClass="entr" presetSubtype="4" fill="hold" grpId="0" nodeType="afterEffect">
                                  <p:stCondLst>
                                    <p:cond delay="0"/>
                                  </p:stCondLst>
                                  <p:childTnLst>
                                    <p:set>
                                      <p:cBhvr>
                                        <p:cTn id="155" dur="1" fill="hold">
                                          <p:stCondLst>
                                            <p:cond delay="0"/>
                                          </p:stCondLst>
                                        </p:cTn>
                                        <p:tgtEl>
                                          <p:spTgt spid="56">
                                            <p:txEl>
                                              <p:pRg st="8" end="8"/>
                                            </p:txEl>
                                          </p:spTgt>
                                        </p:tgtEl>
                                        <p:attrNameLst>
                                          <p:attrName>style.visibility</p:attrName>
                                        </p:attrNameLst>
                                      </p:cBhvr>
                                      <p:to>
                                        <p:strVal val="visible"/>
                                      </p:to>
                                    </p:set>
                                    <p:animEffect transition="in" filter="wipe(down)">
                                      <p:cBhvr>
                                        <p:cTn id="156" dur="1000"/>
                                        <p:tgtEl>
                                          <p:spTgt spid="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6" grpId="0" build="p"/>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17" grpId="0" animBg="1"/>
      <p:bldP spid="32" grpId="0" animBg="1"/>
      <p:bldP spid="32" grpId="1" animBg="1"/>
      <p:bldP spid="33" grpId="0" animBg="1"/>
      <p:bldP spid="34" grpId="0" animBg="1"/>
      <p:bldP spid="74" grpId="0" animBg="1"/>
      <p:bldP spid="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6477000" y="1524000"/>
            <a:ext cx="2362200" cy="17526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1" u="none" strike="noStrike" cap="none" normalizeH="0" baseline="0" dirty="0">
                <a:ln>
                  <a:noFill/>
                </a:ln>
                <a:solidFill>
                  <a:schemeClr val="tx1"/>
                </a:solidFill>
                <a:effectLst/>
                <a:latin typeface="+mn-lt"/>
              </a:rPr>
              <a:t>Thread #2</a:t>
            </a:r>
          </a:p>
        </p:txBody>
      </p:sp>
      <p:sp>
        <p:nvSpPr>
          <p:cNvPr id="16387" name="Rectangle 2"/>
          <p:cNvSpPr>
            <a:spLocks noGrp="1" noChangeArrowheads="1"/>
          </p:cNvSpPr>
          <p:nvPr>
            <p:ph type="title"/>
          </p:nvPr>
        </p:nvSpPr>
        <p:spPr/>
        <p:txBody>
          <a:bodyPr/>
          <a:lstStyle/>
          <a:p>
            <a:r>
              <a:rPr lang="en-US" dirty="0"/>
              <a:t>A typical structure of a widget</a:t>
            </a:r>
          </a:p>
        </p:txBody>
      </p:sp>
      <p:sp>
        <p:nvSpPr>
          <p:cNvPr id="7" name="Footer Placeholder 6"/>
          <p:cNvSpPr>
            <a:spLocks noGrp="1"/>
          </p:cNvSpPr>
          <p:nvPr>
            <p:ph type="ftr" sz="quarter" idx="10"/>
          </p:nvPr>
        </p:nvSpPr>
        <p:spPr/>
        <p:txBody>
          <a:bodyPr/>
          <a:lstStyle/>
          <a:p>
            <a:r>
              <a:rPr lang="en-US"/>
              <a:t>Presentation Identifier Goes Here</a:t>
            </a:r>
          </a:p>
        </p:txBody>
      </p:sp>
      <p:sp>
        <p:nvSpPr>
          <p:cNvPr id="6" name="Slide Number Placeholder 5"/>
          <p:cNvSpPr>
            <a:spLocks noGrp="1"/>
          </p:cNvSpPr>
          <p:nvPr>
            <p:ph type="sldNum" sz="quarter" idx="11"/>
          </p:nvPr>
        </p:nvSpPr>
        <p:spPr/>
        <p:txBody>
          <a:bodyPr/>
          <a:lstStyle/>
          <a:p>
            <a:fld id="{446C9BED-6FD4-4BA4-B6B0-4A26058AC9EF}" type="slidenum">
              <a:rPr lang="en-US" smtClean="0"/>
              <a:pPr/>
              <a:t>6</a:t>
            </a:fld>
            <a:endParaRPr lang="en-US" dirty="0"/>
          </a:p>
        </p:txBody>
      </p:sp>
      <p:sp>
        <p:nvSpPr>
          <p:cNvPr id="8" name="Rectangle 3"/>
          <p:cNvSpPr>
            <a:spLocks noGrp="1" noChangeArrowheads="1"/>
          </p:cNvSpPr>
          <p:nvPr>
            <p:ph idx="1"/>
          </p:nvPr>
        </p:nvSpPr>
        <p:spPr>
          <a:xfrm>
            <a:off x="381000" y="1219200"/>
            <a:ext cx="3048000" cy="5029200"/>
          </a:xfrm>
        </p:spPr>
        <p:txBody>
          <a:bodyPr>
            <a:normAutofit/>
          </a:bodyPr>
          <a:lstStyle/>
          <a:p>
            <a:pPr>
              <a:lnSpc>
                <a:spcPct val="120000"/>
              </a:lnSpc>
              <a:spcAft>
                <a:spcPts val="1000"/>
              </a:spcAft>
            </a:pPr>
            <a:r>
              <a:rPr lang="en-US" sz="1800" dirty="0">
                <a:solidFill>
                  <a:schemeClr val="tx1"/>
                </a:solidFill>
              </a:rPr>
              <a:t>main()</a:t>
            </a:r>
          </a:p>
          <a:p>
            <a:pPr>
              <a:lnSpc>
                <a:spcPct val="120000"/>
              </a:lnSpc>
              <a:spcAft>
                <a:spcPts val="1000"/>
              </a:spcAft>
            </a:pPr>
            <a:r>
              <a:rPr lang="en-US" sz="1800" dirty="0">
                <a:solidFill>
                  <a:schemeClr val="tx1"/>
                </a:solidFill>
              </a:rPr>
              <a:t>{</a:t>
            </a:r>
          </a:p>
          <a:p>
            <a:pPr lvl="1">
              <a:lnSpc>
                <a:spcPct val="120000"/>
              </a:lnSpc>
            </a:pPr>
            <a:r>
              <a:rPr lang="en-US" sz="1400" dirty="0" err="1">
                <a:solidFill>
                  <a:schemeClr val="tx1"/>
                </a:solidFill>
              </a:rPr>
              <a:t>init_widget</a:t>
            </a:r>
            <a:r>
              <a:rPr lang="en-US" sz="1400" dirty="0">
                <a:solidFill>
                  <a:schemeClr val="tx1"/>
                </a:solidFill>
              </a:rPr>
              <a:t>();</a:t>
            </a:r>
          </a:p>
          <a:p>
            <a:pPr lvl="1">
              <a:lnSpc>
                <a:spcPct val="120000"/>
              </a:lnSpc>
            </a:pPr>
            <a:r>
              <a:rPr lang="en-US" sz="1400" dirty="0">
                <a:solidFill>
                  <a:srgbClr val="008000"/>
                </a:solidFill>
              </a:rPr>
              <a:t>//…</a:t>
            </a:r>
          </a:p>
          <a:p>
            <a:pPr lvl="1">
              <a:lnSpc>
                <a:spcPct val="120000"/>
              </a:lnSpc>
            </a:pPr>
            <a:r>
              <a:rPr lang="en-US" sz="1400" dirty="0">
                <a:solidFill>
                  <a:srgbClr val="008000"/>
                </a:solidFill>
              </a:rPr>
              <a:t>//… any operation, any codes</a:t>
            </a:r>
          </a:p>
          <a:p>
            <a:pPr lvl="1">
              <a:lnSpc>
                <a:spcPct val="120000"/>
              </a:lnSpc>
            </a:pPr>
            <a:r>
              <a:rPr lang="en-US" sz="1400" dirty="0">
                <a:solidFill>
                  <a:srgbClr val="008000"/>
                </a:solidFill>
              </a:rPr>
              <a:t>//…</a:t>
            </a:r>
          </a:p>
          <a:p>
            <a:pPr lvl="1">
              <a:lnSpc>
                <a:spcPct val="120000"/>
              </a:lnSpc>
            </a:pPr>
            <a:r>
              <a:rPr lang="en-US" sz="1400" dirty="0" err="1">
                <a:solidFill>
                  <a:schemeClr val="tx1"/>
                </a:solidFill>
              </a:rPr>
              <a:t>publish_widmsg</a:t>
            </a:r>
            <a:r>
              <a:rPr lang="en-US" sz="1400" dirty="0">
                <a:solidFill>
                  <a:schemeClr val="tx1"/>
                </a:solidFill>
              </a:rPr>
              <a:t>(); </a:t>
            </a:r>
            <a:r>
              <a:rPr lang="en-US" sz="1400" dirty="0">
                <a:solidFill>
                  <a:srgbClr val="008000"/>
                </a:solidFill>
              </a:rPr>
              <a:t>// as needed</a:t>
            </a:r>
          </a:p>
          <a:p>
            <a:pPr lvl="1">
              <a:lnSpc>
                <a:spcPct val="120000"/>
              </a:lnSpc>
            </a:pPr>
            <a:r>
              <a:rPr lang="en-US" sz="1400" dirty="0">
                <a:solidFill>
                  <a:srgbClr val="008000"/>
                </a:solidFill>
              </a:rPr>
              <a:t>// …</a:t>
            </a:r>
          </a:p>
          <a:p>
            <a:pPr lvl="1">
              <a:lnSpc>
                <a:spcPct val="120000"/>
              </a:lnSpc>
            </a:pPr>
            <a:r>
              <a:rPr lang="en-US" sz="1400" dirty="0">
                <a:solidFill>
                  <a:srgbClr val="008000"/>
                </a:solidFill>
              </a:rPr>
              <a:t>//… any operation, any codes</a:t>
            </a:r>
            <a:endParaRPr lang="en-US" sz="1400" dirty="0">
              <a:solidFill>
                <a:schemeClr val="tx1"/>
              </a:solidFill>
            </a:endParaRPr>
          </a:p>
          <a:p>
            <a:pPr lvl="1">
              <a:lnSpc>
                <a:spcPct val="120000"/>
              </a:lnSpc>
            </a:pPr>
            <a:r>
              <a:rPr lang="en-US" sz="1400" dirty="0">
                <a:solidFill>
                  <a:srgbClr val="008000"/>
                </a:solidFill>
              </a:rPr>
              <a:t>// …</a:t>
            </a:r>
            <a:endParaRPr lang="en-US" sz="1400" dirty="0">
              <a:solidFill>
                <a:schemeClr val="tx1"/>
              </a:solidFill>
            </a:endParaRPr>
          </a:p>
          <a:p>
            <a:pPr lvl="1">
              <a:lnSpc>
                <a:spcPct val="120000"/>
              </a:lnSpc>
            </a:pPr>
            <a:r>
              <a:rPr lang="en-US" sz="1400" dirty="0" err="1">
                <a:solidFill>
                  <a:schemeClr val="tx1"/>
                </a:solidFill>
              </a:rPr>
              <a:t>quit_widget</a:t>
            </a:r>
            <a:r>
              <a:rPr lang="en-US" sz="1400" dirty="0">
                <a:solidFill>
                  <a:schemeClr val="tx1"/>
                </a:solidFill>
              </a:rPr>
              <a:t>();</a:t>
            </a:r>
          </a:p>
          <a:p>
            <a:pPr>
              <a:lnSpc>
                <a:spcPct val="120000"/>
              </a:lnSpc>
              <a:spcAft>
                <a:spcPts val="1000"/>
              </a:spcAft>
            </a:pPr>
            <a:r>
              <a:rPr lang="en-US" sz="1800" dirty="0">
                <a:solidFill>
                  <a:schemeClr val="tx1"/>
                </a:solidFill>
              </a:rPr>
              <a:t>}</a:t>
            </a:r>
          </a:p>
          <a:p>
            <a:pPr>
              <a:lnSpc>
                <a:spcPct val="120000"/>
              </a:lnSpc>
              <a:spcAft>
                <a:spcPts val="1000"/>
              </a:spcAft>
            </a:pPr>
            <a:endParaRPr lang="en-US" sz="1800" dirty="0">
              <a:solidFill>
                <a:schemeClr val="tx1"/>
              </a:solidFill>
            </a:endParaRPr>
          </a:p>
        </p:txBody>
      </p:sp>
      <p:pic>
        <p:nvPicPr>
          <p:cNvPr id="3" name="Picture 2"/>
          <p:cNvPicPr>
            <a:picLocks noChangeAspect="1"/>
          </p:cNvPicPr>
          <p:nvPr/>
        </p:nvPicPr>
        <p:blipFill>
          <a:blip r:embed="rId3" cstate="print"/>
          <a:stretch>
            <a:fillRect/>
          </a:stretch>
        </p:blipFill>
        <p:spPr>
          <a:xfrm>
            <a:off x="4191000" y="1219200"/>
            <a:ext cx="1687563" cy="1447800"/>
          </a:xfrm>
          <a:prstGeom prst="rect">
            <a:avLst/>
          </a:prstGeom>
        </p:spPr>
      </p:pic>
      <p:cxnSp>
        <p:nvCxnSpPr>
          <p:cNvPr id="9" name="Straight Arrow Connector 8"/>
          <p:cNvCxnSpPr>
            <a:endCxn id="3" idx="1"/>
          </p:cNvCxnSpPr>
          <p:nvPr/>
        </p:nvCxnSpPr>
        <p:spPr bwMode="auto">
          <a:xfrm flipV="1">
            <a:off x="2133600" y="1943100"/>
            <a:ext cx="2057400" cy="342900"/>
          </a:xfrm>
          <a:prstGeom prst="straightConnector1">
            <a:avLst/>
          </a:prstGeom>
          <a:solidFill>
            <a:schemeClr val="accent1"/>
          </a:solidFill>
          <a:ln w="19050" cap="flat" cmpd="sng" algn="ctr">
            <a:solidFill>
              <a:schemeClr val="accent4"/>
            </a:solidFill>
            <a:prstDash val="solid"/>
            <a:round/>
            <a:headEnd type="none" w="med" len="med"/>
            <a:tailEnd type="arrow"/>
          </a:ln>
          <a:effectLst/>
        </p:spPr>
      </p:cxnSp>
      <p:cxnSp>
        <p:nvCxnSpPr>
          <p:cNvPr id="11" name="Straight Arrow Connector 10"/>
          <p:cNvCxnSpPr/>
          <p:nvPr/>
        </p:nvCxnSpPr>
        <p:spPr bwMode="auto">
          <a:xfrm>
            <a:off x="2133600" y="2362200"/>
            <a:ext cx="4267200" cy="685800"/>
          </a:xfrm>
          <a:prstGeom prst="straightConnector1">
            <a:avLst/>
          </a:prstGeom>
          <a:solidFill>
            <a:schemeClr val="accent1"/>
          </a:solidFill>
          <a:ln w="19050" cap="flat" cmpd="sng" algn="ctr">
            <a:solidFill>
              <a:schemeClr val="accent4"/>
            </a:solidFill>
            <a:prstDash val="solid"/>
            <a:round/>
            <a:headEnd type="none" w="med" len="med"/>
            <a:tailEnd type="arrow"/>
          </a:ln>
          <a:effectLst/>
        </p:spPr>
      </p:cxnSp>
      <p:pic>
        <p:nvPicPr>
          <p:cNvPr id="13" name="Picture 12"/>
          <p:cNvPicPr>
            <a:picLocks noChangeAspect="1"/>
          </p:cNvPicPr>
          <p:nvPr/>
        </p:nvPicPr>
        <p:blipFill>
          <a:blip r:embed="rId4" cstate="print"/>
          <a:stretch>
            <a:fillRect/>
          </a:stretch>
        </p:blipFill>
        <p:spPr>
          <a:xfrm>
            <a:off x="4267200" y="3733800"/>
            <a:ext cx="4191000" cy="1581509"/>
          </a:xfrm>
          <a:prstGeom prst="rect">
            <a:avLst/>
          </a:prstGeom>
        </p:spPr>
      </p:pic>
      <p:cxnSp>
        <p:nvCxnSpPr>
          <p:cNvPr id="15" name="Straight Arrow Connector 14"/>
          <p:cNvCxnSpPr>
            <a:endCxn id="13" idx="1"/>
          </p:cNvCxnSpPr>
          <p:nvPr/>
        </p:nvCxnSpPr>
        <p:spPr bwMode="auto">
          <a:xfrm>
            <a:off x="3352800" y="3886200"/>
            <a:ext cx="914400" cy="638355"/>
          </a:xfrm>
          <a:prstGeom prst="straightConnector1">
            <a:avLst/>
          </a:prstGeom>
          <a:solidFill>
            <a:schemeClr val="accent1"/>
          </a:solidFill>
          <a:ln w="19050" cap="flat" cmpd="sng" algn="ctr">
            <a:solidFill>
              <a:schemeClr val="accent4"/>
            </a:solidFill>
            <a:prstDash val="solid"/>
            <a:round/>
            <a:headEnd type="none" w="med" len="med"/>
            <a:tailEnd type="arrow"/>
          </a:ln>
          <a:effectLst/>
        </p:spPr>
      </p:cxnSp>
      <p:sp>
        <p:nvSpPr>
          <p:cNvPr id="14" name="Rectangle 13"/>
          <p:cNvSpPr/>
          <p:nvPr/>
        </p:nvSpPr>
        <p:spPr bwMode="auto">
          <a:xfrm>
            <a:off x="6676900" y="1828800"/>
            <a:ext cx="1295400" cy="381000"/>
          </a:xfrm>
          <a:prstGeom prst="rect">
            <a:avLst/>
          </a:prstGeom>
          <a:solidFill>
            <a:schemeClr val="bg1"/>
          </a:soli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solidFill>
                  <a:schemeClr val="tx1"/>
                </a:solidFill>
                <a:effectLst/>
                <a:latin typeface="+mn-lt"/>
              </a:rPr>
              <a:t>Listen for new messages</a:t>
            </a:r>
          </a:p>
        </p:txBody>
      </p:sp>
      <p:sp>
        <p:nvSpPr>
          <p:cNvPr id="17" name="Rectangle 16"/>
          <p:cNvSpPr/>
          <p:nvPr/>
        </p:nvSpPr>
        <p:spPr bwMode="auto">
          <a:xfrm>
            <a:off x="6676900" y="2362200"/>
            <a:ext cx="1295400" cy="762000"/>
          </a:xfrm>
          <a:prstGeom prst="rect">
            <a:avLst/>
          </a:prstGeom>
          <a:solidFill>
            <a:schemeClr val="bg1"/>
          </a:soli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solidFill>
                  <a:schemeClr val="tx1"/>
                </a:solidFill>
                <a:effectLst/>
                <a:latin typeface="+mn-lt"/>
              </a:rPr>
              <a:t>Process new messages with message handler</a:t>
            </a:r>
          </a:p>
        </p:txBody>
      </p:sp>
      <p:cxnSp>
        <p:nvCxnSpPr>
          <p:cNvPr id="21" name="Elbow Connector 20"/>
          <p:cNvCxnSpPr>
            <a:stCxn id="17" idx="3"/>
            <a:endCxn id="14" idx="3"/>
          </p:cNvCxnSpPr>
          <p:nvPr/>
        </p:nvCxnSpPr>
        <p:spPr bwMode="auto">
          <a:xfrm flipV="1">
            <a:off x="7972300" y="2019300"/>
            <a:ext cx="1588" cy="723900"/>
          </a:xfrm>
          <a:prstGeom prst="bentConnector3">
            <a:avLst>
              <a:gd name="adj1" fmla="val 14395466"/>
            </a:avLst>
          </a:prstGeom>
          <a:solidFill>
            <a:schemeClr val="accent1"/>
          </a:solidFill>
          <a:ln w="19050" cap="flat" cmpd="sng" algn="ctr">
            <a:solidFill>
              <a:schemeClr val="bg2"/>
            </a:solidFill>
            <a:prstDash val="solid"/>
            <a:round/>
            <a:headEnd type="none" w="med" len="med"/>
            <a:tailEnd type="arrow"/>
          </a:ln>
          <a:effectLst/>
        </p:spPr>
      </p:cxnSp>
      <p:sp>
        <p:nvSpPr>
          <p:cNvPr id="22" name="Rectangle 21"/>
          <p:cNvSpPr/>
          <p:nvPr/>
        </p:nvSpPr>
        <p:spPr bwMode="auto">
          <a:xfrm>
            <a:off x="8077200" y="2209800"/>
            <a:ext cx="533400" cy="228600"/>
          </a:xfrm>
          <a:prstGeom prst="rect">
            <a:avLst/>
          </a:prstGeom>
          <a:solidFill>
            <a:schemeClr val="bg1"/>
          </a:soli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a:ln>
                  <a:noFill/>
                </a:ln>
                <a:solidFill>
                  <a:schemeClr val="tx1"/>
                </a:solidFill>
                <a:effectLst/>
                <a:latin typeface="+mn-lt"/>
              </a:rPr>
              <a:t>loop</a:t>
            </a:r>
          </a:p>
        </p:txBody>
      </p:sp>
    </p:spTree>
    <p:extLst>
      <p:ext uri="{BB962C8B-B14F-4D97-AF65-F5344CB8AC3E}">
        <p14:creationId xmlns:p14="http://schemas.microsoft.com/office/powerpoint/2010/main" val="25901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a:t>Presentation Identifier Goes Here</a:t>
            </a:r>
            <a:endParaRPr lang="en-US" dirty="0"/>
          </a:p>
        </p:txBody>
      </p:sp>
      <p:sp>
        <p:nvSpPr>
          <p:cNvPr id="3" name="Slide Number Placeholder 2"/>
          <p:cNvSpPr>
            <a:spLocks noGrp="1"/>
          </p:cNvSpPr>
          <p:nvPr>
            <p:ph type="sldNum" sz="quarter" idx="4"/>
          </p:nvPr>
        </p:nvSpPr>
        <p:spPr/>
        <p:txBody>
          <a:bodyPr/>
          <a:lstStyle/>
          <a:p>
            <a:pPr>
              <a:defRPr/>
            </a:pPr>
            <a:fld id="{46082381-925A-4C25-AB18-0C99AD89CFC0}" type="slidenum">
              <a:rPr lang="en-US" smtClean="0"/>
              <a:pPr>
                <a:defRPr/>
              </a:pPr>
              <a:t>7</a:t>
            </a:fld>
            <a:endParaRPr lang="en-US" dirty="0"/>
          </a:p>
        </p:txBody>
      </p:sp>
      <p:sp>
        <p:nvSpPr>
          <p:cNvPr id="4" name="Subtitle 3"/>
          <p:cNvSpPr>
            <a:spLocks noGrp="1"/>
          </p:cNvSpPr>
          <p:nvPr>
            <p:ph type="subTitle" idx="1"/>
          </p:nvPr>
        </p:nvSpPr>
        <p:spPr/>
        <p:txBody>
          <a:bodyPr/>
          <a:lstStyle/>
          <a:p>
            <a:r>
              <a:rPr lang="en-US" dirty="0"/>
              <a:t>Fred Chen</a:t>
            </a:r>
          </a:p>
          <a:p>
            <a:r>
              <a:rPr lang="en-US" dirty="0" err="1"/>
              <a:t>fred_chen@symantec.com</a:t>
            </a:r>
            <a:endParaRPr lang="en-US" dirty="0"/>
          </a:p>
        </p:txBody>
      </p:sp>
    </p:spTree>
    <p:extLst>
      <p:ext uri="{BB962C8B-B14F-4D97-AF65-F5344CB8AC3E}">
        <p14:creationId xmlns:p14="http://schemas.microsoft.com/office/powerpoint/2010/main" val="1078367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structive Testing Progress Sharing 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Destructive Testing Progress Sharing 5">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3.xml><?xml version="1.0" encoding="utf-8"?>
<a:theme xmlns:a="http://schemas.openxmlformats.org/drawingml/2006/main" name="Norton_Theme_Black_Background_v5">
  <a:themeElements>
    <a:clrScheme name="Symantec_Color_Theme_Black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FDBB30"/>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effectLst/>
            <a:latin typeface="+mn-lt"/>
          </a:defRPr>
        </a:defPPr>
      </a:lstStyle>
    </a:spDef>
    <a:lnDef>
      <a:spPr bwMode="auto">
        <a:solidFill>
          <a:schemeClr val="accent1"/>
        </a:solidFill>
        <a:ln w="19050" cap="flat" cmpd="sng" algn="ctr">
          <a:solidFill>
            <a:schemeClr val="tx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4.xml><?xml version="1.0" encoding="utf-8"?>
<a:theme xmlns:a="http://schemas.openxmlformats.org/drawingml/2006/main" name="Symantec_Theme_Black_Background_v5">
  <a:themeElements>
    <a:clrScheme name="Symantec_Color_Theme_Black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FDBB30"/>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effectLst/>
            <a:latin typeface="+mn-lt"/>
          </a:defRPr>
        </a:defPPr>
      </a:lstStyle>
    </a:spDef>
    <a:lnDef>
      <a:spPr bwMode="auto">
        <a:solidFill>
          <a:schemeClr val="accent1"/>
        </a:solidFill>
        <a:ln w="19050" cap="flat" cmpd="sng" algn="ctr">
          <a:solidFill>
            <a:schemeClr val="tx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5.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Destructive Testing Progress Sharing 8</Template>
  <TotalTime>0</TotalTime>
  <Words>829</Words>
  <Application>Microsoft Macintosh PowerPoint</Application>
  <PresentationFormat>On-screen Show (4:3)</PresentationFormat>
  <Paragraphs>224</Paragraphs>
  <Slides>7</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7</vt:i4>
      </vt:variant>
    </vt:vector>
  </HeadingPairs>
  <TitlesOfParts>
    <vt:vector size="14" baseType="lpstr">
      <vt:lpstr>宋体</vt:lpstr>
      <vt:lpstr>Arial</vt:lpstr>
      <vt:lpstr>Calibri</vt:lpstr>
      <vt:lpstr>Destructive Testing Progress Sharing 8</vt:lpstr>
      <vt:lpstr>Destructive Testing Progress Sharing 5</vt:lpstr>
      <vt:lpstr>Norton_Theme_Black_Background_v5</vt:lpstr>
      <vt:lpstr>Symantec_Theme_Black_Background_v5</vt:lpstr>
      <vt:lpstr>CCTF – Currency Control Test Framework</vt:lpstr>
      <vt:lpstr>CCTF – Currency Control Test Framework</vt:lpstr>
      <vt:lpstr>CCTF – So, a CCTF case can be …</vt:lpstr>
      <vt:lpstr>CCTF – Currency Control Test Framework</vt:lpstr>
      <vt:lpstr>Widgets – Workload Generators &amp; Fault Injectors</vt:lpstr>
      <vt:lpstr>A typical structure of a widget</vt:lpstr>
      <vt:lpstr>PowerPoint Presentation</vt:lpstr>
    </vt:vector>
  </TitlesOfParts>
  <Manager/>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2012-05-16T03:43:40Z</dcterms:created>
  <dcterms:modified xsi:type="dcterms:W3CDTF">2018-07-19T06:25:34Z</dcterms:modified>
</cp:coreProperties>
</file>