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83" r:id="rId2"/>
    <p:sldId id="285" r:id="rId3"/>
    <p:sldId id="287" r:id="rId4"/>
    <p:sldId id="393" r:id="rId5"/>
    <p:sldId id="394" r:id="rId6"/>
    <p:sldId id="395" r:id="rId7"/>
    <p:sldId id="396" r:id="rId8"/>
    <p:sldId id="284" r:id="rId9"/>
    <p:sldId id="275" r:id="rId10"/>
    <p:sldId id="256" r:id="rId11"/>
    <p:sldId id="391" r:id="rId12"/>
    <p:sldId id="293" r:id="rId13"/>
    <p:sldId id="388" r:id="rId14"/>
    <p:sldId id="389" r:id="rId15"/>
    <p:sldId id="299" r:id="rId16"/>
    <p:sldId id="390" r:id="rId17"/>
    <p:sldId id="387" r:id="rId18"/>
    <p:sldId id="392" r:id="rId19"/>
    <p:sldId id="397" r:id="rId20"/>
    <p:sldId id="294" r:id="rId21"/>
    <p:sldId id="295" r:id="rId22"/>
    <p:sldId id="301" r:id="rId23"/>
    <p:sldId id="296" r:id="rId24"/>
    <p:sldId id="297" r:id="rId25"/>
    <p:sldId id="298" r:id="rId26"/>
    <p:sldId id="30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 autoAdjust="0"/>
    <p:restoredTop sz="84187"/>
  </p:normalViewPr>
  <p:slideViewPr>
    <p:cSldViewPr snapToGrid="0">
      <p:cViewPr varScale="1">
        <p:scale>
          <a:sx n="95" d="100"/>
          <a:sy n="95" d="100"/>
        </p:scale>
        <p:origin x="11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62AA9-02F3-434B-9D70-65FF26115A0D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9C30A-8AAB-9047-BF12-D3E793D05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9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769C5-EEBB-459E-8550-A5329A09680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9667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C470F54-82BE-4359-B235-95B33FFE197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936625" y="284163"/>
            <a:ext cx="4984750" cy="2805112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88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769C5-EEBB-459E-8550-A5329A09680F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3245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C470F54-82BE-4359-B235-95B33FFE197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>
          <a:xfrm>
            <a:off x="936625" y="284163"/>
            <a:ext cx="4984750" cy="2805112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42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9C30A-8AAB-9047-BF12-D3E793D05A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4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769C5-EEBB-459E-8550-A5329A09680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87566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769C5-EEBB-459E-8550-A5329A09680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3935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769C5-EEBB-459E-8550-A5329A09680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299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769C5-EEBB-459E-8550-A5329A09680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4191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769C5-EEBB-459E-8550-A5329A09680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0010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769C5-EEBB-459E-8550-A5329A09680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976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9C30A-8AAB-9047-BF12-D3E793D05A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52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9C30A-8AAB-9047-BF12-D3E793D05AF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4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673352"/>
            <a:ext cx="5435600" cy="4498848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Identifier Goes Here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C9BED-6FD4-4BA4-B6B0-4A26058AC9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268720" y="1673352"/>
            <a:ext cx="5415280" cy="4498848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216153"/>
            <a:ext cx="5458085" cy="403485"/>
          </a:xfrm>
        </p:spPr>
        <p:txBody>
          <a:bodyPr/>
          <a:lstStyle>
            <a:lvl1pPr>
              <a:buNone/>
              <a:defRPr b="1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68720" y="1216153"/>
            <a:ext cx="5415280" cy="403485"/>
          </a:xfrm>
        </p:spPr>
        <p:txBody>
          <a:bodyPr/>
          <a:lstStyle>
            <a:lvl1pPr>
              <a:buNone/>
              <a:defRPr b="1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</p:spTree>
    <p:extLst>
      <p:ext uri="{BB962C8B-B14F-4D97-AF65-F5344CB8AC3E}">
        <p14:creationId xmlns:p14="http://schemas.microsoft.com/office/powerpoint/2010/main" val="223856315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8000" y="1600200"/>
            <a:ext cx="11176000" cy="4572000"/>
          </a:xfr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Identifier Goes Here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46C9BED-6FD4-4BA4-B6B0-4A26058AC9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508000" y="1088137"/>
            <a:ext cx="11176000" cy="40348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19" tIns="45710" rIns="91419" bIns="45710" numCol="1" anchor="t" anchorCtr="0" compatLnSpc="1">
            <a:prstTxWarp prst="textNoShape">
              <a:avLst/>
            </a:prstTxWarp>
          </a:bodyPr>
          <a:lstStyle>
            <a:lvl1pPr>
              <a:buNone/>
              <a:defRPr lang="en-US" sz="2400" b="1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233310" lvl="0" indent="-23331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buClr>
                <a:schemeClr val="bg2">
                  <a:lumMod val="50000"/>
                </a:schemeClr>
              </a:buClr>
              <a:buNone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47772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  <p:sldLayoutId id="2147483670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573" y="4447699"/>
            <a:ext cx="9144000" cy="1641490"/>
          </a:xfrm>
        </p:spPr>
        <p:txBody>
          <a:bodyPr/>
          <a:lstStyle/>
          <a:p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存储产品的测试</a:t>
            </a:r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318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CCTF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WIDGETS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通用的可靠性测试框架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23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358B-ACCC-664C-B943-E9886C2E8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Widget</a:t>
            </a:r>
            <a:r>
              <a:rPr lang="zh-CN" altLang="en-US" dirty="0"/>
              <a:t> </a:t>
            </a:r>
            <a:r>
              <a:rPr lang="en-US" altLang="zh-CN" dirty="0"/>
              <a:t>Framework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F6746-9FBE-B846-8DF3-5949F65F7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负载模拟</a:t>
            </a:r>
            <a:r>
              <a:rPr lang="zh-CN" altLang="en-US" dirty="0"/>
              <a:t>  </a:t>
            </a:r>
            <a:r>
              <a:rPr lang="ja-JP" altLang="en-US"/>
              <a:t>故障注入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6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88B1-D205-6748-85CD-E5E75BD4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249" y="185057"/>
            <a:ext cx="12329068" cy="1554163"/>
          </a:xfrm>
        </p:spPr>
        <p:txBody>
          <a:bodyPr>
            <a:noAutofit/>
          </a:bodyPr>
          <a:lstStyle/>
          <a:p>
            <a:r>
              <a:rPr lang="en-US" altLang="ja-JP" sz="3600" dirty="0"/>
              <a:t>WIDGET FRAMEWORK - </a:t>
            </a:r>
            <a:r>
              <a:rPr lang="ja-JP" altLang="en-US" sz="3600"/>
              <a:t>业务负载</a:t>
            </a:r>
            <a:r>
              <a:rPr lang="en-US" altLang="zh-CN" sz="3600" dirty="0"/>
              <a:t>+</a:t>
            </a:r>
            <a:r>
              <a:rPr lang="ja-JP" altLang="en-US" sz="3600"/>
              <a:t>故障注入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FAB72-AA9C-974A-BCD4-0205A5397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2" y="1919288"/>
            <a:ext cx="11549743" cy="4753655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ja-JP" dirty="0">
                <a:latin typeface="Calibri" charset="0"/>
              </a:rPr>
              <a:t>Widget Framework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en-US" altLang="ja-JP" dirty="0">
              <a:latin typeface="Calibri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ja-JP" altLang="en-US">
                <a:latin typeface="Calibri" charset="0"/>
              </a:rPr>
              <a:t>如何注入故障和模拟资源抢占？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ja-JP" altLang="en-US">
              <a:latin typeface="Calibri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ja-JP" altLang="en-US">
                <a:latin typeface="Calibri" charset="0"/>
              </a:rPr>
              <a:t>客户环境千变万化，如何灵活设计工具用以模拟客户应用？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ja-JP" altLang="en-US">
              <a:latin typeface="Calibri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ja-JP" altLang="en-US">
                <a:latin typeface="Calibri" charset="0"/>
              </a:rPr>
              <a:t>如何才能与测试框架无缝集成？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ja-JP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17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7C040C9-B2DE-CA41-B95B-92B1AC7F12B5}"/>
              </a:ext>
            </a:extLst>
          </p:cNvPr>
          <p:cNvSpPr/>
          <p:nvPr/>
        </p:nvSpPr>
        <p:spPr>
          <a:xfrm>
            <a:off x="617095" y="1722801"/>
            <a:ext cx="10957809" cy="4680132"/>
          </a:xfrm>
          <a:prstGeom prst="rect">
            <a:avLst/>
          </a:prstGeom>
          <a:solidFill>
            <a:schemeClr val="tx1">
              <a:lumMod val="85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3164EF-D139-BB43-8DB5-11BF56A06573}"/>
              </a:ext>
            </a:extLst>
          </p:cNvPr>
          <p:cNvSpPr/>
          <p:nvPr/>
        </p:nvSpPr>
        <p:spPr>
          <a:xfrm>
            <a:off x="2108025" y="2637672"/>
            <a:ext cx="2728806" cy="2728806"/>
          </a:xfrm>
          <a:prstGeom prst="ellipse">
            <a:avLst/>
          </a:prstGeom>
          <a:solidFill>
            <a:srgbClr val="00B0F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20F954-9285-2D42-B672-990E35D42D25}"/>
              </a:ext>
            </a:extLst>
          </p:cNvPr>
          <p:cNvSpPr/>
          <p:nvPr/>
        </p:nvSpPr>
        <p:spPr>
          <a:xfrm>
            <a:off x="2108025" y="2637672"/>
            <a:ext cx="2728806" cy="2728806"/>
          </a:xfrm>
          <a:prstGeom prst="ellipse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DF51F6-6166-1048-8C06-375E91C5449F}"/>
              </a:ext>
            </a:extLst>
          </p:cNvPr>
          <p:cNvSpPr/>
          <p:nvPr/>
        </p:nvSpPr>
        <p:spPr>
          <a:xfrm>
            <a:off x="2108025" y="2637672"/>
            <a:ext cx="2728806" cy="2728806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1D07C-1674-0B41-B80A-FC245C34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单个应用程序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EB55B-34EF-9B4F-8079-C84210E75331}"/>
              </a:ext>
            </a:extLst>
          </p:cNvPr>
          <p:cNvSpPr txBox="1"/>
          <p:nvPr/>
        </p:nvSpPr>
        <p:spPr>
          <a:xfrm>
            <a:off x="2650812" y="3869952"/>
            <a:ext cx="164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APPLICATION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61611-D931-3749-A04D-7BB9452FBD19}"/>
              </a:ext>
            </a:extLst>
          </p:cNvPr>
          <p:cNvSpPr txBox="1"/>
          <p:nvPr/>
        </p:nvSpPr>
        <p:spPr>
          <a:xfrm>
            <a:off x="4272196" y="2636328"/>
            <a:ext cx="106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25%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27845-41AB-7146-8858-93C8570DD471}"/>
              </a:ext>
            </a:extLst>
          </p:cNvPr>
          <p:cNvSpPr txBox="1"/>
          <p:nvPr/>
        </p:nvSpPr>
        <p:spPr>
          <a:xfrm>
            <a:off x="1461014" y="2636328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MEM</a:t>
            </a:r>
            <a:r>
              <a:rPr lang="zh-CN" altLang="en-US" dirty="0"/>
              <a:t> </a:t>
            </a:r>
            <a:r>
              <a:rPr lang="en-US" altLang="zh-CN" dirty="0"/>
              <a:t>70%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E4B21-5BCC-4448-8298-C07688FA0015}"/>
              </a:ext>
            </a:extLst>
          </p:cNvPr>
          <p:cNvSpPr txBox="1"/>
          <p:nvPr/>
        </p:nvSpPr>
        <p:spPr>
          <a:xfrm>
            <a:off x="2807362" y="5330707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84BB4-7A86-844A-A610-E6C47FE40C0C}"/>
              </a:ext>
            </a:extLst>
          </p:cNvPr>
          <p:cNvSpPr txBox="1"/>
          <p:nvPr/>
        </p:nvSpPr>
        <p:spPr>
          <a:xfrm>
            <a:off x="6857015" y="2061680"/>
            <a:ext cx="4068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Combination of CPU, MEMORY usage and IO loads and kernel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+-*/…foo()…If…then…else…++…--…=…==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Syscalls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25% CPU</a:t>
            </a:r>
          </a:p>
          <a:p>
            <a:r>
              <a:rPr lang="en-US" dirty="0"/>
              <a:t>        70% System Memory</a:t>
            </a:r>
          </a:p>
          <a:p>
            <a:r>
              <a:rPr lang="en-US" dirty="0"/>
              <a:t>        3 Files opened ( kernel structure 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42F4A9-1CE2-6143-BFFB-7E94EBCF5B90}"/>
              </a:ext>
            </a:extLst>
          </p:cNvPr>
          <p:cNvSpPr/>
          <p:nvPr/>
        </p:nvSpPr>
        <p:spPr>
          <a:xfrm>
            <a:off x="6961946" y="4573901"/>
            <a:ext cx="248323" cy="248323"/>
          </a:xfrm>
          <a:prstGeom prst="ellipse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9B5666-AF02-F445-B130-619F340C7A88}"/>
              </a:ext>
            </a:extLst>
          </p:cNvPr>
          <p:cNvSpPr/>
          <p:nvPr/>
        </p:nvSpPr>
        <p:spPr>
          <a:xfrm>
            <a:off x="6961946" y="4869327"/>
            <a:ext cx="248323" cy="248323"/>
          </a:xfrm>
          <a:prstGeom prst="ellipse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5B9A6A-A93E-F349-9C09-60FDC9F7ECB4}"/>
              </a:ext>
            </a:extLst>
          </p:cNvPr>
          <p:cNvSpPr/>
          <p:nvPr/>
        </p:nvSpPr>
        <p:spPr>
          <a:xfrm>
            <a:off x="6961945" y="5164753"/>
            <a:ext cx="248324" cy="248324"/>
          </a:xfrm>
          <a:prstGeom prst="ellipse">
            <a:avLst/>
          </a:prstGeom>
          <a:solidFill>
            <a:srgbClr val="00B0F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4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81481E-6 L 0.08033 -0.1180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59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81481E-6 L -0.08308 -0.1180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54" y="-590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81481E-6 L 0.00299 0.1159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10" grpId="0"/>
      <p:bldP spid="11" grpId="0"/>
      <p:bldP spid="12" grpId="0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9279-AA59-C84C-B247-C3601E11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整个系统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99C82E-9003-9B43-8A77-EFB3FF386FF7}"/>
              </a:ext>
            </a:extLst>
          </p:cNvPr>
          <p:cNvSpPr/>
          <p:nvPr/>
        </p:nvSpPr>
        <p:spPr>
          <a:xfrm>
            <a:off x="639580" y="3037645"/>
            <a:ext cx="10912840" cy="5246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haroni" panose="020F0502020204030204" pitchFamily="34" charset="0"/>
                <a:ea typeface="Krungthep" panose="02000400000000000000" pitchFamily="2" charset="-34"/>
                <a:cs typeface="Aharoni" panose="020F0502020204030204" pitchFamily="34" charset="0"/>
              </a:rPr>
              <a:t>CPU</a:t>
            </a:r>
            <a:endParaRPr lang="en-US" b="1" dirty="0">
              <a:latin typeface="Aharoni" panose="020F0502020204030204" pitchFamily="34" charset="0"/>
              <a:ea typeface="Krungthep" panose="02000400000000000000" pitchFamily="2" charset="-34"/>
              <a:cs typeface="Aharon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544DE-C120-B044-87BE-955831E48023}"/>
              </a:ext>
            </a:extLst>
          </p:cNvPr>
          <p:cNvSpPr/>
          <p:nvPr/>
        </p:nvSpPr>
        <p:spPr>
          <a:xfrm>
            <a:off x="639580" y="3697212"/>
            <a:ext cx="10912840" cy="5246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haroni" panose="020F0502020204030204" pitchFamily="34" charset="0"/>
                <a:ea typeface="Krungthep" panose="02000400000000000000" pitchFamily="2" charset="-34"/>
                <a:cs typeface="Aharoni" panose="020F0502020204030204" pitchFamily="34" charset="0"/>
              </a:rPr>
              <a:t>MEMORY</a:t>
            </a:r>
            <a:endParaRPr lang="en-US" b="1" dirty="0">
              <a:latin typeface="Aharoni" panose="020F0502020204030204" pitchFamily="34" charset="0"/>
              <a:ea typeface="Krungthep" panose="02000400000000000000" pitchFamily="2" charset="-34"/>
              <a:cs typeface="Aharon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6C9B6C-5953-5048-8DD5-137AEBD35DAD}"/>
              </a:ext>
            </a:extLst>
          </p:cNvPr>
          <p:cNvSpPr/>
          <p:nvPr/>
        </p:nvSpPr>
        <p:spPr>
          <a:xfrm>
            <a:off x="639580" y="5716588"/>
            <a:ext cx="10912840" cy="5246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haroni" panose="020F0502020204030204" pitchFamily="34" charset="0"/>
                <a:ea typeface="Krungthep" panose="02000400000000000000" pitchFamily="2" charset="-34"/>
                <a:cs typeface="Aharoni" panose="020F0502020204030204" pitchFamily="34" charset="0"/>
              </a:rPr>
              <a:t>KERNEL</a:t>
            </a:r>
            <a:r>
              <a:rPr lang="zh-CN" altLang="en-US" b="1" dirty="0">
                <a:latin typeface="Aharoni" panose="020F0502020204030204" pitchFamily="34" charset="0"/>
                <a:ea typeface="Krungthep" panose="02000400000000000000" pitchFamily="2" charset="-34"/>
                <a:cs typeface="Aharoni" panose="020F0502020204030204" pitchFamily="34" charset="0"/>
              </a:rPr>
              <a:t> </a:t>
            </a:r>
            <a:r>
              <a:rPr lang="en-US" altLang="zh-CN" b="1" dirty="0">
                <a:latin typeface="Aharoni" panose="020F0502020204030204" pitchFamily="34" charset="0"/>
                <a:ea typeface="Krungthep" panose="02000400000000000000" pitchFamily="2" charset="-34"/>
                <a:cs typeface="Aharoni" panose="020F0502020204030204" pitchFamily="34" charset="0"/>
              </a:rPr>
              <a:t>STRUCTURES</a:t>
            </a:r>
            <a:endParaRPr lang="en-US" b="1" dirty="0">
              <a:latin typeface="Aharoni" panose="020F0502020204030204" pitchFamily="34" charset="0"/>
              <a:ea typeface="Krungthep" panose="02000400000000000000" pitchFamily="2" charset="-34"/>
              <a:cs typeface="Aharon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594C42-B9CA-134A-BBCC-8DFE8FB16A14}"/>
              </a:ext>
            </a:extLst>
          </p:cNvPr>
          <p:cNvSpPr/>
          <p:nvPr/>
        </p:nvSpPr>
        <p:spPr>
          <a:xfrm>
            <a:off x="639580" y="4364273"/>
            <a:ext cx="10912840" cy="5246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haroni" panose="020F0502020204030204" pitchFamily="34" charset="0"/>
                <a:ea typeface="Krungthep" panose="02000400000000000000" pitchFamily="2" charset="-34"/>
                <a:cs typeface="Aharoni" panose="020F0502020204030204" pitchFamily="34" charset="0"/>
              </a:rPr>
              <a:t>DISK</a:t>
            </a:r>
            <a:endParaRPr lang="en-US" b="1" dirty="0">
              <a:latin typeface="Aharoni" panose="020F0502020204030204" pitchFamily="34" charset="0"/>
              <a:ea typeface="Krungthep" panose="02000400000000000000" pitchFamily="2" charset="-34"/>
              <a:cs typeface="Aharon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516949-5577-2C4F-9E31-E9BAFA957D54}"/>
              </a:ext>
            </a:extLst>
          </p:cNvPr>
          <p:cNvSpPr/>
          <p:nvPr/>
        </p:nvSpPr>
        <p:spPr>
          <a:xfrm>
            <a:off x="639580" y="5049527"/>
            <a:ext cx="10912840" cy="5246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haroni" panose="020F0502020204030204" pitchFamily="34" charset="0"/>
                <a:ea typeface="Krungthep" panose="02000400000000000000" pitchFamily="2" charset="-34"/>
                <a:cs typeface="Aharoni" panose="020F0502020204030204" pitchFamily="34" charset="0"/>
              </a:rPr>
              <a:t>NETWORK</a:t>
            </a:r>
            <a:endParaRPr lang="en-US" b="1" dirty="0">
              <a:latin typeface="Aharoni" panose="020F0502020204030204" pitchFamily="34" charset="0"/>
              <a:ea typeface="Krungthep" panose="02000400000000000000" pitchFamily="2" charset="-34"/>
              <a:cs typeface="Aharon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A69A13-1327-ED4F-878B-B05D56EEFDAA}"/>
              </a:ext>
            </a:extLst>
          </p:cNvPr>
          <p:cNvSpPr/>
          <p:nvPr/>
        </p:nvSpPr>
        <p:spPr>
          <a:xfrm>
            <a:off x="1387836" y="1978702"/>
            <a:ext cx="865139" cy="119385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APP1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D51F06-6364-3744-9F0E-F566A388503F}"/>
              </a:ext>
            </a:extLst>
          </p:cNvPr>
          <p:cNvSpPr/>
          <p:nvPr/>
        </p:nvSpPr>
        <p:spPr>
          <a:xfrm>
            <a:off x="1387835" y="3697213"/>
            <a:ext cx="2744449" cy="53217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25%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74B31A-D2B5-5B46-87FD-4737741A1261}"/>
              </a:ext>
            </a:extLst>
          </p:cNvPr>
          <p:cNvSpPr/>
          <p:nvPr/>
        </p:nvSpPr>
        <p:spPr>
          <a:xfrm>
            <a:off x="1387836" y="4362167"/>
            <a:ext cx="995600" cy="52465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MB/s</a:t>
            </a:r>
          </a:p>
          <a:p>
            <a:r>
              <a:rPr lang="en-US" dirty="0"/>
              <a:t>Random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D0D0D0-5BD1-0C43-A48C-E4D97F6C0B79}"/>
              </a:ext>
            </a:extLst>
          </p:cNvPr>
          <p:cNvSpPr/>
          <p:nvPr/>
        </p:nvSpPr>
        <p:spPr>
          <a:xfrm>
            <a:off x="1387836" y="5047421"/>
            <a:ext cx="1670157" cy="526761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PORT</a:t>
            </a:r>
            <a:r>
              <a:rPr lang="zh-CN" altLang="en-US" dirty="0"/>
              <a:t> </a:t>
            </a:r>
            <a:r>
              <a:rPr lang="en-US" altLang="zh-CN" dirty="0"/>
              <a:t>22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BC3EB0-5AB2-BC44-B3F6-280EB64649DC}"/>
              </a:ext>
            </a:extLst>
          </p:cNvPr>
          <p:cNvSpPr/>
          <p:nvPr/>
        </p:nvSpPr>
        <p:spPr>
          <a:xfrm>
            <a:off x="1387835" y="5709066"/>
            <a:ext cx="2219793" cy="5321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F8FBD0-8E7A-704C-BC0D-991400CFF008}"/>
              </a:ext>
            </a:extLst>
          </p:cNvPr>
          <p:cNvSpPr/>
          <p:nvPr/>
        </p:nvSpPr>
        <p:spPr>
          <a:xfrm>
            <a:off x="8329453" y="1977661"/>
            <a:ext cx="2358534" cy="174315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APP2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06DB09B-E17F-4D4B-80FE-2BB64BA88A85}"/>
              </a:ext>
            </a:extLst>
          </p:cNvPr>
          <p:cNvSpPr/>
          <p:nvPr/>
        </p:nvSpPr>
        <p:spPr>
          <a:xfrm>
            <a:off x="8329453" y="3696171"/>
            <a:ext cx="808032" cy="68421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392949-57BE-4441-8FEF-ADCCDB224006}"/>
              </a:ext>
            </a:extLst>
          </p:cNvPr>
          <p:cNvSpPr/>
          <p:nvPr/>
        </p:nvSpPr>
        <p:spPr>
          <a:xfrm>
            <a:off x="8329453" y="4362167"/>
            <a:ext cx="3059324" cy="70560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40E07B-3B9E-BC42-A8FD-F60ED8638CFD}"/>
              </a:ext>
            </a:extLst>
          </p:cNvPr>
          <p:cNvSpPr/>
          <p:nvPr/>
        </p:nvSpPr>
        <p:spPr>
          <a:xfrm>
            <a:off x="8329453" y="5030293"/>
            <a:ext cx="2748278" cy="70560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92236A-99E0-AF45-8688-9EFF28F35950}"/>
              </a:ext>
            </a:extLst>
          </p:cNvPr>
          <p:cNvSpPr/>
          <p:nvPr/>
        </p:nvSpPr>
        <p:spPr>
          <a:xfrm>
            <a:off x="8329452" y="5726219"/>
            <a:ext cx="2358535" cy="52465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D205DB-0F35-C14E-B904-D5425B9E907B}"/>
              </a:ext>
            </a:extLst>
          </p:cNvPr>
          <p:cNvSpPr/>
          <p:nvPr/>
        </p:nvSpPr>
        <p:spPr>
          <a:xfrm>
            <a:off x="1387836" y="3040848"/>
            <a:ext cx="865139" cy="52465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5%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295B24-6537-A941-AC1A-1AB64C4DCD2E}"/>
              </a:ext>
            </a:extLst>
          </p:cNvPr>
          <p:cNvSpPr/>
          <p:nvPr/>
        </p:nvSpPr>
        <p:spPr>
          <a:xfrm>
            <a:off x="1387834" y="3554806"/>
            <a:ext cx="865139" cy="19589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54BEF5-CFAC-F247-8719-8AF1E640E24A}"/>
              </a:ext>
            </a:extLst>
          </p:cNvPr>
          <p:cNvSpPr/>
          <p:nvPr/>
        </p:nvSpPr>
        <p:spPr>
          <a:xfrm>
            <a:off x="1395955" y="4231501"/>
            <a:ext cx="2744449" cy="14885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EEFD58-8FA0-7A4C-918C-E20B7081E55B}"/>
              </a:ext>
            </a:extLst>
          </p:cNvPr>
          <p:cNvSpPr/>
          <p:nvPr/>
        </p:nvSpPr>
        <p:spPr>
          <a:xfrm>
            <a:off x="1395955" y="4850737"/>
            <a:ext cx="987481" cy="2159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7BECAA-6852-D846-A127-9C838DCEC023}"/>
              </a:ext>
            </a:extLst>
          </p:cNvPr>
          <p:cNvSpPr/>
          <p:nvPr/>
        </p:nvSpPr>
        <p:spPr>
          <a:xfrm>
            <a:off x="1387834" y="5518856"/>
            <a:ext cx="1670157" cy="2159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8870BE-523E-3A46-91BC-7A9D738364EE}"/>
              </a:ext>
            </a:extLst>
          </p:cNvPr>
          <p:cNvSpPr/>
          <p:nvPr/>
        </p:nvSpPr>
        <p:spPr>
          <a:xfrm>
            <a:off x="4566567" y="1977661"/>
            <a:ext cx="313972" cy="174315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APP3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4BB455-34E5-2149-8C5C-E8A5793B174E}"/>
              </a:ext>
            </a:extLst>
          </p:cNvPr>
          <p:cNvSpPr/>
          <p:nvPr/>
        </p:nvSpPr>
        <p:spPr>
          <a:xfrm>
            <a:off x="4566567" y="3696171"/>
            <a:ext cx="808032" cy="68421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612A84-BF19-684A-A06B-A1BB7EBA3179}"/>
              </a:ext>
            </a:extLst>
          </p:cNvPr>
          <p:cNvSpPr/>
          <p:nvPr/>
        </p:nvSpPr>
        <p:spPr>
          <a:xfrm>
            <a:off x="4566567" y="4362167"/>
            <a:ext cx="330212" cy="70560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F78DF0-06ED-5F4B-A0DE-41CD9793FEB2}"/>
              </a:ext>
            </a:extLst>
          </p:cNvPr>
          <p:cNvSpPr/>
          <p:nvPr/>
        </p:nvSpPr>
        <p:spPr>
          <a:xfrm>
            <a:off x="4566567" y="5030293"/>
            <a:ext cx="605040" cy="70560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3732C4-CF73-FF46-9823-EFA0942A6A5F}"/>
              </a:ext>
            </a:extLst>
          </p:cNvPr>
          <p:cNvSpPr/>
          <p:nvPr/>
        </p:nvSpPr>
        <p:spPr>
          <a:xfrm>
            <a:off x="4566566" y="5726219"/>
            <a:ext cx="3063427" cy="52465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798E33-102D-9946-A5E4-E955247ADB08}"/>
              </a:ext>
            </a:extLst>
          </p:cNvPr>
          <p:cNvSpPr/>
          <p:nvPr/>
        </p:nvSpPr>
        <p:spPr>
          <a:xfrm>
            <a:off x="6179960" y="1977661"/>
            <a:ext cx="883710" cy="174315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APP4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18FB9E-79DF-564A-9315-98CBA30208AF}"/>
              </a:ext>
            </a:extLst>
          </p:cNvPr>
          <p:cNvSpPr/>
          <p:nvPr/>
        </p:nvSpPr>
        <p:spPr>
          <a:xfrm>
            <a:off x="6179960" y="3696171"/>
            <a:ext cx="330212" cy="68421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B0E6A3-BF9B-7844-9EAF-3666E1091450}"/>
              </a:ext>
            </a:extLst>
          </p:cNvPr>
          <p:cNvSpPr/>
          <p:nvPr/>
        </p:nvSpPr>
        <p:spPr>
          <a:xfrm>
            <a:off x="6179959" y="4362167"/>
            <a:ext cx="1450033" cy="705604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3860E9-01D4-D840-B651-E5A65592FBE7}"/>
              </a:ext>
            </a:extLst>
          </p:cNvPr>
          <p:cNvSpPr/>
          <p:nvPr/>
        </p:nvSpPr>
        <p:spPr>
          <a:xfrm>
            <a:off x="6179960" y="5030293"/>
            <a:ext cx="330212" cy="54388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Graphic 40" descr="High Voltage">
            <a:extLst>
              <a:ext uri="{FF2B5EF4-FFF2-40B4-BE49-F238E27FC236}">
                <a16:creationId xmlns:a16="http://schemas.microsoft.com/office/drawing/2014/main" id="{B647A55A-7AD8-874B-955C-804A30F86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5279" y="4152262"/>
            <a:ext cx="914400" cy="914400"/>
          </a:xfrm>
          <a:prstGeom prst="rect">
            <a:avLst/>
          </a:prstGeom>
        </p:spPr>
      </p:pic>
      <p:pic>
        <p:nvPicPr>
          <p:cNvPr id="45" name="Graphic 44" descr="No sign">
            <a:extLst>
              <a:ext uri="{FF2B5EF4-FFF2-40B4-BE49-F238E27FC236}">
                <a16:creationId xmlns:a16="http://schemas.microsoft.com/office/drawing/2014/main" id="{65423C5F-56A3-CB48-8B0C-24E5C2199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1437" y="4853601"/>
            <a:ext cx="914400" cy="914400"/>
          </a:xfrm>
          <a:prstGeom prst="rect">
            <a:avLst/>
          </a:prstGeom>
        </p:spPr>
      </p:pic>
      <p:pic>
        <p:nvPicPr>
          <p:cNvPr id="47" name="Graphic 46" descr="Help">
            <a:extLst>
              <a:ext uri="{FF2B5EF4-FFF2-40B4-BE49-F238E27FC236}">
                <a16:creationId xmlns:a16="http://schemas.microsoft.com/office/drawing/2014/main" id="{2C17A340-5DCC-0C43-9560-6D39878242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75084" y="55188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0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8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" presetClass="entr" presetSubtype="2" ac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" presetClass="entr" presetSubtype="4" ac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1" animBg="1"/>
      <p:bldP spid="35" grpId="1" animBg="1"/>
      <p:bldP spid="36" grpId="1" animBg="1"/>
      <p:bldP spid="3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1595466" y="1480668"/>
            <a:ext cx="2736304" cy="1368152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w="101600" h="127000"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/>
              <a:t>SUT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229" y="226042"/>
            <a:ext cx="10613571" cy="844696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Widgets – Workload Generators &amp; Fault Injectors</a:t>
            </a:r>
            <a:endParaRPr lang="zh-CN" altLang="en-US" sz="4000" dirty="0"/>
          </a:p>
        </p:txBody>
      </p:sp>
      <p:sp>
        <p:nvSpPr>
          <p:cNvPr id="56" name="Content Placeholder 4"/>
          <p:cNvSpPr>
            <a:spLocks noGrp="1"/>
          </p:cNvSpPr>
          <p:nvPr>
            <p:ph idx="1"/>
          </p:nvPr>
        </p:nvSpPr>
        <p:spPr>
          <a:xfrm>
            <a:off x="7705328" y="1480668"/>
            <a:ext cx="3038872" cy="495604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>
                <a:latin typeface="Calibri" charset="0"/>
              </a:rPr>
              <a:t>A widget is </a:t>
            </a:r>
          </a:p>
          <a:p>
            <a:pPr lvl="1">
              <a:defRPr/>
            </a:pPr>
            <a:r>
              <a:rPr lang="en-US" dirty="0">
                <a:latin typeface="Calibri" charset="0"/>
              </a:rPr>
              <a:t>A small C application</a:t>
            </a:r>
          </a:p>
          <a:p>
            <a:pPr lvl="1">
              <a:defRPr/>
            </a:pPr>
            <a:r>
              <a:rPr lang="en-US" dirty="0">
                <a:latin typeface="Calibri" charset="0"/>
              </a:rPr>
              <a:t>A Work Load Generator or a Fault Injector</a:t>
            </a:r>
          </a:p>
          <a:p>
            <a:pPr lvl="1">
              <a:defRPr/>
            </a:pPr>
            <a:r>
              <a:rPr lang="en-US" dirty="0">
                <a:latin typeface="Calibri" charset="0"/>
              </a:rPr>
              <a:t>Remotely start/terminate/monitor</a:t>
            </a:r>
          </a:p>
          <a:p>
            <a:pPr lvl="1">
              <a:defRPr/>
            </a:pPr>
            <a:r>
              <a:rPr lang="en-US" dirty="0">
                <a:latin typeface="Calibri" charset="0"/>
              </a:rPr>
              <a:t>Integration with any PERL/PYTHON based cases</a:t>
            </a:r>
          </a:p>
          <a:p>
            <a:r>
              <a:rPr lang="en-US" sz="4000" b="1" dirty="0">
                <a:latin typeface="Calibri" pitchFamily="34" charset="0"/>
              </a:rPr>
              <a:t>Each widget does only one thing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altLang="zh-CN" dirty="0">
                <a:latin typeface="Calibri" pitchFamily="34" charset="0"/>
              </a:rPr>
              <a:t>hundreds</a:t>
            </a:r>
            <a:r>
              <a:rPr lang="zh-CN" altLang="en-US" dirty="0">
                <a:latin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</a:rPr>
              <a:t>of</a:t>
            </a:r>
            <a:r>
              <a:rPr lang="zh-CN" altLang="en-US" dirty="0">
                <a:latin typeface="Calibri" pitchFamily="34" charset="0"/>
              </a:rPr>
              <a:t> </a:t>
            </a:r>
            <a:r>
              <a:rPr lang="en-US" altLang="zh-CN" dirty="0">
                <a:latin typeface="Calibri" pitchFamily="34" charset="0"/>
              </a:rPr>
              <a:t>billions</a:t>
            </a:r>
            <a:r>
              <a:rPr lang="zh-CN" altLang="en-US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combinations of widgets makes complex environments.</a:t>
            </a:r>
          </a:p>
          <a:p>
            <a:r>
              <a:rPr lang="en-US" dirty="0">
                <a:latin typeface="Calibri" pitchFamily="34" charset="0"/>
              </a:rPr>
              <a:t>New widgets can be automatically discovered by widget framework.</a:t>
            </a:r>
          </a:p>
          <a:p>
            <a:r>
              <a:rPr lang="en-US" dirty="0">
                <a:latin typeface="Calibri" pitchFamily="34" charset="0"/>
              </a:rPr>
              <a:t>CCTF calls PYTHON API to control widgets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C9BED-6FD4-4BA4-B6B0-4A26058AC9E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6" name="10-Point Star 65"/>
          <p:cNvSpPr/>
          <p:nvPr/>
        </p:nvSpPr>
        <p:spPr bwMode="auto">
          <a:xfrm>
            <a:off x="2171530" y="5009060"/>
            <a:ext cx="1152128" cy="1152128"/>
          </a:xfrm>
          <a:prstGeom prst="star10">
            <a:avLst/>
          </a:prstGeom>
          <a:solidFill>
            <a:srgbClr val="0000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CPU Consumer</a:t>
            </a:r>
          </a:p>
        </p:txBody>
      </p:sp>
      <p:sp>
        <p:nvSpPr>
          <p:cNvPr id="67" name="10-Point Star 66"/>
          <p:cNvSpPr/>
          <p:nvPr/>
        </p:nvSpPr>
        <p:spPr bwMode="auto">
          <a:xfrm>
            <a:off x="1379442" y="4000948"/>
            <a:ext cx="1152128" cy="1152128"/>
          </a:xfrm>
          <a:prstGeom prst="star10">
            <a:avLst/>
          </a:prstGeom>
          <a:solidFill>
            <a:srgbClr val="0000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MEMORY</a:t>
            </a:r>
          </a:p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Consumer</a:t>
            </a:r>
          </a:p>
        </p:txBody>
      </p:sp>
      <p:sp>
        <p:nvSpPr>
          <p:cNvPr id="68" name="10-Point Star 67"/>
          <p:cNvSpPr/>
          <p:nvPr/>
        </p:nvSpPr>
        <p:spPr bwMode="auto">
          <a:xfrm>
            <a:off x="3539682" y="4721028"/>
            <a:ext cx="1152128" cy="1152128"/>
          </a:xfrm>
          <a:prstGeom prst="star10">
            <a:avLst/>
          </a:prstGeom>
          <a:solidFill>
            <a:srgbClr val="0000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I/O Load</a:t>
            </a:r>
          </a:p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Generator</a:t>
            </a:r>
          </a:p>
        </p:txBody>
      </p:sp>
      <p:sp>
        <p:nvSpPr>
          <p:cNvPr id="69" name="10-Point Star 68"/>
          <p:cNvSpPr/>
          <p:nvPr/>
        </p:nvSpPr>
        <p:spPr bwMode="auto">
          <a:xfrm>
            <a:off x="2459562" y="2992836"/>
            <a:ext cx="1512168" cy="1368152"/>
          </a:xfrm>
          <a:prstGeom prst="star10">
            <a:avLst/>
          </a:prstGeom>
          <a:solidFill>
            <a:srgbClr val="0000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Fragmentation</a:t>
            </a:r>
          </a:p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Generator</a:t>
            </a:r>
          </a:p>
        </p:txBody>
      </p:sp>
      <p:sp>
        <p:nvSpPr>
          <p:cNvPr id="70" name="10-Point Star 69"/>
          <p:cNvSpPr/>
          <p:nvPr/>
        </p:nvSpPr>
        <p:spPr bwMode="auto">
          <a:xfrm>
            <a:off x="4115746" y="3640908"/>
            <a:ext cx="1152128" cy="1152128"/>
          </a:xfrm>
          <a:prstGeom prst="star10">
            <a:avLst/>
          </a:prstGeom>
          <a:solidFill>
            <a:srgbClr val="0000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Process</a:t>
            </a:r>
          </a:p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Generator</a:t>
            </a:r>
          </a:p>
        </p:txBody>
      </p:sp>
      <p:sp>
        <p:nvSpPr>
          <p:cNvPr id="71" name="10-Point Star 70"/>
          <p:cNvSpPr/>
          <p:nvPr/>
        </p:nvSpPr>
        <p:spPr bwMode="auto">
          <a:xfrm>
            <a:off x="4763818" y="5225084"/>
            <a:ext cx="1152128" cy="1152128"/>
          </a:xfrm>
          <a:prstGeom prst="star10">
            <a:avLst/>
          </a:prstGeom>
          <a:solidFill>
            <a:srgbClr val="0000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Port Holder</a:t>
            </a:r>
          </a:p>
        </p:txBody>
      </p:sp>
      <p:sp>
        <p:nvSpPr>
          <p:cNvPr id="72" name="10-Point Star 71"/>
          <p:cNvSpPr/>
          <p:nvPr/>
        </p:nvSpPr>
        <p:spPr bwMode="auto">
          <a:xfrm>
            <a:off x="5411890" y="4000948"/>
            <a:ext cx="1152128" cy="1152128"/>
          </a:xfrm>
          <a:prstGeom prst="star10">
            <a:avLst/>
          </a:prstGeom>
          <a:solidFill>
            <a:srgbClr val="0000FF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File Descriptor </a:t>
            </a:r>
          </a:p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Holder</a:t>
            </a:r>
          </a:p>
        </p:txBody>
      </p:sp>
      <p:grpSp>
        <p:nvGrpSpPr>
          <p:cNvPr id="6" name="Group 12"/>
          <p:cNvGrpSpPr/>
          <p:nvPr/>
        </p:nvGrpSpPr>
        <p:grpSpPr>
          <a:xfrm>
            <a:off x="1379442" y="2992836"/>
            <a:ext cx="5184576" cy="3384376"/>
            <a:chOff x="338064" y="2564904"/>
            <a:chExt cx="5184576" cy="3384376"/>
          </a:xfrm>
        </p:grpSpPr>
        <p:sp>
          <p:nvSpPr>
            <p:cNvPr id="11" name="10-Point Star 10"/>
            <p:cNvSpPr/>
            <p:nvPr/>
          </p:nvSpPr>
          <p:spPr bwMode="auto">
            <a:xfrm>
              <a:off x="1130152" y="4581128"/>
              <a:ext cx="1152128" cy="1152128"/>
            </a:xfrm>
            <a:prstGeom prst="star10">
              <a:avLst/>
            </a:prstGeom>
            <a:solidFill>
              <a:srgbClr val="0000FF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/>
                <a:t>CPU Consumer</a:t>
              </a:r>
            </a:p>
          </p:txBody>
        </p:sp>
        <p:sp>
          <p:nvSpPr>
            <p:cNvPr id="39" name="10-Point Star 38"/>
            <p:cNvSpPr/>
            <p:nvPr/>
          </p:nvSpPr>
          <p:spPr bwMode="auto">
            <a:xfrm>
              <a:off x="338064" y="3573016"/>
              <a:ext cx="1152128" cy="1152128"/>
            </a:xfrm>
            <a:prstGeom prst="star10">
              <a:avLst/>
            </a:prstGeom>
            <a:solidFill>
              <a:srgbClr val="0000FF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/>
                <a:t>MEMORY</a:t>
              </a:r>
            </a:p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/>
                <a:t>Consumer</a:t>
              </a:r>
            </a:p>
          </p:txBody>
        </p:sp>
        <p:sp>
          <p:nvSpPr>
            <p:cNvPr id="40" name="10-Point Star 39"/>
            <p:cNvSpPr/>
            <p:nvPr/>
          </p:nvSpPr>
          <p:spPr bwMode="auto">
            <a:xfrm>
              <a:off x="2498304" y="4293096"/>
              <a:ext cx="1152128" cy="1152128"/>
            </a:xfrm>
            <a:prstGeom prst="star10">
              <a:avLst/>
            </a:prstGeom>
            <a:solidFill>
              <a:srgbClr val="0000FF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/>
                <a:t>I/O Load</a:t>
              </a:r>
            </a:p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/>
                <a:t>Generator</a:t>
              </a:r>
            </a:p>
          </p:txBody>
        </p:sp>
        <p:sp>
          <p:nvSpPr>
            <p:cNvPr id="41" name="10-Point Star 40"/>
            <p:cNvSpPr/>
            <p:nvPr/>
          </p:nvSpPr>
          <p:spPr bwMode="auto">
            <a:xfrm>
              <a:off x="1418184" y="2564904"/>
              <a:ext cx="1512168" cy="1368152"/>
            </a:xfrm>
            <a:prstGeom prst="star10">
              <a:avLst/>
            </a:prstGeom>
            <a:solidFill>
              <a:srgbClr val="0000FF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/>
                <a:t>Fragmentation</a:t>
              </a:r>
            </a:p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/>
                <a:t>Generator</a:t>
              </a:r>
            </a:p>
          </p:txBody>
        </p:sp>
        <p:sp>
          <p:nvSpPr>
            <p:cNvPr id="51" name="10-Point Star 50"/>
            <p:cNvSpPr/>
            <p:nvPr/>
          </p:nvSpPr>
          <p:spPr bwMode="auto">
            <a:xfrm>
              <a:off x="3074368" y="3212976"/>
              <a:ext cx="1152128" cy="1152128"/>
            </a:xfrm>
            <a:prstGeom prst="star10">
              <a:avLst/>
            </a:prstGeom>
            <a:solidFill>
              <a:srgbClr val="0000FF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/>
                <a:t>Process</a:t>
              </a:r>
            </a:p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/>
                <a:t>Generator</a:t>
              </a:r>
            </a:p>
          </p:txBody>
        </p:sp>
        <p:sp>
          <p:nvSpPr>
            <p:cNvPr id="54" name="10-Point Star 53"/>
            <p:cNvSpPr/>
            <p:nvPr/>
          </p:nvSpPr>
          <p:spPr bwMode="auto">
            <a:xfrm>
              <a:off x="3722440" y="4797152"/>
              <a:ext cx="1152128" cy="1152128"/>
            </a:xfrm>
            <a:prstGeom prst="star10">
              <a:avLst/>
            </a:prstGeom>
            <a:solidFill>
              <a:srgbClr val="0000FF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/>
                <a:t>Port Holder</a:t>
              </a:r>
            </a:p>
          </p:txBody>
        </p:sp>
        <p:sp>
          <p:nvSpPr>
            <p:cNvPr id="55" name="10-Point Star 54"/>
            <p:cNvSpPr/>
            <p:nvPr/>
          </p:nvSpPr>
          <p:spPr bwMode="auto">
            <a:xfrm>
              <a:off x="4370512" y="3573016"/>
              <a:ext cx="1152128" cy="1152128"/>
            </a:xfrm>
            <a:prstGeom prst="star10">
              <a:avLst/>
            </a:prstGeom>
            <a:solidFill>
              <a:srgbClr val="0000FF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/>
                <a:t>File Descriptor </a:t>
              </a:r>
            </a:p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/>
                <a:t>Holder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0866" y="3816148"/>
            <a:ext cx="1278046" cy="841380"/>
          </a:xfrm>
          <a:prstGeom prst="rect">
            <a:avLst/>
          </a:prstGeom>
        </p:spPr>
      </p:pic>
      <p:sp>
        <p:nvSpPr>
          <p:cNvPr id="17" name="Up Arrow 16"/>
          <p:cNvSpPr/>
          <p:nvPr/>
        </p:nvSpPr>
        <p:spPr bwMode="auto">
          <a:xfrm>
            <a:off x="2243538" y="2560788"/>
            <a:ext cx="72008" cy="1224136"/>
          </a:xfrm>
          <a:prstGeom prst="upArrow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/>
          </a:p>
        </p:txBody>
      </p:sp>
      <p:sp>
        <p:nvSpPr>
          <p:cNvPr id="32" name="8-Point Star 31"/>
          <p:cNvSpPr/>
          <p:nvPr/>
        </p:nvSpPr>
        <p:spPr bwMode="auto">
          <a:xfrm>
            <a:off x="3035626" y="1696692"/>
            <a:ext cx="1296144" cy="1080120"/>
          </a:xfrm>
          <a:prstGeom prst="star8">
            <a:avLst/>
          </a:prstGeom>
          <a:solidFill>
            <a:srgbClr val="E0980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Daemon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71530" y="2344764"/>
            <a:ext cx="1224136" cy="432048"/>
          </a:xfrm>
          <a:prstGeom prst="rect">
            <a:avLst/>
          </a:prstGeom>
          <a:solidFill>
            <a:schemeClr val="tx1">
              <a:alpha val="57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Dash Board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3107634" y="3856932"/>
            <a:ext cx="1152128" cy="50405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CLI</a:t>
            </a:r>
          </a:p>
        </p:txBody>
      </p:sp>
      <p:sp>
        <p:nvSpPr>
          <p:cNvPr id="74" name="Up Arrow 73"/>
          <p:cNvSpPr/>
          <p:nvPr/>
        </p:nvSpPr>
        <p:spPr bwMode="auto">
          <a:xfrm>
            <a:off x="3649790" y="2776812"/>
            <a:ext cx="72008" cy="1080120"/>
          </a:xfrm>
          <a:prstGeom prst="upArrow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/>
          </a:p>
        </p:txBody>
      </p:sp>
      <p:cxnSp>
        <p:nvCxnSpPr>
          <p:cNvPr id="76" name="Elbow Connector 75"/>
          <p:cNvCxnSpPr>
            <a:stCxn id="32" idx="0"/>
            <a:endCxn id="77" idx="1"/>
          </p:cNvCxnSpPr>
          <p:nvPr/>
        </p:nvCxnSpPr>
        <p:spPr bwMode="auto">
          <a:xfrm flipV="1">
            <a:off x="4331770" y="2234656"/>
            <a:ext cx="1046212" cy="209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 bwMode="auto">
          <a:xfrm>
            <a:off x="5377982" y="2018632"/>
            <a:ext cx="1152128" cy="43204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API</a:t>
            </a:r>
          </a:p>
        </p:txBody>
      </p:sp>
      <p:cxnSp>
        <p:nvCxnSpPr>
          <p:cNvPr id="83" name="Elbow Connector 82"/>
          <p:cNvCxnSpPr>
            <a:stCxn id="77" idx="2"/>
            <a:endCxn id="88" idx="0"/>
          </p:cNvCxnSpPr>
          <p:nvPr/>
        </p:nvCxnSpPr>
        <p:spPr bwMode="auto">
          <a:xfrm rot="5400000">
            <a:off x="5357884" y="3044746"/>
            <a:ext cx="1190228" cy="2096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7" name="Group 111"/>
          <p:cNvGrpSpPr/>
          <p:nvPr/>
        </p:nvGrpSpPr>
        <p:grpSpPr>
          <a:xfrm>
            <a:off x="4835826" y="3640908"/>
            <a:ext cx="1584176" cy="1152128"/>
            <a:chOff x="3779912" y="3429000"/>
            <a:chExt cx="1584176" cy="1152128"/>
          </a:xfrm>
        </p:grpSpPr>
        <p:sp>
          <p:nvSpPr>
            <p:cNvPr id="75" name="Rounded Rectangle 74"/>
            <p:cNvSpPr/>
            <p:nvPr/>
          </p:nvSpPr>
          <p:spPr bwMode="auto">
            <a:xfrm>
              <a:off x="3779912" y="3645024"/>
              <a:ext cx="1512168" cy="936104"/>
            </a:xfrm>
            <a:prstGeom prst="roundRect">
              <a:avLst/>
            </a:prstGeom>
            <a:solidFill>
              <a:srgbClr val="FF0000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b="1" dirty="0"/>
                <a:t>Driver Node</a:t>
              </a:r>
              <a:endParaRPr lang="zh-CN" altLang="en-US" sz="1600" b="1" dirty="0" err="1"/>
            </a:p>
          </p:txBody>
        </p:sp>
        <p:sp>
          <p:nvSpPr>
            <p:cNvPr id="88" name="Document 87"/>
            <p:cNvSpPr/>
            <p:nvPr/>
          </p:nvSpPr>
          <p:spPr bwMode="auto">
            <a:xfrm>
              <a:off x="4427984" y="3429000"/>
              <a:ext cx="936104" cy="576064"/>
            </a:xfrm>
            <a:prstGeom prst="flowChartDocument">
              <a:avLst/>
            </a:prstGeom>
            <a:solidFill>
              <a:schemeClr val="tx1">
                <a:alpha val="54000"/>
              </a:schemeClr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400" b="1" dirty="0">
                  <a:solidFill>
                    <a:srgbClr val="000000"/>
                  </a:solidFill>
                </a:rPr>
                <a:t>CCTF Case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768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0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10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0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72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83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0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94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0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5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0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16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0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85185E-6 L -0.1319 -0.3571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2" y="-1787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10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10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5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10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500"/>
                            </p:stCondLst>
                            <p:childTnLst>
                              <p:par>
                                <p:cTn id="1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10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5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10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5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10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7500"/>
                            </p:stCondLst>
                            <p:childTnLst>
                              <p:par>
                                <p:cTn id="1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10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8500"/>
                            </p:stCondLst>
                            <p:childTnLst>
                              <p:par>
                                <p:cTn id="1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10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6" grpId="0" build="p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17" grpId="0" animBg="1"/>
      <p:bldP spid="32" grpId="0" animBg="1"/>
      <p:bldP spid="32" grpId="1" animBg="1"/>
      <p:bldP spid="33" grpId="0" animBg="1"/>
      <p:bldP spid="34" grpId="0" animBg="1"/>
      <p:bldP spid="74" grpId="0" animBg="1"/>
      <p:bldP spid="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9279-AA59-C84C-B247-C3601E11A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ja-JP" dirty="0"/>
              <a:t>WIDGETS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99C82E-9003-9B43-8A77-EFB3FF386FF7}"/>
              </a:ext>
            </a:extLst>
          </p:cNvPr>
          <p:cNvSpPr/>
          <p:nvPr/>
        </p:nvSpPr>
        <p:spPr>
          <a:xfrm>
            <a:off x="639580" y="3037645"/>
            <a:ext cx="10912840" cy="5246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haroni" panose="020F0502020204030204" pitchFamily="34" charset="0"/>
                <a:ea typeface="Krungthep" panose="02000400000000000000" pitchFamily="2" charset="-34"/>
                <a:cs typeface="Aharoni" panose="020F0502020204030204" pitchFamily="34" charset="0"/>
              </a:rPr>
              <a:t>CPU</a:t>
            </a:r>
            <a:endParaRPr lang="en-US" b="1" dirty="0">
              <a:latin typeface="Aharoni" panose="020F0502020204030204" pitchFamily="34" charset="0"/>
              <a:ea typeface="Krungthep" panose="02000400000000000000" pitchFamily="2" charset="-34"/>
              <a:cs typeface="Aharon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544DE-C120-B044-87BE-955831E48023}"/>
              </a:ext>
            </a:extLst>
          </p:cNvPr>
          <p:cNvSpPr/>
          <p:nvPr/>
        </p:nvSpPr>
        <p:spPr>
          <a:xfrm>
            <a:off x="639580" y="3697212"/>
            <a:ext cx="10912840" cy="5246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haroni" panose="020F0502020204030204" pitchFamily="34" charset="0"/>
                <a:ea typeface="Krungthep" panose="02000400000000000000" pitchFamily="2" charset="-34"/>
                <a:cs typeface="Aharoni" panose="020F0502020204030204" pitchFamily="34" charset="0"/>
              </a:rPr>
              <a:t>MEMORY</a:t>
            </a:r>
            <a:endParaRPr lang="en-US" b="1" dirty="0">
              <a:latin typeface="Aharoni" panose="020F0502020204030204" pitchFamily="34" charset="0"/>
              <a:ea typeface="Krungthep" panose="02000400000000000000" pitchFamily="2" charset="-34"/>
              <a:cs typeface="Aharon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6C9B6C-5953-5048-8DD5-137AEBD35DAD}"/>
              </a:ext>
            </a:extLst>
          </p:cNvPr>
          <p:cNvSpPr/>
          <p:nvPr/>
        </p:nvSpPr>
        <p:spPr>
          <a:xfrm>
            <a:off x="639580" y="5716588"/>
            <a:ext cx="10912840" cy="5246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haroni" panose="020F0502020204030204" pitchFamily="34" charset="0"/>
                <a:ea typeface="Krungthep" panose="02000400000000000000" pitchFamily="2" charset="-34"/>
                <a:cs typeface="Aharoni" panose="020F0502020204030204" pitchFamily="34" charset="0"/>
              </a:rPr>
              <a:t>KERNEL</a:t>
            </a:r>
            <a:r>
              <a:rPr lang="zh-CN" altLang="en-US" b="1" dirty="0">
                <a:latin typeface="Aharoni" panose="020F0502020204030204" pitchFamily="34" charset="0"/>
                <a:ea typeface="Krungthep" panose="02000400000000000000" pitchFamily="2" charset="-34"/>
                <a:cs typeface="Aharoni" panose="020F0502020204030204" pitchFamily="34" charset="0"/>
              </a:rPr>
              <a:t> </a:t>
            </a:r>
            <a:r>
              <a:rPr lang="en-US" altLang="zh-CN" b="1" dirty="0">
                <a:latin typeface="Aharoni" panose="020F0502020204030204" pitchFamily="34" charset="0"/>
                <a:ea typeface="Krungthep" panose="02000400000000000000" pitchFamily="2" charset="-34"/>
                <a:cs typeface="Aharoni" panose="020F0502020204030204" pitchFamily="34" charset="0"/>
              </a:rPr>
              <a:t>STRUCTURES</a:t>
            </a:r>
            <a:endParaRPr lang="en-US" b="1" dirty="0">
              <a:latin typeface="Aharoni" panose="020F0502020204030204" pitchFamily="34" charset="0"/>
              <a:ea typeface="Krungthep" panose="02000400000000000000" pitchFamily="2" charset="-34"/>
              <a:cs typeface="Aharon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594C42-B9CA-134A-BBCC-8DFE8FB16A14}"/>
              </a:ext>
            </a:extLst>
          </p:cNvPr>
          <p:cNvSpPr/>
          <p:nvPr/>
        </p:nvSpPr>
        <p:spPr>
          <a:xfrm>
            <a:off x="639580" y="4364273"/>
            <a:ext cx="10912840" cy="5246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haroni" panose="020F0502020204030204" pitchFamily="34" charset="0"/>
                <a:ea typeface="Krungthep" panose="02000400000000000000" pitchFamily="2" charset="-34"/>
                <a:cs typeface="Aharoni" panose="020F0502020204030204" pitchFamily="34" charset="0"/>
              </a:rPr>
              <a:t>DISK</a:t>
            </a:r>
            <a:endParaRPr lang="en-US" b="1" dirty="0">
              <a:latin typeface="Aharoni" panose="020F0502020204030204" pitchFamily="34" charset="0"/>
              <a:ea typeface="Krungthep" panose="02000400000000000000" pitchFamily="2" charset="-34"/>
              <a:cs typeface="Aharon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516949-5577-2C4F-9E31-E9BAFA957D54}"/>
              </a:ext>
            </a:extLst>
          </p:cNvPr>
          <p:cNvSpPr/>
          <p:nvPr/>
        </p:nvSpPr>
        <p:spPr>
          <a:xfrm>
            <a:off x="639580" y="5049527"/>
            <a:ext cx="10912840" cy="52465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Aharoni" panose="020F0502020204030204" pitchFamily="34" charset="0"/>
                <a:ea typeface="Krungthep" panose="02000400000000000000" pitchFamily="2" charset="-34"/>
                <a:cs typeface="Aharoni" panose="020F0502020204030204" pitchFamily="34" charset="0"/>
              </a:rPr>
              <a:t>NETWORK</a:t>
            </a:r>
            <a:endParaRPr lang="en-US" b="1" dirty="0">
              <a:latin typeface="Aharoni" panose="020F0502020204030204" pitchFamily="34" charset="0"/>
              <a:ea typeface="Krungthep" panose="02000400000000000000" pitchFamily="2" charset="-34"/>
              <a:cs typeface="Aharon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483E99-CE1F-A241-9A9E-82532B306DEF}"/>
              </a:ext>
            </a:extLst>
          </p:cNvPr>
          <p:cNvSpPr/>
          <p:nvPr/>
        </p:nvSpPr>
        <p:spPr>
          <a:xfrm>
            <a:off x="2617024" y="3697213"/>
            <a:ext cx="2744449" cy="53217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25%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85B57E-7661-5845-9B01-A4A6E3B4A78E}"/>
              </a:ext>
            </a:extLst>
          </p:cNvPr>
          <p:cNvSpPr/>
          <p:nvPr/>
        </p:nvSpPr>
        <p:spPr>
          <a:xfrm>
            <a:off x="2617025" y="4362167"/>
            <a:ext cx="995600" cy="52465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MB/s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CB922C-F868-8E41-A306-7E348D697319}"/>
              </a:ext>
            </a:extLst>
          </p:cNvPr>
          <p:cNvSpPr/>
          <p:nvPr/>
        </p:nvSpPr>
        <p:spPr>
          <a:xfrm>
            <a:off x="2617025" y="5047421"/>
            <a:ext cx="1670157" cy="526761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PORT</a:t>
            </a:r>
            <a:r>
              <a:rPr lang="zh-CN" altLang="en-US" dirty="0"/>
              <a:t> </a:t>
            </a:r>
            <a:r>
              <a:rPr lang="en-US" altLang="zh-CN" dirty="0"/>
              <a:t>22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A64B63-D5BB-CD4C-8112-CF80875FBDE9}"/>
              </a:ext>
            </a:extLst>
          </p:cNvPr>
          <p:cNvSpPr/>
          <p:nvPr/>
        </p:nvSpPr>
        <p:spPr>
          <a:xfrm>
            <a:off x="2617024" y="5709066"/>
            <a:ext cx="2219793" cy="53217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642A9AB-0C6A-FC49-9CC2-8EB9FAE8D186}"/>
              </a:ext>
            </a:extLst>
          </p:cNvPr>
          <p:cNvSpPr/>
          <p:nvPr/>
        </p:nvSpPr>
        <p:spPr>
          <a:xfrm>
            <a:off x="2617025" y="3040848"/>
            <a:ext cx="865139" cy="52465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/>
              <a:t>5%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B4533-7EAC-FF49-979F-227E97DB4DFE}"/>
              </a:ext>
            </a:extLst>
          </p:cNvPr>
          <p:cNvSpPr txBox="1"/>
          <p:nvPr/>
        </p:nvSpPr>
        <p:spPr>
          <a:xfrm>
            <a:off x="745480" y="3115306"/>
            <a:ext cx="176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 WIDGET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958D1C-CF8F-0747-8020-2A28AA22062D}"/>
              </a:ext>
            </a:extLst>
          </p:cNvPr>
          <p:cNvSpPr txBox="1"/>
          <p:nvPr/>
        </p:nvSpPr>
        <p:spPr>
          <a:xfrm>
            <a:off x="745480" y="3774873"/>
            <a:ext cx="176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 WIDGET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6D5F52-7C34-604F-95EF-3EA5E179D02E}"/>
              </a:ext>
            </a:extLst>
          </p:cNvPr>
          <p:cNvSpPr txBox="1"/>
          <p:nvPr/>
        </p:nvSpPr>
        <p:spPr>
          <a:xfrm>
            <a:off x="745479" y="4439828"/>
            <a:ext cx="176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23D204-5C13-4E45-80A3-040FCB87C897}"/>
              </a:ext>
            </a:extLst>
          </p:cNvPr>
          <p:cNvSpPr txBox="1"/>
          <p:nvPr/>
        </p:nvSpPr>
        <p:spPr>
          <a:xfrm>
            <a:off x="745478" y="5126135"/>
            <a:ext cx="176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HOLDER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395F9D-0C5A-CA41-914E-908F713FB11F}"/>
              </a:ext>
            </a:extLst>
          </p:cNvPr>
          <p:cNvSpPr txBox="1"/>
          <p:nvPr/>
        </p:nvSpPr>
        <p:spPr>
          <a:xfrm>
            <a:off x="745477" y="5790488"/>
            <a:ext cx="1765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FD HOLDER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888674-E6CE-3347-A089-0E02D794C581}"/>
              </a:ext>
            </a:extLst>
          </p:cNvPr>
          <p:cNvSpPr/>
          <p:nvPr/>
        </p:nvSpPr>
        <p:spPr>
          <a:xfrm>
            <a:off x="2608905" y="1952987"/>
            <a:ext cx="865139" cy="119385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dirty="0"/>
              <a:t>APP1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AA9456-C3DE-A049-9A50-014632122B6F}"/>
              </a:ext>
            </a:extLst>
          </p:cNvPr>
          <p:cNvSpPr/>
          <p:nvPr/>
        </p:nvSpPr>
        <p:spPr>
          <a:xfrm>
            <a:off x="2608903" y="3529091"/>
            <a:ext cx="865139" cy="19589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3552DF-2869-2145-8394-25F3C5B4E97C}"/>
              </a:ext>
            </a:extLst>
          </p:cNvPr>
          <p:cNvSpPr/>
          <p:nvPr/>
        </p:nvSpPr>
        <p:spPr>
          <a:xfrm>
            <a:off x="2617024" y="4205786"/>
            <a:ext cx="2744449" cy="19589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4498394-0799-5A43-B38F-58483CA2DFE3}"/>
              </a:ext>
            </a:extLst>
          </p:cNvPr>
          <p:cNvSpPr/>
          <p:nvPr/>
        </p:nvSpPr>
        <p:spPr>
          <a:xfrm>
            <a:off x="2617024" y="4825022"/>
            <a:ext cx="987481" cy="22239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9DF2D78-207A-2046-8F2D-C7AF4F0A7B84}"/>
              </a:ext>
            </a:extLst>
          </p:cNvPr>
          <p:cNvSpPr/>
          <p:nvPr/>
        </p:nvSpPr>
        <p:spPr>
          <a:xfrm>
            <a:off x="2608903" y="5493141"/>
            <a:ext cx="1670157" cy="2159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2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3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8001000" y="1524000"/>
            <a:ext cx="2362200" cy="17526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i="1" dirty="0">
                <a:solidFill>
                  <a:schemeClr val="bg1"/>
                </a:solidFill>
              </a:rPr>
              <a:t>Thread #2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99360"/>
            <a:ext cx="8403771" cy="462640"/>
          </a:xfrm>
        </p:spPr>
        <p:txBody>
          <a:bodyPr>
            <a:noAutofit/>
          </a:bodyPr>
          <a:lstStyle/>
          <a:p>
            <a:r>
              <a:rPr lang="en-US" sz="4000" dirty="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</a:rPr>
              <a:t>A typical structure of a widget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46C9BED-6FD4-4BA4-B6B0-4A26058AC9E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219200"/>
            <a:ext cx="3406588" cy="5029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sz="1800" dirty="0"/>
              <a:t>main()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sz="1800" dirty="0"/>
              <a:t>{</a:t>
            </a:r>
          </a:p>
          <a:p>
            <a:pPr lvl="1">
              <a:lnSpc>
                <a:spcPct val="120000"/>
              </a:lnSpc>
            </a:pPr>
            <a:r>
              <a:rPr lang="en-US" sz="1400" dirty="0" err="1"/>
              <a:t>init_widget</a:t>
            </a:r>
            <a:r>
              <a:rPr lang="en-US" sz="1400" dirty="0"/>
              <a:t>();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008000"/>
                </a:solidFill>
              </a:rPr>
              <a:t>//…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008000"/>
                </a:solidFill>
              </a:rPr>
              <a:t>//… any operation, any codes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008000"/>
                </a:solidFill>
              </a:rPr>
              <a:t>//…</a:t>
            </a:r>
          </a:p>
          <a:p>
            <a:pPr lvl="1">
              <a:lnSpc>
                <a:spcPct val="120000"/>
              </a:lnSpc>
            </a:pPr>
            <a:r>
              <a:rPr lang="en-US" sz="1400" dirty="0" err="1"/>
              <a:t>publish_widmsg</a:t>
            </a:r>
            <a:r>
              <a:rPr lang="en-US" sz="1400" dirty="0"/>
              <a:t>(); </a:t>
            </a:r>
            <a:r>
              <a:rPr lang="en-US" sz="1400" dirty="0">
                <a:solidFill>
                  <a:srgbClr val="008000"/>
                </a:solidFill>
              </a:rPr>
              <a:t>// as needed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008000"/>
                </a:solidFill>
              </a:rPr>
              <a:t>// …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008000"/>
                </a:solidFill>
              </a:rPr>
              <a:t>//… any operation, any codes</a:t>
            </a:r>
            <a:endParaRPr lang="en-US" sz="1400" dirty="0"/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008000"/>
                </a:solidFill>
              </a:rPr>
              <a:t>// …</a:t>
            </a:r>
            <a:endParaRPr lang="en-US" sz="1400" dirty="0"/>
          </a:p>
          <a:p>
            <a:pPr lvl="1">
              <a:lnSpc>
                <a:spcPct val="120000"/>
              </a:lnSpc>
            </a:pPr>
            <a:r>
              <a:rPr lang="en-US" sz="1400" dirty="0" err="1"/>
              <a:t>quit_widget</a:t>
            </a:r>
            <a:r>
              <a:rPr lang="en-US" sz="1400" dirty="0"/>
              <a:t>();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sz="1800" dirty="0"/>
              <a:t>}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15001" y="1219200"/>
            <a:ext cx="1687563" cy="144780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  <a:endCxn id="3" idx="1"/>
          </p:cNvCxnSpPr>
          <p:nvPr/>
        </p:nvCxnSpPr>
        <p:spPr bwMode="auto">
          <a:xfrm flipV="1">
            <a:off x="3792511" y="1943100"/>
            <a:ext cx="1922490" cy="4953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cxnSpLocks/>
          </p:cNvCxnSpPr>
          <p:nvPr/>
        </p:nvCxnSpPr>
        <p:spPr bwMode="auto">
          <a:xfrm>
            <a:off x="3852472" y="2548328"/>
            <a:ext cx="4072328" cy="49967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1200" y="3733801"/>
            <a:ext cx="4191000" cy="1581509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13" idx="1"/>
          </p:cNvCxnSpPr>
          <p:nvPr/>
        </p:nvCxnSpPr>
        <p:spPr bwMode="auto">
          <a:xfrm>
            <a:off x="4876800" y="3886201"/>
            <a:ext cx="914400" cy="63835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8200900" y="1828800"/>
            <a:ext cx="1295400" cy="3810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</a:rPr>
              <a:t>Listen for new messages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8200900" y="2362200"/>
            <a:ext cx="1295400" cy="7620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</a:rPr>
              <a:t>Process new messages with message handler</a:t>
            </a:r>
          </a:p>
        </p:txBody>
      </p:sp>
      <p:cxnSp>
        <p:nvCxnSpPr>
          <p:cNvPr id="21" name="Elbow Connector 20"/>
          <p:cNvCxnSpPr>
            <a:stCxn id="17" idx="3"/>
            <a:endCxn id="14" idx="3"/>
          </p:cNvCxnSpPr>
          <p:nvPr/>
        </p:nvCxnSpPr>
        <p:spPr bwMode="auto">
          <a:xfrm flipV="1">
            <a:off x="9496300" y="2019300"/>
            <a:ext cx="1588" cy="723900"/>
          </a:xfrm>
          <a:prstGeom prst="bentConnector3">
            <a:avLst>
              <a:gd name="adj1" fmla="val 14395466"/>
            </a:avLst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9601200" y="2209800"/>
            <a:ext cx="533400" cy="228600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1453570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358B-ACCC-664C-B943-E9886C2E8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99" y="3921861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Concurrency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br>
              <a:rPr lang="en-US" altLang="zh-CN" dirty="0"/>
            </a:br>
            <a:r>
              <a:rPr lang="en-US" altLang="zh-CN" sz="6700" dirty="0"/>
              <a:t>Test</a:t>
            </a:r>
            <a:r>
              <a:rPr lang="zh-CN" altLang="en-US" sz="6700" dirty="0"/>
              <a:t> </a:t>
            </a:r>
            <a:r>
              <a:rPr lang="en-US" altLang="zh-CN" sz="6700" dirty="0"/>
              <a:t>Framework</a:t>
            </a:r>
            <a:endParaRPr lang="en-US" sz="6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F6746-9FBE-B846-8DF3-5949F65F7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3167836"/>
            <a:ext cx="9144000" cy="754025"/>
          </a:xfrm>
        </p:spPr>
        <p:txBody>
          <a:bodyPr/>
          <a:lstStyle/>
          <a:p>
            <a:r>
              <a:rPr lang="ja-JP" altLang="en-US"/>
              <a:t>灵活的并发流程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4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存储产品的测试 </a:t>
            </a:r>
            <a:r>
              <a:rPr lang="en-US" altLang="zh-CN" dirty="0">
                <a:latin typeface="Meiryo" panose="020B0604030504040204" pitchFamily="34" charset="-128"/>
                <a:ea typeface="Meiryo" panose="020B0604030504040204" pitchFamily="34" charset="-128"/>
              </a:rPr>
              <a:t>– 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系统集成测试</a:t>
            </a:r>
            <a:endParaRPr lang="en-US" altLang="zh-CN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914399" y="1871931"/>
            <a:ext cx="10673395" cy="4546121"/>
          </a:xfrm>
          <a:noFill/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我们要测试的内容并非单一的存储产品，而是整个数据中心</a:t>
            </a:r>
            <a:r>
              <a:rPr lang="en-US" altLang="zh-CN" dirty="0">
                <a:latin typeface="Meiryo" panose="020B0604030504040204" pitchFamily="34" charset="-128"/>
                <a:ea typeface="Meiryo" panose="020B0604030504040204" pitchFamily="34" charset="-128"/>
              </a:rPr>
              <a:t>!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可能出现的各种软硬件的搭配组合</a:t>
            </a:r>
            <a:endParaRPr lang="en-US" altLang="zh-CN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>
              <a:lnSpc>
                <a:spcPct val="120000"/>
              </a:lnSpc>
            </a:pP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可能发生的外部和内部事件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>
              <a:lnSpc>
                <a:spcPct val="120000"/>
              </a:lnSpc>
            </a:pP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可能出现的外部和内部故障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>
              <a:lnSpc>
                <a:spcPct val="120000"/>
              </a:lnSpc>
            </a:pP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可能出现的各种应用负载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715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存储产品的测试 </a:t>
            </a:r>
            <a:r>
              <a:rPr lang="en-US" altLang="zh-CN" dirty="0">
                <a:latin typeface="Meiryo" panose="020B0604030504040204" pitchFamily="34" charset="-128"/>
                <a:ea typeface="Meiryo" panose="020B0604030504040204" pitchFamily="34" charset="-128"/>
              </a:rPr>
              <a:t>– 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测试内容</a:t>
            </a:r>
            <a:endParaRPr lang="en-US" altLang="zh-CN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838200" y="2001327"/>
            <a:ext cx="10515600" cy="4491547"/>
          </a:xfrm>
          <a:noFill/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单元测试：往往不由测试部门来做，而是开发者自己在开发过程中就完成。</a:t>
            </a:r>
            <a:endParaRPr lang="en-US" altLang="zh-CN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功能测试：单个组件或单个功能的测试。</a:t>
            </a:r>
            <a:endParaRPr lang="en-US" altLang="zh-CN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集成测试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和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系统测试：</a:t>
            </a:r>
            <a:endParaRPr lang="en-US" altLang="zh-CN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多个组件集成在一起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，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对组件间的接口部位进行测试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。</a:t>
            </a:r>
            <a:endParaRPr lang="en-US" altLang="zh-CN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所有组件和功能集成在一起，形成产品。对整个产品进行测试。</a:t>
            </a:r>
            <a:endParaRPr lang="en-US" altLang="zh-CN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存储产品和其他产品混合使用，例如主机，交换机，数据库等。对整个环境进行测试，也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是系统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集成测试。</a:t>
            </a:r>
            <a:endParaRPr lang="en-US" altLang="zh-CN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特殊客户的特殊环境。偶尔可以对大客户环境进行有针对性地集中测试。</a:t>
            </a:r>
            <a:endParaRPr lang="en-US" altLang="zh-CN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zh-CN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0526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88B1-D205-6748-85CD-E5E75BD4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4000" dirty="0"/>
              <a:t>CCTF - </a:t>
            </a:r>
            <a:r>
              <a:rPr lang="ja-JP" altLang="en-US" sz="4000"/>
              <a:t>可控的并发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FAB72-AA9C-974A-BCD4-0205A5397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2" y="1919288"/>
            <a:ext cx="11059885" cy="4753655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ja-JP" dirty="0">
                <a:latin typeface="Calibri" charset="0"/>
              </a:rPr>
              <a:t>CCTF – Concurrency Control Test Framework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endParaRPr lang="en-US" altLang="ja-JP" dirty="0">
              <a:latin typeface="Calibri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ja-JP" altLang="en-US">
                <a:latin typeface="Calibri" charset="0"/>
              </a:rPr>
              <a:t>根据可靠性测试的需求定制的测试框架。同时具有通用性和扩展性。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endParaRPr lang="ja-JP" altLang="en-US">
              <a:latin typeface="Calibri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ja-JP" altLang="en-US">
                <a:latin typeface="Calibri" charset="0"/>
              </a:rPr>
              <a:t>多线程设计以应对并发性的要求。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endParaRPr lang="ja-JP" altLang="en-US">
              <a:latin typeface="Calibri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ja-JP" altLang="en-US">
                <a:latin typeface="Calibri" charset="0"/>
              </a:rPr>
              <a:t>一条命令完成部署，对系统没有特殊依赖，只需一台</a:t>
            </a:r>
            <a:r>
              <a:rPr lang="en-US" altLang="ja-JP" dirty="0">
                <a:latin typeface="Calibri" charset="0"/>
              </a:rPr>
              <a:t>Linux</a:t>
            </a:r>
            <a:r>
              <a:rPr lang="ja-JP" altLang="en-US">
                <a:latin typeface="Calibri" charset="0"/>
              </a:rPr>
              <a:t>或者</a:t>
            </a:r>
            <a:r>
              <a:rPr lang="en-US" altLang="ja-JP" dirty="0">
                <a:latin typeface="Calibri" charset="0"/>
              </a:rPr>
              <a:t>Mac</a:t>
            </a:r>
            <a:r>
              <a:rPr lang="ja-JP" altLang="en-US">
                <a:latin typeface="Calibri" charset="0"/>
              </a:rPr>
              <a:t>主机就能运行</a:t>
            </a:r>
            <a:endParaRPr lang="en-US" altLang="ja-JP" dirty="0">
              <a:latin typeface="Calibri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endParaRPr lang="en-US" altLang="ja-JP" dirty="0">
              <a:latin typeface="Calibri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ja-JP" altLang="en-US">
                <a:latin typeface="Calibri" charset="0"/>
              </a:rPr>
              <a:t>不需要任何配置文件，简单易用，提升用户的体验。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endParaRPr lang="ja-JP" altLang="en-US">
              <a:latin typeface="Calibri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ja-JP" altLang="en-US">
                <a:latin typeface="Calibri" charset="0"/>
              </a:rPr>
              <a:t>抽象的基础包，提供可扩展性。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endParaRPr lang="ja-JP" altLang="en-US">
              <a:latin typeface="Calibri" charset="0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ja-JP" altLang="en-US">
                <a:latin typeface="Calibri" charset="0"/>
              </a:rPr>
              <a:t>模块化功能。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ja-JP" altLang="en-US">
              <a:latin typeface="Calibri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endParaRPr lang="ja-JP" altLang="en-US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666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901" r="20901"/>
          <a:stretch>
            <a:fillRect/>
          </a:stretch>
        </p:blipFill>
        <p:spPr>
          <a:xfrm>
            <a:off x="1209988" y="1614005"/>
            <a:ext cx="3886668" cy="4722120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6C9BED-6FD4-4BA4-B6B0-4A26058AC9E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2"/>
          </p:nvPr>
        </p:nvSpPr>
        <p:spPr>
          <a:xfrm>
            <a:off x="6117227" y="1835694"/>
            <a:ext cx="4986746" cy="4865915"/>
          </a:xfrm>
        </p:spPr>
        <p:txBody>
          <a:bodyPr>
            <a:noAutofit/>
          </a:bodyPr>
          <a:lstStyle/>
          <a:p>
            <a:pPr marL="126000" indent="-126000">
              <a:spcBef>
                <a:spcPts val="0"/>
              </a:spcBef>
              <a:buFont typeface="Arial"/>
              <a:buChar char="•"/>
            </a:pPr>
            <a:r>
              <a:rPr lang="en-US" sz="1800" dirty="0">
                <a:latin typeface="Calibri" pitchFamily="34" charset="0"/>
              </a:rPr>
              <a:t>The model of CCTF is a simulation of manual work in real world.</a:t>
            </a:r>
          </a:p>
          <a:p>
            <a:pPr marL="126000" indent="-126000">
              <a:spcBef>
                <a:spcPts val="0"/>
              </a:spcBef>
              <a:buFont typeface="Arial"/>
              <a:buChar char="•"/>
            </a:pPr>
            <a:r>
              <a:rPr lang="en-US" sz="1800" dirty="0">
                <a:latin typeface="Calibri" pitchFamily="34" charset="0"/>
              </a:rPr>
              <a:t>Any connectable thing  is a “Target”. ( Host, Array controller, Switches, Routers </a:t>
            </a:r>
            <a:r>
              <a:rPr lang="en-US" sz="1800" dirty="0" err="1">
                <a:latin typeface="Calibri" pitchFamily="34" charset="0"/>
              </a:rPr>
              <a:t>etc</a:t>
            </a:r>
            <a:r>
              <a:rPr lang="en-US" sz="1800" dirty="0">
                <a:latin typeface="Calibri" pitchFamily="34" charset="0"/>
              </a:rPr>
              <a:t> … even a mobile phone can be a target if necessary )</a:t>
            </a:r>
          </a:p>
          <a:p>
            <a:pPr marL="126000" indent="-126000">
              <a:spcBef>
                <a:spcPts val="0"/>
              </a:spcBef>
              <a:buFont typeface="Arial"/>
              <a:buChar char="•"/>
            </a:pPr>
            <a:r>
              <a:rPr lang="en-US" sz="1800" dirty="0">
                <a:latin typeface="Calibri" pitchFamily="34" charset="0"/>
              </a:rPr>
              <a:t>Each target has one or more “Operators” working on it.</a:t>
            </a:r>
          </a:p>
          <a:p>
            <a:pPr marL="126000" indent="-126000">
              <a:spcBef>
                <a:spcPts val="0"/>
              </a:spcBef>
              <a:buFont typeface="Arial"/>
              <a:buChar char="•"/>
            </a:pPr>
            <a:r>
              <a:rPr lang="en-US" sz="1800" dirty="0">
                <a:latin typeface="Calibri" pitchFamily="34" charset="0"/>
              </a:rPr>
              <a:t>Each operator holds it’s own connection to the target and issues it’s own commands. Operators performs like individuals.</a:t>
            </a:r>
          </a:p>
          <a:p>
            <a:pPr marL="126000" indent="-126000">
              <a:spcBef>
                <a:spcPts val="0"/>
              </a:spcBef>
              <a:buFont typeface="Arial"/>
              <a:buChar char="•"/>
            </a:pPr>
            <a:r>
              <a:rPr lang="en-US" sz="1800" dirty="0">
                <a:latin typeface="Calibri" pitchFamily="34" charset="0"/>
              </a:rPr>
              <a:t>Operators perform concurrently.</a:t>
            </a:r>
          </a:p>
          <a:p>
            <a:pPr marL="126000" indent="-126000">
              <a:spcBef>
                <a:spcPts val="0"/>
              </a:spcBef>
              <a:buFont typeface="Arial"/>
              <a:buChar char="•"/>
            </a:pPr>
            <a:r>
              <a:rPr lang="en-US" sz="1800" dirty="0">
                <a:latin typeface="Calibri" pitchFamily="34" charset="0"/>
              </a:rPr>
              <a:t>A “Case” is the brain of operators, it’s like a commander, it assigns tasks to operators and get reports from operators.</a:t>
            </a:r>
          </a:p>
          <a:p>
            <a:pPr marL="126000" indent="-126000">
              <a:spcBef>
                <a:spcPts val="0"/>
              </a:spcBef>
              <a:buFont typeface="Arial"/>
              <a:buChar char="•"/>
            </a:pPr>
            <a:r>
              <a:rPr lang="en-US" sz="1800" dirty="0">
                <a:latin typeface="Calibri" pitchFamily="34" charset="0"/>
              </a:rPr>
              <a:t>The Case controls whole workflow, it tells operators what to do and wait for results, then decides either to fail or pass this scenario.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2D2ACE0-C8C5-2145-A7AD-9F6BF7B855AC}"/>
              </a:ext>
            </a:extLst>
          </p:cNvPr>
          <p:cNvSpPr txBox="1">
            <a:spLocks/>
          </p:cNvSpPr>
          <p:nvPr/>
        </p:nvSpPr>
        <p:spPr>
          <a:xfrm>
            <a:off x="893440" y="439226"/>
            <a:ext cx="10515600" cy="841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400" dirty="0"/>
              <a:t>CCTF</a:t>
            </a:r>
            <a:r>
              <a:rPr lang="ja-JP" altLang="en-US" sz="4400"/>
              <a:t> </a:t>
            </a:r>
            <a:r>
              <a:rPr lang="en-US" altLang="ja-JP" sz="4400" dirty="0"/>
              <a:t>– </a:t>
            </a:r>
            <a:r>
              <a:rPr lang="en-US" altLang="zh-CN" sz="4400" dirty="0"/>
              <a:t>Concurrency</a:t>
            </a:r>
            <a:r>
              <a:rPr lang="zh-CN" altLang="en-US" sz="4400" dirty="0"/>
              <a:t> </a:t>
            </a:r>
            <a:r>
              <a:rPr lang="en-US" altLang="zh-CN" sz="4400" dirty="0"/>
              <a:t>Control</a:t>
            </a:r>
            <a:r>
              <a:rPr lang="zh-CN" altLang="en-US" sz="4400" dirty="0"/>
              <a:t> </a:t>
            </a:r>
            <a:r>
              <a:rPr lang="en-US" altLang="zh-CN" sz="4400" dirty="0"/>
              <a:t>Test</a:t>
            </a:r>
            <a:r>
              <a:rPr lang="zh-CN" altLang="en-US" sz="4400" dirty="0"/>
              <a:t> </a:t>
            </a:r>
            <a:r>
              <a:rPr lang="en-US" altLang="zh-CN" sz="4400" dirty="0"/>
              <a:t>Framework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7050771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C0BAF-D12D-D846-8955-FCFE9EE77F11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en-US" dirty="0"/>
              <a:t>CCTF 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318F1-99BE-8143-BD09-7F54B0696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448" y="365125"/>
            <a:ext cx="6874248" cy="628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2"/>
          <p:cNvGrpSpPr/>
          <p:nvPr/>
        </p:nvGrpSpPr>
        <p:grpSpPr>
          <a:xfrm>
            <a:off x="5350768" y="2276872"/>
            <a:ext cx="952872" cy="3384376"/>
            <a:chOff x="3826768" y="2276872"/>
            <a:chExt cx="952872" cy="3384376"/>
          </a:xfrm>
        </p:grpSpPr>
        <p:sp>
          <p:nvSpPr>
            <p:cNvPr id="25" name="Up-Down Arrow 24"/>
            <p:cNvSpPr/>
            <p:nvPr/>
          </p:nvSpPr>
          <p:spPr bwMode="auto">
            <a:xfrm>
              <a:off x="3826768" y="2276872"/>
              <a:ext cx="190872" cy="3384376"/>
            </a:xfrm>
            <a:prstGeom prst="upDownArrow">
              <a:avLst/>
            </a:prstGeom>
            <a:solidFill>
              <a:srgbClr val="FFC000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 b="1" dirty="0"/>
                <a:t>SSH/RSH/TELNET Connection</a:t>
              </a:r>
              <a:endParaRPr lang="zh-CN" altLang="en-US" sz="700" b="1" dirty="0" err="1"/>
            </a:p>
          </p:txBody>
        </p:sp>
        <p:sp>
          <p:nvSpPr>
            <p:cNvPr id="27" name="Up-Down Arrow 26"/>
            <p:cNvSpPr/>
            <p:nvPr/>
          </p:nvSpPr>
          <p:spPr bwMode="auto">
            <a:xfrm>
              <a:off x="3979168" y="2276872"/>
              <a:ext cx="190872" cy="3384376"/>
            </a:xfrm>
            <a:prstGeom prst="upDownArrow">
              <a:avLst/>
            </a:prstGeom>
            <a:solidFill>
              <a:srgbClr val="FFC000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 b="1" dirty="0"/>
                <a:t>SSH/RSH/TELNET Connection</a:t>
              </a:r>
              <a:endParaRPr lang="zh-CN" altLang="en-US" sz="700" b="1" dirty="0" err="1"/>
            </a:p>
          </p:txBody>
        </p:sp>
        <p:sp>
          <p:nvSpPr>
            <p:cNvPr id="28" name="Up-Down Arrow 27"/>
            <p:cNvSpPr/>
            <p:nvPr/>
          </p:nvSpPr>
          <p:spPr bwMode="auto">
            <a:xfrm>
              <a:off x="4131568" y="2276872"/>
              <a:ext cx="190872" cy="3384376"/>
            </a:xfrm>
            <a:prstGeom prst="upDownArrow">
              <a:avLst/>
            </a:prstGeom>
            <a:solidFill>
              <a:srgbClr val="FFC000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 b="1" dirty="0"/>
                <a:t>SSH/RSH/TELNET Connection</a:t>
              </a:r>
              <a:endParaRPr lang="zh-CN" altLang="en-US" sz="700" b="1" dirty="0" err="1"/>
            </a:p>
          </p:txBody>
        </p:sp>
        <p:sp>
          <p:nvSpPr>
            <p:cNvPr id="29" name="Up-Down Arrow 28"/>
            <p:cNvSpPr/>
            <p:nvPr/>
          </p:nvSpPr>
          <p:spPr bwMode="auto">
            <a:xfrm>
              <a:off x="4283968" y="2276872"/>
              <a:ext cx="190872" cy="3384376"/>
            </a:xfrm>
            <a:prstGeom prst="upDownArrow">
              <a:avLst/>
            </a:prstGeom>
            <a:solidFill>
              <a:srgbClr val="FFC000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 b="1" dirty="0"/>
                <a:t>SSH/RSH/TELNET Connection</a:t>
              </a:r>
              <a:endParaRPr lang="zh-CN" altLang="en-US" sz="700" b="1" dirty="0" err="1"/>
            </a:p>
          </p:txBody>
        </p:sp>
        <p:sp>
          <p:nvSpPr>
            <p:cNvPr id="30" name="Up-Down Arrow 29"/>
            <p:cNvSpPr/>
            <p:nvPr/>
          </p:nvSpPr>
          <p:spPr bwMode="auto">
            <a:xfrm>
              <a:off x="4436368" y="2276872"/>
              <a:ext cx="190872" cy="3384376"/>
            </a:xfrm>
            <a:prstGeom prst="upDownArrow">
              <a:avLst/>
            </a:prstGeom>
            <a:solidFill>
              <a:srgbClr val="FFC000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 b="1" dirty="0"/>
                <a:t>SSH/RSH/TELNET Connection</a:t>
              </a:r>
              <a:endParaRPr lang="zh-CN" altLang="en-US" sz="700" b="1" dirty="0" err="1"/>
            </a:p>
          </p:txBody>
        </p:sp>
        <p:sp>
          <p:nvSpPr>
            <p:cNvPr id="31" name="Up-Down Arrow 30"/>
            <p:cNvSpPr/>
            <p:nvPr/>
          </p:nvSpPr>
          <p:spPr bwMode="auto">
            <a:xfrm>
              <a:off x="4588768" y="2276872"/>
              <a:ext cx="190872" cy="3384376"/>
            </a:xfrm>
            <a:prstGeom prst="upDownArrow">
              <a:avLst/>
            </a:prstGeom>
            <a:solidFill>
              <a:srgbClr val="FFC000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 b="1" dirty="0"/>
                <a:t>SSH/RSH/TELNET Connection</a:t>
              </a:r>
              <a:endParaRPr lang="zh-CN" altLang="en-US" sz="700" b="1" dirty="0" err="1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C9BED-6FD4-4BA4-B6B0-4A26058AC9EF}" type="slidenum">
              <a:rPr lang="en-US" sz="1000"/>
              <a:pPr>
                <a:defRPr/>
              </a:pPr>
              <a:t>23</a:t>
            </a:fld>
            <a:endParaRPr lang="en-US" sz="10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5231904" y="5733256"/>
            <a:ext cx="1224136" cy="504056"/>
          </a:xfrm>
          <a:prstGeom prst="roundRect">
            <a:avLst/>
          </a:prstGeom>
          <a:solidFill>
            <a:srgbClr val="FF0000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b="1" dirty="0"/>
              <a:t>Driver Node</a:t>
            </a:r>
            <a:endParaRPr lang="zh-CN" altLang="en-US" sz="1050" b="1" dirty="0" err="1"/>
          </a:p>
        </p:txBody>
      </p:sp>
      <p:sp>
        <p:nvSpPr>
          <p:cNvPr id="7" name="Rounded Rectangle 6"/>
          <p:cNvSpPr/>
          <p:nvPr/>
        </p:nvSpPr>
        <p:spPr bwMode="auto">
          <a:xfrm>
            <a:off x="1919536" y="5733256"/>
            <a:ext cx="1224136" cy="504056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b="1" dirty="0"/>
              <a:t>SUT</a:t>
            </a:r>
            <a:endParaRPr lang="zh-CN" altLang="en-US" sz="1050" b="1" dirty="0" err="1"/>
          </a:p>
        </p:txBody>
      </p:sp>
      <p:sp>
        <p:nvSpPr>
          <p:cNvPr id="8" name="Rounded Rectangle 7"/>
          <p:cNvSpPr/>
          <p:nvPr/>
        </p:nvSpPr>
        <p:spPr bwMode="auto">
          <a:xfrm>
            <a:off x="5231904" y="1700808"/>
            <a:ext cx="1224136" cy="504056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b="1" dirty="0"/>
              <a:t>SUT</a:t>
            </a:r>
            <a:endParaRPr lang="zh-CN" altLang="en-US" sz="1050" b="1" dirty="0" err="1"/>
          </a:p>
        </p:txBody>
      </p:sp>
      <p:sp>
        <p:nvSpPr>
          <p:cNvPr id="9" name="Rounded Rectangle 8"/>
          <p:cNvSpPr/>
          <p:nvPr/>
        </p:nvSpPr>
        <p:spPr bwMode="auto">
          <a:xfrm>
            <a:off x="8544272" y="5733256"/>
            <a:ext cx="1224136" cy="504056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b="1" dirty="0"/>
              <a:t>SUT</a:t>
            </a:r>
            <a:endParaRPr lang="zh-CN" altLang="en-US" sz="1050" b="1" dirty="0" err="1"/>
          </a:p>
        </p:txBody>
      </p:sp>
      <p:sp>
        <p:nvSpPr>
          <p:cNvPr id="16" name="Up-Down Arrow 15"/>
          <p:cNvSpPr/>
          <p:nvPr/>
        </p:nvSpPr>
        <p:spPr bwMode="auto">
          <a:xfrm>
            <a:off x="5447928" y="2276872"/>
            <a:ext cx="792088" cy="3240360"/>
          </a:xfrm>
          <a:prstGeom prst="upDownArrow">
            <a:avLst/>
          </a:prstGeom>
          <a:solidFill>
            <a:srgbClr val="FFC000"/>
          </a:solidFill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eaVert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700" b="1" dirty="0"/>
              <a:t>SSH/RSH/TELNET Connection</a:t>
            </a:r>
            <a:endParaRPr lang="zh-CN" altLang="en-US" sz="700" b="1" dirty="0" err="1"/>
          </a:p>
        </p:txBody>
      </p:sp>
      <p:sp>
        <p:nvSpPr>
          <p:cNvPr id="22" name="Line Callout 1 21"/>
          <p:cNvSpPr/>
          <p:nvPr/>
        </p:nvSpPr>
        <p:spPr bwMode="auto">
          <a:xfrm>
            <a:off x="6960096" y="2996952"/>
            <a:ext cx="1728192" cy="504056"/>
          </a:xfrm>
          <a:prstGeom prst="borderCallout1">
            <a:avLst>
              <a:gd name="adj1" fmla="val 58433"/>
              <a:gd name="adj2" fmla="val 3242"/>
              <a:gd name="adj3" fmla="val 134745"/>
              <a:gd name="adj4" fmla="val -34744"/>
            </a:avLst>
          </a:prstGeom>
          <a:solidFill>
            <a:srgbClr val="E0991A"/>
          </a:solidFill>
          <a:ln w="19050" cap="flat" cmpd="sng" algn="ctr">
            <a:solidFill>
              <a:srgbClr val="E0991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/>
              <a:t>Monitor/Execute commands in Q</a:t>
            </a:r>
            <a:endParaRPr lang="zh-CN" altLang="en-US" sz="1050" dirty="0" err="1"/>
          </a:p>
        </p:txBody>
      </p:sp>
      <p:sp>
        <p:nvSpPr>
          <p:cNvPr id="23" name="Line Callout 1 22"/>
          <p:cNvSpPr/>
          <p:nvPr/>
        </p:nvSpPr>
        <p:spPr bwMode="auto">
          <a:xfrm>
            <a:off x="6960096" y="3645024"/>
            <a:ext cx="1728192" cy="504056"/>
          </a:xfrm>
          <a:prstGeom prst="borderCallout1">
            <a:avLst>
              <a:gd name="adj1" fmla="val 58433"/>
              <a:gd name="adj2" fmla="val 3242"/>
              <a:gd name="adj3" fmla="val 98841"/>
              <a:gd name="adj4" fmla="val -34193"/>
            </a:avLst>
          </a:prstGeom>
          <a:solidFill>
            <a:srgbClr val="E0991A"/>
          </a:solidFill>
          <a:ln w="19050" cap="flat" cmpd="sng" algn="ctr">
            <a:solidFill>
              <a:srgbClr val="E0991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/>
              <a:t>The case pushes commands in Q</a:t>
            </a:r>
            <a:endParaRPr lang="zh-CN" altLang="en-US" sz="1050" dirty="0" err="1"/>
          </a:p>
        </p:txBody>
      </p:sp>
      <p:sp>
        <p:nvSpPr>
          <p:cNvPr id="24" name="Line Callout 1 23"/>
          <p:cNvSpPr/>
          <p:nvPr/>
        </p:nvSpPr>
        <p:spPr bwMode="auto">
          <a:xfrm>
            <a:off x="6960096" y="4293096"/>
            <a:ext cx="1728192" cy="864096"/>
          </a:xfrm>
          <a:prstGeom prst="borderCallout1">
            <a:avLst>
              <a:gd name="adj1" fmla="val 58433"/>
              <a:gd name="adj2" fmla="val 3242"/>
              <a:gd name="adj3" fmla="val 37994"/>
              <a:gd name="adj4" fmla="val -34744"/>
            </a:avLst>
          </a:prstGeom>
          <a:solidFill>
            <a:srgbClr val="E0991A"/>
          </a:solidFill>
          <a:ln w="19050" cap="flat" cmpd="sng" algn="ctr">
            <a:solidFill>
              <a:srgbClr val="E0991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/>
              <a:t>Exposes a shell to user. Just Like an operator sitting in front of a console</a:t>
            </a:r>
            <a:endParaRPr lang="zh-CN" altLang="en-US" sz="1050" dirty="0" err="1"/>
          </a:p>
        </p:txBody>
      </p:sp>
      <p:grpSp>
        <p:nvGrpSpPr>
          <p:cNvPr id="10" name="Group 44"/>
          <p:cNvGrpSpPr/>
          <p:nvPr/>
        </p:nvGrpSpPr>
        <p:grpSpPr>
          <a:xfrm>
            <a:off x="3215681" y="5733256"/>
            <a:ext cx="1952600" cy="529208"/>
            <a:chOff x="1475657" y="5788496"/>
            <a:chExt cx="1952600" cy="529208"/>
          </a:xfrm>
        </p:grpSpPr>
        <p:sp>
          <p:nvSpPr>
            <p:cNvPr id="35" name="Up-Down Arrow 34"/>
            <p:cNvSpPr/>
            <p:nvPr/>
          </p:nvSpPr>
          <p:spPr bwMode="auto">
            <a:xfrm rot="16200000">
              <a:off x="2339753" y="5229200"/>
              <a:ext cx="224408" cy="1952600"/>
            </a:xfrm>
            <a:prstGeom prst="upDownArrow">
              <a:avLst/>
            </a:prstGeom>
            <a:solidFill>
              <a:srgbClr val="FFC000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 b="1" dirty="0"/>
                <a:t>SSH/RSH/TELNET Connection</a:t>
              </a:r>
              <a:endParaRPr lang="zh-CN" altLang="en-US" sz="700" b="1" dirty="0" err="1"/>
            </a:p>
          </p:txBody>
        </p:sp>
        <p:sp>
          <p:nvSpPr>
            <p:cNvPr id="36" name="Up-Down Arrow 35"/>
            <p:cNvSpPr/>
            <p:nvPr/>
          </p:nvSpPr>
          <p:spPr bwMode="auto">
            <a:xfrm rot="16200000">
              <a:off x="2339753" y="5076800"/>
              <a:ext cx="224408" cy="1952600"/>
            </a:xfrm>
            <a:prstGeom prst="upDownArrow">
              <a:avLst/>
            </a:prstGeom>
            <a:solidFill>
              <a:srgbClr val="FFC000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 b="1" dirty="0"/>
                <a:t>SSH/RSH/TELNET Connection</a:t>
              </a:r>
              <a:endParaRPr lang="zh-CN" altLang="en-US" sz="700" b="1" dirty="0" err="1"/>
            </a:p>
          </p:txBody>
        </p:sp>
        <p:sp>
          <p:nvSpPr>
            <p:cNvPr id="37" name="Up-Down Arrow 36"/>
            <p:cNvSpPr/>
            <p:nvPr/>
          </p:nvSpPr>
          <p:spPr bwMode="auto">
            <a:xfrm rot="16200000">
              <a:off x="2339753" y="4924400"/>
              <a:ext cx="224408" cy="1952600"/>
            </a:xfrm>
            <a:prstGeom prst="upDownArrow">
              <a:avLst/>
            </a:prstGeom>
            <a:solidFill>
              <a:srgbClr val="FFC000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 b="1" dirty="0"/>
                <a:t>SSH/RSH/TELNET Connection</a:t>
              </a:r>
              <a:endParaRPr lang="zh-CN" altLang="en-US" sz="700" b="1" dirty="0" err="1"/>
            </a:p>
          </p:txBody>
        </p:sp>
      </p:grpSp>
      <p:grpSp>
        <p:nvGrpSpPr>
          <p:cNvPr id="11" name="Group 45"/>
          <p:cNvGrpSpPr/>
          <p:nvPr/>
        </p:nvGrpSpPr>
        <p:grpSpPr>
          <a:xfrm>
            <a:off x="6519664" y="5733256"/>
            <a:ext cx="1952600" cy="529208"/>
            <a:chOff x="4779640" y="5805265"/>
            <a:chExt cx="1952600" cy="529208"/>
          </a:xfrm>
        </p:grpSpPr>
        <p:sp>
          <p:nvSpPr>
            <p:cNvPr id="42" name="Up-Down Arrow 41"/>
            <p:cNvSpPr/>
            <p:nvPr/>
          </p:nvSpPr>
          <p:spPr bwMode="auto">
            <a:xfrm rot="16200000">
              <a:off x="5643736" y="5245969"/>
              <a:ext cx="224408" cy="1952600"/>
            </a:xfrm>
            <a:prstGeom prst="upDownArrow">
              <a:avLst/>
            </a:prstGeom>
            <a:solidFill>
              <a:srgbClr val="FFC000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 b="1" dirty="0"/>
                <a:t>SSH/RSH/TELNET Connection</a:t>
              </a:r>
              <a:endParaRPr lang="zh-CN" altLang="en-US" sz="700" b="1" dirty="0" err="1"/>
            </a:p>
          </p:txBody>
        </p:sp>
        <p:sp>
          <p:nvSpPr>
            <p:cNvPr id="43" name="Up-Down Arrow 42"/>
            <p:cNvSpPr/>
            <p:nvPr/>
          </p:nvSpPr>
          <p:spPr bwMode="auto">
            <a:xfrm rot="16200000">
              <a:off x="5643736" y="5093569"/>
              <a:ext cx="224408" cy="1952600"/>
            </a:xfrm>
            <a:prstGeom prst="upDownArrow">
              <a:avLst/>
            </a:prstGeom>
            <a:solidFill>
              <a:srgbClr val="FFC000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 b="1" dirty="0"/>
                <a:t>SSH/RSH/TELNET Connection</a:t>
              </a:r>
              <a:endParaRPr lang="zh-CN" altLang="en-US" sz="700" b="1" dirty="0" err="1"/>
            </a:p>
          </p:txBody>
        </p:sp>
        <p:sp>
          <p:nvSpPr>
            <p:cNvPr id="44" name="Up-Down Arrow 43"/>
            <p:cNvSpPr/>
            <p:nvPr/>
          </p:nvSpPr>
          <p:spPr bwMode="auto">
            <a:xfrm rot="16200000">
              <a:off x="5643736" y="4941169"/>
              <a:ext cx="224408" cy="1952600"/>
            </a:xfrm>
            <a:prstGeom prst="upDownArrow">
              <a:avLst/>
            </a:prstGeom>
            <a:solidFill>
              <a:srgbClr val="FFC000"/>
            </a:solidFill>
            <a:ln w="1905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eaVert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00" b="1" dirty="0"/>
                <a:t>SSH/RSH/TELNET Connection</a:t>
              </a:r>
              <a:endParaRPr lang="zh-CN" altLang="en-US" sz="700" b="1" dirty="0" err="1"/>
            </a:p>
          </p:txBody>
        </p:sp>
      </p:grpSp>
      <p:sp>
        <p:nvSpPr>
          <p:cNvPr id="48" name="Line Callout 1 47"/>
          <p:cNvSpPr/>
          <p:nvPr/>
        </p:nvSpPr>
        <p:spPr bwMode="auto">
          <a:xfrm>
            <a:off x="2423592" y="2636912"/>
            <a:ext cx="2160240" cy="648072"/>
          </a:xfrm>
          <a:prstGeom prst="borderCallout1">
            <a:avLst>
              <a:gd name="adj1" fmla="val 58433"/>
              <a:gd name="adj2" fmla="val 3242"/>
              <a:gd name="adj3" fmla="val 79594"/>
              <a:gd name="adj4" fmla="val 142839"/>
            </a:avLst>
          </a:prstGeom>
          <a:solidFill>
            <a:srgbClr val="E0991A"/>
          </a:solidFill>
          <a:ln w="19050" cap="flat" cmpd="sng" algn="ctr">
            <a:solidFill>
              <a:srgbClr val="E0991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This whole thing is an internal object -  “shell object” in a CCTF case</a:t>
            </a:r>
            <a:endParaRPr lang="zh-CN" altLang="en-US" sz="1000" dirty="0" err="1"/>
          </a:p>
        </p:txBody>
      </p:sp>
      <p:sp>
        <p:nvSpPr>
          <p:cNvPr id="49" name="Line Callout 1 48"/>
          <p:cNvSpPr/>
          <p:nvPr/>
        </p:nvSpPr>
        <p:spPr bwMode="auto">
          <a:xfrm>
            <a:off x="2423592" y="3356992"/>
            <a:ext cx="2160240" cy="1008112"/>
          </a:xfrm>
          <a:prstGeom prst="borderCallout1">
            <a:avLst>
              <a:gd name="adj1" fmla="val 58433"/>
              <a:gd name="adj2" fmla="val 3242"/>
              <a:gd name="adj3" fmla="val -10795"/>
              <a:gd name="adj4" fmla="val 139311"/>
            </a:avLst>
          </a:prstGeom>
          <a:solidFill>
            <a:srgbClr val="E0991A"/>
          </a:solidFill>
          <a:ln w="19050" cap="flat" cmpd="sng" algn="ctr">
            <a:solidFill>
              <a:srgbClr val="E0991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A “shell” object holds a connection to an SUT, runs a private thread to execute commands  and maintains a private command Q</a:t>
            </a:r>
            <a:endParaRPr lang="zh-CN" altLang="en-US" sz="1000" dirty="0" err="1"/>
          </a:p>
        </p:txBody>
      </p:sp>
      <p:sp>
        <p:nvSpPr>
          <p:cNvPr id="50" name="Line Callout 1 49"/>
          <p:cNvSpPr/>
          <p:nvPr/>
        </p:nvSpPr>
        <p:spPr bwMode="auto">
          <a:xfrm>
            <a:off x="6960096" y="1916832"/>
            <a:ext cx="2232248" cy="720080"/>
          </a:xfrm>
          <a:prstGeom prst="borderCallout1">
            <a:avLst>
              <a:gd name="adj1" fmla="val 58433"/>
              <a:gd name="adj2" fmla="val 3242"/>
              <a:gd name="adj3" fmla="val 149296"/>
              <a:gd name="adj4" fmla="val -47118"/>
            </a:avLst>
          </a:prstGeom>
          <a:solidFill>
            <a:srgbClr val="E0991A"/>
          </a:solidFill>
          <a:ln w="19050" cap="flat" cmpd="sng" algn="ctr">
            <a:solidFill>
              <a:srgbClr val="E0991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/>
              <a:t>Commands are issued from Driver Node to SUT through this Connection</a:t>
            </a:r>
            <a:endParaRPr lang="zh-CN" altLang="en-US" sz="1050" dirty="0" err="1"/>
          </a:p>
        </p:txBody>
      </p:sp>
      <p:sp>
        <p:nvSpPr>
          <p:cNvPr id="19" name="Snip Diagonal Corner Rectangle 18"/>
          <p:cNvSpPr/>
          <p:nvPr/>
        </p:nvSpPr>
        <p:spPr bwMode="auto">
          <a:xfrm>
            <a:off x="5303912" y="3933056"/>
            <a:ext cx="1080120" cy="360040"/>
          </a:xfrm>
          <a:prstGeom prst="snip2DiagRect">
            <a:avLst/>
          </a:prstGeom>
          <a:solidFill>
            <a:schemeClr val="tx1">
              <a:lumMod val="5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bg1"/>
                </a:solidFill>
              </a:rPr>
              <a:t>A Private Command Q</a:t>
            </a:r>
            <a:endParaRPr lang="zh-CN" altLang="en-US" sz="800" dirty="0" err="1">
              <a:solidFill>
                <a:schemeClr val="bg1"/>
              </a:solidFill>
            </a:endParaRPr>
          </a:p>
        </p:txBody>
      </p:sp>
      <p:sp>
        <p:nvSpPr>
          <p:cNvPr id="20" name="Snip Diagonal Corner Rectangle 19"/>
          <p:cNvSpPr/>
          <p:nvPr/>
        </p:nvSpPr>
        <p:spPr bwMode="auto">
          <a:xfrm>
            <a:off x="5303912" y="3501008"/>
            <a:ext cx="1080120" cy="360040"/>
          </a:xfrm>
          <a:prstGeom prst="snip2DiagRect">
            <a:avLst/>
          </a:prstGeom>
          <a:solidFill>
            <a:schemeClr val="tx1">
              <a:lumMod val="5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bg1"/>
                </a:solidFill>
              </a:rPr>
              <a:t>A Private Thread </a:t>
            </a:r>
            <a:endParaRPr lang="zh-CN" altLang="en-US" sz="800" dirty="0" err="1">
              <a:solidFill>
                <a:schemeClr val="bg1"/>
              </a:solidFill>
            </a:endParaRPr>
          </a:p>
        </p:txBody>
      </p:sp>
      <p:sp>
        <p:nvSpPr>
          <p:cNvPr id="21" name="Snip Diagonal Corner Rectangle 20"/>
          <p:cNvSpPr/>
          <p:nvPr/>
        </p:nvSpPr>
        <p:spPr bwMode="auto">
          <a:xfrm>
            <a:off x="5303912" y="4365104"/>
            <a:ext cx="1080120" cy="360040"/>
          </a:xfrm>
          <a:prstGeom prst="snip2DiagRect">
            <a:avLst/>
          </a:prstGeom>
          <a:solidFill>
            <a:schemeClr val="tx1">
              <a:lumMod val="5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bg1"/>
                </a:solidFill>
              </a:rPr>
              <a:t>A Shell of SUT</a:t>
            </a:r>
            <a:endParaRPr lang="zh-CN" altLang="en-US" sz="800" dirty="0" err="1">
              <a:solidFill>
                <a:schemeClr val="bg1"/>
              </a:solidFill>
            </a:endParaRPr>
          </a:p>
        </p:txBody>
      </p:sp>
      <p:sp>
        <p:nvSpPr>
          <p:cNvPr id="47" name="Snip Diagonal Corner Rectangle 46"/>
          <p:cNvSpPr/>
          <p:nvPr/>
        </p:nvSpPr>
        <p:spPr bwMode="auto">
          <a:xfrm>
            <a:off x="5303912" y="3068960"/>
            <a:ext cx="1080120" cy="360040"/>
          </a:xfrm>
          <a:prstGeom prst="snip2DiagRect">
            <a:avLst/>
          </a:prstGeom>
          <a:solidFill>
            <a:schemeClr val="tx1">
              <a:lumMod val="5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800" dirty="0">
                <a:solidFill>
                  <a:schemeClr val="bg1"/>
                </a:solidFill>
              </a:rPr>
              <a:t>An object</a:t>
            </a:r>
            <a:endParaRPr lang="zh-CN" altLang="en-US" sz="800" dirty="0" err="1">
              <a:solidFill>
                <a:schemeClr val="bg1"/>
              </a:solidFill>
            </a:endParaRPr>
          </a:p>
        </p:txBody>
      </p:sp>
      <p:sp>
        <p:nvSpPr>
          <p:cNvPr id="52" name="Line Callout 1 51"/>
          <p:cNvSpPr/>
          <p:nvPr/>
        </p:nvSpPr>
        <p:spPr bwMode="auto">
          <a:xfrm>
            <a:off x="1847528" y="4437112"/>
            <a:ext cx="3096344" cy="1224136"/>
          </a:xfrm>
          <a:prstGeom prst="borderCallout1">
            <a:avLst>
              <a:gd name="adj1" fmla="val 58433"/>
              <a:gd name="adj2" fmla="val 3242"/>
              <a:gd name="adj3" fmla="val 41171"/>
              <a:gd name="adj4" fmla="val 80668"/>
            </a:avLst>
          </a:prstGeom>
          <a:solidFill>
            <a:srgbClr val="E0991A"/>
          </a:solidFill>
          <a:ln w="19050" cap="flat" cmpd="sng" algn="ctr">
            <a:solidFill>
              <a:srgbClr val="E0991A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User can create multiple connections to an SUT - As many “shell” objects as it requires.</a:t>
            </a:r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00" dirty="0"/>
          </a:p>
          <a:p>
            <a:pPr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Shell.exe() – Push a command in Q without blocking main thread of a case</a:t>
            </a:r>
            <a:endParaRPr lang="zh-CN" altLang="en-US" sz="1000" dirty="0" err="1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B0BA821B-55BB-C645-B457-C497D9B2805C}"/>
              </a:ext>
            </a:extLst>
          </p:cNvPr>
          <p:cNvSpPr txBox="1">
            <a:spLocks/>
          </p:cNvSpPr>
          <p:nvPr/>
        </p:nvSpPr>
        <p:spPr>
          <a:xfrm>
            <a:off x="893440" y="439226"/>
            <a:ext cx="10515600" cy="841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400" dirty="0"/>
              <a:t>CCTF</a:t>
            </a:r>
            <a:r>
              <a:rPr lang="ja-JP" altLang="en-US" sz="4400"/>
              <a:t> </a:t>
            </a:r>
            <a:r>
              <a:rPr lang="en-US" altLang="ja-JP" sz="4400" dirty="0"/>
              <a:t>– </a:t>
            </a:r>
            <a:r>
              <a:rPr lang="en-US" altLang="zh-CN" sz="4400" dirty="0"/>
              <a:t>Concurrency</a:t>
            </a:r>
            <a:r>
              <a:rPr lang="zh-CN" altLang="en-US" sz="4400" dirty="0"/>
              <a:t> </a:t>
            </a:r>
            <a:r>
              <a:rPr lang="en-US" altLang="zh-CN" sz="4400" dirty="0"/>
              <a:t>Control</a:t>
            </a:r>
            <a:r>
              <a:rPr lang="zh-CN" altLang="en-US" sz="4400" dirty="0"/>
              <a:t> </a:t>
            </a:r>
            <a:r>
              <a:rPr lang="en-US" altLang="zh-CN" sz="4400" dirty="0"/>
              <a:t>Test</a:t>
            </a:r>
            <a:r>
              <a:rPr lang="zh-CN" altLang="en-US" sz="4400" dirty="0"/>
              <a:t> </a:t>
            </a:r>
            <a:r>
              <a:rPr lang="en-US" altLang="zh-CN" sz="4400" dirty="0"/>
              <a:t>Framework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90033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6" grpId="0" animBg="1"/>
      <p:bldP spid="16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47" grpId="0" animBg="1"/>
      <p:bldP spid="47" grpId="1" animBg="1"/>
      <p:bldP spid="52" grpId="0" animBg="1"/>
      <p:bldP spid="5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nip Single Corner Rectangle 88"/>
          <p:cNvSpPr/>
          <p:nvPr/>
        </p:nvSpPr>
        <p:spPr bwMode="auto">
          <a:xfrm>
            <a:off x="1847528" y="4581128"/>
            <a:ext cx="3312368" cy="1656184"/>
          </a:xfrm>
          <a:prstGeom prst="snip1Rect">
            <a:avLst/>
          </a:prstGeom>
          <a:solidFill>
            <a:srgbClr val="E0991A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/>
              <a:t>Base Package</a:t>
            </a:r>
            <a:endParaRPr lang="zh-CN" altLang="en-US" sz="1400" b="1" dirty="0" err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C9BED-6FD4-4BA4-B6B0-4A26058AC9EF}" type="slidenum">
              <a:rPr lang="en-US" sz="1100"/>
              <a:pPr>
                <a:defRPr/>
              </a:pPr>
              <a:t>24</a:t>
            </a:fld>
            <a:endParaRPr lang="en-US" sz="1100" dirty="0"/>
          </a:p>
        </p:txBody>
      </p:sp>
      <p:grpSp>
        <p:nvGrpSpPr>
          <p:cNvPr id="3" name="Group 38"/>
          <p:cNvGrpSpPr/>
          <p:nvPr/>
        </p:nvGrpSpPr>
        <p:grpSpPr>
          <a:xfrm>
            <a:off x="1919536" y="1700808"/>
            <a:ext cx="7848872" cy="4561656"/>
            <a:chOff x="395536" y="1700808"/>
            <a:chExt cx="7848872" cy="4561656"/>
          </a:xfrm>
        </p:grpSpPr>
        <p:grpSp>
          <p:nvGrpSpPr>
            <p:cNvPr id="10" name="Group 52"/>
            <p:cNvGrpSpPr/>
            <p:nvPr/>
          </p:nvGrpSpPr>
          <p:grpSpPr>
            <a:xfrm>
              <a:off x="3826768" y="2276872"/>
              <a:ext cx="952872" cy="3384376"/>
              <a:chOff x="3826768" y="2276872"/>
              <a:chExt cx="952872" cy="3384376"/>
            </a:xfrm>
          </p:grpSpPr>
          <p:sp>
            <p:nvSpPr>
              <p:cNvPr id="25" name="Up-Down Arrow 24"/>
              <p:cNvSpPr/>
              <p:nvPr/>
            </p:nvSpPr>
            <p:spPr bwMode="auto">
              <a:xfrm>
                <a:off x="3826768" y="2276872"/>
                <a:ext cx="190872" cy="3384376"/>
              </a:xfrm>
              <a:prstGeom prst="upDownArrow">
                <a:avLst/>
              </a:prstGeom>
              <a:solidFill>
                <a:srgbClr val="FFC000"/>
              </a:solidFill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eaVert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900" b="1" dirty="0"/>
                  <a:t>SSH/RSH/TELNET Connection</a:t>
                </a:r>
                <a:endParaRPr lang="zh-CN" altLang="en-US" sz="900" b="1" dirty="0" err="1"/>
              </a:p>
            </p:txBody>
          </p:sp>
          <p:sp>
            <p:nvSpPr>
              <p:cNvPr id="27" name="Up-Down Arrow 26"/>
              <p:cNvSpPr/>
              <p:nvPr/>
            </p:nvSpPr>
            <p:spPr bwMode="auto">
              <a:xfrm>
                <a:off x="3979168" y="2276872"/>
                <a:ext cx="190872" cy="3384376"/>
              </a:xfrm>
              <a:prstGeom prst="upDownArrow">
                <a:avLst/>
              </a:prstGeom>
              <a:solidFill>
                <a:srgbClr val="FFC000"/>
              </a:solidFill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eaVert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900" b="1" dirty="0"/>
                  <a:t>SSH/RSH/TELNET Connection</a:t>
                </a:r>
                <a:endParaRPr lang="zh-CN" altLang="en-US" sz="900" b="1" dirty="0" err="1"/>
              </a:p>
            </p:txBody>
          </p:sp>
          <p:sp>
            <p:nvSpPr>
              <p:cNvPr id="28" name="Up-Down Arrow 27"/>
              <p:cNvSpPr/>
              <p:nvPr/>
            </p:nvSpPr>
            <p:spPr bwMode="auto">
              <a:xfrm>
                <a:off x="4131568" y="2276872"/>
                <a:ext cx="190872" cy="3384376"/>
              </a:xfrm>
              <a:prstGeom prst="upDownArrow">
                <a:avLst/>
              </a:prstGeom>
              <a:solidFill>
                <a:srgbClr val="FFC000"/>
              </a:solidFill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eaVert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900" b="1" dirty="0"/>
                  <a:t>SSH/RSH/TELNET Connection</a:t>
                </a:r>
                <a:endParaRPr lang="zh-CN" altLang="en-US" sz="900" b="1" dirty="0" err="1"/>
              </a:p>
            </p:txBody>
          </p:sp>
          <p:sp>
            <p:nvSpPr>
              <p:cNvPr id="29" name="Up-Down Arrow 28"/>
              <p:cNvSpPr/>
              <p:nvPr/>
            </p:nvSpPr>
            <p:spPr bwMode="auto">
              <a:xfrm>
                <a:off x="4283968" y="2276872"/>
                <a:ext cx="190872" cy="3384376"/>
              </a:xfrm>
              <a:prstGeom prst="upDownArrow">
                <a:avLst/>
              </a:prstGeom>
              <a:solidFill>
                <a:srgbClr val="FFC000"/>
              </a:solidFill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eaVert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900" b="1" dirty="0"/>
                  <a:t>SSH/RSH/TELNET Connection</a:t>
                </a:r>
                <a:endParaRPr lang="zh-CN" altLang="en-US" sz="900" b="1" dirty="0" err="1"/>
              </a:p>
            </p:txBody>
          </p:sp>
          <p:sp>
            <p:nvSpPr>
              <p:cNvPr id="30" name="Up-Down Arrow 29"/>
              <p:cNvSpPr/>
              <p:nvPr/>
            </p:nvSpPr>
            <p:spPr bwMode="auto">
              <a:xfrm>
                <a:off x="4436368" y="2276872"/>
                <a:ext cx="190872" cy="3384376"/>
              </a:xfrm>
              <a:prstGeom prst="upDownArrow">
                <a:avLst/>
              </a:prstGeom>
              <a:solidFill>
                <a:srgbClr val="FFC000"/>
              </a:solidFill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eaVert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900" b="1" dirty="0"/>
                  <a:t>SSH/RSH/TELNET Connection</a:t>
                </a:r>
                <a:endParaRPr lang="zh-CN" altLang="en-US" sz="900" b="1" dirty="0" err="1"/>
              </a:p>
            </p:txBody>
          </p:sp>
          <p:sp>
            <p:nvSpPr>
              <p:cNvPr id="31" name="Up-Down Arrow 30"/>
              <p:cNvSpPr/>
              <p:nvPr/>
            </p:nvSpPr>
            <p:spPr bwMode="auto">
              <a:xfrm>
                <a:off x="4588768" y="2276872"/>
                <a:ext cx="190872" cy="3384376"/>
              </a:xfrm>
              <a:prstGeom prst="upDownArrow">
                <a:avLst/>
              </a:prstGeom>
              <a:solidFill>
                <a:srgbClr val="FFC000"/>
              </a:solidFill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eaVert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900" b="1" dirty="0"/>
                  <a:t>SSH/RSH/TELNET Connection</a:t>
                </a:r>
                <a:endParaRPr lang="zh-CN" altLang="en-US" sz="900" b="1" dirty="0" err="1"/>
              </a:p>
            </p:txBody>
          </p:sp>
        </p:grpSp>
        <p:sp>
          <p:nvSpPr>
            <p:cNvPr id="6" name="Rounded Rectangle 5"/>
            <p:cNvSpPr/>
            <p:nvPr/>
          </p:nvSpPr>
          <p:spPr bwMode="auto">
            <a:xfrm>
              <a:off x="3707904" y="5733256"/>
              <a:ext cx="1224136" cy="504056"/>
            </a:xfrm>
            <a:prstGeom prst="roundRect">
              <a:avLst/>
            </a:prstGeom>
            <a:solidFill>
              <a:srgbClr val="FF0000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dirty="0"/>
                <a:t>Driver Node</a:t>
              </a:r>
              <a:endParaRPr lang="zh-CN" altLang="en-US" sz="1200" b="1" dirty="0" err="1"/>
            </a:p>
          </p:txBody>
        </p:sp>
        <p:sp>
          <p:nvSpPr>
            <p:cNvPr id="7" name="Rounded Rectangle 6"/>
            <p:cNvSpPr/>
            <p:nvPr/>
          </p:nvSpPr>
          <p:spPr bwMode="auto">
            <a:xfrm>
              <a:off x="395536" y="5733256"/>
              <a:ext cx="1224136" cy="504056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dirty="0"/>
                <a:t>SUT</a:t>
              </a:r>
              <a:endParaRPr lang="zh-CN" altLang="en-US" sz="1200" b="1" dirty="0" err="1"/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3707904" y="1700808"/>
              <a:ext cx="1224136" cy="504056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dirty="0"/>
                <a:t>SUT</a:t>
              </a:r>
              <a:endParaRPr lang="zh-CN" altLang="en-US" sz="1200" b="1" dirty="0" err="1"/>
            </a:p>
          </p:txBody>
        </p:sp>
        <p:sp>
          <p:nvSpPr>
            <p:cNvPr id="9" name="Rounded Rectangle 8"/>
            <p:cNvSpPr/>
            <p:nvPr/>
          </p:nvSpPr>
          <p:spPr bwMode="auto">
            <a:xfrm>
              <a:off x="7020272" y="5733256"/>
              <a:ext cx="1224136" cy="504056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b="1" dirty="0"/>
                <a:t>SUT</a:t>
              </a:r>
              <a:endParaRPr lang="zh-CN" altLang="en-US" sz="1200" b="1" dirty="0" err="1"/>
            </a:p>
          </p:txBody>
        </p:sp>
        <p:grpSp>
          <p:nvGrpSpPr>
            <p:cNvPr id="11" name="Group 44"/>
            <p:cNvGrpSpPr/>
            <p:nvPr/>
          </p:nvGrpSpPr>
          <p:grpSpPr>
            <a:xfrm>
              <a:off x="1691681" y="5733256"/>
              <a:ext cx="1952600" cy="529208"/>
              <a:chOff x="1475657" y="5788496"/>
              <a:chExt cx="1952600" cy="529208"/>
            </a:xfrm>
          </p:grpSpPr>
          <p:sp>
            <p:nvSpPr>
              <p:cNvPr id="35" name="Up-Down Arrow 34"/>
              <p:cNvSpPr/>
              <p:nvPr/>
            </p:nvSpPr>
            <p:spPr bwMode="auto">
              <a:xfrm rot="16200000">
                <a:off x="2339753" y="5229200"/>
                <a:ext cx="224408" cy="1952600"/>
              </a:xfrm>
              <a:prstGeom prst="upDownArrow">
                <a:avLst/>
              </a:prstGeom>
              <a:solidFill>
                <a:srgbClr val="FFC000"/>
              </a:solidFill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eaVert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900" b="1" dirty="0"/>
                  <a:t>SSH/RSH/TELNET Connection</a:t>
                </a:r>
                <a:endParaRPr lang="zh-CN" altLang="en-US" sz="900" b="1" dirty="0" err="1"/>
              </a:p>
            </p:txBody>
          </p:sp>
          <p:sp>
            <p:nvSpPr>
              <p:cNvPr id="36" name="Up-Down Arrow 35"/>
              <p:cNvSpPr/>
              <p:nvPr/>
            </p:nvSpPr>
            <p:spPr bwMode="auto">
              <a:xfrm rot="16200000">
                <a:off x="2339753" y="5076800"/>
                <a:ext cx="224408" cy="1952600"/>
              </a:xfrm>
              <a:prstGeom prst="upDownArrow">
                <a:avLst/>
              </a:prstGeom>
              <a:solidFill>
                <a:srgbClr val="FFC000"/>
              </a:solidFill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eaVert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900" b="1" dirty="0"/>
                  <a:t>SSH/RSH/TELNET Connection</a:t>
                </a:r>
                <a:endParaRPr lang="zh-CN" altLang="en-US" sz="900" b="1" dirty="0" err="1"/>
              </a:p>
            </p:txBody>
          </p:sp>
          <p:sp>
            <p:nvSpPr>
              <p:cNvPr id="37" name="Up-Down Arrow 36"/>
              <p:cNvSpPr/>
              <p:nvPr/>
            </p:nvSpPr>
            <p:spPr bwMode="auto">
              <a:xfrm rot="16200000">
                <a:off x="2339753" y="4924400"/>
                <a:ext cx="224408" cy="1952600"/>
              </a:xfrm>
              <a:prstGeom prst="upDownArrow">
                <a:avLst/>
              </a:prstGeom>
              <a:solidFill>
                <a:srgbClr val="FFC000"/>
              </a:solidFill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eaVert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900" b="1" dirty="0"/>
                  <a:t>SSH/RSH/TELNET Connection</a:t>
                </a:r>
                <a:endParaRPr lang="zh-CN" altLang="en-US" sz="900" b="1" dirty="0" err="1"/>
              </a:p>
            </p:txBody>
          </p:sp>
        </p:grpSp>
        <p:grpSp>
          <p:nvGrpSpPr>
            <p:cNvPr id="12" name="Group 45"/>
            <p:cNvGrpSpPr/>
            <p:nvPr/>
          </p:nvGrpSpPr>
          <p:grpSpPr>
            <a:xfrm>
              <a:off x="4995664" y="5733256"/>
              <a:ext cx="1952600" cy="529208"/>
              <a:chOff x="4779640" y="5805265"/>
              <a:chExt cx="1952600" cy="529208"/>
            </a:xfrm>
          </p:grpSpPr>
          <p:sp>
            <p:nvSpPr>
              <p:cNvPr id="42" name="Up-Down Arrow 41"/>
              <p:cNvSpPr/>
              <p:nvPr/>
            </p:nvSpPr>
            <p:spPr bwMode="auto">
              <a:xfrm rot="16200000">
                <a:off x="5643736" y="5245969"/>
                <a:ext cx="224408" cy="1952600"/>
              </a:xfrm>
              <a:prstGeom prst="upDownArrow">
                <a:avLst/>
              </a:prstGeom>
              <a:solidFill>
                <a:srgbClr val="FFC000"/>
              </a:solidFill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eaVert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900" b="1" dirty="0"/>
                  <a:t>SSH/RSH/TELNET Connection</a:t>
                </a:r>
                <a:endParaRPr lang="zh-CN" altLang="en-US" sz="900" b="1" dirty="0" err="1"/>
              </a:p>
            </p:txBody>
          </p:sp>
          <p:sp>
            <p:nvSpPr>
              <p:cNvPr id="43" name="Up-Down Arrow 42"/>
              <p:cNvSpPr/>
              <p:nvPr/>
            </p:nvSpPr>
            <p:spPr bwMode="auto">
              <a:xfrm rot="16200000">
                <a:off x="5643736" y="5093569"/>
                <a:ext cx="224408" cy="1952600"/>
              </a:xfrm>
              <a:prstGeom prst="upDownArrow">
                <a:avLst/>
              </a:prstGeom>
              <a:solidFill>
                <a:srgbClr val="FFC000"/>
              </a:solidFill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eaVert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900" b="1" dirty="0"/>
                  <a:t>SSH/RSH/TELNET Connection</a:t>
                </a:r>
                <a:endParaRPr lang="zh-CN" altLang="en-US" sz="900" b="1" dirty="0" err="1"/>
              </a:p>
            </p:txBody>
          </p:sp>
          <p:sp>
            <p:nvSpPr>
              <p:cNvPr id="44" name="Up-Down Arrow 43"/>
              <p:cNvSpPr/>
              <p:nvPr/>
            </p:nvSpPr>
            <p:spPr bwMode="auto">
              <a:xfrm rot="16200000">
                <a:off x="5643736" y="4941169"/>
                <a:ext cx="224408" cy="1952600"/>
              </a:xfrm>
              <a:prstGeom prst="upDownArrow">
                <a:avLst/>
              </a:prstGeom>
              <a:solidFill>
                <a:srgbClr val="FFC000"/>
              </a:solidFill>
              <a:ln w="19050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eaVert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900" b="1" dirty="0"/>
                  <a:t>SSH/RSH/TELNET Connection</a:t>
                </a:r>
                <a:endParaRPr lang="zh-CN" altLang="en-US" sz="900" b="1" dirty="0" err="1"/>
              </a:p>
            </p:txBody>
          </p:sp>
        </p:grpSp>
      </p:grpSp>
      <p:grpSp>
        <p:nvGrpSpPr>
          <p:cNvPr id="13" name="Group 68"/>
          <p:cNvGrpSpPr/>
          <p:nvPr/>
        </p:nvGrpSpPr>
        <p:grpSpPr>
          <a:xfrm>
            <a:off x="1919537" y="5085184"/>
            <a:ext cx="1777853" cy="1033264"/>
            <a:chOff x="395536" y="1700808"/>
            <a:chExt cx="7848872" cy="4561656"/>
          </a:xfrm>
        </p:grpSpPr>
        <p:grpSp>
          <p:nvGrpSpPr>
            <p:cNvPr id="14" name="Group 52"/>
            <p:cNvGrpSpPr/>
            <p:nvPr/>
          </p:nvGrpSpPr>
          <p:grpSpPr>
            <a:xfrm>
              <a:off x="3826768" y="2276872"/>
              <a:ext cx="952872" cy="3384376"/>
              <a:chOff x="3826768" y="2276872"/>
              <a:chExt cx="952872" cy="3384376"/>
            </a:xfrm>
          </p:grpSpPr>
          <p:sp>
            <p:nvSpPr>
              <p:cNvPr id="83" name="Up-Down Arrow 82"/>
              <p:cNvSpPr/>
              <p:nvPr/>
            </p:nvSpPr>
            <p:spPr bwMode="auto">
              <a:xfrm>
                <a:off x="3826768" y="2276872"/>
                <a:ext cx="190872" cy="3384376"/>
              </a:xfrm>
              <a:prstGeom prst="upDownArrow">
                <a:avLst/>
              </a:prstGeom>
              <a:solidFill>
                <a:srgbClr val="FFC000"/>
              </a:solidFill>
              <a:ln w="1905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eaVert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" b="1" dirty="0"/>
                  <a:t>SSH/RSH/TELNET Connection</a:t>
                </a:r>
                <a:endParaRPr lang="zh-CN" altLang="en-US" sz="200" b="1" dirty="0" err="1"/>
              </a:p>
            </p:txBody>
          </p:sp>
          <p:sp>
            <p:nvSpPr>
              <p:cNvPr id="84" name="Up-Down Arrow 83"/>
              <p:cNvSpPr/>
              <p:nvPr/>
            </p:nvSpPr>
            <p:spPr bwMode="auto">
              <a:xfrm>
                <a:off x="3979168" y="2276872"/>
                <a:ext cx="190872" cy="3384376"/>
              </a:xfrm>
              <a:prstGeom prst="upDownArrow">
                <a:avLst/>
              </a:prstGeom>
              <a:solidFill>
                <a:srgbClr val="FFC000"/>
              </a:solidFill>
              <a:ln w="1905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eaVert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" b="1" dirty="0"/>
                  <a:t>SSH/RSH/TELNET Connection</a:t>
                </a:r>
                <a:endParaRPr lang="zh-CN" altLang="en-US" sz="200" b="1" dirty="0" err="1"/>
              </a:p>
            </p:txBody>
          </p:sp>
          <p:sp>
            <p:nvSpPr>
              <p:cNvPr id="85" name="Up-Down Arrow 84"/>
              <p:cNvSpPr/>
              <p:nvPr/>
            </p:nvSpPr>
            <p:spPr bwMode="auto">
              <a:xfrm>
                <a:off x="4131568" y="2276872"/>
                <a:ext cx="190872" cy="3384376"/>
              </a:xfrm>
              <a:prstGeom prst="upDownArrow">
                <a:avLst/>
              </a:prstGeom>
              <a:solidFill>
                <a:srgbClr val="FFC000"/>
              </a:solidFill>
              <a:ln w="1905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eaVert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" b="1" dirty="0"/>
                  <a:t>SSH/RSH/TELNET Connection</a:t>
                </a:r>
                <a:endParaRPr lang="zh-CN" altLang="en-US" sz="200" b="1" dirty="0" err="1"/>
              </a:p>
            </p:txBody>
          </p:sp>
          <p:sp>
            <p:nvSpPr>
              <p:cNvPr id="86" name="Up-Down Arrow 85"/>
              <p:cNvSpPr/>
              <p:nvPr/>
            </p:nvSpPr>
            <p:spPr bwMode="auto">
              <a:xfrm>
                <a:off x="4283968" y="2276872"/>
                <a:ext cx="190872" cy="3384376"/>
              </a:xfrm>
              <a:prstGeom prst="upDownArrow">
                <a:avLst/>
              </a:prstGeom>
              <a:solidFill>
                <a:srgbClr val="FFC000"/>
              </a:solidFill>
              <a:ln w="1905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eaVert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" b="1" dirty="0"/>
                  <a:t>SSH/RSH/TELNET Connection</a:t>
                </a:r>
                <a:endParaRPr lang="zh-CN" altLang="en-US" sz="200" b="1" dirty="0" err="1"/>
              </a:p>
            </p:txBody>
          </p:sp>
          <p:sp>
            <p:nvSpPr>
              <p:cNvPr id="87" name="Up-Down Arrow 86"/>
              <p:cNvSpPr/>
              <p:nvPr/>
            </p:nvSpPr>
            <p:spPr bwMode="auto">
              <a:xfrm>
                <a:off x="4436368" y="2276872"/>
                <a:ext cx="190872" cy="3384376"/>
              </a:xfrm>
              <a:prstGeom prst="upDownArrow">
                <a:avLst/>
              </a:prstGeom>
              <a:solidFill>
                <a:srgbClr val="FFC000"/>
              </a:solidFill>
              <a:ln w="1905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eaVert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" b="1" dirty="0"/>
                  <a:t>SSH/RSH/TELNET Connection</a:t>
                </a:r>
                <a:endParaRPr lang="zh-CN" altLang="en-US" sz="200" b="1" dirty="0" err="1"/>
              </a:p>
            </p:txBody>
          </p:sp>
          <p:sp>
            <p:nvSpPr>
              <p:cNvPr id="88" name="Up-Down Arrow 87"/>
              <p:cNvSpPr/>
              <p:nvPr/>
            </p:nvSpPr>
            <p:spPr bwMode="auto">
              <a:xfrm>
                <a:off x="4588768" y="2276872"/>
                <a:ext cx="190872" cy="3384376"/>
              </a:xfrm>
              <a:prstGeom prst="upDownArrow">
                <a:avLst/>
              </a:prstGeom>
              <a:solidFill>
                <a:srgbClr val="FFC000"/>
              </a:solidFill>
              <a:ln w="1905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eaVert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" b="1" dirty="0"/>
                  <a:t>SSH/RSH/TELNET Connection</a:t>
                </a:r>
                <a:endParaRPr lang="zh-CN" altLang="en-US" sz="200" b="1" dirty="0" err="1"/>
              </a:p>
            </p:txBody>
          </p:sp>
        </p:grpSp>
        <p:sp>
          <p:nvSpPr>
            <p:cNvPr id="71" name="Rounded Rectangle 70"/>
            <p:cNvSpPr/>
            <p:nvPr/>
          </p:nvSpPr>
          <p:spPr bwMode="auto">
            <a:xfrm>
              <a:off x="3707904" y="5733256"/>
              <a:ext cx="1224136" cy="504056"/>
            </a:xfrm>
            <a:prstGeom prst="roundRect">
              <a:avLst/>
            </a:prstGeom>
            <a:solidFill>
              <a:srgbClr val="FF0000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" b="1" dirty="0"/>
                <a:t>Driver Node</a:t>
              </a:r>
              <a:endParaRPr lang="zh-CN" altLang="en-US" sz="200" b="1" dirty="0" err="1"/>
            </a:p>
          </p:txBody>
        </p:sp>
        <p:sp>
          <p:nvSpPr>
            <p:cNvPr id="72" name="Rounded Rectangle 71"/>
            <p:cNvSpPr/>
            <p:nvPr/>
          </p:nvSpPr>
          <p:spPr bwMode="auto">
            <a:xfrm>
              <a:off x="395536" y="5733256"/>
              <a:ext cx="1224136" cy="504056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" b="1" dirty="0"/>
                <a:t>SUT</a:t>
              </a:r>
              <a:endParaRPr lang="zh-CN" altLang="en-US" sz="200" b="1" dirty="0" err="1"/>
            </a:p>
          </p:txBody>
        </p:sp>
        <p:sp>
          <p:nvSpPr>
            <p:cNvPr id="73" name="Rounded Rectangle 72"/>
            <p:cNvSpPr/>
            <p:nvPr/>
          </p:nvSpPr>
          <p:spPr bwMode="auto">
            <a:xfrm>
              <a:off x="3707904" y="1700808"/>
              <a:ext cx="1224136" cy="504056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" b="1" dirty="0"/>
                <a:t>SUT</a:t>
              </a:r>
              <a:endParaRPr lang="zh-CN" altLang="en-US" sz="200" b="1" dirty="0" err="1"/>
            </a:p>
          </p:txBody>
        </p:sp>
        <p:sp>
          <p:nvSpPr>
            <p:cNvPr id="74" name="Rounded Rectangle 73"/>
            <p:cNvSpPr/>
            <p:nvPr/>
          </p:nvSpPr>
          <p:spPr bwMode="auto">
            <a:xfrm>
              <a:off x="7020272" y="5733256"/>
              <a:ext cx="1224136" cy="504056"/>
            </a:xfrm>
            <a:prstGeom prst="roundRect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" b="1" dirty="0"/>
                <a:t>SUT</a:t>
              </a:r>
              <a:endParaRPr lang="zh-CN" altLang="en-US" sz="200" b="1" dirty="0" err="1"/>
            </a:p>
          </p:txBody>
        </p:sp>
        <p:grpSp>
          <p:nvGrpSpPr>
            <p:cNvPr id="15" name="Group 44"/>
            <p:cNvGrpSpPr/>
            <p:nvPr/>
          </p:nvGrpSpPr>
          <p:grpSpPr>
            <a:xfrm>
              <a:off x="1691681" y="5733256"/>
              <a:ext cx="1952600" cy="529208"/>
              <a:chOff x="1475657" y="5788496"/>
              <a:chExt cx="1952600" cy="529208"/>
            </a:xfrm>
          </p:grpSpPr>
          <p:sp>
            <p:nvSpPr>
              <p:cNvPr id="80" name="Up-Down Arrow 79"/>
              <p:cNvSpPr/>
              <p:nvPr/>
            </p:nvSpPr>
            <p:spPr bwMode="auto">
              <a:xfrm rot="16200000">
                <a:off x="2339753" y="5229200"/>
                <a:ext cx="224408" cy="1952600"/>
              </a:xfrm>
              <a:prstGeom prst="upDownArrow">
                <a:avLst/>
              </a:prstGeom>
              <a:solidFill>
                <a:srgbClr val="FFC000"/>
              </a:solidFill>
              <a:ln w="1905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eaVert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" b="1" dirty="0"/>
                  <a:t>SSH/RSH/TELNET Connection</a:t>
                </a:r>
                <a:endParaRPr lang="zh-CN" altLang="en-US" sz="200" b="1" dirty="0" err="1"/>
              </a:p>
            </p:txBody>
          </p:sp>
          <p:sp>
            <p:nvSpPr>
              <p:cNvPr id="81" name="Up-Down Arrow 80"/>
              <p:cNvSpPr/>
              <p:nvPr/>
            </p:nvSpPr>
            <p:spPr bwMode="auto">
              <a:xfrm rot="16200000">
                <a:off x="2339753" y="5076800"/>
                <a:ext cx="224408" cy="1952600"/>
              </a:xfrm>
              <a:prstGeom prst="upDownArrow">
                <a:avLst/>
              </a:prstGeom>
              <a:solidFill>
                <a:srgbClr val="FFC000"/>
              </a:solidFill>
              <a:ln w="1905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eaVert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" b="1" dirty="0"/>
                  <a:t>SSH/RSH/TELNET Connection</a:t>
                </a:r>
                <a:endParaRPr lang="zh-CN" altLang="en-US" sz="200" b="1" dirty="0" err="1"/>
              </a:p>
            </p:txBody>
          </p:sp>
          <p:sp>
            <p:nvSpPr>
              <p:cNvPr id="82" name="Up-Down Arrow 81"/>
              <p:cNvSpPr/>
              <p:nvPr/>
            </p:nvSpPr>
            <p:spPr bwMode="auto">
              <a:xfrm rot="16200000">
                <a:off x="2339753" y="4924400"/>
                <a:ext cx="224408" cy="1952600"/>
              </a:xfrm>
              <a:prstGeom prst="upDownArrow">
                <a:avLst/>
              </a:prstGeom>
              <a:solidFill>
                <a:srgbClr val="FFC000"/>
              </a:solidFill>
              <a:ln w="1905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eaVert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" b="1" dirty="0"/>
                  <a:t>SSH/RSH/TELNET Connection</a:t>
                </a:r>
                <a:endParaRPr lang="zh-CN" altLang="en-US" sz="200" b="1" dirty="0" err="1"/>
              </a:p>
            </p:txBody>
          </p:sp>
        </p:grpSp>
        <p:grpSp>
          <p:nvGrpSpPr>
            <p:cNvPr id="16" name="Group 45"/>
            <p:cNvGrpSpPr/>
            <p:nvPr/>
          </p:nvGrpSpPr>
          <p:grpSpPr>
            <a:xfrm>
              <a:off x="4995664" y="5733256"/>
              <a:ext cx="1952600" cy="529208"/>
              <a:chOff x="4779640" y="5805265"/>
              <a:chExt cx="1952600" cy="529208"/>
            </a:xfrm>
          </p:grpSpPr>
          <p:sp>
            <p:nvSpPr>
              <p:cNvPr id="77" name="Up-Down Arrow 76"/>
              <p:cNvSpPr/>
              <p:nvPr/>
            </p:nvSpPr>
            <p:spPr bwMode="auto">
              <a:xfrm rot="16200000">
                <a:off x="5643736" y="5245969"/>
                <a:ext cx="224408" cy="1952600"/>
              </a:xfrm>
              <a:prstGeom prst="upDownArrow">
                <a:avLst/>
              </a:prstGeom>
              <a:solidFill>
                <a:srgbClr val="FFC000"/>
              </a:solidFill>
              <a:ln w="1905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eaVert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" b="1" dirty="0"/>
                  <a:t>SSH/RSH/TELNET Connection</a:t>
                </a:r>
                <a:endParaRPr lang="zh-CN" altLang="en-US" sz="200" b="1" dirty="0" err="1"/>
              </a:p>
            </p:txBody>
          </p:sp>
          <p:sp>
            <p:nvSpPr>
              <p:cNvPr id="78" name="Up-Down Arrow 77"/>
              <p:cNvSpPr/>
              <p:nvPr/>
            </p:nvSpPr>
            <p:spPr bwMode="auto">
              <a:xfrm rot="16200000">
                <a:off x="5643736" y="5093569"/>
                <a:ext cx="224408" cy="1952600"/>
              </a:xfrm>
              <a:prstGeom prst="upDownArrow">
                <a:avLst/>
              </a:prstGeom>
              <a:solidFill>
                <a:srgbClr val="FFC000"/>
              </a:solidFill>
              <a:ln w="1905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eaVert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" b="1" dirty="0"/>
                  <a:t>SSH/RSH/TELNET Connection</a:t>
                </a:r>
                <a:endParaRPr lang="zh-CN" altLang="en-US" sz="200" b="1" dirty="0" err="1"/>
              </a:p>
            </p:txBody>
          </p:sp>
          <p:sp>
            <p:nvSpPr>
              <p:cNvPr id="79" name="Up-Down Arrow 78"/>
              <p:cNvSpPr/>
              <p:nvPr/>
            </p:nvSpPr>
            <p:spPr bwMode="auto">
              <a:xfrm rot="16200000">
                <a:off x="5643736" y="4941169"/>
                <a:ext cx="224408" cy="1952600"/>
              </a:xfrm>
              <a:prstGeom prst="upDownArrow">
                <a:avLst/>
              </a:prstGeom>
              <a:solidFill>
                <a:srgbClr val="FFC000"/>
              </a:solidFill>
              <a:ln w="1905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vert="eaVert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" b="1" dirty="0"/>
                  <a:t>SSH/RSH/TELNET Connection</a:t>
                </a:r>
                <a:endParaRPr lang="zh-CN" altLang="en-US" sz="200" b="1" dirty="0" err="1"/>
              </a:p>
            </p:txBody>
          </p:sp>
        </p:grpSp>
      </p:grpSp>
      <p:sp>
        <p:nvSpPr>
          <p:cNvPr id="90" name="Snip Single Corner Rectangle 89"/>
          <p:cNvSpPr/>
          <p:nvPr/>
        </p:nvSpPr>
        <p:spPr bwMode="auto">
          <a:xfrm>
            <a:off x="1847528" y="1700808"/>
            <a:ext cx="4032448" cy="2304256"/>
          </a:xfrm>
          <a:prstGeom prst="snip1Rect">
            <a:avLst/>
          </a:prstGeom>
          <a:solidFill>
            <a:srgbClr val="E0991A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/>
              <a:t>Product Package</a:t>
            </a:r>
            <a:endParaRPr lang="zh-CN" altLang="en-US" sz="1400" b="1" dirty="0" err="1"/>
          </a:p>
        </p:txBody>
      </p:sp>
      <p:sp>
        <p:nvSpPr>
          <p:cNvPr id="91" name="Flowchart: Predefined Process 90"/>
          <p:cNvSpPr/>
          <p:nvPr/>
        </p:nvSpPr>
        <p:spPr bwMode="auto">
          <a:xfrm>
            <a:off x="1775520" y="5085184"/>
            <a:ext cx="768828" cy="43204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/>
              <a:t>Shell</a:t>
            </a:r>
            <a:endParaRPr lang="zh-CN" altLang="en-US" sz="1400" b="1" dirty="0" err="1"/>
          </a:p>
        </p:txBody>
      </p:sp>
      <p:sp>
        <p:nvSpPr>
          <p:cNvPr id="92" name="Flowchart: Predefined Process 91"/>
          <p:cNvSpPr/>
          <p:nvPr/>
        </p:nvSpPr>
        <p:spPr bwMode="auto">
          <a:xfrm>
            <a:off x="1631504" y="1844824"/>
            <a:ext cx="1212039" cy="43204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err="1"/>
              <a:t>bdoperator</a:t>
            </a:r>
            <a:endParaRPr lang="zh-CN" altLang="en-US" sz="1000" dirty="0" err="1"/>
          </a:p>
        </p:txBody>
      </p:sp>
      <p:sp>
        <p:nvSpPr>
          <p:cNvPr id="93" name="Down Arrow 92"/>
          <p:cNvSpPr/>
          <p:nvPr/>
        </p:nvSpPr>
        <p:spPr bwMode="auto">
          <a:xfrm>
            <a:off x="2063553" y="2348880"/>
            <a:ext cx="45719" cy="2664296"/>
          </a:xfrm>
          <a:prstGeom prst="downArrow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dirty="0" err="1"/>
          </a:p>
        </p:txBody>
      </p:sp>
      <p:sp>
        <p:nvSpPr>
          <p:cNvPr id="94" name="Flowchart: Predefined Process 93"/>
          <p:cNvSpPr/>
          <p:nvPr/>
        </p:nvSpPr>
        <p:spPr bwMode="auto">
          <a:xfrm>
            <a:off x="2351585" y="3375206"/>
            <a:ext cx="1345805" cy="360040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Bdoperator1.2</a:t>
            </a:r>
            <a:endParaRPr lang="zh-CN" altLang="en-US" sz="1000" dirty="0" err="1"/>
          </a:p>
        </p:txBody>
      </p:sp>
      <p:sp>
        <p:nvSpPr>
          <p:cNvPr id="95" name="Flowchart: Predefined Process 94"/>
          <p:cNvSpPr/>
          <p:nvPr/>
        </p:nvSpPr>
        <p:spPr bwMode="auto">
          <a:xfrm>
            <a:off x="3286941" y="2295086"/>
            <a:ext cx="1424723" cy="360040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Bdoperator1.0</a:t>
            </a:r>
            <a:endParaRPr lang="zh-CN" altLang="en-US" sz="1000" dirty="0" err="1"/>
          </a:p>
        </p:txBody>
      </p:sp>
      <p:sp>
        <p:nvSpPr>
          <p:cNvPr id="96" name="Flowchart: Predefined Process 95"/>
          <p:cNvSpPr/>
          <p:nvPr/>
        </p:nvSpPr>
        <p:spPr bwMode="auto">
          <a:xfrm>
            <a:off x="2869348" y="2816932"/>
            <a:ext cx="1368152" cy="360040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Bdoperator1.1</a:t>
            </a:r>
            <a:endParaRPr lang="zh-CN" altLang="en-US" sz="1000" dirty="0" err="1"/>
          </a:p>
        </p:txBody>
      </p:sp>
      <p:cxnSp>
        <p:nvCxnSpPr>
          <p:cNvPr id="99" name="Straight Arrow Connector 98"/>
          <p:cNvCxnSpPr>
            <a:cxnSpLocks/>
            <a:stCxn id="95" idx="0"/>
            <a:endCxn id="92" idx="3"/>
          </p:cNvCxnSpPr>
          <p:nvPr/>
        </p:nvCxnSpPr>
        <p:spPr bwMode="auto">
          <a:xfrm flipH="1" flipV="1">
            <a:off x="2843542" y="2060848"/>
            <a:ext cx="1155760" cy="2342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1" name="Straight Arrow Connector 100"/>
          <p:cNvCxnSpPr>
            <a:cxnSpLocks/>
            <a:stCxn id="96" idx="0"/>
            <a:endCxn id="95" idx="2"/>
          </p:cNvCxnSpPr>
          <p:nvPr/>
        </p:nvCxnSpPr>
        <p:spPr bwMode="auto">
          <a:xfrm flipV="1">
            <a:off x="3553424" y="2655126"/>
            <a:ext cx="445878" cy="1618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Straight Arrow Connector 102"/>
          <p:cNvCxnSpPr>
            <a:cxnSpLocks/>
            <a:stCxn id="94" idx="0"/>
            <a:endCxn id="96" idx="2"/>
          </p:cNvCxnSpPr>
          <p:nvPr/>
        </p:nvCxnSpPr>
        <p:spPr bwMode="auto">
          <a:xfrm flipV="1">
            <a:off x="3024488" y="3176972"/>
            <a:ext cx="528937" cy="19823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3" name="Flowchart: Predefined Process 122"/>
          <p:cNvSpPr/>
          <p:nvPr/>
        </p:nvSpPr>
        <p:spPr bwMode="auto">
          <a:xfrm>
            <a:off x="3287688" y="5157192"/>
            <a:ext cx="648072" cy="43204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Logic</a:t>
            </a:r>
          </a:p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Unit</a:t>
            </a:r>
            <a:endParaRPr lang="zh-CN" altLang="en-US" sz="1000" dirty="0" err="1"/>
          </a:p>
        </p:txBody>
      </p:sp>
      <p:sp>
        <p:nvSpPr>
          <p:cNvPr id="126" name="Left Arrow 125"/>
          <p:cNvSpPr/>
          <p:nvPr/>
        </p:nvSpPr>
        <p:spPr bwMode="auto">
          <a:xfrm>
            <a:off x="4007768" y="5373216"/>
            <a:ext cx="504056" cy="72008"/>
          </a:xfrm>
          <a:prstGeom prst="leftArrow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dirty="0" err="1"/>
          </a:p>
        </p:txBody>
      </p:sp>
      <p:sp>
        <p:nvSpPr>
          <p:cNvPr id="127" name="Flowchart: Predefined Process 126"/>
          <p:cNvSpPr/>
          <p:nvPr/>
        </p:nvSpPr>
        <p:spPr bwMode="auto">
          <a:xfrm>
            <a:off x="4583832" y="5157192"/>
            <a:ext cx="648072" cy="432048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Case</a:t>
            </a:r>
          </a:p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Unit</a:t>
            </a:r>
            <a:endParaRPr lang="zh-CN" altLang="en-US" sz="1000" dirty="0" err="1"/>
          </a:p>
        </p:txBody>
      </p:sp>
      <p:sp>
        <p:nvSpPr>
          <p:cNvPr id="128" name="Snip Single Corner Rectangle 127"/>
          <p:cNvSpPr/>
          <p:nvPr/>
        </p:nvSpPr>
        <p:spPr bwMode="auto">
          <a:xfrm>
            <a:off x="6600056" y="1700808"/>
            <a:ext cx="3312368" cy="2448272"/>
          </a:xfrm>
          <a:prstGeom prst="snip1Rect">
            <a:avLst/>
          </a:prstGeom>
          <a:solidFill>
            <a:srgbClr val="E0991A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/>
              <a:t>Widget API Package</a:t>
            </a:r>
            <a:endParaRPr lang="zh-CN" altLang="en-US" sz="1400" b="1" dirty="0" err="1"/>
          </a:p>
        </p:txBody>
      </p:sp>
      <p:sp>
        <p:nvSpPr>
          <p:cNvPr id="129" name="Flowchart: Predefined Process 128"/>
          <p:cNvSpPr/>
          <p:nvPr/>
        </p:nvSpPr>
        <p:spPr bwMode="auto">
          <a:xfrm>
            <a:off x="6816080" y="2852936"/>
            <a:ext cx="792088" cy="288032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/>
              <a:t>widcpuloadgen</a:t>
            </a:r>
            <a:endParaRPr lang="zh-CN" altLang="en-US" sz="900" dirty="0" err="1"/>
          </a:p>
        </p:txBody>
      </p:sp>
      <p:sp>
        <p:nvSpPr>
          <p:cNvPr id="130" name="Flowchart: Predefined Process 129"/>
          <p:cNvSpPr/>
          <p:nvPr/>
        </p:nvSpPr>
        <p:spPr bwMode="auto">
          <a:xfrm>
            <a:off x="6816080" y="3284984"/>
            <a:ext cx="792088" cy="288032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/>
              <a:t>widmemloadgen</a:t>
            </a:r>
            <a:endParaRPr lang="zh-CN" altLang="en-US" sz="900" dirty="0" err="1"/>
          </a:p>
        </p:txBody>
      </p:sp>
      <p:sp>
        <p:nvSpPr>
          <p:cNvPr id="131" name="Flowchart: Predefined Process 130"/>
          <p:cNvSpPr/>
          <p:nvPr/>
        </p:nvSpPr>
        <p:spPr bwMode="auto">
          <a:xfrm>
            <a:off x="7752184" y="3284984"/>
            <a:ext cx="936104" cy="288032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/>
              <a:t>widfragmentgen</a:t>
            </a:r>
            <a:endParaRPr lang="zh-CN" altLang="en-US" sz="900" dirty="0" err="1"/>
          </a:p>
        </p:txBody>
      </p:sp>
      <p:sp>
        <p:nvSpPr>
          <p:cNvPr id="132" name="Flowchart: Predefined Process 131"/>
          <p:cNvSpPr/>
          <p:nvPr/>
        </p:nvSpPr>
        <p:spPr bwMode="auto">
          <a:xfrm>
            <a:off x="7752184" y="2852936"/>
            <a:ext cx="936104" cy="288032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/>
              <a:t>widwriter</a:t>
            </a:r>
            <a:endParaRPr lang="zh-CN" altLang="en-US" sz="900" dirty="0" err="1"/>
          </a:p>
        </p:txBody>
      </p:sp>
      <p:sp>
        <p:nvSpPr>
          <p:cNvPr id="133" name="Flowchart: Predefined Process 132"/>
          <p:cNvSpPr/>
          <p:nvPr/>
        </p:nvSpPr>
        <p:spPr bwMode="auto">
          <a:xfrm>
            <a:off x="8832304" y="2852936"/>
            <a:ext cx="792088" cy="288032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/>
              <a:t>widfileoper</a:t>
            </a:r>
            <a:endParaRPr lang="zh-CN" altLang="en-US" sz="900" dirty="0" err="1"/>
          </a:p>
        </p:txBody>
      </p:sp>
      <p:sp>
        <p:nvSpPr>
          <p:cNvPr id="134" name="Flowchart: Predefined Process 133"/>
          <p:cNvSpPr/>
          <p:nvPr/>
        </p:nvSpPr>
        <p:spPr bwMode="auto">
          <a:xfrm>
            <a:off x="8832304" y="3284984"/>
            <a:ext cx="792088" cy="288032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/>
              <a:t>widportholder</a:t>
            </a:r>
            <a:endParaRPr lang="zh-CN" altLang="en-US" sz="900" dirty="0" err="1"/>
          </a:p>
        </p:txBody>
      </p:sp>
      <p:sp>
        <p:nvSpPr>
          <p:cNvPr id="135" name="Flowchart: Predefined Process 134"/>
          <p:cNvSpPr/>
          <p:nvPr/>
        </p:nvSpPr>
        <p:spPr bwMode="auto">
          <a:xfrm>
            <a:off x="6816080" y="3717032"/>
            <a:ext cx="792088" cy="288032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 err="1"/>
              <a:t>widprocessgen</a:t>
            </a:r>
            <a:endParaRPr lang="zh-CN" altLang="en-US" sz="900" dirty="0" err="1"/>
          </a:p>
        </p:txBody>
      </p:sp>
      <p:sp>
        <p:nvSpPr>
          <p:cNvPr id="136" name="Flowchart: Predefined Process 135"/>
          <p:cNvSpPr/>
          <p:nvPr/>
        </p:nvSpPr>
        <p:spPr bwMode="auto">
          <a:xfrm>
            <a:off x="6816080" y="2348880"/>
            <a:ext cx="2808312" cy="288032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/>
              <a:t>widget</a:t>
            </a:r>
            <a:endParaRPr lang="zh-CN" altLang="en-US" b="1" dirty="0" err="1"/>
          </a:p>
        </p:txBody>
      </p:sp>
      <p:sp>
        <p:nvSpPr>
          <p:cNvPr id="145" name="Flowchart: Predefined Process 144"/>
          <p:cNvSpPr/>
          <p:nvPr/>
        </p:nvSpPr>
        <p:spPr bwMode="auto">
          <a:xfrm>
            <a:off x="5951984" y="4268117"/>
            <a:ext cx="2664296" cy="2339511"/>
          </a:xfrm>
          <a:prstGeom prst="flowChartPredefinedProcess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00" b="1" dirty="0"/>
          </a:p>
          <a:p>
            <a:pPr defTabSz="914400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/>
              <a:t>User Defined Case Unit</a:t>
            </a:r>
          </a:p>
          <a:p>
            <a:pPr defTabSz="914400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00" dirty="0"/>
          </a:p>
          <a:p>
            <a:pPr defTabSz="914400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A case unit is a case fragment.</a:t>
            </a:r>
          </a:p>
          <a:p>
            <a:pPr defTabSz="914400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00" dirty="0"/>
          </a:p>
          <a:p>
            <a:pPr defTabSz="914400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A case unit runs in a private thread.</a:t>
            </a:r>
          </a:p>
          <a:p>
            <a:pPr defTabSz="914400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00" dirty="0"/>
          </a:p>
          <a:p>
            <a:pPr defTabSz="914400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User must write a child class of “Case Unit” and implement its virtual method.</a:t>
            </a:r>
          </a:p>
          <a:p>
            <a:pPr defTabSz="914400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00" dirty="0"/>
          </a:p>
          <a:p>
            <a:pPr defTabSz="914400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A case unit is also an internal object of CCTF. It accepts parameters from the case.</a:t>
            </a:r>
          </a:p>
          <a:p>
            <a:pPr defTabSz="914400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000" dirty="0"/>
          </a:p>
          <a:p>
            <a:pPr defTabSz="914400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/>
              <a:t>Multiple case units can start together.</a:t>
            </a:r>
          </a:p>
          <a:p>
            <a:pPr defTabSz="914400" fontAlgn="base">
              <a:lnSpc>
                <a:spcPts val="1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000" dirty="0" err="1"/>
          </a:p>
        </p:txBody>
      </p:sp>
      <p:sp>
        <p:nvSpPr>
          <p:cNvPr id="146" name="Left Arrow 145"/>
          <p:cNvSpPr/>
          <p:nvPr/>
        </p:nvSpPr>
        <p:spPr bwMode="auto">
          <a:xfrm flipV="1">
            <a:off x="5275337" y="5373216"/>
            <a:ext cx="648072" cy="72008"/>
          </a:xfrm>
          <a:prstGeom prst="leftArrow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dirty="0" err="1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C8E58C5D-7D85-7F4F-9E42-4E943766C5DA}"/>
              </a:ext>
            </a:extLst>
          </p:cNvPr>
          <p:cNvSpPr txBox="1">
            <a:spLocks/>
          </p:cNvSpPr>
          <p:nvPr/>
        </p:nvSpPr>
        <p:spPr>
          <a:xfrm>
            <a:off x="893440" y="439226"/>
            <a:ext cx="10515600" cy="841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400" dirty="0"/>
              <a:t>CCTF</a:t>
            </a:r>
            <a:r>
              <a:rPr lang="ja-JP" altLang="en-US" sz="4400"/>
              <a:t> </a:t>
            </a:r>
            <a:r>
              <a:rPr lang="en-US" altLang="ja-JP" sz="4400" dirty="0"/>
              <a:t>– </a:t>
            </a:r>
            <a:r>
              <a:rPr lang="en-US" altLang="zh-CN" sz="4400" dirty="0"/>
              <a:t>Concurrency</a:t>
            </a:r>
            <a:r>
              <a:rPr lang="zh-CN" altLang="en-US" sz="4400" dirty="0"/>
              <a:t> </a:t>
            </a:r>
            <a:r>
              <a:rPr lang="en-US" altLang="zh-CN" sz="4400" dirty="0"/>
              <a:t>Control</a:t>
            </a:r>
            <a:r>
              <a:rPr lang="zh-CN" altLang="en-US" sz="4400" dirty="0"/>
              <a:t> </a:t>
            </a:r>
            <a:r>
              <a:rPr lang="en-US" altLang="zh-CN" sz="4400" dirty="0"/>
              <a:t>Test</a:t>
            </a:r>
            <a:r>
              <a:rPr lang="zh-CN" altLang="en-US" sz="4400" dirty="0"/>
              <a:t> </a:t>
            </a:r>
            <a:r>
              <a:rPr lang="en-US" altLang="zh-CN" sz="4400" dirty="0"/>
              <a:t>Framework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0920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62 -0.22755 L -0.33473 0.2449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00" y="236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23000" y="2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23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45" grpId="0" animBg="1"/>
      <p:bldP spid="1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Down Arrow 119"/>
          <p:cNvSpPr/>
          <p:nvPr/>
        </p:nvSpPr>
        <p:spPr bwMode="auto">
          <a:xfrm>
            <a:off x="10618307" y="4438808"/>
            <a:ext cx="45719" cy="1440160"/>
          </a:xfrm>
          <a:prstGeom prst="downArrow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/>
          </a:p>
        </p:txBody>
      </p:sp>
      <p:sp>
        <p:nvSpPr>
          <p:cNvPr id="115" name="Down Arrow 114"/>
          <p:cNvSpPr/>
          <p:nvPr/>
        </p:nvSpPr>
        <p:spPr bwMode="auto">
          <a:xfrm>
            <a:off x="9348450" y="4438808"/>
            <a:ext cx="45720" cy="1440160"/>
          </a:xfrm>
          <a:prstGeom prst="downArrow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/>
          </a:p>
        </p:txBody>
      </p:sp>
      <p:sp>
        <p:nvSpPr>
          <p:cNvPr id="114" name="Down Arrow 113"/>
          <p:cNvSpPr/>
          <p:nvPr/>
        </p:nvSpPr>
        <p:spPr bwMode="auto">
          <a:xfrm flipH="1">
            <a:off x="8818106" y="3790736"/>
            <a:ext cx="45719" cy="2088232"/>
          </a:xfrm>
          <a:prstGeom prst="downArrow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/>
          </a:p>
        </p:txBody>
      </p:sp>
      <p:sp>
        <p:nvSpPr>
          <p:cNvPr id="23" name="Down Arrow 22"/>
          <p:cNvSpPr/>
          <p:nvPr/>
        </p:nvSpPr>
        <p:spPr bwMode="auto">
          <a:xfrm>
            <a:off x="8386059" y="3142664"/>
            <a:ext cx="45719" cy="2736304"/>
          </a:xfrm>
          <a:prstGeom prst="downArrow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651" y="217324"/>
            <a:ext cx="9492813" cy="94245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CCTF – So, a CCTF case can be …</a:t>
            </a:r>
            <a:endParaRPr lang="zh-CN" alt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6C9BED-6FD4-4BA4-B6B0-4A26058AC9E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97" name="Picture 9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26434" y="1867158"/>
            <a:ext cx="2016224" cy="4536504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9424" y="1990536"/>
            <a:ext cx="3456384" cy="3746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ltGray">
          <a:xfrm>
            <a:off x="1142458" y="1414472"/>
            <a:ext cx="180020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9" tIns="45710" rIns="91419" bIns="45710" rtlCol="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>
                <a:latin typeface="Calibri" pitchFamily="34" charset="0"/>
              </a:rPr>
              <a:t>Straight Forward</a:t>
            </a:r>
          </a:p>
        </p:txBody>
      </p:sp>
      <p:sp>
        <p:nvSpPr>
          <p:cNvPr id="100" name="TextBox 99"/>
          <p:cNvSpPr txBox="1"/>
          <p:nvPr/>
        </p:nvSpPr>
        <p:spPr bwMode="ltGray">
          <a:xfrm>
            <a:off x="4543608" y="1414613"/>
            <a:ext cx="2160240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9" tIns="45710" rIns="91419" bIns="45710" rtlCol="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>
                <a:latin typeface="Calibri" pitchFamily="34" charset="0"/>
              </a:rPr>
              <a:t>Simple Concurrency</a:t>
            </a:r>
          </a:p>
        </p:txBody>
      </p:sp>
      <p:sp>
        <p:nvSpPr>
          <p:cNvPr id="102" name="Flowchart: Predefined Process 126"/>
          <p:cNvSpPr/>
          <p:nvPr/>
        </p:nvSpPr>
        <p:spPr bwMode="auto">
          <a:xfrm>
            <a:off x="8098026" y="2782624"/>
            <a:ext cx="648072" cy="432048"/>
          </a:xfrm>
          <a:prstGeom prst="flowChartPredefinedProcess">
            <a:avLst/>
          </a:prstGeom>
          <a:solidFill>
            <a:srgbClr val="7030A0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/>
              <a:t>Case</a:t>
            </a:r>
          </a:p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/>
              <a:t>Unit</a:t>
            </a:r>
            <a:endParaRPr lang="zh-CN" altLang="en-US" sz="900" dirty="0" err="1"/>
          </a:p>
        </p:txBody>
      </p:sp>
      <p:sp>
        <p:nvSpPr>
          <p:cNvPr id="104" name="Flowchart: Predefined Process 126"/>
          <p:cNvSpPr/>
          <p:nvPr/>
        </p:nvSpPr>
        <p:spPr bwMode="auto">
          <a:xfrm>
            <a:off x="8602082" y="3502704"/>
            <a:ext cx="648072" cy="432048"/>
          </a:xfrm>
          <a:prstGeom prst="flowChartPredefinedProcess">
            <a:avLst/>
          </a:prstGeom>
          <a:solidFill>
            <a:srgbClr val="7030A0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/>
              <a:t>Case</a:t>
            </a:r>
          </a:p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/>
              <a:t>Unit</a:t>
            </a:r>
            <a:endParaRPr lang="zh-CN" altLang="en-US" sz="900" dirty="0" err="1"/>
          </a:p>
        </p:txBody>
      </p:sp>
      <p:sp>
        <p:nvSpPr>
          <p:cNvPr id="111" name="Flowchart: Predefined Process 126"/>
          <p:cNvSpPr/>
          <p:nvPr/>
        </p:nvSpPr>
        <p:spPr bwMode="auto">
          <a:xfrm>
            <a:off x="9106138" y="4222784"/>
            <a:ext cx="648072" cy="432048"/>
          </a:xfrm>
          <a:prstGeom prst="flowChartPredefinedProcess">
            <a:avLst/>
          </a:prstGeom>
          <a:solidFill>
            <a:srgbClr val="7030A0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/>
              <a:t>Case</a:t>
            </a:r>
          </a:p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/>
              <a:t>Unit</a:t>
            </a:r>
            <a:endParaRPr lang="zh-CN" altLang="en-US" sz="900" dirty="0" err="1"/>
          </a:p>
        </p:txBody>
      </p:sp>
      <p:sp>
        <p:nvSpPr>
          <p:cNvPr id="112" name="Flowchart: Predefined Process 126"/>
          <p:cNvSpPr/>
          <p:nvPr/>
        </p:nvSpPr>
        <p:spPr bwMode="auto">
          <a:xfrm>
            <a:off x="9538186" y="3070656"/>
            <a:ext cx="648072" cy="432048"/>
          </a:xfrm>
          <a:prstGeom prst="flowChartPredefinedProcess">
            <a:avLst/>
          </a:prstGeom>
          <a:solidFill>
            <a:srgbClr val="7030A0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/>
              <a:t>Case</a:t>
            </a:r>
          </a:p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900" dirty="0"/>
              <a:t>Unit</a:t>
            </a:r>
            <a:endParaRPr lang="zh-CN" altLang="en-US" sz="900" dirty="0" err="1"/>
          </a:p>
        </p:txBody>
      </p:sp>
      <p:sp>
        <p:nvSpPr>
          <p:cNvPr id="14" name="Rounded Rectangle 13"/>
          <p:cNvSpPr/>
          <p:nvPr/>
        </p:nvSpPr>
        <p:spPr bwMode="auto">
          <a:xfrm>
            <a:off x="9178146" y="1990536"/>
            <a:ext cx="108012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/>
                </a:solidFill>
              </a:rPr>
              <a:t>Start</a:t>
            </a:r>
          </a:p>
        </p:txBody>
      </p:sp>
      <p:cxnSp>
        <p:nvCxnSpPr>
          <p:cNvPr id="16" name="Straight Arrow Connector 15"/>
          <p:cNvCxnSpPr>
            <a:stCxn id="14" idx="2"/>
            <a:endCxn id="102" idx="3"/>
          </p:cNvCxnSpPr>
          <p:nvPr/>
        </p:nvCxnSpPr>
        <p:spPr bwMode="auto">
          <a:xfrm flipH="1">
            <a:off x="8746098" y="2350576"/>
            <a:ext cx="972108" cy="64807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102" idx="3"/>
            <a:endCxn id="112" idx="1"/>
          </p:cNvCxnSpPr>
          <p:nvPr/>
        </p:nvCxnSpPr>
        <p:spPr bwMode="auto">
          <a:xfrm>
            <a:off x="8746098" y="2998648"/>
            <a:ext cx="792088" cy="2880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12" idx="1"/>
            <a:endCxn id="104" idx="3"/>
          </p:cNvCxnSpPr>
          <p:nvPr/>
        </p:nvCxnSpPr>
        <p:spPr bwMode="auto">
          <a:xfrm flipH="1">
            <a:off x="9250154" y="3286680"/>
            <a:ext cx="288032" cy="432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04" idx="3"/>
            <a:endCxn id="111" idx="0"/>
          </p:cNvCxnSpPr>
          <p:nvPr/>
        </p:nvCxnSpPr>
        <p:spPr bwMode="auto">
          <a:xfrm>
            <a:off x="9250154" y="3718728"/>
            <a:ext cx="180020" cy="5040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3" name="Rounded Rectangle 112"/>
          <p:cNvSpPr/>
          <p:nvPr/>
        </p:nvSpPr>
        <p:spPr bwMode="auto">
          <a:xfrm>
            <a:off x="8242042" y="5950976"/>
            <a:ext cx="2664296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19" name="Down Arrow 118"/>
          <p:cNvSpPr/>
          <p:nvPr/>
        </p:nvSpPr>
        <p:spPr bwMode="auto">
          <a:xfrm flipH="1">
            <a:off x="9898225" y="3502704"/>
            <a:ext cx="45719" cy="2376264"/>
          </a:xfrm>
          <a:prstGeom prst="downArrow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/>
          </a:p>
        </p:txBody>
      </p:sp>
      <p:sp>
        <p:nvSpPr>
          <p:cNvPr id="38" name="Rectangle 37"/>
          <p:cNvSpPr/>
          <p:nvPr/>
        </p:nvSpPr>
        <p:spPr bwMode="auto">
          <a:xfrm>
            <a:off x="10258266" y="4222784"/>
            <a:ext cx="720080" cy="864096"/>
          </a:xfrm>
          <a:prstGeom prst="rect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Main Thread</a:t>
            </a:r>
          </a:p>
        </p:txBody>
      </p:sp>
      <p:cxnSp>
        <p:nvCxnSpPr>
          <p:cNvPr id="41" name="Curved Connector 40"/>
          <p:cNvCxnSpPr>
            <a:stCxn id="111" idx="0"/>
            <a:endCxn id="38" idx="0"/>
          </p:cNvCxnSpPr>
          <p:nvPr/>
        </p:nvCxnSpPr>
        <p:spPr bwMode="auto">
          <a:xfrm rot="5400000" flipH="1" flipV="1">
            <a:off x="10024240" y="3628718"/>
            <a:ext cx="12700" cy="118813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TextBox 120"/>
          <p:cNvSpPr txBox="1"/>
          <p:nvPr/>
        </p:nvSpPr>
        <p:spPr bwMode="ltGray">
          <a:xfrm>
            <a:off x="8304798" y="1126440"/>
            <a:ext cx="2673548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9" tIns="45710" rIns="91419" bIns="45710" rtlCol="0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>
                <a:latin typeface="Calibri" pitchFamily="34" charset="0"/>
              </a:rPr>
              <a:t>Or, Mixed with 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>
                <a:latin typeface="Calibri" pitchFamily="34" charset="0"/>
              </a:rPr>
              <a:t>reusable case units</a:t>
            </a:r>
          </a:p>
        </p:txBody>
      </p:sp>
    </p:spTree>
    <p:extLst>
      <p:ext uri="{BB962C8B-B14F-4D97-AF65-F5344CB8AC3E}">
        <p14:creationId xmlns:p14="http://schemas.microsoft.com/office/powerpoint/2010/main" val="100770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6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1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6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1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6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1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600"/>
                            </p:stCondLst>
                            <p:childTnLst>
                              <p:par>
                                <p:cTn id="6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1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600"/>
                            </p:stCondLst>
                            <p:childTnLst>
                              <p:par>
                                <p:cTn id="7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1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15" grpId="0" animBg="1"/>
      <p:bldP spid="114" grpId="0" animBg="1"/>
      <p:bldP spid="23" grpId="0" animBg="1"/>
      <p:bldP spid="12" grpId="0"/>
      <p:bldP spid="100" grpId="0"/>
      <p:bldP spid="102" grpId="0" animBg="1"/>
      <p:bldP spid="104" grpId="0" animBg="1"/>
      <p:bldP spid="111" grpId="0" animBg="1"/>
      <p:bldP spid="112" grpId="0" animBg="1"/>
      <p:bldP spid="14" grpId="0" animBg="1"/>
      <p:bldP spid="113" grpId="0" animBg="1"/>
      <p:bldP spid="119" grpId="0" animBg="1"/>
      <p:bldP spid="38" grpId="0" animBg="1"/>
      <p:bldP spid="1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32AB-8A4F-5B47-B0B6-DBFA1D2E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r>
              <a:rPr lang="zh-CN" altLang="en-US" dirty="0"/>
              <a:t> 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Q&amp;A…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0CDA7-587B-9C4C-82BE-DF8AA76A0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b"/>
          <a:lstStyle/>
          <a:p>
            <a:r>
              <a:rPr lang="en-US" altLang="zh-CN" dirty="0" err="1"/>
              <a:t>peng.chen@orcadt.com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6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164737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存储产品的测试 </a:t>
            </a:r>
            <a:r>
              <a:rPr lang="en-US" altLang="zh-CN" dirty="0">
                <a:latin typeface="Meiryo" panose="020B0604030504040204" pitchFamily="34" charset="-128"/>
                <a:ea typeface="Meiryo" panose="020B0604030504040204" pitchFamily="34" charset="-128"/>
              </a:rPr>
              <a:t>– 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测试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类型</a:t>
            </a:r>
            <a:endParaRPr lang="en-US" altLang="zh-CN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577305"/>
              </p:ext>
            </p:extLst>
          </p:nvPr>
        </p:nvGraphicFramePr>
        <p:xfrm>
          <a:off x="945572" y="1359671"/>
          <a:ext cx="10300856" cy="5448300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432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9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5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844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6828"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200" dirty="0"/>
                        <a:t>Categories</a:t>
                      </a:r>
                      <a:endParaRPr lang="en-US" sz="11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200" dirty="0"/>
                        <a:t>Focal Point</a:t>
                      </a:r>
                      <a:endParaRPr lang="en-US" sz="11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200" dirty="0"/>
                        <a:t>Scenarios</a:t>
                      </a:r>
                      <a:endParaRPr lang="en-US" sz="11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200" dirty="0"/>
                        <a:t>Functional</a:t>
                      </a:r>
                      <a:endParaRPr lang="en-US" sz="11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kern="1200" dirty="0"/>
                        <a:t>Pass Criteria</a:t>
                      </a:r>
                      <a:endParaRPr lang="en-US" sz="1100" b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409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Function</a:t>
                      </a:r>
                      <a:r>
                        <a:rPr lang="zh-CN" altLang="en-US" sz="105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5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105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50" b="1" dirty="0">
                          <a:solidFill>
                            <a:schemeClr val="tx1"/>
                          </a:solidFill>
                        </a:rPr>
                        <a:t>Regression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l" defTabSz="914192" rtl="0" eaLnBrk="1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</a:rPr>
                        <a:t>Normal use of designed functions. 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l" defTabSz="914192" rtl="0" eaLnBrk="1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</a:rPr>
                        <a:t>MBT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l" defTabSz="914192" rtl="0" eaLnBrk="1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l" defTabSz="914192" rtl="0" eaLnBrk="1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</a:rPr>
                        <a:t>Product does exactly what it’s supposed to do.</a:t>
                      </a:r>
                      <a:r>
                        <a:rPr lang="zh-CN" altLang="en-US" sz="1050" b="1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sz="1050" b="1" kern="1200" dirty="0">
                        <a:solidFill>
                          <a:schemeClr val="tx1"/>
                        </a:solidFill>
                      </a:endParaRPr>
                    </a:p>
                    <a:p>
                      <a:pPr marL="0" algn="l" defTabSz="914192" rtl="0" eaLnBrk="1" latinLnBrk="0" hangingPunct="1"/>
                      <a:r>
                        <a:rPr lang="en-US" altLang="zh-CN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zh-CN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r>
                        <a:rPr lang="zh-CN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don’t</a:t>
                      </a:r>
                      <a:r>
                        <a:rPr lang="zh-CN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r>
                        <a:rPr lang="zh-CN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existing</a:t>
                      </a:r>
                      <a:r>
                        <a:rPr lang="zh-CN" alt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functions.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028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CCT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l" defTabSz="914192" rtl="0" eaLnBrk="1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</a:rPr>
                        <a:t>Designed functions in typical customer configurations or large scale configurations.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l" defTabSz="914192" rtl="0" eaLnBrk="1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</a:rPr>
                        <a:t>Simulation of customer environment.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l" defTabSz="914192" rtl="0" eaLnBrk="1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l" defTabSz="914192" rtl="0" eaLnBrk="1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</a:rPr>
                        <a:t>Product</a:t>
                      </a:r>
                      <a:r>
                        <a:rPr lang="en-US" sz="1050" b="1" kern="1200" baseline="0" dirty="0">
                          <a:solidFill>
                            <a:schemeClr val="tx1"/>
                          </a:solidFill>
                        </a:rPr>
                        <a:t> performs correctly in customer environment.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028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Longevity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l" defTabSz="914192" rtl="0" eaLnBrk="1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</a:rPr>
                        <a:t>Longest survive time.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l" defTabSz="914192" rtl="0" eaLnBrk="1" latinLnBrk="0" hangingPunct="1"/>
                      <a:r>
                        <a:rPr lang="en-US" sz="1050" b="1" kern="1200" baseline="0" dirty="0">
                          <a:solidFill>
                            <a:schemeClr val="tx1"/>
                          </a:solidFill>
                        </a:rPr>
                        <a:t>Categorized functions and CCT.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l" defTabSz="914192" rtl="0" eaLnBrk="1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l" defTabSz="914192" rtl="0" eaLnBrk="1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</a:rPr>
                        <a:t>Product lasts as long time as expected.</a:t>
                      </a:r>
                      <a:r>
                        <a:rPr lang="zh-CN" altLang="en-US" sz="1050" b="1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50" b="1" kern="1200" dirty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zh-CN" altLang="en-US" sz="1050" b="1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50" b="1" kern="1200" dirty="0">
                          <a:solidFill>
                            <a:schemeClr val="tx1"/>
                          </a:solidFill>
                        </a:rPr>
                        <a:t>memory</a:t>
                      </a:r>
                      <a:r>
                        <a:rPr lang="zh-CN" altLang="en-US" sz="1050" b="1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50" b="1" kern="1200" dirty="0">
                          <a:solidFill>
                            <a:schemeClr val="tx1"/>
                          </a:solidFill>
                        </a:rPr>
                        <a:t>leak,</a:t>
                      </a:r>
                      <a:r>
                        <a:rPr lang="zh-CN" altLang="en-US" sz="1050" b="1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50" b="1" kern="1200" dirty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zh-CN" altLang="en-US" sz="1050" b="1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50" b="1" kern="1200" dirty="0">
                          <a:solidFill>
                            <a:schemeClr val="tx1"/>
                          </a:solidFill>
                        </a:rPr>
                        <a:t>counter</a:t>
                      </a:r>
                      <a:r>
                        <a:rPr lang="zh-CN" altLang="en-US" sz="1050" b="1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050" b="1" kern="1200" dirty="0">
                          <a:solidFill>
                            <a:schemeClr val="tx1"/>
                          </a:solidFill>
                        </a:rPr>
                        <a:t>overflow.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647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Performance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l" defTabSz="914192" rtl="0" eaLnBrk="1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</a:rPr>
                        <a:t>Throughput and response time.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l" defTabSz="914192" rtl="0" eaLnBrk="1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</a:rPr>
                        <a:t>Comparison between performance goals and baselines.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l" defTabSz="914192" rtl="0" eaLnBrk="1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l" defTabSz="914192" rtl="0" eaLnBrk="1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</a:rPr>
                        <a:t>Performance</a:t>
                      </a:r>
                      <a:r>
                        <a:rPr lang="en-US" sz="1050" b="1" kern="1200" baseline="0" dirty="0">
                          <a:solidFill>
                            <a:schemeClr val="tx1"/>
                          </a:solidFill>
                        </a:rPr>
                        <a:t> goals are reached.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0163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Stress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l" defTabSz="914192" rtl="0" eaLnBrk="1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How software responds to peak load.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l" defTabSz="914192" rtl="0" eaLnBrk="1" latinLnBrk="0" hangingPunct="1"/>
                      <a:r>
                        <a:rPr lang="en-US" altLang="zh-CN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Overload the application on purpose until it breaks by applying both realistic and unrealistic load scenarios.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l" defTabSz="914192" rtl="0" eaLnBrk="1" latinLnBrk="0" hangingPunct="1"/>
                      <a:r>
                        <a:rPr lang="en-US" altLang="zh-CN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l" defTabSz="914192" rtl="0" eaLnBrk="1" latinLnBrk="0" hangingPunct="1"/>
                      <a:r>
                        <a:rPr lang="en-US" altLang="zh-CN" sz="105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the failure point of your piece of software.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589012281"/>
                  </a:ext>
                </a:extLst>
              </a:tr>
              <a:tr h="1204171">
                <a:tc>
                  <a:txBody>
                    <a:bodyPr/>
                    <a:lstStyle/>
                    <a:p>
                      <a:pPr algn="l"/>
                      <a:r>
                        <a:rPr lang="en-US" sz="1050" b="1" dirty="0">
                          <a:solidFill>
                            <a:schemeClr val="tx1"/>
                          </a:solidFill>
                        </a:rPr>
                        <a:t>Destructive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l" defTabSz="914192" rtl="0" eaLnBrk="1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</a:rPr>
                        <a:t>Misuse of</a:t>
                      </a:r>
                      <a:r>
                        <a:rPr lang="en-US" sz="1050" b="1" kern="1200" baseline="0" dirty="0">
                          <a:solidFill>
                            <a:schemeClr val="tx1"/>
                          </a:solidFill>
                        </a:rPr>
                        <a:t> software and normal use of software in skewed environment.</a:t>
                      </a:r>
                    </a:p>
                    <a:p>
                      <a:pPr marL="0" algn="l" defTabSz="914192" rtl="0" eaLnBrk="1" latinLnBrk="0" hangingPunct="1"/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l" defTabSz="914192" rtl="0" eaLnBrk="1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</a:rPr>
                        <a:t>FMEA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l" defTabSz="914192" rtl="0" eaLnBrk="1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</a:rPr>
                        <a:t>MIX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l" defTabSz="914192" rtl="0" eaLnBrk="1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</a:rPr>
                        <a:t>No DL</a:t>
                      </a:r>
                    </a:p>
                    <a:p>
                      <a:pPr marL="0" algn="l" defTabSz="914192" rtl="0" eaLnBrk="1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</a:rPr>
                        <a:t>No Crash</a:t>
                      </a:r>
                    </a:p>
                    <a:p>
                      <a:pPr marL="0" algn="l" defTabSz="914192" rtl="0" eaLnBrk="1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</a:rPr>
                        <a:t>No Core dump</a:t>
                      </a:r>
                    </a:p>
                    <a:p>
                      <a:pPr marL="0" algn="l" defTabSz="914192" rtl="0" eaLnBrk="1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</a:rPr>
                        <a:t>No Hung</a:t>
                      </a:r>
                    </a:p>
                    <a:p>
                      <a:pPr marL="0" algn="l" defTabSz="914192" rtl="0" eaLnBrk="1" latinLnBrk="0" hangingPunct="1"/>
                      <a:r>
                        <a:rPr lang="en-US" sz="1050" b="1" kern="1200" dirty="0">
                          <a:solidFill>
                            <a:schemeClr val="tx1"/>
                          </a:solidFill>
                        </a:rPr>
                        <a:t>Automatic</a:t>
                      </a:r>
                      <a:r>
                        <a:rPr lang="en-US" sz="1050" b="1" kern="1200" baseline="0" dirty="0">
                          <a:solidFill>
                            <a:schemeClr val="tx1"/>
                          </a:solidFill>
                        </a:rPr>
                        <a:t> Recovery</a:t>
                      </a:r>
                    </a:p>
                    <a:p>
                      <a:pPr marL="0" algn="l" defTabSz="914192" rtl="0" eaLnBrk="1" latinLnBrk="0" hangingPunct="1"/>
                      <a:r>
                        <a:rPr lang="en-US" sz="1050" b="1" kern="1200" baseline="0" dirty="0">
                          <a:solidFill>
                            <a:schemeClr val="tx1"/>
                          </a:solidFill>
                        </a:rPr>
                        <a:t>Automatic Resuming</a:t>
                      </a:r>
                      <a:endParaRPr lang="en-US" sz="105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11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存储产品的测试 </a:t>
            </a:r>
            <a:r>
              <a:rPr lang="en-US" altLang="zh-CN" dirty="0">
                <a:latin typeface="Meiryo" panose="020B0604030504040204" pitchFamily="34" charset="-128"/>
                <a:ea typeface="Meiryo" panose="020B0604030504040204" pitchFamily="34" charset="-128"/>
              </a:rPr>
              <a:t>– 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方法和工具</a:t>
            </a:r>
            <a:endParaRPr lang="en-US" altLang="zh-CN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914399" y="1871931"/>
            <a:ext cx="10673395" cy="4546121"/>
          </a:xfr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功能测试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：</a:t>
            </a:r>
            <a:endParaRPr lang="en-US" altLang="zh-CN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>
              <a:lnSpc>
                <a:spcPct val="120000"/>
              </a:lnSpc>
            </a:pP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方法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：</a:t>
            </a:r>
            <a:r>
              <a:rPr lang="en-US" altLang="zh-CN" b="1" dirty="0">
                <a:latin typeface="Meiryo" panose="020B0604030504040204" pitchFamily="34" charset="-128"/>
                <a:ea typeface="Meiryo" panose="020B0604030504040204" pitchFamily="34" charset="-128"/>
              </a:rPr>
              <a:t>MBT</a:t>
            </a:r>
            <a:r>
              <a:rPr lang="zh-CN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zh-CN" b="1" dirty="0">
                <a:latin typeface="Meiryo" panose="020B0604030504040204" pitchFamily="34" charset="-128"/>
                <a:ea typeface="Meiryo" panose="020B0604030504040204" pitchFamily="34" charset="-128"/>
              </a:rPr>
              <a:t>(</a:t>
            </a:r>
            <a:r>
              <a:rPr lang="zh-CN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zh-CN" b="1" dirty="0">
                <a:latin typeface="Meiryo" panose="020B0604030504040204" pitchFamily="34" charset="-128"/>
                <a:ea typeface="Meiryo" panose="020B0604030504040204" pitchFamily="34" charset="-128"/>
              </a:rPr>
              <a:t>Model</a:t>
            </a:r>
            <a:r>
              <a:rPr lang="zh-CN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zh-CN" b="1" dirty="0">
                <a:latin typeface="Meiryo" panose="020B0604030504040204" pitchFamily="34" charset="-128"/>
                <a:ea typeface="Meiryo" panose="020B0604030504040204" pitchFamily="34" charset="-128"/>
              </a:rPr>
              <a:t>Based</a:t>
            </a:r>
            <a:r>
              <a:rPr lang="zh-CN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zh-CN" b="1" dirty="0">
                <a:latin typeface="Meiryo" panose="020B0604030504040204" pitchFamily="34" charset="-128"/>
                <a:ea typeface="Meiryo" panose="020B0604030504040204" pitchFamily="34" charset="-128"/>
              </a:rPr>
              <a:t>Testing</a:t>
            </a:r>
            <a:r>
              <a:rPr lang="zh-CN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zh-CN" b="1" dirty="0">
                <a:latin typeface="Meiryo" panose="020B0604030504040204" pitchFamily="34" charset="-128"/>
                <a:ea typeface="Meiryo" panose="020B0604030504040204" pitchFamily="34" charset="-128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工具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技术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：</a:t>
            </a:r>
            <a:r>
              <a:rPr lang="en-US" altLang="zh-CN" dirty="0" err="1">
                <a:latin typeface="Meiryo" panose="020B0604030504040204" pitchFamily="34" charset="-128"/>
                <a:ea typeface="Meiryo" panose="020B0604030504040204" pitchFamily="34" charset="-128"/>
              </a:rPr>
              <a:t>FlowChart</a:t>
            </a:r>
            <a:r>
              <a:rPr lang="en-US" altLang="zh-CN" dirty="0">
                <a:latin typeface="Meiryo" panose="020B0604030504040204" pitchFamily="34" charset="-128"/>
                <a:ea typeface="Meiryo" panose="020B0604030504040204" pitchFamily="34" charset="-128"/>
              </a:rPr>
              <a:t>, </a:t>
            </a:r>
            <a:r>
              <a:rPr lang="en-US" altLang="zh-CN" dirty="0" err="1">
                <a:latin typeface="Meiryo" panose="020B0604030504040204" pitchFamily="34" charset="-128"/>
                <a:ea typeface="Meiryo" panose="020B0604030504040204" pitchFamily="34" charset="-128"/>
              </a:rPr>
              <a:t>EquivClass</a:t>
            </a:r>
            <a:r>
              <a:rPr lang="en-US" altLang="zh-CN" dirty="0">
                <a:latin typeface="Meiryo" panose="020B0604030504040204" pitchFamily="34" charset="-128"/>
                <a:ea typeface="Meiryo" panose="020B0604030504040204" pitchFamily="34" charset="-128"/>
              </a:rPr>
              <a:t>,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zh-CN" dirty="0">
                <a:latin typeface="Meiryo" panose="020B0604030504040204" pitchFamily="34" charset="-128"/>
                <a:ea typeface="Meiryo" panose="020B0604030504040204" pitchFamily="34" charset="-128"/>
              </a:rPr>
              <a:t>BVA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endParaRPr lang="en-US" altLang="zh-CN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>
              <a:lnSpc>
                <a:spcPct val="120000"/>
              </a:lnSpc>
            </a:pP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自动化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：</a:t>
            </a:r>
            <a:r>
              <a:rPr lang="en-US" altLang="zh-CN" dirty="0">
                <a:latin typeface="Meiryo" panose="020B0604030504040204" pitchFamily="34" charset="-128"/>
                <a:ea typeface="Meiryo" panose="020B0604030504040204" pitchFamily="34" charset="-128"/>
              </a:rPr>
              <a:t>RF</a:t>
            </a:r>
          </a:p>
          <a:p>
            <a:pPr>
              <a:lnSpc>
                <a:spcPct val="120000"/>
              </a:lnSpc>
            </a:pP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系统集成测试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>
              <a:lnSpc>
                <a:spcPct val="120000"/>
              </a:lnSpc>
            </a:pP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方法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：</a:t>
            </a:r>
            <a:r>
              <a:rPr lang="en-US" altLang="zh-CN" dirty="0">
                <a:latin typeface="Meiryo" panose="020B0604030504040204" pitchFamily="34" charset="-128"/>
                <a:ea typeface="Meiryo" panose="020B0604030504040204" pitchFamily="34" charset="-128"/>
              </a:rPr>
              <a:t>MBT,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zh-CN" b="1" dirty="0">
                <a:latin typeface="Meiryo" panose="020B0604030504040204" pitchFamily="34" charset="-128"/>
                <a:ea typeface="Meiryo" panose="020B0604030504040204" pitchFamily="34" charset="-128"/>
              </a:rPr>
              <a:t>FMEA ( Failure Mode Effect Analysis )</a:t>
            </a:r>
            <a:endParaRPr lang="en-US" altLang="zh-CN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>
              <a:lnSpc>
                <a:spcPct val="120000"/>
              </a:lnSpc>
            </a:pP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工具</a:t>
            </a:r>
            <a:r>
              <a:rPr lang="en-US" altLang="ja-JP" dirty="0">
                <a:latin typeface="Meiryo" panose="020B0604030504040204" pitchFamily="34" charset="-128"/>
                <a:ea typeface="Meiryo" panose="020B0604030504040204" pitchFamily="34" charset="-128"/>
              </a:rPr>
              <a:t>/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技术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：</a:t>
            </a:r>
            <a:r>
              <a:rPr lang="en-US" altLang="zh-CN" dirty="0">
                <a:latin typeface="Meiryo" panose="020B0604030504040204" pitchFamily="34" charset="-128"/>
                <a:ea typeface="Meiryo" panose="020B0604030504040204" pitchFamily="34" charset="-128"/>
              </a:rPr>
              <a:t> Customer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zh-CN" dirty="0">
                <a:latin typeface="Meiryo" panose="020B0604030504040204" pitchFamily="34" charset="-128"/>
                <a:ea typeface="Meiryo" panose="020B0604030504040204" pitchFamily="34" charset="-128"/>
              </a:rPr>
              <a:t>Environment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zh-CN" dirty="0">
                <a:latin typeface="Meiryo" panose="020B0604030504040204" pitchFamily="34" charset="-128"/>
                <a:ea typeface="Meiryo" panose="020B0604030504040204" pitchFamily="34" charset="-128"/>
              </a:rPr>
              <a:t>Analysis, FMEA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zh-CN" dirty="0">
                <a:latin typeface="Meiryo" panose="020B0604030504040204" pitchFamily="34" charset="-128"/>
                <a:ea typeface="Meiryo" panose="020B0604030504040204" pitchFamily="34" charset="-128"/>
              </a:rPr>
              <a:t>Library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，</a:t>
            </a:r>
            <a:r>
              <a:rPr lang="en-US" altLang="zh-CN" dirty="0">
                <a:latin typeface="Meiryo" panose="020B0604030504040204" pitchFamily="34" charset="-128"/>
                <a:ea typeface="Meiryo" panose="020B0604030504040204" pitchFamily="34" charset="-128"/>
              </a:rPr>
              <a:t>Workload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zh-CN" dirty="0">
                <a:latin typeface="Meiryo" panose="020B0604030504040204" pitchFamily="34" charset="-128"/>
                <a:ea typeface="Meiryo" panose="020B0604030504040204" pitchFamily="34" charset="-128"/>
              </a:rPr>
              <a:t>Simulation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，</a:t>
            </a:r>
            <a:r>
              <a:rPr lang="en-US" altLang="zh-CN" dirty="0">
                <a:latin typeface="Meiryo" panose="020B0604030504040204" pitchFamily="34" charset="-128"/>
                <a:ea typeface="Meiryo" panose="020B0604030504040204" pitchFamily="34" charset="-128"/>
              </a:rPr>
              <a:t>Fault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zh-CN" dirty="0">
                <a:latin typeface="Meiryo" panose="020B0604030504040204" pitchFamily="34" charset="-128"/>
                <a:ea typeface="Meiryo" panose="020B0604030504040204" pitchFamily="34" charset="-128"/>
              </a:rPr>
              <a:t>Injection,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endParaRPr lang="en-US" altLang="zh-CN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>
              <a:lnSpc>
                <a:spcPct val="120000"/>
              </a:lnSpc>
            </a:pP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自动化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：</a:t>
            </a:r>
            <a:r>
              <a:rPr lang="en-US" altLang="zh-CN" b="1" dirty="0">
                <a:latin typeface="Meiryo" panose="020B0604030504040204" pitchFamily="34" charset="-128"/>
                <a:ea typeface="Meiryo" panose="020B0604030504040204" pitchFamily="34" charset="-128"/>
              </a:rPr>
              <a:t>WIDGET</a:t>
            </a:r>
            <a:r>
              <a:rPr lang="zh-CN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zh-CN" b="1" dirty="0">
                <a:latin typeface="Meiryo" panose="020B0604030504040204" pitchFamily="34" charset="-128"/>
                <a:ea typeface="Meiryo" panose="020B0604030504040204" pitchFamily="34" charset="-128"/>
              </a:rPr>
              <a:t>+</a:t>
            </a:r>
            <a:r>
              <a:rPr lang="zh-CN" altLang="en-US" b="1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zh-CN" b="1" dirty="0">
                <a:latin typeface="Meiryo" panose="020B0604030504040204" pitchFamily="34" charset="-128"/>
                <a:ea typeface="Meiryo" panose="020B0604030504040204" pitchFamily="34" charset="-128"/>
              </a:rPr>
              <a:t>CCTF</a:t>
            </a:r>
          </a:p>
          <a:p>
            <a:pPr>
              <a:lnSpc>
                <a:spcPct val="120000"/>
              </a:lnSpc>
            </a:pP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策略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：</a:t>
            </a:r>
            <a:r>
              <a:rPr lang="en-US" altLang="zh-CN" dirty="0">
                <a:latin typeface="Meiryo" panose="020B0604030504040204" pitchFamily="34" charset="-128"/>
                <a:ea typeface="Meiryo" panose="020B0604030504040204" pitchFamily="34" charset="-128"/>
              </a:rPr>
              <a:t> Pairwise,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zh-CN" dirty="0">
                <a:latin typeface="Meiryo" panose="020B0604030504040204" pitchFamily="34" charset="-128"/>
                <a:ea typeface="Meiryo" panose="020B0604030504040204" pitchFamily="34" charset="-128"/>
              </a:rPr>
              <a:t>Orthogonal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zh-CN" dirty="0">
                <a:latin typeface="Meiryo" panose="020B0604030504040204" pitchFamily="34" charset="-128"/>
                <a:ea typeface="Meiryo" panose="020B0604030504040204" pitchFamily="34" charset="-128"/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66209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4" name="Rectangle 142">
            <a:extLst>
              <a:ext uri="{FF2B5EF4-FFF2-40B4-BE49-F238E27FC236}">
                <a16:creationId xmlns:a16="http://schemas.microsoft.com/office/drawing/2014/main" id="{04D65EFB-5E87-4639-A481-956B52E9D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A3781C0-206F-4038-93FF-4CDA80B1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blipFill>
            <a:blip r:embed="rId3"/>
            <a:stretch>
              <a:fillRect r="-100000"/>
            </a:stretch>
          </a:blipFill>
          <a:ln>
            <a:noFill/>
          </a:ln>
          <a:effectLst>
            <a:outerShdw blurRad="139700" dist="508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1" y="365125"/>
            <a:ext cx="4827104" cy="1325563"/>
          </a:xfrm>
        </p:spPr>
        <p:txBody>
          <a:bodyPr>
            <a:normAutofit/>
          </a:bodyPr>
          <a:lstStyle/>
          <a:p>
            <a:r>
              <a:rPr lang="zh-CN" altLang="en-US" sz="42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存储产品的测试 </a:t>
            </a:r>
            <a:r>
              <a:rPr lang="en-US" altLang="zh-CN" sz="4200" dirty="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– MBT</a:t>
            </a:r>
            <a:r>
              <a:rPr lang="ja-JP" altLang="en-US" sz="4200">
                <a:gradFill flip="none" rotWithShape="1">
                  <a:gsLst>
                    <a:gs pos="28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  <a:tileRect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功能测试</a:t>
            </a:r>
            <a:endParaRPr lang="en-US" altLang="zh-CN" sz="4200" dirty="0">
              <a:gradFill flip="none" rotWithShape="1">
                <a:gsLst>
                  <a:gs pos="28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  <a:tileRect/>
              </a:gra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838202" y="2055813"/>
            <a:ext cx="4446317" cy="412115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MBT</a:t>
            </a:r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zh-CN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–</a:t>
            </a:r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zh-CN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Model</a:t>
            </a:r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zh-CN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Based</a:t>
            </a:r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zh-CN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Testing</a:t>
            </a:r>
            <a:endParaRPr lang="en-US" altLang="ja-JP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基于需求</a:t>
            </a:r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（</a:t>
            </a:r>
            <a:r>
              <a:rPr lang="en-US" altLang="zh-CN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SR</a:t>
            </a:r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r>
              <a:rPr lang="ja-JP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对软件行为建模</a:t>
            </a:r>
            <a:endParaRPr lang="en-US" altLang="ja-JP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在输入中可以应用各种测试技术如</a:t>
            </a:r>
            <a:r>
              <a:rPr lang="en-US" altLang="ja-JP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Equivalence</a:t>
            </a:r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zh-CN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Class,</a:t>
            </a:r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zh-CN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BVA</a:t>
            </a:r>
            <a:r>
              <a:rPr lang="ja-JP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等</a:t>
            </a:r>
            <a:endParaRPr lang="en-US" altLang="ja-JP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在用例选择上可以利用各种策略如</a:t>
            </a:r>
            <a:r>
              <a:rPr lang="en-US" altLang="zh-CN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Pairwise,</a:t>
            </a:r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zh-CN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Orthogonal</a:t>
            </a:r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zh-CN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Table</a:t>
            </a:r>
            <a:r>
              <a:rPr lang="ja-JP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等</a:t>
            </a:r>
            <a:endParaRPr lang="en-US" altLang="ja-JP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用例可以早于代码生成</a:t>
            </a:r>
            <a:endParaRPr lang="en-US" altLang="ja-JP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自动化工具可以自动应用测试策略生成精简用例列表</a:t>
            </a:r>
            <a:endParaRPr lang="en-US" altLang="ja-JP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例子</a:t>
            </a:r>
            <a:r>
              <a:rPr lang="zh-CN" altLang="en-US" sz="2000" dirty="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：</a:t>
            </a:r>
            <a:r>
              <a:rPr lang="ja-JP" altLang="en-US" sz="2000">
                <a:gradFill>
                  <a:gsLst>
                    <a:gs pos="34000">
                      <a:srgbClr val="EDEDED"/>
                    </a:gs>
                    <a:gs pos="0">
                      <a:srgbClr val="BFBFBF"/>
                    </a:gs>
                    <a:gs pos="100000">
                      <a:srgbClr val="FFFFFF"/>
                    </a:gs>
                  </a:gsLst>
                  <a:lin ang="4800000" scaled="0"/>
                </a:gradFill>
                <a:latin typeface="Meiryo" panose="020B0604030504040204" pitchFamily="34" charset="-128"/>
                <a:ea typeface="Meiryo" panose="020B0604030504040204" pitchFamily="34" charset="-128"/>
              </a:rPr>
              <a:t>自动售货机</a:t>
            </a:r>
            <a:endParaRPr lang="en-US" altLang="ja-JP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zh-CN" sz="2000" dirty="0">
              <a:gradFill>
                <a:gsLst>
                  <a:gs pos="34000">
                    <a:srgbClr val="EDEDED"/>
                  </a:gs>
                  <a:gs pos="0">
                    <a:srgbClr val="BFBFBF"/>
                  </a:gs>
                  <a:gs pos="100000">
                    <a:srgbClr val="FFFFFF"/>
                  </a:gs>
                </a:gsLst>
                <a:lin ang="4800000" scaled="0"/>
              </a:gra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43A474C5-89C3-6941-A3A1-4022FE884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763" y="365125"/>
            <a:ext cx="4050474" cy="622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75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5468661"/>
            <a:ext cx="10515600" cy="959586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ja-JP" altLang="en-US" sz="40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可靠性</a:t>
            </a:r>
            <a:r>
              <a:rPr lang="zh-CN" altLang="en-US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测试 </a:t>
            </a:r>
            <a:r>
              <a:rPr lang="en-US" altLang="zh-CN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– </a:t>
            </a:r>
            <a:r>
              <a:rPr lang="en-US" altLang="ja-JP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FMEA</a:t>
            </a:r>
            <a:endParaRPr lang="en-US" altLang="zh-CN" sz="4000" spc="-300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ABE702-827E-A74B-8B01-4454B36EF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64869"/>
              </p:ext>
            </p:extLst>
          </p:nvPr>
        </p:nvGraphicFramePr>
        <p:xfrm>
          <a:off x="838198" y="833165"/>
          <a:ext cx="10515602" cy="4142248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886423">
                  <a:extLst>
                    <a:ext uri="{9D8B030D-6E8A-4147-A177-3AD203B41FA5}">
                      <a16:colId xmlns:a16="http://schemas.microsoft.com/office/drawing/2014/main" val="3425952996"/>
                    </a:ext>
                  </a:extLst>
                </a:gridCol>
                <a:gridCol w="1337569">
                  <a:extLst>
                    <a:ext uri="{9D8B030D-6E8A-4147-A177-3AD203B41FA5}">
                      <a16:colId xmlns:a16="http://schemas.microsoft.com/office/drawing/2014/main" val="3110230287"/>
                    </a:ext>
                  </a:extLst>
                </a:gridCol>
                <a:gridCol w="1606487">
                  <a:extLst>
                    <a:ext uri="{9D8B030D-6E8A-4147-A177-3AD203B41FA5}">
                      <a16:colId xmlns:a16="http://schemas.microsoft.com/office/drawing/2014/main" val="3440483987"/>
                    </a:ext>
                  </a:extLst>
                </a:gridCol>
                <a:gridCol w="460786">
                  <a:extLst>
                    <a:ext uri="{9D8B030D-6E8A-4147-A177-3AD203B41FA5}">
                      <a16:colId xmlns:a16="http://schemas.microsoft.com/office/drawing/2014/main" val="772240714"/>
                    </a:ext>
                  </a:extLst>
                </a:gridCol>
                <a:gridCol w="1491504">
                  <a:extLst>
                    <a:ext uri="{9D8B030D-6E8A-4147-A177-3AD203B41FA5}">
                      <a16:colId xmlns:a16="http://schemas.microsoft.com/office/drawing/2014/main" val="2355782540"/>
                    </a:ext>
                  </a:extLst>
                </a:gridCol>
                <a:gridCol w="460786">
                  <a:extLst>
                    <a:ext uri="{9D8B030D-6E8A-4147-A177-3AD203B41FA5}">
                      <a16:colId xmlns:a16="http://schemas.microsoft.com/office/drawing/2014/main" val="1633362611"/>
                    </a:ext>
                  </a:extLst>
                </a:gridCol>
                <a:gridCol w="2147486">
                  <a:extLst>
                    <a:ext uri="{9D8B030D-6E8A-4147-A177-3AD203B41FA5}">
                      <a16:colId xmlns:a16="http://schemas.microsoft.com/office/drawing/2014/main" val="493662424"/>
                    </a:ext>
                  </a:extLst>
                </a:gridCol>
                <a:gridCol w="460786">
                  <a:extLst>
                    <a:ext uri="{9D8B030D-6E8A-4147-A177-3AD203B41FA5}">
                      <a16:colId xmlns:a16="http://schemas.microsoft.com/office/drawing/2014/main" val="1187134109"/>
                    </a:ext>
                  </a:extLst>
                </a:gridCol>
                <a:gridCol w="492583">
                  <a:extLst>
                    <a:ext uri="{9D8B030D-6E8A-4147-A177-3AD203B41FA5}">
                      <a16:colId xmlns:a16="http://schemas.microsoft.com/office/drawing/2014/main" val="178381491"/>
                    </a:ext>
                  </a:extLst>
                </a:gridCol>
                <a:gridCol w="1171192">
                  <a:extLst>
                    <a:ext uri="{9D8B030D-6E8A-4147-A177-3AD203B41FA5}">
                      <a16:colId xmlns:a16="http://schemas.microsoft.com/office/drawing/2014/main" val="1636067202"/>
                    </a:ext>
                  </a:extLst>
                </a:gridCol>
              </a:tblGrid>
              <a:tr h="48462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SEV = How severe is effect on the customer?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828271"/>
                  </a:ext>
                </a:extLst>
              </a:tr>
              <a:tr h="305497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OCC = How frequent is the cause likely to occur?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407556"/>
                  </a:ext>
                </a:extLst>
              </a:tr>
              <a:tr h="48462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DET = How probable is detection of cause?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805624"/>
                  </a:ext>
                </a:extLst>
              </a:tr>
              <a:tr h="484623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RPN = Risk priority number in order to rank concerns; calculated as SEV x OCC x DET</a:t>
                      </a:r>
                      <a:endParaRPr lang="en-US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938211"/>
                  </a:ext>
                </a:extLst>
              </a:tr>
              <a:tr h="308910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8269" marR="88702" marT="59134" marB="59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208021"/>
                  </a:ext>
                </a:extLst>
              </a:tr>
              <a:tr h="7464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Process step</a:t>
                      </a:r>
                      <a:endParaRPr lang="en-US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Potential failure mode</a:t>
                      </a:r>
                      <a:endParaRPr lang="en-US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Potential failure effects</a:t>
                      </a:r>
                      <a:endParaRPr lang="en-US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SEV</a:t>
                      </a:r>
                      <a:endParaRPr lang="en-US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Potential causes</a:t>
                      </a:r>
                      <a:endParaRPr lang="en-US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OCC</a:t>
                      </a:r>
                      <a:endParaRPr lang="en-US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Current process controls</a:t>
                      </a:r>
                      <a:endParaRPr lang="en-US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DET</a:t>
                      </a:r>
                      <a:endParaRPr lang="en-US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RPN</a:t>
                      </a:r>
                      <a:endParaRPr lang="en-US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 vert="wordArt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Expected Response</a:t>
                      </a:r>
                      <a:endParaRPr lang="en-US" sz="1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81235"/>
                  </a:ext>
                </a:extLst>
              </a:tr>
              <a:tr h="10220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What is the step?</a:t>
                      </a:r>
                      <a:endParaRPr lang="en-US" sz="1100" b="0" i="1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 what ways can the step go wrong?   </a:t>
                      </a:r>
                      <a:endParaRPr lang="en-US" sz="1100" b="0" i="1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What is the impact on the customer if the failure mode is not prevented or corrected?</a:t>
                      </a:r>
                      <a:endParaRPr lang="en-US" sz="1100" b="0" i="1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1100" b="0" i="1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What causes the step to go wrong?  (i.e., How could the failure mode occur?)</a:t>
                      </a:r>
                      <a:endParaRPr lang="en-US" sz="1100" b="0" i="1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1100" b="0" i="1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What are the existing controls that either prevent the failure mode from occurring or detect it should it occur? </a:t>
                      </a:r>
                      <a:endParaRPr lang="en-US" sz="1100" b="0" i="1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1100" b="0" i="1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1000</a:t>
                      </a:r>
                      <a:endParaRPr lang="en-US" sz="1100" b="1" i="1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How is the software designed to respond to this failure?</a:t>
                      </a:r>
                      <a:endParaRPr lang="en-US" sz="1100" b="0" i="1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402359"/>
                  </a:ext>
                </a:extLst>
              </a:tr>
              <a:tr h="305497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0</a:t>
                      </a:r>
                      <a:endParaRPr lang="en-US" sz="1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269" marR="88702" marT="59134" marB="591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97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333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23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5145932"/>
            <a:ext cx="10515600" cy="959586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r"/>
            <a:r>
              <a:rPr lang="zh-CN" altLang="en-US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测试</a:t>
            </a:r>
            <a:r>
              <a:rPr lang="ja-JP" altLang="en-US" sz="40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资产</a:t>
            </a:r>
            <a:r>
              <a:rPr lang="zh-CN" altLang="en-US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en-US" altLang="zh-CN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– </a:t>
            </a:r>
            <a:r>
              <a:rPr lang="en-US" altLang="ja-JP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FML</a:t>
            </a:r>
            <a:r>
              <a:rPr lang="zh-CN" altLang="en-US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（</a:t>
            </a:r>
            <a:r>
              <a:rPr lang="ja-JP" altLang="en-US" sz="40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故障模式库</a:t>
            </a:r>
            <a:r>
              <a:rPr lang="zh-CN" altLang="en-US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</a:rPr>
              <a:t>）</a:t>
            </a:r>
            <a:endParaRPr lang="en-US" altLang="zh-CN" sz="4000" spc="-300" dirty="0">
              <a:gradFill flip="none" rotWithShape="1">
                <a:gsLst>
                  <a:gs pos="32000">
                    <a:schemeClr val="tx1">
                      <a:lumMod val="89000"/>
                    </a:schemeClr>
                  </a:gs>
                  <a:gs pos="0">
                    <a:schemeClr val="bg1">
                      <a:lumMod val="41000"/>
                      <a:lumOff val="59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8100000" scaled="1"/>
                <a:tileRect/>
              </a:gra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B8BBA7-F74F-4D43-9C05-1E35BFD2B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16960"/>
              </p:ext>
            </p:extLst>
          </p:nvPr>
        </p:nvGraphicFramePr>
        <p:xfrm>
          <a:off x="838201" y="975663"/>
          <a:ext cx="10515603" cy="3225232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1432228">
                  <a:extLst>
                    <a:ext uri="{9D8B030D-6E8A-4147-A177-3AD203B41FA5}">
                      <a16:colId xmlns:a16="http://schemas.microsoft.com/office/drawing/2014/main" val="625451191"/>
                    </a:ext>
                  </a:extLst>
                </a:gridCol>
                <a:gridCol w="833759">
                  <a:extLst>
                    <a:ext uri="{9D8B030D-6E8A-4147-A177-3AD203B41FA5}">
                      <a16:colId xmlns:a16="http://schemas.microsoft.com/office/drawing/2014/main" val="3266950828"/>
                    </a:ext>
                  </a:extLst>
                </a:gridCol>
                <a:gridCol w="1029506">
                  <a:extLst>
                    <a:ext uri="{9D8B030D-6E8A-4147-A177-3AD203B41FA5}">
                      <a16:colId xmlns:a16="http://schemas.microsoft.com/office/drawing/2014/main" val="4050276780"/>
                    </a:ext>
                  </a:extLst>
                </a:gridCol>
                <a:gridCol w="1523757">
                  <a:extLst>
                    <a:ext uri="{9D8B030D-6E8A-4147-A177-3AD203B41FA5}">
                      <a16:colId xmlns:a16="http://schemas.microsoft.com/office/drawing/2014/main" val="496439592"/>
                    </a:ext>
                  </a:extLst>
                </a:gridCol>
                <a:gridCol w="2461519">
                  <a:extLst>
                    <a:ext uri="{9D8B030D-6E8A-4147-A177-3AD203B41FA5}">
                      <a16:colId xmlns:a16="http://schemas.microsoft.com/office/drawing/2014/main" val="1094415817"/>
                    </a:ext>
                  </a:extLst>
                </a:gridCol>
                <a:gridCol w="702633">
                  <a:extLst>
                    <a:ext uri="{9D8B030D-6E8A-4147-A177-3AD203B41FA5}">
                      <a16:colId xmlns:a16="http://schemas.microsoft.com/office/drawing/2014/main" val="837044460"/>
                    </a:ext>
                  </a:extLst>
                </a:gridCol>
                <a:gridCol w="816688">
                  <a:extLst>
                    <a:ext uri="{9D8B030D-6E8A-4147-A177-3AD203B41FA5}">
                      <a16:colId xmlns:a16="http://schemas.microsoft.com/office/drawing/2014/main" val="1726504395"/>
                    </a:ext>
                  </a:extLst>
                </a:gridCol>
                <a:gridCol w="843220">
                  <a:extLst>
                    <a:ext uri="{9D8B030D-6E8A-4147-A177-3AD203B41FA5}">
                      <a16:colId xmlns:a16="http://schemas.microsoft.com/office/drawing/2014/main" val="523342929"/>
                    </a:ext>
                  </a:extLst>
                </a:gridCol>
                <a:gridCol w="872293">
                  <a:extLst>
                    <a:ext uri="{9D8B030D-6E8A-4147-A177-3AD203B41FA5}">
                      <a16:colId xmlns:a16="http://schemas.microsoft.com/office/drawing/2014/main" val="2587126980"/>
                    </a:ext>
                  </a:extLst>
                </a:gridCol>
              </a:tblGrid>
              <a:tr h="4755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ENTITY</a:t>
                      </a:r>
                      <a:endParaRPr lang="en-US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MODULE</a:t>
                      </a:r>
                      <a:endParaRPr lang="en-US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SUB MODULE</a:t>
                      </a:r>
                      <a:endParaRPr lang="en-US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FAILURE MODE</a:t>
                      </a:r>
                      <a:endParaRPr lang="en-US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CAUSES</a:t>
                      </a:r>
                      <a:endParaRPr lang="en-US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SEV</a:t>
                      </a:r>
                      <a:endParaRPr lang="en-US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OCC</a:t>
                      </a:r>
                      <a:endParaRPr lang="en-US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DET</a:t>
                      </a:r>
                      <a:endParaRPr lang="en-US" sz="9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RPN</a:t>
                      </a:r>
                      <a:endParaRPr lang="en-US" sz="9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999778"/>
                  </a:ext>
                </a:extLst>
              </a:tr>
              <a:tr h="4755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i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Where does the failure happen</a:t>
                      </a:r>
                      <a:endParaRPr lang="en-US" sz="900" b="1" i="1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i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what's the module</a:t>
                      </a:r>
                      <a:endParaRPr lang="en-US" sz="900" b="1" i="1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i="1" u="none" strike="noStrike">
                          <a:solidFill>
                            <a:srgbClr val="00B0F0"/>
                          </a:solidFill>
                          <a:effectLst/>
                        </a:rPr>
                        <a:t>sub module</a:t>
                      </a:r>
                      <a:endParaRPr lang="en-US" sz="900" b="1" i="1" u="none" strike="noStrike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i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describe the failure</a:t>
                      </a:r>
                      <a:endParaRPr lang="en-US" sz="900" b="1" i="1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i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why failure happens</a:t>
                      </a:r>
                      <a:endParaRPr lang="en-US" sz="900" b="1" i="1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i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severity</a:t>
                      </a:r>
                      <a:endParaRPr lang="en-US" sz="900" b="1" i="1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i="1" u="none" strike="noStrike" dirty="0" err="1">
                          <a:solidFill>
                            <a:srgbClr val="00B0F0"/>
                          </a:solidFill>
                          <a:effectLst/>
                        </a:rPr>
                        <a:t>occurance</a:t>
                      </a:r>
                      <a:endParaRPr lang="en-US" sz="900" b="1" i="1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i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detectable</a:t>
                      </a:r>
                      <a:endParaRPr lang="en-US" sz="900" b="1" i="1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i="1" u="none" strike="noStrike" dirty="0">
                          <a:solidFill>
                            <a:srgbClr val="00B0F0"/>
                          </a:solidFill>
                          <a:effectLst/>
                        </a:rPr>
                        <a:t>risk priority number</a:t>
                      </a:r>
                      <a:endParaRPr lang="en-US" sz="900" b="1" i="1" u="none" strike="noStrike" dirty="0">
                        <a:solidFill>
                          <a:srgbClr val="00B0F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702228"/>
                  </a:ext>
                </a:extLst>
              </a:tr>
              <a:tr h="4755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SERVER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Whole Server Down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power issue, hardware broken, overheating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422220"/>
                  </a:ext>
                </a:extLst>
              </a:tr>
              <a:tr h="3307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HBA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Power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Regulator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Capacitor punchthrough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over voltage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500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487965"/>
                  </a:ext>
                </a:extLst>
              </a:tr>
              <a:tr h="3307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DISK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Sectors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Write error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Temperature, sector worn out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1000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985410"/>
                  </a:ext>
                </a:extLst>
              </a:tr>
              <a:tr h="47551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NETWORK SWITCH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Whole Switch Down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Power issue, hardware broken, overheating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500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657282"/>
                  </a:ext>
                </a:extLst>
              </a:tr>
              <a:tr h="3307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NETWORK SWITCH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Port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One port down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Hardware issue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800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546677"/>
                  </a:ext>
                </a:extLst>
              </a:tr>
              <a:tr h="33079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5059" marR="80631" marT="80631" marB="8063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289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35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存储产品的测试 </a:t>
            </a:r>
            <a:r>
              <a:rPr lang="en-US" altLang="zh-CN" dirty="0">
                <a:latin typeface="Meiryo" panose="020B0604030504040204" pitchFamily="34" charset="-128"/>
                <a:ea typeface="Meiryo" panose="020B0604030504040204" pitchFamily="34" charset="-128"/>
              </a:rPr>
              <a:t>– 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系统集成测试</a:t>
            </a:r>
            <a:endParaRPr lang="en-US" altLang="zh-CN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914399" y="1871931"/>
            <a:ext cx="10673395" cy="4546121"/>
          </a:xfrm>
          <a:noFill/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我们要测试的内容并非单一的存储产品，而是整个数据中心</a:t>
            </a:r>
            <a:r>
              <a:rPr lang="en-US" altLang="zh-CN" dirty="0">
                <a:latin typeface="Meiryo" panose="020B0604030504040204" pitchFamily="34" charset="-128"/>
                <a:ea typeface="Meiryo" panose="020B0604030504040204" pitchFamily="34" charset="-128"/>
              </a:rPr>
              <a:t>!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可能出现的各种软硬件的搭配组合</a:t>
            </a:r>
            <a:endParaRPr lang="en-US" altLang="zh-CN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>
              <a:lnSpc>
                <a:spcPct val="120000"/>
              </a:lnSpc>
            </a:pP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可能发生的外部和内部事件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>
              <a:lnSpc>
                <a:spcPct val="120000"/>
              </a:lnSpc>
            </a:pP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可能出现的外部和内部故障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>
              <a:lnSpc>
                <a:spcPct val="120000"/>
              </a:lnSpc>
            </a:pP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可能出现的各种应用负载</a:t>
            </a:r>
            <a:endParaRPr lang="en-US" altLang="ja-JP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550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95412"/>
            <a:ext cx="10968318" cy="5462587"/>
          </a:xfrm>
        </p:spPr>
        <p:txBody>
          <a:bodyPr/>
          <a:lstStyle/>
          <a:p>
            <a:r>
              <a:rPr lang="zh-CN" altLang="en-US" sz="1800" dirty="0">
                <a:latin typeface="Meiryo" panose="020B0604030504040204" pitchFamily="34" charset="-128"/>
                <a:ea typeface="Meiryo" panose="020B0604030504040204" pitchFamily="34" charset="-128"/>
              </a:rPr>
              <a:t>寸土寸金的机房</a:t>
            </a:r>
            <a:endParaRPr lang="en-US" altLang="zh-CN" sz="1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/>
            <a:r>
              <a:rPr lang="zh-CN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电气系统： </a:t>
            </a:r>
            <a:r>
              <a:rPr lang="en-US" altLang="zh-CN" sz="1200" dirty="0">
                <a:latin typeface="Meiryo" panose="020B0604030504040204" pitchFamily="34" charset="-128"/>
                <a:ea typeface="Meiryo" panose="020B0604030504040204" pitchFamily="34" charset="-128"/>
              </a:rPr>
              <a:t>UPS</a:t>
            </a:r>
            <a:r>
              <a:rPr lang="zh-CN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， 市电 </a:t>
            </a:r>
            <a:r>
              <a:rPr lang="en-US" altLang="zh-CN" sz="1200" dirty="0">
                <a:latin typeface="Meiryo" panose="020B0604030504040204" pitchFamily="34" charset="-128"/>
                <a:ea typeface="Meiryo" panose="020B0604030504040204" pitchFamily="34" charset="-128"/>
              </a:rPr>
              <a:t>+ </a:t>
            </a:r>
            <a:r>
              <a:rPr lang="zh-CN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工业电</a:t>
            </a:r>
            <a:endParaRPr lang="en-US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/>
            <a:r>
              <a:rPr lang="zh-CN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空调系统：精密空调 </a:t>
            </a:r>
            <a:r>
              <a:rPr lang="en-US" altLang="zh-CN" sz="1200" dirty="0">
                <a:latin typeface="Meiryo" panose="020B0604030504040204" pitchFamily="34" charset="-128"/>
                <a:ea typeface="Meiryo" panose="020B0604030504040204" pitchFamily="34" charset="-128"/>
              </a:rPr>
              <a:t>+ </a:t>
            </a:r>
            <a:r>
              <a:rPr lang="zh-CN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新风机</a:t>
            </a:r>
            <a:endParaRPr lang="en-US" altLang="zh-CN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/>
            <a:r>
              <a:rPr lang="zh-CN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消防系统：自动火灾报警系统、烟感设备、漏水报警系统、灭火系</a:t>
            </a:r>
            <a:endParaRPr lang="en-US" altLang="zh-CN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/>
            <a:r>
              <a:rPr lang="zh-CN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监控系统：</a:t>
            </a:r>
            <a:r>
              <a:rPr lang="en-US" altLang="zh-CN" sz="1200" dirty="0">
                <a:latin typeface="Meiryo" panose="020B0604030504040204" pitchFamily="34" charset="-128"/>
                <a:ea typeface="Meiryo" panose="020B0604030504040204" pitchFamily="34" charset="-128"/>
              </a:rPr>
              <a:t>7 </a:t>
            </a:r>
            <a:r>
              <a:rPr lang="zh-CN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* </a:t>
            </a:r>
            <a:r>
              <a:rPr lang="en-US" altLang="zh-CN" sz="1200" dirty="0">
                <a:latin typeface="Meiryo" panose="020B0604030504040204" pitchFamily="34" charset="-128"/>
                <a:ea typeface="Meiryo" panose="020B0604030504040204" pitchFamily="34" charset="-128"/>
              </a:rPr>
              <a:t>24 </a:t>
            </a:r>
            <a:r>
              <a:rPr lang="zh-CN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录像， 门禁</a:t>
            </a:r>
            <a:endParaRPr lang="en-US" altLang="zh-CN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/>
            <a:r>
              <a:rPr lang="zh-CN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综合布线</a:t>
            </a:r>
            <a:endParaRPr lang="en-US" altLang="zh-CN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/>
            <a:r>
              <a:rPr lang="zh-CN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接地系统</a:t>
            </a:r>
            <a:endParaRPr lang="en-US" altLang="zh-CN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/>
            <a:r>
              <a:rPr lang="zh-CN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防雷系统</a:t>
            </a:r>
            <a:endParaRPr lang="en-US" altLang="zh-CN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/>
            <a:r>
              <a:rPr lang="zh-CN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装饰、防火隔断</a:t>
            </a:r>
            <a:endParaRPr lang="en-US" altLang="zh-CN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/>
            <a:r>
              <a:rPr lang="en-US" altLang="zh-CN" sz="1200" dirty="0">
                <a:latin typeface="Meiryo" panose="020B0604030504040204" pitchFamily="34" charset="-128"/>
                <a:ea typeface="Meiryo" panose="020B0604030504040204" pitchFamily="34" charset="-128"/>
              </a:rPr>
              <a:t>KVM </a:t>
            </a:r>
            <a:r>
              <a:rPr lang="zh-CN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系统</a:t>
            </a:r>
            <a:endParaRPr lang="en-US" altLang="zh-CN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pPr lvl="1"/>
            <a:r>
              <a:rPr lang="zh-CN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造价： 每平米 </a:t>
            </a:r>
            <a:r>
              <a:rPr lang="en-US" altLang="zh-CN" sz="1200" dirty="0">
                <a:latin typeface="Meiryo" panose="020B0604030504040204" pitchFamily="34" charset="-128"/>
                <a:ea typeface="Meiryo" panose="020B0604030504040204" pitchFamily="34" charset="-128"/>
              </a:rPr>
              <a:t>10000 RMB</a:t>
            </a:r>
            <a:r>
              <a:rPr lang="zh-CN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。（这还是</a:t>
            </a:r>
            <a:r>
              <a:rPr lang="en-US" altLang="zh-CN" sz="1200" dirty="0">
                <a:latin typeface="Meiryo" panose="020B0604030504040204" pitchFamily="34" charset="-128"/>
                <a:ea typeface="Meiryo" panose="020B0604030504040204" pitchFamily="34" charset="-128"/>
              </a:rPr>
              <a:t>10</a:t>
            </a:r>
            <a:r>
              <a:rPr lang="zh-CN" altLang="en-US" sz="1200" dirty="0">
                <a:latin typeface="Meiryo" panose="020B0604030504040204" pitchFamily="34" charset="-128"/>
                <a:ea typeface="Meiryo" panose="020B0604030504040204" pitchFamily="34" charset="-128"/>
              </a:rPr>
              <a:t>年前的水平。）</a:t>
            </a:r>
            <a:endParaRPr lang="en-US" altLang="zh-CN" sz="12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800">
                <a:latin typeface="Meiryo" panose="020B0604030504040204" pitchFamily="34" charset="-128"/>
                <a:ea typeface="Meiryo" panose="020B0604030504040204" pitchFamily="34" charset="-128"/>
              </a:rPr>
              <a:t>机柜系统</a:t>
            </a:r>
            <a:r>
              <a:rPr lang="zh-CN" altLang="en-US" sz="1800" dirty="0">
                <a:latin typeface="Meiryo" panose="020B0604030504040204" pitchFamily="34" charset="-128"/>
                <a:ea typeface="Meiryo" panose="020B0604030504040204" pitchFamily="34" charset="-128"/>
              </a:rPr>
              <a:t>：</a:t>
            </a:r>
            <a:r>
              <a:rPr lang="en-US" altLang="zh-CN" sz="1800" dirty="0">
                <a:latin typeface="Meiryo" panose="020B0604030504040204" pitchFamily="34" charset="-128"/>
                <a:ea typeface="Meiryo" panose="020B0604030504040204" pitchFamily="34" charset="-128"/>
              </a:rPr>
              <a:t>PDU</a:t>
            </a:r>
            <a:r>
              <a:rPr lang="zh-CN" altLang="en-US" sz="1800" dirty="0">
                <a:latin typeface="Meiryo" panose="020B0604030504040204" pitchFamily="34" charset="-128"/>
                <a:ea typeface="Meiryo" panose="020B0604030504040204" pitchFamily="34" charset="-128"/>
              </a:rPr>
              <a:t>，</a:t>
            </a:r>
            <a:r>
              <a:rPr lang="ja-JP" altLang="en-US" sz="1800">
                <a:latin typeface="Meiryo" panose="020B0604030504040204" pitchFamily="34" charset="-128"/>
                <a:ea typeface="Meiryo" panose="020B0604030504040204" pitchFamily="34" charset="-128"/>
              </a:rPr>
              <a:t>散热</a:t>
            </a:r>
            <a:r>
              <a:rPr lang="zh-CN" altLang="en-US" sz="1800" dirty="0">
                <a:latin typeface="Meiryo" panose="020B0604030504040204" pitchFamily="34" charset="-128"/>
                <a:ea typeface="Meiryo" panose="020B0604030504040204" pitchFamily="34" charset="-128"/>
              </a:rPr>
              <a:t>，</a:t>
            </a:r>
            <a:r>
              <a:rPr lang="en-US" altLang="zh-CN" sz="1800" dirty="0">
                <a:latin typeface="Meiryo" panose="020B0604030504040204" pitchFamily="34" charset="-128"/>
                <a:ea typeface="Meiryo" panose="020B0604030504040204" pitchFamily="34" charset="-128"/>
              </a:rPr>
              <a:t>KVM</a:t>
            </a:r>
            <a:r>
              <a:rPr lang="ja-JP" altLang="en-US" sz="1800">
                <a:latin typeface="Meiryo" panose="020B0604030504040204" pitchFamily="34" charset="-128"/>
                <a:ea typeface="Meiryo" panose="020B0604030504040204" pitchFamily="34" charset="-128"/>
              </a:rPr>
              <a:t>走线</a:t>
            </a:r>
            <a:endParaRPr lang="en-US" altLang="zh-CN" sz="1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zh-CN" altLang="en-US" sz="1800" dirty="0">
                <a:latin typeface="Meiryo" panose="020B0604030504040204" pitchFamily="34" charset="-128"/>
                <a:ea typeface="Meiryo" panose="020B0604030504040204" pitchFamily="34" charset="-128"/>
              </a:rPr>
              <a:t>服务器： </a:t>
            </a:r>
            <a:r>
              <a:rPr lang="en-US" altLang="zh-CN" sz="1800" dirty="0">
                <a:latin typeface="Meiryo" panose="020B0604030504040204" pitchFamily="34" charset="-128"/>
                <a:ea typeface="Meiryo" panose="020B0604030504040204" pitchFamily="34" charset="-128"/>
              </a:rPr>
              <a:t>IBM (AIX), HP (UX), SUN (Solaris), Intel x86_64 (Linux or Windows)</a:t>
            </a:r>
          </a:p>
          <a:p>
            <a:r>
              <a:rPr lang="zh-CN" altLang="en-US" sz="1800" dirty="0">
                <a:latin typeface="Meiryo" panose="020B0604030504040204" pitchFamily="34" charset="-128"/>
                <a:ea typeface="Meiryo" panose="020B0604030504040204" pitchFamily="34" charset="-128"/>
              </a:rPr>
              <a:t>存储：</a:t>
            </a:r>
            <a:r>
              <a:rPr lang="en-US" altLang="zh-CN" sz="1800" dirty="0">
                <a:latin typeface="Meiryo" panose="020B0604030504040204" pitchFamily="34" charset="-128"/>
                <a:ea typeface="Meiryo" panose="020B0604030504040204" pitchFamily="34" charset="-128"/>
              </a:rPr>
              <a:t>SAN </a:t>
            </a:r>
            <a:r>
              <a:rPr lang="zh-CN" altLang="en-US" sz="1800" dirty="0">
                <a:latin typeface="Meiryo" panose="020B0604030504040204" pitchFamily="34" charset="-128"/>
                <a:ea typeface="Meiryo" panose="020B0604030504040204" pitchFamily="34" charset="-128"/>
              </a:rPr>
              <a:t>网络 </a:t>
            </a:r>
            <a:r>
              <a:rPr lang="en-US" altLang="zh-CN" sz="1800" dirty="0">
                <a:latin typeface="Meiryo" panose="020B0604030504040204" pitchFamily="34" charset="-128"/>
                <a:ea typeface="Meiryo" panose="020B0604030504040204" pitchFamily="34" charset="-128"/>
              </a:rPr>
              <a:t>+ </a:t>
            </a:r>
            <a:r>
              <a:rPr lang="zh-CN" altLang="en-US" sz="1800" dirty="0">
                <a:latin typeface="Meiryo" panose="020B0604030504040204" pitchFamily="34" charset="-128"/>
                <a:ea typeface="Meiryo" panose="020B0604030504040204" pitchFamily="34" charset="-128"/>
              </a:rPr>
              <a:t>磁盘阵列</a:t>
            </a:r>
            <a:endParaRPr lang="en-US" altLang="zh-CN" sz="1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zh-CN" altLang="en-US" sz="1800" dirty="0">
                <a:latin typeface="Meiryo" panose="020B0604030504040204" pitchFamily="34" charset="-128"/>
                <a:ea typeface="Meiryo" panose="020B0604030504040204" pitchFamily="34" charset="-128"/>
              </a:rPr>
              <a:t>网络：核心交换机 </a:t>
            </a:r>
            <a:r>
              <a:rPr lang="en-US" altLang="zh-CN" sz="1800" dirty="0">
                <a:latin typeface="Meiryo" panose="020B0604030504040204" pitchFamily="34" charset="-128"/>
                <a:ea typeface="Meiryo" panose="020B0604030504040204" pitchFamily="34" charset="-128"/>
              </a:rPr>
              <a:t>+ </a:t>
            </a:r>
            <a:r>
              <a:rPr lang="zh-CN" altLang="en-US" sz="1800" dirty="0">
                <a:latin typeface="Meiryo" panose="020B0604030504040204" pitchFamily="34" charset="-128"/>
                <a:ea typeface="Meiryo" panose="020B0604030504040204" pitchFamily="34" charset="-128"/>
              </a:rPr>
              <a:t>子交换机</a:t>
            </a:r>
            <a:endParaRPr lang="en-US" altLang="zh-CN" sz="1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zh-CN" altLang="en-US" sz="1800" dirty="0">
                <a:latin typeface="Meiryo" panose="020B0604030504040204" pitchFamily="34" charset="-128"/>
                <a:ea typeface="Meiryo" panose="020B0604030504040204" pitchFamily="34" charset="-128"/>
              </a:rPr>
              <a:t>软件：性能监控、故障监控、虚拟化</a:t>
            </a:r>
            <a:endParaRPr lang="en-US" altLang="zh-CN" sz="18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zh-CN" altLang="en-US" sz="1800" dirty="0">
                <a:latin typeface="Meiryo" panose="020B0604030504040204" pitchFamily="34" charset="-128"/>
                <a:ea typeface="Meiryo" panose="020B0604030504040204" pitchFamily="34" charset="-128"/>
              </a:rPr>
              <a:t>业务系统：行业相关，但普遍采用</a:t>
            </a:r>
            <a:r>
              <a:rPr lang="ja-JP" altLang="en-US" sz="1800">
                <a:latin typeface="Meiryo" panose="020B0604030504040204" pitchFamily="34" charset="-128"/>
                <a:ea typeface="Meiryo" panose="020B0604030504040204" pitchFamily="34" charset="-128"/>
              </a:rPr>
              <a:t>虚拟化</a:t>
            </a:r>
            <a:r>
              <a:rPr lang="zh-CN" altLang="en-US" sz="1800" dirty="0">
                <a:latin typeface="Meiryo" panose="020B0604030504040204" pitchFamily="34" charset="-128"/>
                <a:ea typeface="Meiryo" panose="020B0604030504040204" pitchFamily="34" charset="-128"/>
              </a:rPr>
              <a:t>，数据库作为后端，中间件，以及廋客户端（例如浏览器），高可用群集软件做</a:t>
            </a:r>
            <a:r>
              <a:rPr lang="en-US" altLang="zh-CN" sz="1800" dirty="0">
                <a:latin typeface="Meiryo" panose="020B0604030504040204" pitchFamily="34" charset="-128"/>
                <a:ea typeface="Meiryo" panose="020B0604030504040204" pitchFamily="34" charset="-128"/>
              </a:rPr>
              <a:t>HA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0287"/>
          </a:xfrm>
        </p:spPr>
        <p:txBody>
          <a:bodyPr>
            <a:normAutofit/>
          </a:bodyPr>
          <a:lstStyle/>
          <a:p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数据中心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案例</a:t>
            </a:r>
            <a:r>
              <a:rPr lang="en-US" dirty="0">
                <a:latin typeface="Meiryo" panose="020B0604030504040204" pitchFamily="34" charset="-128"/>
                <a:ea typeface="Meiryo" panose="020B0604030504040204" pitchFamily="34" charset="-128"/>
              </a:rPr>
              <a:t>:</a:t>
            </a:r>
            <a:r>
              <a:rPr lang="zh-CN" altLang="en-US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某</a:t>
            </a:r>
            <a:r>
              <a:rPr lang="en-US" altLang="zh-CN" dirty="0">
                <a:latin typeface="Meiryo" panose="020B0604030504040204" pitchFamily="34" charset="-128"/>
                <a:ea typeface="Meiryo" panose="020B0604030504040204" pitchFamily="34" charset="-128"/>
              </a:rPr>
              <a:t>500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强保险公司</a:t>
            </a:r>
            <a:endParaRPr 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979074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2096</Words>
  <Application>Microsoft Macintosh PowerPoint</Application>
  <PresentationFormat>Widescreen</PresentationFormat>
  <Paragraphs>482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Meiryo</vt:lpstr>
      <vt:lpstr>Aharoni</vt:lpstr>
      <vt:lpstr>Arial</vt:lpstr>
      <vt:lpstr>Calibri</vt:lpstr>
      <vt:lpstr>Corbel</vt:lpstr>
      <vt:lpstr>Depth</vt:lpstr>
      <vt:lpstr>存储产品的测试</vt:lpstr>
      <vt:lpstr>存储产品的测试 – 测试内容</vt:lpstr>
      <vt:lpstr>存储产品的测试 – 测试类型</vt:lpstr>
      <vt:lpstr>存储产品的测试 – 方法和工具</vt:lpstr>
      <vt:lpstr>存储产品的测试 – MBT功能测试</vt:lpstr>
      <vt:lpstr>可靠性测试 – FMEA</vt:lpstr>
      <vt:lpstr>测试资产 – FML（故障模式库）</vt:lpstr>
      <vt:lpstr>存储产品的测试 – 系统集成测试</vt:lpstr>
      <vt:lpstr>数据中心案例: 某500强保险公司</vt:lpstr>
      <vt:lpstr>CCTF &amp; WIDGETS</vt:lpstr>
      <vt:lpstr>Widget Framework</vt:lpstr>
      <vt:lpstr>WIDGET FRAMEWORK - 业务负载+故障注入</vt:lpstr>
      <vt:lpstr>单个应用程序</vt:lpstr>
      <vt:lpstr>整个系统</vt:lpstr>
      <vt:lpstr>Widgets – Workload Generators &amp; Fault Injectors</vt:lpstr>
      <vt:lpstr>WIDGETS</vt:lpstr>
      <vt:lpstr>A typical structure of a widget</vt:lpstr>
      <vt:lpstr>Concurrency Control Test Framework</vt:lpstr>
      <vt:lpstr>存储产品的测试 – 系统集成测试</vt:lpstr>
      <vt:lpstr>CCTF - 可控的并发</vt:lpstr>
      <vt:lpstr>PowerPoint Presentation</vt:lpstr>
      <vt:lpstr>CCTF  Objects</vt:lpstr>
      <vt:lpstr>PowerPoint Presentation</vt:lpstr>
      <vt:lpstr>PowerPoint Presentation</vt:lpstr>
      <vt:lpstr>CCTF – So, a CCTF case can be …</vt:lpstr>
      <vt:lpstr>Thanks!   Q&amp;A…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CCTF &amp; WIDGETS</dc:title>
  <dc:creator>user</dc:creator>
  <cp:lastModifiedBy>user</cp:lastModifiedBy>
  <cp:revision>18</cp:revision>
  <dcterms:created xsi:type="dcterms:W3CDTF">2019-04-10T09:40:23Z</dcterms:created>
  <dcterms:modified xsi:type="dcterms:W3CDTF">2019-04-11T06:36:39Z</dcterms:modified>
</cp:coreProperties>
</file>