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59675" cy="1069213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2262" y="-84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82084" y="423037"/>
            <a:ext cx="2429891" cy="172466"/>
          </a:xfrm>
          <a:prstGeom prst="rect">
            <a:avLst/>
          </a:prstGeom>
          <a:solidFill>
            <a:srgbClr val="3FBB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wrap="none" tIns="0" rIns="0" bIns="0" rtlCol="0" anchor="t" anchorCtr="0"/>
          <a:lstStyle/>
          <a:p>
            <a:pPr indent="53975">
              <a:lnSpc>
                <a:spcPts val="1065"/>
              </a:lnSpc>
            </a:pPr>
            <a:r>
              <a:rPr lang="en-US" altLang="ko-KR" sz="600" dirty="0" smtClean="0">
                <a:solidFill>
                  <a:srgbClr val="FFFFFF"/>
                </a:solidFill>
              </a:rPr>
              <a:t>UNDERGRADUATE ADMISSIONS FOR INTERNATIONAL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354" y="872362"/>
            <a:ext cx="248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b="1" dirty="0" smtClean="0">
                <a:solidFill>
                  <a:srgbClr val="3FBB71"/>
                </a:solidFill>
              </a:rPr>
              <a:t>8. I mportant Notes</a:t>
            </a:r>
            <a:endParaRPr lang="ko-KR" altLang="ko-KR" b="1" dirty="0">
              <a:solidFill>
                <a:srgbClr val="3FBB7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363" y="1228471"/>
            <a:ext cx="1292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231F1F"/>
                </a:solidFill>
              </a:rPr>
              <a:t>1) Eligibility</a:t>
            </a:r>
            <a:endParaRPr lang="ko-KR" altLang="ko-KR" sz="1200" dirty="0">
              <a:solidFill>
                <a:srgbClr val="231F1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6312" y="1541272"/>
            <a:ext cx="58306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① Applicants must meet all admission requirements. (Nationality, academic background and language proficiency)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6312" y="1680972"/>
            <a:ext cx="61634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② A  pplicants who are stateless or holding multiple citizenships alongside their Korean citizenship are ineligible to apply as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4075" y="1820672"/>
            <a:ext cx="15567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international students.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312" y="1960372"/>
            <a:ext cx="63606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③  If an applicant or the applicant’s parents do NOT hold foreign nationalities by birth, then the applicant must submit proof of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4075" y="2100072"/>
            <a:ext cx="5785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their renunciation or loss of South Korean (Republic of Korea) citizenship in pursuit of another nation’s citizenship.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29944" y="2239772"/>
            <a:ext cx="6439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(Only permitted when an applicant and their parents both acquired foreign citizenship before the applicant entered to high school.)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6312" y="2379472"/>
            <a:ext cx="65506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④  Any school qualification exams taken in Korea or overseas through curricula such as home-schooling, online courses, GED, adult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54075" y="2519172"/>
            <a:ext cx="43432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education, or language school will not be considered for regular school curriculum.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8363" y="2828671"/>
            <a:ext cx="4324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231F1F"/>
                </a:solidFill>
              </a:rPr>
              <a:t>2) Basic Matters Regarding the Submission of Documents</a:t>
            </a:r>
            <a:endParaRPr lang="ko-KR" altLang="ko-KR" sz="1200" dirty="0">
              <a:solidFill>
                <a:srgbClr val="231F1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6312" y="3141472"/>
            <a:ext cx="6577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① A  fter the online application is completed on the Uway Apply website, print out the UOS’s forms (letter of self-introduction and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56234" y="3281172"/>
            <a:ext cx="58502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study plan, etc.) from the OIA webpage and submit all the required admission materials via post to the OIA office.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6312" y="3420872"/>
            <a:ext cx="5946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② A  ll supporting documents must be original and issued within 1 year from the deadline for the online application.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088" y="3560572"/>
            <a:ext cx="2354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(As for Bank Statement – within 30days)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6312" y="3700272"/>
            <a:ext cx="65817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③ A  ll submissions must be in Korean or English. Documents not written in Korean or English must be submitted with a notarized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234" y="3839972"/>
            <a:ext cx="5644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English translation by an authorized office located in the country where the submissions are originated from.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62457" y="3979672"/>
            <a:ext cx="29320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※ Applicants’ own translation will not be accepted.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312" y="4119372"/>
            <a:ext cx="64954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④ T  he spelling of the applicant’s name written in English on all their documents must correspond to the spelling of their name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6234" y="4259072"/>
            <a:ext cx="13468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on their passport.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6312" y="4398772"/>
            <a:ext cx="62346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⑤  Submitted documents will not be returned. We encourage applicants to prepare enough additional documents for visa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6234" y="4538472"/>
            <a:ext cx="15803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application in advance.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312" y="4678172"/>
            <a:ext cx="36355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⑥ Submission documents may be added or subtracted as required.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6312" y="4817872"/>
            <a:ext cx="65341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⑦  Please mark the key personal information such as name, date of birth, school name, graduation date, etc. for identification with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4075" y="4957572"/>
            <a:ext cx="19265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a highlighter when submitting.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26312" y="5097272"/>
            <a:ext cx="65427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⑧ T  he applicant is responsible for any disadvantages caused by a mistake or omission in the documents. If the submitted documents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4075" y="5236972"/>
            <a:ext cx="52882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have not met the minimum requirement, the applicant will be excluded from the document evaluation.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6312" y="5376672"/>
            <a:ext cx="65265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⑨ R  egarding application forms and all the submitted documents, if any forgeries, counterfeits, falsified statements, or other unjust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4075" y="5516372"/>
            <a:ext cx="64573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actions are discovered, the applicant will be rejected. If such matters are identified, even after admission, the acceptance of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54075" y="5656072"/>
            <a:ext cx="39006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admission will be revoked and payed tuition fees will not be refunded.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8363" y="5965571"/>
            <a:ext cx="2228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231F1F"/>
                </a:solidFill>
              </a:rPr>
              <a:t>3) Admission Proceedings</a:t>
            </a:r>
            <a:endParaRPr lang="ko-KR" altLang="ko-KR" sz="1200" dirty="0">
              <a:solidFill>
                <a:srgbClr val="231F1F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6312" y="6278372"/>
            <a:ext cx="65609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① Please write the contact information (phone number(s), email address(es), etc.) that you can be reached at on the application form.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52043" y="6418072"/>
            <a:ext cx="59935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The University of Seoul does not bear any responsibility for any disadvantages caused by contact issues whatsoever.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6312" y="6557772"/>
            <a:ext cx="3532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② Information regarding admission scores will not be disclosed.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8363" y="6867271"/>
            <a:ext cx="2628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231F1F"/>
                </a:solidFill>
              </a:rPr>
              <a:t>4) Requirements for Graduation</a:t>
            </a:r>
            <a:endParaRPr lang="ko-KR" altLang="ko-KR" sz="1200" dirty="0">
              <a:solidFill>
                <a:srgbClr val="231F1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6312" y="7180072"/>
            <a:ext cx="64899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①  Admitted applicants who do not hold a level 4 or higher on TOPIK when they enter the school are required to achieve this level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54075" y="7319772"/>
            <a:ext cx="16080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before their graduation.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6312" y="7459472"/>
            <a:ext cx="65487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② R  egardless of the time of admission (March or September), freshmen must complete eight semesters (10 semesters for architecture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4075" y="7599172"/>
            <a:ext cx="63945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major in the department of architecture) and transfer students must complete four semesters to graduate. However, in the case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54075" y="7738872"/>
            <a:ext cx="527011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of early graduation, it is possible only if the requirements for early graduation are met after application.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26312" y="7878572"/>
            <a:ext cx="5227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③ Each department may have qualifications or prerequisite subjects according to internal regulations.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6312" y="8018271"/>
            <a:ext cx="6568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④ G  raduation credits and other graduation requirements vary for each department, so please check them with the department’s office.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26312" y="8157972"/>
            <a:ext cx="6510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⑤ I n the case of transfer students, the accredited credit of the UOS is determined by their previously enrolled university’s completion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54075" y="8297672"/>
            <a:ext cx="5539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credit, and accordingly, even if they enter the third grade, they may not be able to graduate within two years.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8363" y="8607171"/>
            <a:ext cx="1787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1200" dirty="0" smtClean="0">
                <a:solidFill>
                  <a:srgbClr val="231F1F"/>
                </a:solidFill>
              </a:rPr>
              <a:t>5) Additional Notes</a:t>
            </a:r>
            <a:endParaRPr lang="ko-KR" altLang="ko-KR" sz="1200" dirty="0">
              <a:solidFill>
                <a:srgbClr val="231F1F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6312" y="8919972"/>
            <a:ext cx="40466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① Schedules and content may change according to the universities’ policies.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26312" y="9059672"/>
            <a:ext cx="60481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② A  ll notifications will be posted on the OIA website at https://oia.uos.ac.kr (No individual notification will be provided.)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6312" y="9199372"/>
            <a:ext cx="6453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③  This application guide was originally written in Korean and then translated into other languages. If there are any disparities on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54075" y="9339072"/>
            <a:ext cx="40387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the interpretation of its meaning, the Korean language version takes priority.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26312" y="9478772"/>
            <a:ext cx="4923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900" dirty="0" smtClean="0">
                <a:solidFill>
                  <a:srgbClr val="231F1F"/>
                </a:solidFill>
              </a:rPr>
              <a:t>④ In the event of a semantic conflict in this guidelines, the Korean guidelines will be prioritized.</a:t>
            </a:r>
            <a:endParaRPr lang="ko-KR" altLang="ko-KR" sz="900" dirty="0">
              <a:solidFill>
                <a:srgbClr val="231F1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166237" y="9951974"/>
            <a:ext cx="1625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ko-KR" sz="700" dirty="0" smtClean="0">
                <a:solidFill>
                  <a:srgbClr val="444041"/>
                </a:solidFill>
              </a:rPr>
              <a:t>UNIVERSITY OF SEOUL </a:t>
            </a:r>
            <a:r>
              <a:rPr lang="en-US" altLang="ko-KR" sz="800" b="1" dirty="0" smtClean="0">
                <a:solidFill>
                  <a:srgbClr val="444041"/>
                </a:solidFill>
              </a:rPr>
              <a:t>13</a:t>
            </a:r>
            <a:endParaRPr lang="ko-KR" altLang="ko-KR" sz="800" b="1" dirty="0">
              <a:solidFill>
                <a:srgbClr val="44404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718</Words>
  <Application>Microsoft Office PowerPoint</Application>
  <PresentationFormat>A4 Paper (210x297 mm)</PresentationFormat>
  <Paragraphs>51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</cp:revision>
  <dcterms:created xsi:type="dcterms:W3CDTF">2006-08-16T00:00:00Z</dcterms:created>
  <dcterms:modified xsi:type="dcterms:W3CDTF">2016-03-04T06:59:58Z</dcterms:modified>
</cp:coreProperties>
</file>