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7" r:id="rId4"/>
    <p:sldId id="264" r:id="rId5"/>
    <p:sldId id="261" r:id="rId6"/>
    <p:sldId id="260" r:id="rId7"/>
    <p:sldId id="258" r:id="rId8"/>
    <p:sldId id="263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7" autoAdjust="0"/>
    <p:restoredTop sz="86421" autoAdjust="0"/>
  </p:normalViewPr>
  <p:slideViewPr>
    <p:cSldViewPr snapToGrid="0">
      <p:cViewPr>
        <p:scale>
          <a:sx n="75" d="100"/>
          <a:sy n="75" d="100"/>
        </p:scale>
        <p:origin x="828" y="6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Knowledge Marketing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Rest service design for Email </a:t>
            </a:r>
            <a:r>
              <a:rPr lang="en-US" dirty="0"/>
              <a:t>Marketing </a:t>
            </a:r>
            <a:r>
              <a:rPr lang="en-US" dirty="0" smtClean="0"/>
              <a:t>with web </a:t>
            </a:r>
            <a:r>
              <a:rPr lang="en-US" dirty="0" smtClean="0"/>
              <a:t>api</a:t>
            </a:r>
            <a:r>
              <a:rPr lang="en-US" dirty="0" smtClean="0"/>
              <a:t> 2.2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95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" y="286603"/>
            <a:ext cx="8103870" cy="63394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62" y="286603"/>
            <a:ext cx="11382375" cy="6286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4450" y="286603"/>
            <a:ext cx="2221230" cy="1450757"/>
          </a:xfrm>
        </p:spPr>
        <p:txBody>
          <a:bodyPr/>
          <a:lstStyle/>
          <a:p>
            <a:r>
              <a:rPr lang="en-US" dirty="0" smtClean="0"/>
              <a:t>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5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</a:t>
            </a:r>
            <a:r>
              <a:rPr lang="en-US" baseline="0" dirty="0" smtClean="0"/>
              <a:t>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Follow REST principles where practical. (GET, POST, PUT, DELETE)</a:t>
            </a:r>
          </a:p>
          <a:p>
            <a: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lang="en-US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Search is a special case; it supports </a:t>
            </a:r>
            <a:r>
              <a:rPr lang="en-US" sz="200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only GET with one method for each other controller</a:t>
            </a:r>
            <a:endParaRPr lang="en-US" dirty="0" smtClean="0"/>
          </a:p>
          <a:p>
            <a:r>
              <a:rPr lang="en-US" dirty="0" smtClean="0"/>
              <a:t>API methods are the thinnest</a:t>
            </a:r>
            <a:r>
              <a:rPr lang="en-US" baseline="0" dirty="0" smtClean="0"/>
              <a:t> possible wrapper around the Business Layer</a:t>
            </a:r>
          </a:p>
          <a:p>
            <a:r>
              <a:rPr lang="en-US" baseline="0" dirty="0" smtClean="0"/>
              <a:t>Where possible, validation is delegated to the Business Layer.  </a:t>
            </a:r>
          </a:p>
          <a:p>
            <a:r>
              <a:rPr lang="en-US" baseline="0" dirty="0" smtClean="0"/>
              <a:t>Exposed objects (API Model Objects) are subsets of existing Business Layer Object (“Business Objects”)</a:t>
            </a:r>
          </a:p>
          <a:p>
            <a:r>
              <a:rPr lang="en-US" baseline="0" dirty="0" smtClean="0"/>
              <a:t>Response statuses following HTTP conventions; payloads are delivered in terms of API Model Objects or -in the case errors- an object with the associated HTTP Status Code and a “friendly” error message.</a:t>
            </a:r>
          </a:p>
          <a:p>
            <a:pPr rtl="0" eaLnBrk="1" latinLnBrk="0" hangingPunct="1"/>
            <a:r>
              <a:rPr lang="en-US" sz="200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Design-time configuration (Errors, Search) are handled by custom “singleton” static classes.</a:t>
            </a:r>
            <a:endParaRPr lang="en-US" dirty="0" smtClean="0">
              <a:effectLst/>
            </a:endParaRPr>
          </a:p>
          <a:p>
            <a:r>
              <a:rPr lang="en-US" baseline="0" dirty="0" smtClean="0"/>
              <a:t>Cross-cutting concerns (Authentication &amp; Logging) are handled via globally applied Attributes</a:t>
            </a:r>
          </a:p>
          <a:p>
            <a:r>
              <a:rPr lang="en-US" baseline="0" dirty="0" smtClean="0"/>
              <a:t>Request scoped commonality is centralized in a custom base-class.</a:t>
            </a:r>
          </a:p>
        </p:txBody>
      </p:sp>
    </p:spTree>
    <p:extLst>
      <p:ext uri="{BB962C8B-B14F-4D97-AF65-F5344CB8AC3E}">
        <p14:creationId xmlns:p14="http://schemas.microsoft.com/office/powerpoint/2010/main" val="144705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6050" y="286603"/>
            <a:ext cx="4659630" cy="1450757"/>
          </a:xfrm>
        </p:spPr>
        <p:txBody>
          <a:bodyPr/>
          <a:lstStyle/>
          <a:p>
            <a:r>
              <a:rPr lang="en-US" dirty="0" smtClean="0"/>
              <a:t>High-Level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71" y="666750"/>
            <a:ext cx="8521919" cy="589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57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Headers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r>
              <a:rPr lang="en-US" baseline="0" dirty="0" smtClean="0"/>
              <a:t> all request, a custom header called “</a:t>
            </a:r>
            <a:r>
              <a:rPr lang="en-US" b="1" baseline="0" dirty="0" err="1" smtClean="0"/>
              <a:t>APIAccessKey</a:t>
            </a:r>
            <a:r>
              <a:rPr lang="en-US" baseline="0" dirty="0" smtClean="0"/>
              <a:t>” is required</a:t>
            </a:r>
          </a:p>
          <a:p>
            <a:r>
              <a:rPr lang="en-US" baseline="0" dirty="0" smtClean="0"/>
              <a:t>For responses, </a:t>
            </a:r>
            <a:r>
              <a:rPr lang="en-US" sz="200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PUT and POST set a </a:t>
            </a:r>
            <a:r>
              <a:rPr lang="en-US" baseline="0" dirty="0" smtClean="0"/>
              <a:t>“Location” </a:t>
            </a:r>
            <a:r>
              <a:rPr lang="en-US" b="1" baseline="0" dirty="0" smtClean="0"/>
              <a:t>header </a:t>
            </a:r>
            <a:r>
              <a:rPr lang="en-US" baseline="0" dirty="0" smtClean="0"/>
              <a:t>containing the URI for the subject of the action.</a:t>
            </a:r>
          </a:p>
        </p:txBody>
      </p:sp>
    </p:spTree>
    <p:extLst>
      <p:ext uri="{BB962C8B-B14F-4D97-AF65-F5344CB8AC3E}">
        <p14:creationId xmlns:p14="http://schemas.microsoft.com/office/powerpoint/2010/main" val="105743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86603"/>
            <a:ext cx="9244825" cy="64380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0" y="286603"/>
            <a:ext cx="2926080" cy="894497"/>
          </a:xfrm>
        </p:spPr>
        <p:txBody>
          <a:bodyPr>
            <a:normAutofit/>
          </a:bodyPr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869680" y="990179"/>
            <a:ext cx="3154680" cy="8555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Cross Cutting Concerns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6579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" y="286603"/>
            <a:ext cx="8103870" cy="63394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4450" y="286603"/>
            <a:ext cx="2221230" cy="1450757"/>
          </a:xfrm>
        </p:spPr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81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286603"/>
            <a:ext cx="10842152" cy="63713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8650" y="286603"/>
            <a:ext cx="2907030" cy="1450757"/>
          </a:xfrm>
        </p:spPr>
        <p:txBody>
          <a:bodyPr/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8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" y="286603"/>
            <a:ext cx="8103870" cy="63394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1800" y="286603"/>
            <a:ext cx="3103880" cy="14507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Search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03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</a:t>
            </a:r>
            <a:r>
              <a:rPr lang="en-US" baseline="0" dirty="0" smtClean="0"/>
              <a:t> Responses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400-499</a:t>
            </a:r>
            <a:r>
              <a:rPr lang="en-US" baseline="0" dirty="0" smtClean="0"/>
              <a:t> – Responses in this range indicate an error with the Request (e.g. 4xx codes)</a:t>
            </a:r>
          </a:p>
          <a:p>
            <a: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lang="en-US" baseline="0" dirty="0" smtClean="0"/>
              <a:t>problems will return something in the 4xx range.</a:t>
            </a:r>
          </a:p>
          <a:p>
            <a:r>
              <a:rPr lang="en-US" baseline="0" dirty="0" smtClean="0"/>
              <a:t>4xx codes are transformed into “Friendly Exception Messages” internally according to a lookup table mapping specific exception types to delegates that generate context specific messages.</a:t>
            </a:r>
          </a:p>
          <a:p>
            <a:r>
              <a:rPr lang="en-US" dirty="0" smtClean="0"/>
              <a:t>404 (“Not Found”)</a:t>
            </a:r>
            <a:r>
              <a:rPr lang="en-US" baseline="0" dirty="0" smtClean="0"/>
              <a:t> is an exception to this pattern; no </a:t>
            </a:r>
            <a:r>
              <a:rPr lang="en-US" sz="200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message/</a:t>
            </a:r>
            <a:r>
              <a:rPr lang="en-US" baseline="0" dirty="0" smtClean="0"/>
              <a:t>additional information is provided.</a:t>
            </a:r>
          </a:p>
          <a:p>
            <a:pPr rtl="0" eaLnBrk="1" fontAlgn="auto" latinLnBrk="0" hangingPunct="1"/>
            <a:r>
              <a:rPr lang="en-US" sz="200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500-599 – Indicate a problem with (or creating) a response.</a:t>
            </a:r>
            <a:endParaRPr lang="en-US" dirty="0" smtClean="0">
              <a:effectLst/>
            </a:endParaRPr>
          </a:p>
          <a:p>
            <a:r>
              <a:rPr lang="en-US" sz="200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500 “Internal Server Error” – generally, uncaught exceptions will return this code, while anticipated.  These receive special handing, specifically adding a record to the Common error log and associating it back to the API Log entry for the request.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6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322</TotalTime>
  <Words>345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Knowledge Marketing</vt:lpstr>
      <vt:lpstr>Conceptual Design</vt:lpstr>
      <vt:lpstr>High-Level Design</vt:lpstr>
      <vt:lpstr>HTTP Headers</vt:lpstr>
      <vt:lpstr>Attributes</vt:lpstr>
      <vt:lpstr>Models</vt:lpstr>
      <vt:lpstr>Controllers</vt:lpstr>
      <vt:lpstr>Search Configuration</vt:lpstr>
      <vt:lpstr>Error Responses</vt:lpstr>
      <vt:lpstr>Errors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Email Marketing Web API Design</dc:title>
  <dc:creator>Corwin Brust</dc:creator>
  <cp:lastModifiedBy>Corwin Brust</cp:lastModifiedBy>
  <cp:revision>12</cp:revision>
  <dcterms:created xsi:type="dcterms:W3CDTF">2015-04-24T15:55:55Z</dcterms:created>
  <dcterms:modified xsi:type="dcterms:W3CDTF">2015-04-24T21:18:42Z</dcterms:modified>
</cp:coreProperties>
</file>