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74" r:id="rId12"/>
    <p:sldId id="267" r:id="rId13"/>
    <p:sldId id="268" r:id="rId14"/>
    <p:sldId id="272" r:id="rId15"/>
    <p:sldId id="270" r:id="rId16"/>
    <p:sldId id="271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0"/>
    <p:restoredTop sz="94650"/>
  </p:normalViewPr>
  <p:slideViewPr>
    <p:cSldViewPr snapToGrid="0" snapToObjects="1">
      <p:cViewPr>
        <p:scale>
          <a:sx n="96" d="100"/>
          <a:sy n="96" d="100"/>
        </p:scale>
        <p:origin x="-2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87DF8-9330-014A-9DA8-32C8243F2AAF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11AC1-B67D-FE4B-9D53-3C17A714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2AC47D-A870-AC42-A0C1-C3D70F71221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782EAB-8FCF-8941-8A67-3C33D5F14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Modeling Dependent Effect Sizes in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Meta-analysis</a:t>
            </a:r>
            <a:r>
              <a:rPr lang="en-US" sz="4400" b="1" dirty="0"/>
              <a:t>: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Comparing </a:t>
            </a:r>
            <a:r>
              <a:rPr lang="en-US" sz="4400" b="1" dirty="0"/>
              <a:t>Two </a:t>
            </a:r>
            <a:r>
              <a:rPr lang="en-US" sz="4400" b="1" dirty="0" smtClean="0"/>
              <a:t>Approaches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 smtClean="0"/>
          </a:p>
          <a:p>
            <a:r>
              <a:rPr lang="en-US" i="1" dirty="0" smtClean="0"/>
              <a:t>Fred Oswald, Chen </a:t>
            </a:r>
            <a:r>
              <a:rPr lang="en-US" i="1" dirty="0" err="1" smtClean="0"/>
              <a:t>Zuo</a:t>
            </a:r>
            <a:r>
              <a:rPr lang="en-US" i="1" dirty="0" smtClean="0"/>
              <a:t>, &amp; Evan S. </a:t>
            </a:r>
            <a:r>
              <a:rPr lang="en-US" i="1" dirty="0" err="1" smtClean="0"/>
              <a:t>Mulfinger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Rice University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792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What if there are a lot of </a:t>
            </a:r>
            <a:br>
              <a:rPr lang="en-US" dirty="0" smtClean="0"/>
            </a:br>
            <a:r>
              <a:rPr lang="en-US" dirty="0" smtClean="0"/>
              <a:t>dependent effects?: </a:t>
            </a:r>
            <a:r>
              <a:rPr lang="en-US" dirty="0" smtClean="0">
                <a:solidFill>
                  <a:srgbClr val="00B050"/>
                </a:solidFill>
              </a:rPr>
              <a:t>New school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69433" cy="40233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/>
                </a:solidFill>
              </a:rPr>
              <a:t>Take a </a:t>
            </a:r>
            <a:r>
              <a:rPr lang="en-US" sz="2800" dirty="0" smtClean="0">
                <a:solidFill>
                  <a:srgbClr val="0000FF"/>
                </a:solidFill>
              </a:rPr>
              <a:t>not-refined-but-parsimonious approach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r>
              <a:rPr lang="en-US" sz="2600" i="1" dirty="0" smtClean="0">
                <a:solidFill>
                  <a:schemeClr val="tx1"/>
                </a:solidFill>
              </a:rPr>
              <a:t>Robust meta-analysis</a:t>
            </a:r>
            <a:r>
              <a:rPr lang="en-US" sz="2600" dirty="0" smtClean="0">
                <a:solidFill>
                  <a:schemeClr val="tx1"/>
                </a:solidFill>
              </a:rPr>
              <a:t/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 If total dependency = 1 and complete independence = 0, specify all dependent effects as something in between, </a:t>
            </a:r>
            <a:r>
              <a:rPr lang="en-US" sz="2600" dirty="0">
                <a:solidFill>
                  <a:srgbClr val="0000FF"/>
                </a:solidFill>
              </a:rPr>
              <a:t>like .80 </a:t>
            </a:r>
            <a:br>
              <a:rPr lang="en-US" sz="2600" dirty="0">
                <a:solidFill>
                  <a:srgbClr val="0000FF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(.80 is the default, value doesn’t matter in a wide range of cases) </a:t>
            </a:r>
            <a:r>
              <a:rPr lang="en-US" sz="2600" dirty="0" smtClean="0">
                <a:solidFill>
                  <a:schemeClr val="tx1"/>
                </a:solidFill>
              </a:rPr>
              <a:t/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(Fisher &amp; Tipton, 2014; Hedges, Tipton, &amp; Johnson, 2010)</a:t>
            </a: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Multilevel meta-analysis</a:t>
            </a:r>
            <a:b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Dependence cannot be estimated accurately from the data, </a:t>
            </a:r>
            <a:b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but there is known clustering; e.g., effects from the same site; multiple comparisons against a control group</a:t>
            </a:r>
            <a:b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(see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Konstantopolous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2011)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5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What if there are a lot of </a:t>
            </a:r>
            <a:br>
              <a:rPr lang="en-US" dirty="0" smtClean="0"/>
            </a:br>
            <a:r>
              <a:rPr lang="en-US" dirty="0" smtClean="0"/>
              <a:t>dependent effects?: </a:t>
            </a:r>
            <a:r>
              <a:rPr lang="en-US" dirty="0" smtClean="0">
                <a:solidFill>
                  <a:srgbClr val="00B050"/>
                </a:solidFill>
              </a:rPr>
              <a:t>New school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69433" cy="40233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/>
                </a:solidFill>
              </a:rPr>
              <a:t>Take a </a:t>
            </a:r>
            <a:r>
              <a:rPr lang="en-US" sz="2800" dirty="0" smtClean="0">
                <a:solidFill>
                  <a:srgbClr val="0000FF"/>
                </a:solidFill>
              </a:rPr>
              <a:t>not-refined-but-parsimonious approach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Robust meta-analysis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total dependency = 1 and complete independence = 0, specify all dependent effects as something in between, like .80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(.80 is the default, value doesn’t matter in a wide range of cases)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(Fisher &amp; Tipton, 2014; Hedges, Tipton, &amp; Johnson, 2010)</a:t>
            </a: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r>
              <a:rPr lang="en-US" sz="2600" i="1" dirty="0" smtClean="0">
                <a:solidFill>
                  <a:schemeClr val="tx1"/>
                </a:solidFill>
              </a:rPr>
              <a:t>Multilevel meta-analysis</a:t>
            </a:r>
            <a:br>
              <a:rPr lang="en-US" sz="2600" i="1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Dependence cannot be estimated accurately from the data,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but there is known clustering; e.g., effects from the same site; multiple comparisons against a control group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(see </a:t>
            </a:r>
            <a:r>
              <a:rPr lang="en-US" sz="2000" dirty="0" err="1" smtClean="0">
                <a:solidFill>
                  <a:srgbClr val="000000"/>
                </a:solidFill>
              </a:rPr>
              <a:t>Konstantopolous</a:t>
            </a:r>
            <a:r>
              <a:rPr lang="en-US" sz="2000" dirty="0" smtClean="0">
                <a:solidFill>
                  <a:srgbClr val="000000"/>
                </a:solidFill>
              </a:rPr>
              <a:t>, 2011)</a:t>
            </a:r>
            <a:endParaRPr lang="en-US" sz="2000" dirty="0">
              <a:solidFill>
                <a:srgbClr val="000000"/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arenBoth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5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dependent effects: </a:t>
            </a:r>
            <a:r>
              <a:rPr lang="en-US" dirty="0" smtClean="0">
                <a:solidFill>
                  <a:srgbClr val="00B050"/>
                </a:solidFill>
              </a:rPr>
              <a:t>New school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</a:pPr>
            <a:r>
              <a:rPr lang="en-US" sz="2800" dirty="0" smtClean="0">
                <a:solidFill>
                  <a:schemeClr val="tx1"/>
                </a:solidFill>
              </a:rPr>
              <a:t>Take the </a:t>
            </a:r>
            <a:r>
              <a:rPr lang="en-US" sz="2800" dirty="0" smtClean="0">
                <a:solidFill>
                  <a:srgbClr val="0000FF"/>
                </a:solidFill>
              </a:rPr>
              <a:t>more-refined-yet-most-complex approach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ccount for the level of sample dependency (e.g., have all correlations), even samples/settings vary in unknown ways, and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i="1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 may be small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(Cheung, 2014; Hedges &amp; </a:t>
            </a:r>
            <a:r>
              <a:rPr lang="en-US" sz="2400" dirty="0" err="1" smtClean="0">
                <a:solidFill>
                  <a:schemeClr val="tx1"/>
                </a:solidFill>
              </a:rPr>
              <a:t>Olkin</a:t>
            </a:r>
            <a:r>
              <a:rPr lang="en-US" sz="2400" dirty="0" smtClean="0">
                <a:solidFill>
                  <a:schemeClr val="tx1"/>
                </a:solidFill>
              </a:rPr>
              <a:t>, 1985; Rosenthal &amp; Rubin, 1986) </a:t>
            </a:r>
          </a:p>
          <a:p>
            <a:pPr marL="515938" lvl="1" indent="-3159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We were hoping to do this </a:t>
            </a:r>
            <a:r>
              <a:rPr lang="en-US" sz="2600" dirty="0" smtClean="0">
                <a:solidFill>
                  <a:srgbClr val="0000FF"/>
                </a:solidFill>
                <a:sym typeface="Wingdings"/>
              </a:rPr>
              <a:t> - more studies should report </a:t>
            </a:r>
            <a:r>
              <a:rPr lang="en-US" sz="2600" u="sng" dirty="0" smtClean="0">
                <a:solidFill>
                  <a:srgbClr val="0000FF"/>
                </a:solidFill>
                <a:sym typeface="Wingdings"/>
              </a:rPr>
              <a:t>all</a:t>
            </a:r>
            <a:r>
              <a:rPr lang="en-US" sz="2600" dirty="0" smtClean="0">
                <a:solidFill>
                  <a:srgbClr val="0000FF"/>
                </a:solidFill>
              </a:rPr>
              <a:t>  correlations for the purposes of improved meta-analyses</a:t>
            </a:r>
            <a:r>
              <a:rPr lang="en-US" sz="2600" dirty="0" smtClean="0">
                <a:solidFill>
                  <a:schemeClr val="tx1"/>
                </a:solidFill>
              </a:rPr>
              <a:t/>
            </a:r>
            <a:br>
              <a:rPr lang="en-US" sz="26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11" y="4773711"/>
            <a:ext cx="7378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examples: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We focus on simpler MA modeling of dependence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applying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(a) multilevel modeling and (b) robust MA, to 2 data sets:</a:t>
            </a: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000" dirty="0" smtClean="0">
                <a:solidFill>
                  <a:srgbClr val="0000FF"/>
                </a:solidFill>
              </a:rPr>
              <a:t>Ferguson and </a:t>
            </a:r>
            <a:r>
              <a:rPr lang="en-US" sz="3000" dirty="0" err="1" smtClean="0">
                <a:solidFill>
                  <a:srgbClr val="0000FF"/>
                </a:solidFill>
              </a:rPr>
              <a:t>Brannick</a:t>
            </a:r>
            <a:r>
              <a:rPr lang="en-US" sz="3000" dirty="0" smtClean="0">
                <a:solidFill>
                  <a:srgbClr val="0000FF"/>
                </a:solidFill>
              </a:rPr>
              <a:t> (2002) </a:t>
            </a:r>
            <a:r>
              <a:rPr lang="en-US" sz="3000" dirty="0" smtClean="0">
                <a:solidFill>
                  <a:schemeClr val="tx1"/>
                </a:solidFill>
              </a:rPr>
              <a:t>provide published vs. unpublished effect sizes (converted to z’ scores) across 24 meta-analyses.</a:t>
            </a: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000" dirty="0" smtClean="0">
                <a:solidFill>
                  <a:srgbClr val="0000FF"/>
                </a:solidFill>
              </a:rPr>
              <a:t>Sweeney (2015) </a:t>
            </a:r>
            <a:r>
              <a:rPr lang="en-US" sz="3000" dirty="0" smtClean="0">
                <a:solidFill>
                  <a:schemeClr val="tx1"/>
                </a:solidFill>
              </a:rPr>
              <a:t>examine 10 studies that provided effect sizes related to intentions vs. effect sizes related to behaviors</a:t>
            </a: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plots: </a:t>
            </a:r>
            <a:br>
              <a:rPr lang="en-US" dirty="0" smtClean="0"/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metaplotr</a:t>
            </a:r>
            <a:r>
              <a:rPr lang="en-US" dirty="0" smtClean="0"/>
              <a:t> (</a:t>
            </a:r>
            <a:r>
              <a:rPr lang="en-US" dirty="0" err="1" smtClean="0"/>
              <a:t>Brannick</a:t>
            </a:r>
            <a:r>
              <a:rPr lang="en-US" dirty="0" smtClean="0"/>
              <a:t> &amp; </a:t>
            </a:r>
            <a:r>
              <a:rPr lang="en-US" dirty="0" err="1" smtClean="0"/>
              <a:t>Gültas</a:t>
            </a:r>
            <a:r>
              <a:rPr lang="en-US" dirty="0" smtClean="0"/>
              <a:t>, 2017)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0" y="1845734"/>
            <a:ext cx="5207860" cy="421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7" y="1843013"/>
            <a:ext cx="5310228" cy="42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Ferguson &amp; </a:t>
            </a:r>
            <a:r>
              <a:rPr lang="en-US" dirty="0" err="1" smtClean="0"/>
              <a:t>Brannick</a:t>
            </a:r>
            <a:r>
              <a:rPr lang="en-US" dirty="0" smtClean="0"/>
              <a:t> (2002) R output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423158"/>
                  </p:ext>
                </p:extLst>
              </p:nvPr>
            </p:nvGraphicFramePr>
            <p:xfrm>
              <a:off x="434671" y="2150901"/>
              <a:ext cx="10286338" cy="330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9833"/>
                    <a:gridCol w="1351722"/>
                    <a:gridCol w="848139"/>
                    <a:gridCol w="596348"/>
                    <a:gridCol w="4850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𝝆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a typeface="Cambria Math" charset="0"/>
                              <a:cs typeface="Cambria Math" charset="0"/>
                            </a:rPr>
                            <a:t>SE(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𝝆</m:t>
                                  </m:r>
                                </m:e>
                              </m:acc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M1. RE</a:t>
                          </a:r>
                          <a:r>
                            <a:rPr lang="en-US" baseline="0" dirty="0" smtClean="0"/>
                            <a:t> - </a:t>
                          </a:r>
                          <a:r>
                            <a:rPr lang="en-US" dirty="0" smtClean="0"/>
                            <a:t>no clustering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large tau-hat</a:t>
                          </a:r>
                          <a:r>
                            <a:rPr lang="mr-IN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M2. RE</a:t>
                          </a:r>
                          <a:r>
                            <a:rPr lang="en-US" baseline="0" dirty="0" smtClean="0"/>
                            <a:t> + FE source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</a:t>
                          </a:r>
                          <a:r>
                            <a:rPr lang="en-US" baseline="0" dirty="0" err="1" smtClean="0"/>
                            <a:t>unpub</a:t>
                          </a:r>
                          <a:r>
                            <a:rPr lang="en-US" baseline="0" dirty="0" smtClean="0"/>
                            <a:t> vs. </a:t>
                          </a:r>
                          <a:r>
                            <a:rPr lang="en-US" baseline="0" dirty="0" err="1" smtClean="0"/>
                            <a:t>diss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.21 (pub)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.13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unpub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</a:t>
                          </a:r>
                          <a:r>
                            <a:rPr lang="en-US" baseline="0" dirty="0" smtClean="0"/>
                            <a:t> M1 &amp; M2: </a:t>
                          </a:r>
                          <a:r>
                            <a:rPr lang="en-US" dirty="0" smtClean="0"/>
                            <a:t>Use ML not REML</a:t>
                          </a:r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.04 and </a:t>
                          </a:r>
                          <a:r>
                            <a:rPr lang="en-US" baseline="0" dirty="0" smtClean="0"/>
                            <a:t>M2 with &lt; AIC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M3. RE - study clustering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 M1 &amp; M3: Use REML</a:t>
                          </a:r>
                        </a:p>
                        <a:p>
                          <a:r>
                            <a:rPr lang="en-US" i="1" dirty="0" smtClean="0"/>
                            <a:t>p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&lt; .001 and &lt;&lt; AIC for full model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M4. RE</a:t>
                          </a:r>
                          <a:r>
                            <a:rPr lang="en-US" baseline="0" dirty="0" smtClean="0"/>
                            <a:t> - s</a:t>
                          </a:r>
                          <a:r>
                            <a:rPr lang="en-US" dirty="0" smtClean="0"/>
                            <a:t>tudy clustering 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+  FE</a:t>
                          </a:r>
                          <a:r>
                            <a:rPr lang="en-US" baseline="0" dirty="0" smtClean="0"/>
                            <a:t> 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.21 (pub)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.14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unpub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 M3 &amp;</a:t>
                          </a:r>
                          <a:r>
                            <a:rPr lang="en-US" baseline="0" dirty="0" smtClean="0"/>
                            <a:t> M4: </a:t>
                          </a:r>
                          <a:r>
                            <a:rPr lang="en-US" dirty="0" smtClean="0"/>
                            <a:t>Use</a:t>
                          </a:r>
                          <a:r>
                            <a:rPr lang="en-US" baseline="0" dirty="0" smtClean="0"/>
                            <a:t> ML not REML</a:t>
                          </a:r>
                          <a:endParaRPr lang="en-US" dirty="0" smtClean="0"/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&lt; .001 and M4 with &lt; AIC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M5. </a:t>
                          </a:r>
                          <a:r>
                            <a:rPr lang="en-US" dirty="0" err="1" smtClean="0"/>
                            <a:t>robumeta</a:t>
                          </a:r>
                          <a:r>
                            <a:rPr lang="en-US" baseline="0" dirty="0" smtClean="0"/>
                            <a:t> (like M4)</a:t>
                          </a:r>
                        </a:p>
                        <a:p>
                          <a:r>
                            <a:rPr lang="en-US" baseline="0" dirty="0" smtClean="0"/>
                            <a:t>dependence = 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(pub)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.13 (</a:t>
                          </a:r>
                          <a:r>
                            <a:rPr lang="en-US" dirty="0" err="1" smtClean="0"/>
                            <a:t>unpub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.02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CI for tau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423158"/>
                  </p:ext>
                </p:extLst>
              </p:nvPr>
            </p:nvGraphicFramePr>
            <p:xfrm>
              <a:off x="434671" y="2150901"/>
              <a:ext cx="10286338" cy="330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9833"/>
                    <a:gridCol w="1351722"/>
                    <a:gridCol w="848139"/>
                    <a:gridCol w="596348"/>
                    <a:gridCol w="4850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5495" t="-8197" r="-467117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1942" t="-8197" r="-646043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11224" t="-8197" r="-816327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M1. RE</a:t>
                          </a:r>
                          <a:r>
                            <a:rPr lang="en-US" baseline="0" dirty="0" smtClean="0"/>
                            <a:t> - </a:t>
                          </a:r>
                          <a:r>
                            <a:rPr lang="en-US" dirty="0" smtClean="0"/>
                            <a:t>no clustering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large tau-hat</a:t>
                          </a:r>
                          <a:r>
                            <a:rPr lang="mr-IN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M2. RE</a:t>
                          </a:r>
                          <a:r>
                            <a:rPr lang="en-US" baseline="0" dirty="0" smtClean="0"/>
                            <a:t> + FE source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</a:t>
                          </a:r>
                          <a:r>
                            <a:rPr lang="en-US" baseline="0" dirty="0" err="1" smtClean="0"/>
                            <a:t>unpub</a:t>
                          </a:r>
                          <a:r>
                            <a:rPr lang="en-US" baseline="0" dirty="0" smtClean="0"/>
                            <a:t> vs. </a:t>
                          </a:r>
                          <a:r>
                            <a:rPr lang="en-US" baseline="0" dirty="0" err="1" smtClean="0"/>
                            <a:t>diss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.21 (pub)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.13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unpub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</a:t>
                          </a:r>
                          <a:r>
                            <a:rPr lang="en-US" baseline="0" dirty="0" smtClean="0"/>
                            <a:t> M1 &amp; M2: </a:t>
                          </a:r>
                          <a:r>
                            <a:rPr lang="en-US" dirty="0" smtClean="0"/>
                            <a:t>Use ML not REML</a:t>
                          </a:r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.04 and </a:t>
                          </a:r>
                          <a:r>
                            <a:rPr lang="en-US" baseline="0" dirty="0" smtClean="0"/>
                            <a:t>M2 with &lt; AIC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M3. RE - study clustering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 M1 &amp; M3: Use REML</a:t>
                          </a:r>
                        </a:p>
                        <a:p>
                          <a:r>
                            <a:rPr lang="en-US" i="1" dirty="0" smtClean="0"/>
                            <a:t>p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&lt; .001 and &lt;&lt; AIC for full model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M4. RE</a:t>
                          </a:r>
                          <a:r>
                            <a:rPr lang="en-US" baseline="0" dirty="0" smtClean="0"/>
                            <a:t> - s</a:t>
                          </a:r>
                          <a:r>
                            <a:rPr lang="en-US" dirty="0" smtClean="0"/>
                            <a:t>tudy clustering 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+  FE</a:t>
                          </a:r>
                          <a:r>
                            <a:rPr lang="en-US" baseline="0" dirty="0" smtClean="0"/>
                            <a:t> 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.21 (pub)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.14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unpub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 M3 &amp;</a:t>
                          </a:r>
                          <a:r>
                            <a:rPr lang="en-US" baseline="0" dirty="0" smtClean="0"/>
                            <a:t> M4: </a:t>
                          </a:r>
                          <a:r>
                            <a:rPr lang="en-US" dirty="0" smtClean="0"/>
                            <a:t>Use</a:t>
                          </a:r>
                          <a:r>
                            <a:rPr lang="en-US" baseline="0" dirty="0" smtClean="0"/>
                            <a:t> ML not REML</a:t>
                          </a:r>
                          <a:endParaRPr lang="en-US" dirty="0" smtClean="0"/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&lt; .001 and M4 with &lt; AIC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M5. </a:t>
                          </a:r>
                          <a:r>
                            <a:rPr lang="en-US" dirty="0" err="1" smtClean="0"/>
                            <a:t>robumeta</a:t>
                          </a:r>
                          <a:r>
                            <a:rPr lang="en-US" baseline="0" dirty="0" smtClean="0"/>
                            <a:t> (like M4)</a:t>
                          </a:r>
                        </a:p>
                        <a:p>
                          <a:r>
                            <a:rPr lang="en-US" baseline="0" dirty="0" smtClean="0"/>
                            <a:t>dependence = 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(pub)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.13 (</a:t>
                          </a:r>
                          <a:r>
                            <a:rPr lang="en-US" dirty="0" err="1" smtClean="0"/>
                            <a:t>unpub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.02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CI for tau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713" y="2161059"/>
            <a:ext cx="1749288" cy="1706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713" y="3867824"/>
            <a:ext cx="1763285" cy="787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14396" y="18457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Sweeney (2015) R output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01460"/>
                  </p:ext>
                </p:extLst>
              </p:nvPr>
            </p:nvGraphicFramePr>
            <p:xfrm>
              <a:off x="434671" y="2137649"/>
              <a:ext cx="10286338" cy="357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9833"/>
                    <a:gridCol w="1351722"/>
                    <a:gridCol w="848139"/>
                    <a:gridCol w="596348"/>
                    <a:gridCol w="4850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𝝆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a typeface="Cambria Math" charset="0"/>
                              <a:cs typeface="Cambria Math" charset="0"/>
                            </a:rPr>
                            <a:t>SE(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𝝆</m:t>
                                  </m:r>
                                </m:e>
                              </m:acc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M1. RE</a:t>
                          </a:r>
                          <a:r>
                            <a:rPr lang="en-US" baseline="0" dirty="0" smtClean="0"/>
                            <a:t> - </a:t>
                          </a:r>
                          <a:r>
                            <a:rPr lang="en-US" dirty="0" smtClean="0"/>
                            <a:t>no clustering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gigantic tau-hat</a:t>
                          </a:r>
                          <a:r>
                            <a:rPr lang="mr-IN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M2. RE</a:t>
                          </a:r>
                          <a:r>
                            <a:rPr lang="en-US" baseline="0" dirty="0" smtClean="0"/>
                            <a:t> + FE source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(intention vs. behavior)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 (</a:t>
                          </a:r>
                          <a:r>
                            <a:rPr lang="en-US" dirty="0" err="1" smtClean="0"/>
                            <a:t>int</a:t>
                          </a:r>
                          <a:r>
                            <a:rPr lang="en-US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.18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beh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</a:t>
                          </a:r>
                          <a:r>
                            <a:rPr lang="en-US" baseline="0" dirty="0" smtClean="0"/>
                            <a:t> M1 &amp; M2: </a:t>
                          </a:r>
                          <a:r>
                            <a:rPr lang="en-US" dirty="0" smtClean="0"/>
                            <a:t>Use ML not REML</a:t>
                          </a:r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</a:t>
                          </a:r>
                          <a:r>
                            <a:rPr lang="en-US" i="1" baseline="0" dirty="0" smtClean="0"/>
                            <a:t>ns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M3. RE - study clustering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 M1 &amp;</a:t>
                          </a:r>
                          <a:r>
                            <a:rPr lang="en-US" baseline="0" dirty="0" smtClean="0"/>
                            <a:t> M3: Use REML</a:t>
                          </a:r>
                        </a:p>
                        <a:p>
                          <a:r>
                            <a:rPr lang="en-US" i="1" dirty="0" smtClean="0"/>
                            <a:t>p </a:t>
                          </a:r>
                          <a:r>
                            <a:rPr lang="en-US" i="0" dirty="0" smtClean="0"/>
                            <a:t>= .055, minimally &lt;</a:t>
                          </a:r>
                          <a:r>
                            <a:rPr lang="en-US" i="0" baseline="0" dirty="0" smtClean="0"/>
                            <a:t> AIC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M4. RE</a:t>
                          </a:r>
                          <a:r>
                            <a:rPr lang="en-US" baseline="0" dirty="0" smtClean="0"/>
                            <a:t> - s</a:t>
                          </a:r>
                          <a:r>
                            <a:rPr lang="en-US" dirty="0" smtClean="0"/>
                            <a:t>tudy clustering 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+  FE</a:t>
                          </a:r>
                          <a:r>
                            <a:rPr lang="en-US" baseline="0" dirty="0" smtClean="0"/>
                            <a:t> 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.22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int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.18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beh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.10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Moderator </a:t>
                          </a:r>
                          <a:r>
                            <a:rPr lang="en-US" i="1" dirty="0" smtClean="0"/>
                            <a:t>ns</a:t>
                          </a:r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 M3 &amp;</a:t>
                          </a:r>
                          <a:r>
                            <a:rPr lang="en-US" baseline="0" dirty="0" smtClean="0"/>
                            <a:t> M4: </a:t>
                          </a:r>
                          <a:r>
                            <a:rPr lang="en-US" dirty="0" smtClean="0"/>
                            <a:t>Use</a:t>
                          </a:r>
                          <a:r>
                            <a:rPr lang="en-US" baseline="0" dirty="0" smtClean="0"/>
                            <a:t> ML not REML</a:t>
                          </a:r>
                          <a:endParaRPr lang="en-US" dirty="0" smtClean="0"/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.73 (ns)</a:t>
                          </a:r>
                          <a:endParaRPr lang="en-US" i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M5. </a:t>
                          </a:r>
                          <a:r>
                            <a:rPr lang="en-US" dirty="0" err="1" smtClean="0"/>
                            <a:t>robumeta</a:t>
                          </a:r>
                          <a:r>
                            <a:rPr lang="en-US" baseline="0" dirty="0" smtClean="0"/>
                            <a:t> (like M4)</a:t>
                          </a:r>
                        </a:p>
                        <a:p>
                          <a:r>
                            <a:rPr lang="en-US" baseline="0" dirty="0" smtClean="0"/>
                            <a:t>dependence = 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 (</a:t>
                          </a:r>
                          <a:r>
                            <a:rPr lang="en-US" dirty="0" err="1" smtClean="0"/>
                            <a:t>int</a:t>
                          </a:r>
                          <a:r>
                            <a:rPr lang="en-US" dirty="0" smtClean="0"/>
                            <a:t>)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.18 (</a:t>
                          </a:r>
                          <a:r>
                            <a:rPr lang="en-US" dirty="0" err="1" smtClean="0"/>
                            <a:t>beh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.15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CI for tau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01460"/>
                  </p:ext>
                </p:extLst>
              </p:nvPr>
            </p:nvGraphicFramePr>
            <p:xfrm>
              <a:off x="434671" y="2137649"/>
              <a:ext cx="10286338" cy="357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9833"/>
                    <a:gridCol w="1351722"/>
                    <a:gridCol w="848139"/>
                    <a:gridCol w="596348"/>
                    <a:gridCol w="4850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5495" t="-8197" r="-467117" b="-8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71942" t="-8197" r="-646043" b="-8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11224" t="-8197" r="-816327" b="-8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M1. RE</a:t>
                          </a:r>
                          <a:r>
                            <a:rPr lang="en-US" baseline="0" dirty="0" smtClean="0"/>
                            <a:t> - </a:t>
                          </a:r>
                          <a:r>
                            <a:rPr lang="en-US" dirty="0" smtClean="0"/>
                            <a:t>no clustering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gigantic tau-hat</a:t>
                          </a:r>
                          <a:r>
                            <a:rPr lang="mr-IN" i="1" dirty="0" smtClean="0"/>
                            <a:t>…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M2. RE</a:t>
                          </a:r>
                          <a:r>
                            <a:rPr lang="en-US" baseline="0" dirty="0" smtClean="0"/>
                            <a:t> + FE source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(intention vs. behavior)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 (</a:t>
                          </a:r>
                          <a:r>
                            <a:rPr lang="en-US" dirty="0" err="1" smtClean="0"/>
                            <a:t>int</a:t>
                          </a:r>
                          <a:r>
                            <a:rPr lang="en-US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.18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beh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.12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</a:t>
                          </a:r>
                          <a:r>
                            <a:rPr lang="en-US" baseline="0" dirty="0" smtClean="0"/>
                            <a:t> M1 &amp; M2: </a:t>
                          </a:r>
                          <a:r>
                            <a:rPr lang="en-US" dirty="0" smtClean="0"/>
                            <a:t>Use ML not REML</a:t>
                          </a:r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</a:t>
                          </a:r>
                          <a:r>
                            <a:rPr lang="en-US" i="1" baseline="0" dirty="0" smtClean="0"/>
                            <a:t>ns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M3. RE - study clustering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Compare M1 &amp;</a:t>
                          </a:r>
                          <a:r>
                            <a:rPr lang="en-US" baseline="0" dirty="0" smtClean="0"/>
                            <a:t> M3: Use REML</a:t>
                          </a:r>
                        </a:p>
                        <a:p>
                          <a:r>
                            <a:rPr lang="en-US" i="1" dirty="0" smtClean="0"/>
                            <a:t>p </a:t>
                          </a:r>
                          <a:r>
                            <a:rPr lang="en-US" i="0" dirty="0" smtClean="0"/>
                            <a:t>= .055, minimally &lt;</a:t>
                          </a:r>
                          <a:r>
                            <a:rPr lang="en-US" i="0" baseline="0" dirty="0" smtClean="0"/>
                            <a:t> AIC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M4. RE</a:t>
                          </a:r>
                          <a:r>
                            <a:rPr lang="en-US" baseline="0" dirty="0" smtClean="0"/>
                            <a:t> - s</a:t>
                          </a:r>
                          <a:r>
                            <a:rPr lang="en-US" dirty="0" smtClean="0"/>
                            <a:t>tudy clustering 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+  FE</a:t>
                          </a:r>
                          <a:r>
                            <a:rPr lang="en-US" baseline="0" dirty="0" smtClean="0"/>
                            <a:t> 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.22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int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.18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beh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.10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Moderator </a:t>
                          </a:r>
                          <a:r>
                            <a:rPr lang="en-US" i="1" dirty="0" smtClean="0"/>
                            <a:t>ns</a:t>
                          </a:r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Compare M3 &amp;</a:t>
                          </a:r>
                          <a:r>
                            <a:rPr lang="en-US" baseline="0" dirty="0" smtClean="0"/>
                            <a:t> M4: </a:t>
                          </a:r>
                          <a:r>
                            <a:rPr lang="en-US" dirty="0" smtClean="0"/>
                            <a:t>Use</a:t>
                          </a:r>
                          <a:r>
                            <a:rPr lang="en-US" baseline="0" dirty="0" smtClean="0"/>
                            <a:t> ML not REML</a:t>
                          </a:r>
                          <a:endParaRPr lang="en-US" dirty="0" smtClean="0"/>
                        </a:p>
                        <a:p>
                          <a:r>
                            <a:rPr lang="en-US" i="1" baseline="0" dirty="0" smtClean="0"/>
                            <a:t>p </a:t>
                          </a:r>
                          <a:r>
                            <a:rPr lang="en-US" i="0" baseline="0" dirty="0" smtClean="0"/>
                            <a:t>= .73 (ns)</a:t>
                          </a:r>
                          <a:endParaRPr lang="en-US" i="0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M5. </a:t>
                          </a:r>
                          <a:r>
                            <a:rPr lang="en-US" dirty="0" err="1" smtClean="0"/>
                            <a:t>robumeta</a:t>
                          </a:r>
                          <a:r>
                            <a:rPr lang="en-US" baseline="0" dirty="0" smtClean="0"/>
                            <a:t> (like M4)</a:t>
                          </a:r>
                        </a:p>
                        <a:p>
                          <a:r>
                            <a:rPr lang="en-US" baseline="0" dirty="0" smtClean="0"/>
                            <a:t>dependence = 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.23 (</a:t>
                          </a:r>
                          <a:r>
                            <a:rPr lang="en-US" dirty="0" err="1" smtClean="0"/>
                            <a:t>int</a:t>
                          </a:r>
                          <a:r>
                            <a:rPr lang="en-US" dirty="0" smtClean="0"/>
                            <a:t>)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.18 (</a:t>
                          </a:r>
                          <a:r>
                            <a:rPr lang="en-US" dirty="0" err="1" smtClean="0"/>
                            <a:t>beh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.15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CI for tau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94" y="2137649"/>
            <a:ext cx="2193511" cy="2056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94" y="4207689"/>
            <a:ext cx="2193511" cy="54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7094" y="17683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Two MA methods deal with the reality of messy dependence: robust meta-analysis (estimate dependence </a:t>
            </a:r>
            <a:r>
              <a:rPr lang="en-US" sz="3200" dirty="0" err="1" smtClean="0">
                <a:solidFill>
                  <a:schemeClr val="tx1"/>
                </a:solidFill>
              </a:rPr>
              <a:t>directy</a:t>
            </a:r>
            <a:r>
              <a:rPr lang="en-US" sz="3200" dirty="0" smtClean="0">
                <a:solidFill>
                  <a:schemeClr val="tx1"/>
                </a:solidFill>
              </a:rPr>
              <a:t> but not clustering) and multilevel modeling (estimate clustering directly but not dependence). 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Being messy, these methods reach similar results from a practical perspective, given our examples.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 other words</a:t>
            </a:r>
            <a:r>
              <a:rPr lang="mr-IN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You can’t always get what you want.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 can’t always get what you want.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 can’t always get what you want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But if you try sometimes, well you just might find</a:t>
            </a:r>
          </a:p>
          <a:p>
            <a:pPr marL="461963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mr-IN" sz="3200" dirty="0" smtClean="0">
                <a:solidFill>
                  <a:schemeClr val="tx1"/>
                </a:solidFill>
              </a:rPr>
              <a:t>…</a:t>
            </a:r>
            <a:r>
              <a:rPr lang="en-US" sz="3200" dirty="0" smtClean="0">
                <a:solidFill>
                  <a:schemeClr val="tx1"/>
                </a:solidFill>
              </a:rPr>
              <a:t>you get what you need.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754571" lvl="1" indent="-4619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>
                <a:solidFill>
                  <a:srgbClr val="FF0000"/>
                </a:solidFill>
              </a:rPr>
              <a:t>Thank you</a:t>
            </a:r>
            <a:r>
              <a:rPr lang="en-US" sz="4400" b="1" dirty="0" smtClean="0">
                <a:solidFill>
                  <a:srgbClr val="FF0000"/>
                </a:solidFill>
              </a:rPr>
              <a:t>! (</a:t>
            </a:r>
            <a:r>
              <a:rPr lang="en-US" sz="4400" b="1" dirty="0" err="1" smtClean="0">
                <a:solidFill>
                  <a:srgbClr val="FF0000"/>
                </a:solidFill>
              </a:rPr>
              <a:t>foswald@rice.edu</a:t>
            </a:r>
            <a:r>
              <a:rPr lang="en-US" sz="4400" b="1" smtClean="0">
                <a:solidFill>
                  <a:srgbClr val="FF0000"/>
                </a:solidFill>
              </a:rPr>
              <a:t>)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Modeling </a:t>
            </a:r>
            <a:r>
              <a:rPr lang="en-US" sz="4400" b="1" dirty="0"/>
              <a:t>Dependent Effect Sizes in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Meta-analysis</a:t>
            </a:r>
            <a:r>
              <a:rPr lang="en-US" sz="4400" b="1" dirty="0"/>
              <a:t>: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Comparing </a:t>
            </a:r>
            <a:r>
              <a:rPr lang="en-US" sz="4400" b="1" dirty="0"/>
              <a:t>Two </a:t>
            </a:r>
            <a:r>
              <a:rPr lang="en-US" sz="4400" b="1" dirty="0" smtClean="0"/>
              <a:t>Approaches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 smtClean="0"/>
          </a:p>
          <a:p>
            <a:r>
              <a:rPr lang="en-US" i="1" dirty="0" smtClean="0"/>
              <a:t>Fred Oswald, Chen </a:t>
            </a:r>
            <a:r>
              <a:rPr lang="en-US" i="1" dirty="0" err="1" smtClean="0"/>
              <a:t>Zuo</a:t>
            </a:r>
            <a:r>
              <a:rPr lang="en-US" i="1" dirty="0" smtClean="0"/>
              <a:t>, &amp; Evan S. </a:t>
            </a:r>
            <a:r>
              <a:rPr lang="en-US" i="1" dirty="0" err="1" smtClean="0"/>
              <a:t>Mulfinger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Rice University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03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Locate all research within a given domain; screen for relevance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(e.g., various sources of range restriction, measurement error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Weight findings by the information provided 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the correction and weighting,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Examine subgroups (moderators):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fixed effects predict random effects variance?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 all research within a given domain; screen for relevance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(e.g., various sources of range restriction, measurement error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Weight findings by the information provided 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the correction and weighting,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Examine subgroups (moderators):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fixed effects predict random effects variance?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 all research within a given domain; screen for relevance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various sources of range restriction, measurement error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Weight findings by the information provided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the correction and weighting,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Examine subgroups (moderators):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fixed effects predict random effects variance?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2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 all research within a given domain; screen for relevance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various sources of range restriction, measurement error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Weight findings by the information provided 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After the correction and weighting,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Examine subgroups (moderators):</a:t>
            </a:r>
            <a:b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fixed effects predict random effects variance?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 all research within a given domain; screen for relevance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various sources of range restriction, measurement error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Weight findings by the information provided 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the correction and weighting,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Examine subgroups (moderators):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what fixed effects predict random effects variance?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Intelligently summarize research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Locate all research within a given domain; screen for relevance</a:t>
            </a:r>
            <a:b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(e.g., err on the side of inclusiveness)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Attempt to correct research findings for known sources of bias: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(e.g., various sources of range restriction, measurement error variance,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dependent effect sizes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Weight findings by the information provided </a:t>
            </a:r>
            <a:b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(e.g., larger N and less correction in #2 = more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the correction and weighting,</a:t>
            </a:r>
            <a:b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report the overall mean and variance of the effects (Oswald &amp; McCloy, 2003)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Examine subgroups (moderators):</a:t>
            </a:r>
            <a:b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fixed effects predict random effects variance?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6847"/>
            <a:ext cx="10058400" cy="1450757"/>
          </a:xfrm>
        </p:spPr>
        <p:txBody>
          <a:bodyPr/>
          <a:lstStyle/>
          <a:p>
            <a:r>
              <a:rPr lang="en-US" dirty="0" smtClean="0"/>
              <a:t>Dependent effect sizes: 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5978"/>
            <a:ext cx="1005840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Three types of dependence (Cheung, 2015):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Sample dependence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effects arise from the same sample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[even r(X,Y) and r(Z,Q) are correlated in the same sample]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Effect-size dependence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effects based on the same or related constructs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[this is tau aka </a:t>
            </a:r>
            <a:r>
              <a:rPr lang="en-US" sz="2400" dirty="0" err="1" smtClean="0">
                <a:solidFill>
                  <a:schemeClr val="tx1"/>
                </a:solidFill>
              </a:rPr>
              <a:t>SDrho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across</a:t>
            </a:r>
            <a:r>
              <a:rPr lang="en-US" sz="2400" dirty="0" smtClean="0">
                <a:solidFill>
                  <a:schemeClr val="tx1"/>
                </a:solidFill>
              </a:rPr>
              <a:t> studies measuring the same effect;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but here we’re talking about effects within studies]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Nested dependence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effects may come from the same study, the same organization, but the exact nature of nesting is unknown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dependent effects: </a:t>
            </a:r>
            <a:r>
              <a:rPr lang="en-US" dirty="0" smtClean="0">
                <a:solidFill>
                  <a:srgbClr val="00B050"/>
                </a:solidFill>
              </a:rPr>
              <a:t>Old school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Take the average and enter it with its cumulative </a:t>
            </a:r>
            <a:r>
              <a:rPr lang="en-US" sz="2800" i="1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(e.g., 2 studies out of 100). </a:t>
            </a:r>
            <a:r>
              <a:rPr lang="en-US" sz="2800" dirty="0" smtClean="0">
                <a:solidFill>
                  <a:srgbClr val="0000FF"/>
                </a:solidFill>
              </a:rPr>
              <a:t>Heterogeneity gets ignored.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Treat them as if they were independent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(e.g., 2 studies out of 100). </a:t>
            </a:r>
            <a:r>
              <a:rPr lang="en-US" sz="2800" dirty="0" smtClean="0">
                <a:solidFill>
                  <a:srgbClr val="0000FF"/>
                </a:solidFill>
              </a:rPr>
              <a:t>Dependency gets ignored.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Keep one of the effects (randomly, based on some rule)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and drop the rest. </a:t>
            </a:r>
            <a:r>
              <a:rPr lang="en-US" sz="2800" dirty="0" smtClean="0">
                <a:solidFill>
                  <a:srgbClr val="0000FF"/>
                </a:solidFill>
              </a:rPr>
              <a:t>Some effects get ignored.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Separate the effects using subgroups (moderators).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Dependency still exists across levels, but gets ignored.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55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7640</TotalTime>
  <Words>647</Words>
  <Application>Microsoft Macintosh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Cambria Math</vt:lpstr>
      <vt:lpstr>Courier New</vt:lpstr>
      <vt:lpstr>Mangal</vt:lpstr>
      <vt:lpstr>Wingdings</vt:lpstr>
      <vt:lpstr>Arial</vt:lpstr>
      <vt:lpstr>Retrospect</vt:lpstr>
      <vt:lpstr>Modeling Dependent Effect Sizes in  Meta-analysis:   Comparing Two Approaches</vt:lpstr>
      <vt:lpstr>Intelligently summarize research findings</vt:lpstr>
      <vt:lpstr>Intelligently summarize research findings</vt:lpstr>
      <vt:lpstr>Intelligently summarize research findings</vt:lpstr>
      <vt:lpstr>Intelligently summarize research findings</vt:lpstr>
      <vt:lpstr>Intelligently summarize research findings</vt:lpstr>
      <vt:lpstr>Intelligently summarize research findings</vt:lpstr>
      <vt:lpstr>Dependent effect sizes: What are they?</vt:lpstr>
      <vt:lpstr>Handling dependent effects: Old school</vt:lpstr>
      <vt:lpstr>…What if there are a lot of  dependent effects?: New school</vt:lpstr>
      <vt:lpstr>…What if there are a lot of  dependent effects?: New school</vt:lpstr>
      <vt:lpstr>Handling dependent effects: New school</vt:lpstr>
      <vt:lpstr>R code examples: </vt:lpstr>
      <vt:lpstr>Cool plots:  metaplotr (Brannick &amp; Gültas, 2017)</vt:lpstr>
      <vt:lpstr>Ferguson &amp; Brannick (2002) R output</vt:lpstr>
      <vt:lpstr>Sweeney (2015) R output</vt:lpstr>
      <vt:lpstr>Conclusion</vt:lpstr>
      <vt:lpstr>Conclusion</vt:lpstr>
      <vt:lpstr>  Thank you! (foswald@rice.edu)  Modeling Dependent Effect Sizes in  Meta-analysis:   Comparing Two Approaches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Dependent Effect Sizes in  Meta-analysis:   Comparing Two Approaches</dc:title>
  <dc:creator>Fred Oswald</dc:creator>
  <cp:lastModifiedBy>Fred Oswald</cp:lastModifiedBy>
  <cp:revision>32</cp:revision>
  <dcterms:created xsi:type="dcterms:W3CDTF">2017-04-05T13:17:25Z</dcterms:created>
  <dcterms:modified xsi:type="dcterms:W3CDTF">2017-04-11T12:21:31Z</dcterms:modified>
</cp:coreProperties>
</file>