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32" r:id="rId2"/>
  </p:sldMasterIdLst>
  <p:notesMasterIdLst>
    <p:notesMasterId r:id="rId15"/>
  </p:notesMasterIdLst>
  <p:sldIdLst>
    <p:sldId id="257" r:id="rId3"/>
    <p:sldId id="263" r:id="rId4"/>
    <p:sldId id="266" r:id="rId5"/>
    <p:sldId id="267" r:id="rId6"/>
    <p:sldId id="268" r:id="rId7"/>
    <p:sldId id="269" r:id="rId8"/>
    <p:sldId id="270" r:id="rId9"/>
    <p:sldId id="271" r:id="rId10"/>
    <p:sldId id="273" r:id="rId11"/>
    <p:sldId id="277" r:id="rId12"/>
    <p:sldId id="278" r:id="rId13"/>
    <p:sldId id="279"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Roboto Black" panose="020B0604020202020204" charset="0"/>
      <p:bold r:id="rId20"/>
      <p:boldItalic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
      <p:font typeface="Roboto Thin"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52BF7-F10D-42DD-8479-FF2DDF1A0279}">
  <a:tblStyle styleId="{41C52BF7-F10D-42DD-8479-FF2DDF1A027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8" y="6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66675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7386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6407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5150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8030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7127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78547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4569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4933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3702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0286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86204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84958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4508898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5308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30946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38177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06843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69719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9" name="Shape 2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0" name="Shape 2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2398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337255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20731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504506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580696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30539050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711301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478855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5868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19941287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483293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608252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98372968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41649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697575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3225959"/>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543783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56021169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67542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49578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68766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17625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972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29241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9100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6/23/2018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068889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6/23/2018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051706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SzPts val="5600"/>
              <a:buFont typeface="Arial"/>
              <a:buNone/>
            </a:pPr>
            <a:r>
              <a:rPr lang="en-GB" sz="5600" b="0" i="0" u="none" strike="noStrike" cap="none" dirty="0" err="1">
                <a:solidFill>
                  <a:schemeClr val="lt1"/>
                </a:solidFill>
                <a:latin typeface="Roboto Black"/>
                <a:ea typeface="Roboto Black"/>
                <a:cs typeface="Roboto Black"/>
                <a:sym typeface="Roboto Black"/>
              </a:rPr>
              <a:t>Warby</a:t>
            </a:r>
            <a:r>
              <a:rPr lang="en-GB" sz="5600" b="0" i="0" u="none" strike="noStrike" cap="none" dirty="0">
                <a:solidFill>
                  <a:schemeClr val="lt1"/>
                </a:solidFill>
                <a:latin typeface="Roboto Black"/>
                <a:ea typeface="Roboto Black"/>
                <a:cs typeface="Roboto Black"/>
                <a:sym typeface="Roboto Black"/>
              </a:rPr>
              <a:t> Parker Case</a:t>
            </a:r>
            <a:endParaRPr sz="12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800" b="0" i="0" u="none" strike="noStrike" cap="none" dirty="0">
                <a:solidFill>
                  <a:srgbClr val="EFEFEF"/>
                </a:solidFill>
                <a:latin typeface="Roboto Thin"/>
                <a:ea typeface="Roboto Thin"/>
                <a:cs typeface="Roboto Thin"/>
                <a:sym typeface="Roboto Thin"/>
              </a:rPr>
              <a:t>Learn SQL from Scratch </a:t>
            </a:r>
            <a:r>
              <a:rPr lang="pt-PT" sz="2800" b="0" i="0" u="none" strike="noStrike" cap="none" dirty="0">
                <a:solidFill>
                  <a:srgbClr val="EFEFEF"/>
                </a:solidFill>
                <a:latin typeface="Roboto Thin"/>
                <a:ea typeface="Roboto Thin"/>
                <a:cs typeface="Roboto Thin"/>
                <a:sym typeface="Roboto Thin"/>
              </a:rPr>
              <a:t>| Funnels</a:t>
            </a:r>
            <a:endParaRPr sz="2800" b="0" i="0" u="none" strike="noStrike" cap="none" dirty="0">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chemeClr val="dk1"/>
              </a:buClr>
              <a:buSzPts val="1100"/>
              <a:buFont typeface="Arial"/>
              <a:buNone/>
            </a:pPr>
            <a:r>
              <a:rPr lang="en" sz="2800" b="0" i="0" u="none" strike="noStrike" cap="none" dirty="0">
                <a:solidFill>
                  <a:srgbClr val="EFEFEF"/>
                </a:solidFill>
                <a:latin typeface="Roboto Thin"/>
                <a:ea typeface="Roboto Thin"/>
                <a:cs typeface="Roboto Thin"/>
                <a:sym typeface="Roboto Thin"/>
              </a:rPr>
              <a:t>Frederico </a:t>
            </a:r>
            <a:r>
              <a:rPr lang="en-GB" sz="2800" b="0" i="0" u="none" strike="noStrike" cap="none" dirty="0" err="1">
                <a:solidFill>
                  <a:srgbClr val="EFEFEF"/>
                </a:solidFill>
                <a:latin typeface="Roboto Thin"/>
                <a:ea typeface="Roboto Thin"/>
                <a:cs typeface="Roboto Thin"/>
                <a:sym typeface="Roboto Thin"/>
              </a:rPr>
              <a:t>Meneses</a:t>
            </a:r>
            <a:endParaRPr sz="2800" b="0" i="0" u="none" strike="noStrike" cap="none" dirty="0">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chemeClr val="dk1"/>
              </a:buClr>
              <a:buSzPts val="1100"/>
              <a:buFont typeface="Arial"/>
              <a:buNone/>
            </a:pPr>
            <a:r>
              <a:rPr lang="en" sz="2800" dirty="0">
                <a:solidFill>
                  <a:srgbClr val="EFEFEF"/>
                </a:solidFill>
                <a:latin typeface="Roboto Thin"/>
                <a:ea typeface="Roboto Thin"/>
                <a:cs typeface="Roboto Thin"/>
                <a:sym typeface="Roboto Thin"/>
              </a:rPr>
              <a:t>23/06/2018</a:t>
            </a:r>
            <a:endParaRPr sz="2800" b="0" i="0" u="none" strike="noStrike" cap="none" dirty="0">
              <a:solidFill>
                <a:srgbClr val="EFEFEF"/>
              </a:solidFill>
              <a:latin typeface="Roboto Thin"/>
              <a:ea typeface="Roboto Thin"/>
              <a:cs typeface="Roboto Thin"/>
              <a:sym typeface="Roboto Thin"/>
            </a:endParaRPr>
          </a:p>
        </p:txBody>
      </p:sp>
      <p:pic>
        <p:nvPicPr>
          <p:cNvPr id="299" name="Shape 299"/>
          <p:cNvPicPr preferRelativeResize="0"/>
          <p:nvPr/>
        </p:nvPicPr>
        <p:blipFill rotWithShape="1">
          <a:blip r:embed="rId3">
            <a:alphaModFix/>
          </a:blip>
          <a:srcRect/>
          <a:stretch/>
        </p:blipFill>
        <p:spPr>
          <a:xfrm>
            <a:off x="466824" y="661700"/>
            <a:ext cx="2024775" cy="425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363725"/>
            <a:ext cx="8520600" cy="837600"/>
          </a:xfrm>
          <a:prstGeom prst="rect">
            <a:avLst/>
          </a:prstGeom>
          <a:noFill/>
          <a:ln>
            <a:noFill/>
          </a:ln>
        </p:spPr>
        <p:txBody>
          <a:bodyPr spcFirstLastPara="1" wrap="square" lIns="91425" tIns="91425" rIns="91425" bIns="91425" anchor="b" anchorCtr="0">
            <a:noAutofit/>
          </a:bodyPr>
          <a:lstStyle/>
          <a:p>
            <a:pPr lvl="0">
              <a:buSzPts val="2400"/>
            </a:pPr>
            <a:r>
              <a:rPr lang="en-GB" sz="2400" b="1" dirty="0">
                <a:solidFill>
                  <a:srgbClr val="295269"/>
                </a:solidFill>
                <a:latin typeface="Roboto"/>
                <a:ea typeface="Roboto"/>
                <a:cs typeface="Roboto"/>
                <a:sym typeface="Roboto"/>
              </a:rPr>
              <a:t>WP Case - Exercise 6 | Part 2</a:t>
            </a:r>
          </a:p>
        </p:txBody>
      </p:sp>
      <p:sp>
        <p:nvSpPr>
          <p:cNvPr id="324" name="Shape 324"/>
          <p:cNvSpPr txBox="1"/>
          <p:nvPr/>
        </p:nvSpPr>
        <p:spPr>
          <a:xfrm>
            <a:off x="177975" y="1201325"/>
            <a:ext cx="515368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GB" sz="1000" dirty="0">
                <a:latin typeface="Roboto"/>
                <a:ea typeface="Roboto"/>
                <a:cs typeface="Roboto"/>
                <a:sym typeface="Roboto"/>
              </a:rPr>
              <a:t>This query gives us the following </a:t>
            </a:r>
            <a:r>
              <a:rPr lang="en-GB" sz="1000" dirty="0" err="1">
                <a:latin typeface="Roboto"/>
                <a:ea typeface="Roboto"/>
                <a:cs typeface="Roboto"/>
                <a:sym typeface="Roboto"/>
              </a:rPr>
              <a:t>cvr</a:t>
            </a:r>
            <a:r>
              <a:rPr lang="en-GB" sz="1000" dirty="0">
                <a:latin typeface="Roboto"/>
                <a:ea typeface="Roboto"/>
                <a:cs typeface="Roboto"/>
                <a:sym typeface="Roboto"/>
              </a:rPr>
              <a:t>% per funnel accordingly to the number of pairs that the customer has chosen . </a:t>
            </a:r>
          </a:p>
          <a:p>
            <a:pPr lvl="0">
              <a:lnSpc>
                <a:spcPct val="115000"/>
              </a:lnSpc>
              <a:buClr>
                <a:schemeClr val="dk1"/>
              </a:buClr>
              <a:buSzPts val="1100"/>
            </a:pPr>
            <a:endParaRPr lang="en-GB" sz="1000" dirty="0">
              <a:latin typeface="Roboto"/>
              <a:ea typeface="Roboto"/>
              <a:cs typeface="Roboto"/>
              <a:sym typeface="Roboto"/>
            </a:endParaRPr>
          </a:p>
          <a:p>
            <a:pPr lvl="0">
              <a:lnSpc>
                <a:spcPct val="115000"/>
              </a:lnSpc>
              <a:buClr>
                <a:schemeClr val="dk1"/>
              </a:buClr>
              <a:buSzPts val="1100"/>
            </a:pPr>
            <a:r>
              <a:rPr lang="en-GB" sz="1000" dirty="0">
                <a:latin typeface="Roboto"/>
                <a:ea typeface="Roboto"/>
                <a:cs typeface="Roboto"/>
                <a:sym typeface="Roboto"/>
              </a:rPr>
              <a:t>Interesting facts:</a:t>
            </a:r>
          </a:p>
          <a:p>
            <a:pPr marL="171450" lvl="0" indent="-171450">
              <a:lnSpc>
                <a:spcPct val="115000"/>
              </a:lnSpc>
              <a:buClr>
                <a:schemeClr val="dk1"/>
              </a:buClr>
              <a:buSzPts val="1100"/>
              <a:buFontTx/>
              <a:buChar char="-"/>
            </a:pPr>
            <a:r>
              <a:rPr lang="en-GB" sz="1000" dirty="0">
                <a:latin typeface="Roboto"/>
                <a:ea typeface="Roboto"/>
                <a:cs typeface="Roboto"/>
                <a:sym typeface="Roboto"/>
              </a:rPr>
              <a:t>When the customer gets 5 pairs, the </a:t>
            </a:r>
            <a:r>
              <a:rPr lang="en-GB" sz="1000" dirty="0" err="1">
                <a:latin typeface="Roboto"/>
                <a:ea typeface="Roboto"/>
                <a:cs typeface="Roboto"/>
                <a:sym typeface="Roboto"/>
              </a:rPr>
              <a:t>cvr</a:t>
            </a:r>
            <a:r>
              <a:rPr lang="en-GB" sz="1000" dirty="0">
                <a:latin typeface="Roboto"/>
                <a:ea typeface="Roboto"/>
                <a:cs typeface="Roboto"/>
                <a:sym typeface="Roboto"/>
              </a:rPr>
              <a:t>% increases +61% (( 0.79-0.49)/(0.49)</a:t>
            </a:r>
          </a:p>
          <a:p>
            <a:pPr marL="171450" lvl="0" indent="-171450">
              <a:lnSpc>
                <a:spcPct val="115000"/>
              </a:lnSpc>
              <a:buClr>
                <a:schemeClr val="dk1"/>
              </a:buClr>
              <a:buSzPts val="1100"/>
              <a:buFontTx/>
              <a:buChar char="-"/>
            </a:pPr>
            <a:r>
              <a:rPr lang="en-GB" sz="1000" dirty="0">
                <a:latin typeface="Roboto"/>
                <a:ea typeface="Roboto"/>
                <a:cs typeface="Roboto"/>
                <a:sym typeface="Roboto"/>
              </a:rPr>
              <a:t>When the customer gets 3 pairs , the </a:t>
            </a:r>
            <a:r>
              <a:rPr lang="en-GB" sz="1000" dirty="0" err="1">
                <a:latin typeface="Roboto"/>
                <a:ea typeface="Roboto"/>
                <a:cs typeface="Roboto"/>
                <a:sym typeface="Roboto"/>
              </a:rPr>
              <a:t>cvr</a:t>
            </a:r>
            <a:r>
              <a:rPr lang="en-GB" sz="1000" dirty="0">
                <a:latin typeface="Roboto"/>
                <a:ea typeface="Roboto"/>
                <a:cs typeface="Roboto"/>
                <a:sym typeface="Roboto"/>
              </a:rPr>
              <a:t>% increases +8.16% (( 0.53-0.49)/(0.49))</a:t>
            </a:r>
          </a:p>
          <a:p>
            <a:pPr lvl="0">
              <a:lnSpc>
                <a:spcPct val="115000"/>
              </a:lnSpc>
              <a:buClr>
                <a:schemeClr val="dk1"/>
              </a:buClr>
              <a:buSzPts val="1100"/>
            </a:pPr>
            <a:endParaRPr lang="en-GB" sz="1000" dirty="0">
              <a:latin typeface="Roboto"/>
              <a:ea typeface="Roboto"/>
              <a:cs typeface="Roboto"/>
              <a:sym typeface="Roboto"/>
            </a:endParaRPr>
          </a:p>
          <a:p>
            <a:pPr lvl="0">
              <a:lnSpc>
                <a:spcPct val="115000"/>
              </a:lnSpc>
              <a:buClr>
                <a:schemeClr val="dk1"/>
              </a:buClr>
              <a:buSzPts val="1100"/>
            </a:pPr>
            <a:r>
              <a:rPr lang="en-GB" sz="1000" dirty="0">
                <a:latin typeface="Roboto"/>
                <a:ea typeface="Roboto"/>
                <a:cs typeface="Roboto"/>
                <a:sym typeface="Roboto"/>
              </a:rPr>
              <a:t>*In order to get the same results regarding 5 pairs, swipe the number 3 for the number 5 in these 2 lines: </a:t>
            </a:r>
            <a:r>
              <a:rPr lang="en-GB" sz="1000" b="1" dirty="0" err="1">
                <a:latin typeface="Roboto"/>
                <a:ea typeface="Roboto"/>
                <a:cs typeface="Roboto"/>
                <a:sym typeface="Roboto"/>
              </a:rPr>
              <a:t>number_of_pairs</a:t>
            </a:r>
            <a:r>
              <a:rPr lang="en-GB" sz="1000" b="1" dirty="0">
                <a:latin typeface="Roboto"/>
                <a:ea typeface="Roboto"/>
                <a:cs typeface="Roboto"/>
                <a:sym typeface="Roboto"/>
              </a:rPr>
              <a:t> = 3 </a:t>
            </a:r>
            <a:r>
              <a:rPr lang="en-GB" sz="1000" dirty="0">
                <a:latin typeface="Roboto"/>
                <a:ea typeface="Roboto"/>
                <a:cs typeface="Roboto"/>
                <a:sym typeface="Roboto"/>
              </a:rPr>
              <a:t>and where </a:t>
            </a:r>
            <a:r>
              <a:rPr lang="en-GB" sz="1000" b="1" dirty="0" err="1">
                <a:latin typeface="Roboto"/>
                <a:ea typeface="Roboto"/>
                <a:cs typeface="Roboto"/>
                <a:sym typeface="Roboto"/>
              </a:rPr>
              <a:t>number_of_pairs</a:t>
            </a:r>
            <a:r>
              <a:rPr lang="en-GB" sz="1000" b="1" dirty="0">
                <a:latin typeface="Roboto"/>
                <a:ea typeface="Roboto"/>
                <a:cs typeface="Roboto"/>
                <a:sym typeface="Roboto"/>
              </a:rPr>
              <a:t> = ‘3 pairs’</a:t>
            </a:r>
          </a:p>
          <a:p>
            <a:pPr lvl="0">
              <a:lnSpc>
                <a:spcPct val="115000"/>
              </a:lnSpc>
              <a:buClr>
                <a:schemeClr val="dk1"/>
              </a:buClr>
              <a:buSzPts val="1100"/>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R="0" lvl="0" algn="l" rtl="0">
              <a:lnSpc>
                <a:spcPct val="115000"/>
              </a:lnSpc>
              <a:spcBef>
                <a:spcPts val="0"/>
              </a:spcBef>
              <a:spcAft>
                <a:spcPts val="0"/>
              </a:spcAft>
              <a:buClr>
                <a:schemeClr val="dk1"/>
              </a:buClr>
              <a:buSzPts val="1100"/>
            </a:pPr>
            <a:endParaRPr lang="en-GB" sz="10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5" name="Picture 4"/>
          <p:cNvPicPr>
            <a:picLocks noChangeAspect="1"/>
          </p:cNvPicPr>
          <p:nvPr/>
        </p:nvPicPr>
        <p:blipFill>
          <a:blip r:embed="rId3"/>
          <a:stretch>
            <a:fillRect/>
          </a:stretch>
        </p:blipFill>
        <p:spPr>
          <a:xfrm>
            <a:off x="0" y="4136093"/>
            <a:ext cx="5221303" cy="766596"/>
          </a:xfrm>
          <a:prstGeom prst="rect">
            <a:avLst/>
          </a:prstGeom>
        </p:spPr>
      </p:pic>
      <p:pic>
        <p:nvPicPr>
          <p:cNvPr id="6" name="Picture 5"/>
          <p:cNvPicPr>
            <a:picLocks noChangeAspect="1"/>
          </p:cNvPicPr>
          <p:nvPr/>
        </p:nvPicPr>
        <p:blipFill>
          <a:blip r:embed="rId4"/>
          <a:stretch>
            <a:fillRect/>
          </a:stretch>
        </p:blipFill>
        <p:spPr>
          <a:xfrm>
            <a:off x="372110" y="3094909"/>
            <a:ext cx="3529330" cy="873597"/>
          </a:xfrm>
          <a:prstGeom prst="rect">
            <a:avLst/>
          </a:prstGeom>
        </p:spPr>
      </p:pic>
      <p:pic>
        <p:nvPicPr>
          <p:cNvPr id="3" name="Picture 2"/>
          <p:cNvPicPr>
            <a:picLocks noChangeAspect="1"/>
          </p:cNvPicPr>
          <p:nvPr/>
        </p:nvPicPr>
        <p:blipFill>
          <a:blip r:embed="rId5"/>
          <a:stretch>
            <a:fillRect/>
          </a:stretch>
        </p:blipFill>
        <p:spPr>
          <a:xfrm>
            <a:off x="5331655" y="1201324"/>
            <a:ext cx="3540202" cy="3910341"/>
          </a:xfrm>
          <a:prstGeom prst="rect">
            <a:avLst/>
          </a:prstGeom>
        </p:spPr>
      </p:pic>
    </p:spTree>
    <p:extLst>
      <p:ext uri="{BB962C8B-B14F-4D97-AF65-F5344CB8AC3E}">
        <p14:creationId xmlns:p14="http://schemas.microsoft.com/office/powerpoint/2010/main" val="311828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4" y="250208"/>
            <a:ext cx="8520600" cy="837600"/>
          </a:xfrm>
          <a:prstGeom prst="rect">
            <a:avLst/>
          </a:prstGeom>
          <a:noFill/>
          <a:ln>
            <a:noFill/>
          </a:ln>
        </p:spPr>
        <p:txBody>
          <a:bodyPr spcFirstLastPara="1" wrap="square" lIns="91425" tIns="91425" rIns="91425" bIns="91425" anchor="b" anchorCtr="0">
            <a:noAutofit/>
          </a:bodyPr>
          <a:lstStyle/>
          <a:p>
            <a:pPr lvl="0">
              <a:buSzPts val="2400"/>
            </a:pPr>
            <a:r>
              <a:rPr lang="en-GB" sz="2400" b="1" dirty="0">
                <a:solidFill>
                  <a:srgbClr val="295269"/>
                </a:solidFill>
                <a:latin typeface="Roboto"/>
                <a:ea typeface="Roboto"/>
                <a:cs typeface="Roboto"/>
                <a:sym typeface="Roboto"/>
              </a:rPr>
              <a:t>WP Case - Exercise 6 | Part 3</a:t>
            </a:r>
          </a:p>
        </p:txBody>
      </p:sp>
      <p:sp>
        <p:nvSpPr>
          <p:cNvPr id="324" name="Shape 324"/>
          <p:cNvSpPr txBox="1"/>
          <p:nvPr/>
        </p:nvSpPr>
        <p:spPr>
          <a:xfrm>
            <a:off x="148821" y="1081154"/>
            <a:ext cx="5072482" cy="3145406"/>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GB" sz="800" dirty="0">
                <a:latin typeface="Roboto"/>
                <a:ea typeface="Roboto"/>
                <a:cs typeface="Roboto"/>
                <a:sym typeface="Roboto"/>
              </a:rPr>
              <a:t>This query gives us the following:</a:t>
            </a:r>
          </a:p>
          <a:p>
            <a:pPr marL="171450" lvl="0" indent="-171450">
              <a:lnSpc>
                <a:spcPct val="115000"/>
              </a:lnSpc>
              <a:buClr>
                <a:schemeClr val="dk1"/>
              </a:buClr>
              <a:buSzPts val="1100"/>
              <a:buFontTx/>
              <a:buChar char="-"/>
            </a:pPr>
            <a:r>
              <a:rPr lang="en-GB" sz="800" dirty="0">
                <a:latin typeface="Roboto"/>
                <a:ea typeface="Roboto"/>
                <a:cs typeface="Roboto"/>
                <a:sym typeface="Roboto"/>
              </a:rPr>
              <a:t>Gender %: </a:t>
            </a:r>
          </a:p>
          <a:p>
            <a:pPr lvl="0">
              <a:lnSpc>
                <a:spcPct val="115000"/>
              </a:lnSpc>
              <a:buClr>
                <a:schemeClr val="dk1"/>
              </a:buClr>
              <a:buSzPts val="1100"/>
            </a:pPr>
            <a:r>
              <a:rPr lang="en-GB" sz="800" dirty="0">
                <a:latin typeface="Roboto"/>
                <a:ea typeface="Roboto"/>
                <a:cs typeface="Roboto"/>
                <a:sym typeface="Roboto"/>
              </a:rPr>
              <a:t>	F: 252/500 = 50.4%</a:t>
            </a:r>
          </a:p>
          <a:p>
            <a:pPr lvl="0">
              <a:lnSpc>
                <a:spcPct val="115000"/>
              </a:lnSpc>
              <a:buClr>
                <a:schemeClr val="dk1"/>
              </a:buClr>
              <a:buSzPts val="1100"/>
            </a:pPr>
            <a:r>
              <a:rPr lang="en-GB" sz="800" dirty="0">
                <a:latin typeface="Roboto"/>
                <a:ea typeface="Roboto"/>
                <a:cs typeface="Roboto"/>
                <a:sym typeface="Roboto"/>
              </a:rPr>
              <a:t>	M: 248/500 = 49.6%</a:t>
            </a:r>
          </a:p>
          <a:p>
            <a:pPr marL="171450" lvl="0" indent="-171450">
              <a:lnSpc>
                <a:spcPct val="115000"/>
              </a:lnSpc>
              <a:buClr>
                <a:schemeClr val="dk1"/>
              </a:buClr>
              <a:buSzPts val="1100"/>
              <a:buFontTx/>
              <a:buChar char="-"/>
            </a:pPr>
            <a:r>
              <a:rPr lang="en-GB" sz="800" dirty="0">
                <a:latin typeface="Roboto"/>
                <a:ea typeface="Roboto"/>
                <a:cs typeface="Roboto"/>
                <a:sym typeface="Roboto"/>
              </a:rPr>
              <a:t>Fit %: </a:t>
            </a:r>
          </a:p>
          <a:p>
            <a:pPr lvl="4">
              <a:lnSpc>
                <a:spcPct val="115000"/>
              </a:lnSpc>
              <a:buClr>
                <a:schemeClr val="dk1"/>
              </a:buClr>
              <a:buSzPts val="1100"/>
            </a:pPr>
            <a:r>
              <a:rPr lang="en-GB" sz="800" dirty="0">
                <a:latin typeface="Roboto"/>
                <a:ea typeface="Roboto"/>
                <a:cs typeface="Roboto"/>
                <a:sym typeface="Roboto"/>
              </a:rPr>
              <a:t>	Medium: 305/1000 = 30.5%</a:t>
            </a:r>
          </a:p>
          <a:p>
            <a:pPr lvl="5">
              <a:lnSpc>
                <a:spcPct val="115000"/>
              </a:lnSpc>
              <a:buClr>
                <a:schemeClr val="dk1"/>
              </a:buClr>
              <a:buSzPts val="1100"/>
            </a:pPr>
            <a:r>
              <a:rPr lang="en-GB" sz="800" dirty="0">
                <a:latin typeface="Roboto"/>
                <a:ea typeface="Roboto"/>
                <a:cs typeface="Roboto"/>
                <a:sym typeface="Roboto"/>
              </a:rPr>
              <a:t>  	Narrow: 305/1000 = 40.8%</a:t>
            </a:r>
          </a:p>
          <a:p>
            <a:pPr lvl="8">
              <a:lnSpc>
                <a:spcPct val="115000"/>
              </a:lnSpc>
              <a:buClr>
                <a:schemeClr val="dk1"/>
              </a:buClr>
              <a:buSzPts val="1100"/>
            </a:pPr>
            <a:r>
              <a:rPr lang="en-GB" sz="800" dirty="0">
                <a:latin typeface="Roboto"/>
                <a:ea typeface="Roboto"/>
                <a:cs typeface="Roboto"/>
                <a:sym typeface="Roboto"/>
              </a:rPr>
              <a:t>       	Wide :  305/1000 = 19.8%</a:t>
            </a:r>
          </a:p>
          <a:p>
            <a:pPr marL="171450" lvl="8" indent="-171450">
              <a:lnSpc>
                <a:spcPct val="115000"/>
              </a:lnSpc>
              <a:buClr>
                <a:schemeClr val="dk1"/>
              </a:buClr>
              <a:buSzPts val="1100"/>
              <a:buFontTx/>
              <a:buChar char="-"/>
            </a:pPr>
            <a:r>
              <a:rPr lang="pt-PT" sz="800" dirty="0">
                <a:latin typeface="Roboto"/>
                <a:ea typeface="Roboto"/>
                <a:cs typeface="Roboto"/>
                <a:sym typeface="Roboto"/>
              </a:rPr>
              <a:t>AOV € : 112.7€</a:t>
            </a:r>
          </a:p>
          <a:p>
            <a:pPr marL="171450" lvl="8" indent="-171450">
              <a:lnSpc>
                <a:spcPct val="115000"/>
              </a:lnSpc>
              <a:buClr>
                <a:schemeClr val="dk1"/>
              </a:buClr>
              <a:buSzPts val="1100"/>
              <a:buFontTx/>
              <a:buChar char="-"/>
            </a:pPr>
            <a:endParaRPr lang="pt-PT" sz="800" dirty="0">
              <a:latin typeface="Roboto"/>
              <a:ea typeface="Roboto"/>
              <a:cs typeface="Roboto"/>
              <a:sym typeface="Roboto"/>
            </a:endParaRPr>
          </a:p>
          <a:p>
            <a:pPr marL="171450" lvl="8" indent="-171450">
              <a:lnSpc>
                <a:spcPct val="115000"/>
              </a:lnSpc>
              <a:buClr>
                <a:schemeClr val="dk1"/>
              </a:buClr>
              <a:buSzPts val="1100"/>
              <a:buFontTx/>
              <a:buChar char="-"/>
            </a:pPr>
            <a:r>
              <a:rPr lang="pt-PT" sz="800" dirty="0">
                <a:latin typeface="Roboto"/>
                <a:ea typeface="Roboto"/>
                <a:cs typeface="Roboto"/>
                <a:sym typeface="Roboto"/>
              </a:rPr>
              <a:t>Favourite colors:</a:t>
            </a:r>
          </a:p>
          <a:p>
            <a:pPr lvl="8">
              <a:lnSpc>
                <a:spcPct val="115000"/>
              </a:lnSpc>
              <a:buClr>
                <a:schemeClr val="dk1"/>
              </a:buClr>
              <a:buSzPts val="1100"/>
            </a:pPr>
            <a:r>
              <a:rPr lang="pt-PT" sz="800" dirty="0">
                <a:latin typeface="Roboto"/>
                <a:ea typeface="Roboto"/>
                <a:cs typeface="Roboto"/>
                <a:sym typeface="Roboto"/>
              </a:rPr>
              <a:t> 	Black: 280/1000 </a:t>
            </a:r>
            <a:r>
              <a:rPr lang="en-GB" sz="800" dirty="0">
                <a:latin typeface="Roboto"/>
                <a:ea typeface="Roboto"/>
                <a:cs typeface="Roboto"/>
                <a:sym typeface="Roboto"/>
              </a:rPr>
              <a:t>= 28%</a:t>
            </a:r>
            <a:endParaRPr lang="pt-PT" sz="800" dirty="0">
              <a:latin typeface="Roboto"/>
              <a:ea typeface="Roboto"/>
              <a:cs typeface="Roboto"/>
              <a:sym typeface="Roboto"/>
            </a:endParaRPr>
          </a:p>
          <a:p>
            <a:pPr lvl="8">
              <a:lnSpc>
                <a:spcPct val="115000"/>
              </a:lnSpc>
              <a:buClr>
                <a:schemeClr val="dk1"/>
              </a:buClr>
              <a:buSzPts val="1100"/>
            </a:pPr>
            <a:r>
              <a:rPr lang="pt-PT" sz="800" dirty="0">
                <a:latin typeface="Roboto"/>
                <a:ea typeface="Roboto"/>
                <a:cs typeface="Roboto"/>
                <a:sym typeface="Roboto"/>
              </a:rPr>
              <a:t>	Crystal: 210/1000 </a:t>
            </a:r>
            <a:r>
              <a:rPr lang="en-GB" sz="800" dirty="0">
                <a:latin typeface="Roboto"/>
                <a:ea typeface="Roboto"/>
                <a:cs typeface="Roboto"/>
                <a:sym typeface="Roboto"/>
              </a:rPr>
              <a:t>= 21%</a:t>
            </a:r>
            <a:endParaRPr lang="pt-PT" sz="800" dirty="0">
              <a:latin typeface="Roboto"/>
              <a:ea typeface="Roboto"/>
              <a:cs typeface="Roboto"/>
              <a:sym typeface="Roboto"/>
            </a:endParaRPr>
          </a:p>
          <a:p>
            <a:pPr lvl="8">
              <a:lnSpc>
                <a:spcPct val="115000"/>
              </a:lnSpc>
              <a:buClr>
                <a:schemeClr val="dk1"/>
              </a:buClr>
              <a:buSzPts val="1100"/>
            </a:pPr>
            <a:r>
              <a:rPr lang="pt-PT" sz="800" dirty="0">
                <a:latin typeface="Roboto"/>
                <a:ea typeface="Roboto"/>
                <a:cs typeface="Roboto"/>
                <a:sym typeface="Roboto"/>
              </a:rPr>
              <a:t>	Neutral: 114/1000 </a:t>
            </a:r>
            <a:r>
              <a:rPr lang="en-GB" sz="800" dirty="0">
                <a:latin typeface="Roboto"/>
                <a:ea typeface="Roboto"/>
                <a:cs typeface="Roboto"/>
                <a:sym typeface="Roboto"/>
              </a:rPr>
              <a:t>= 11.4%</a:t>
            </a:r>
            <a:endParaRPr lang="pt-PT" sz="800" dirty="0">
              <a:latin typeface="Roboto"/>
              <a:ea typeface="Roboto"/>
              <a:cs typeface="Roboto"/>
              <a:sym typeface="Roboto"/>
            </a:endParaRPr>
          </a:p>
          <a:p>
            <a:pPr lvl="8">
              <a:lnSpc>
                <a:spcPct val="115000"/>
              </a:lnSpc>
              <a:buClr>
                <a:schemeClr val="dk1"/>
              </a:buClr>
              <a:buSzPts val="1100"/>
            </a:pPr>
            <a:r>
              <a:rPr lang="pt-PT" sz="800" dirty="0">
                <a:latin typeface="Roboto"/>
                <a:ea typeface="Roboto"/>
                <a:cs typeface="Roboto"/>
                <a:sym typeface="Roboto"/>
              </a:rPr>
              <a:t>	Tortoise: 292/1000 </a:t>
            </a:r>
            <a:r>
              <a:rPr lang="en-GB" sz="800" dirty="0">
                <a:latin typeface="Roboto"/>
                <a:ea typeface="Roboto"/>
                <a:cs typeface="Roboto"/>
                <a:sym typeface="Roboto"/>
              </a:rPr>
              <a:t>=  29.2%</a:t>
            </a:r>
            <a:endParaRPr lang="pt-PT" sz="800" dirty="0">
              <a:latin typeface="Roboto"/>
              <a:ea typeface="Roboto"/>
              <a:cs typeface="Roboto"/>
              <a:sym typeface="Roboto"/>
            </a:endParaRPr>
          </a:p>
          <a:p>
            <a:pPr lvl="8">
              <a:lnSpc>
                <a:spcPct val="115000"/>
              </a:lnSpc>
              <a:buClr>
                <a:schemeClr val="dk1"/>
              </a:buClr>
              <a:buSzPts val="1100"/>
            </a:pPr>
            <a:r>
              <a:rPr lang="pt-PT" sz="800" dirty="0">
                <a:latin typeface="Roboto"/>
                <a:ea typeface="Roboto"/>
                <a:cs typeface="Roboto"/>
                <a:sym typeface="Roboto"/>
              </a:rPr>
              <a:t>	Two’Tone: 104/1000 </a:t>
            </a:r>
            <a:r>
              <a:rPr lang="en-GB" sz="800" dirty="0">
                <a:latin typeface="Roboto"/>
                <a:ea typeface="Roboto"/>
                <a:cs typeface="Roboto"/>
                <a:sym typeface="Roboto"/>
              </a:rPr>
              <a:t>=  10.4%</a:t>
            </a:r>
            <a:endParaRPr lang="pt-PT" sz="800" dirty="0">
              <a:latin typeface="Roboto"/>
              <a:ea typeface="Roboto"/>
              <a:cs typeface="Roboto"/>
              <a:sym typeface="Roboto"/>
            </a:endParaRPr>
          </a:p>
          <a:p>
            <a:pPr marL="171450" lvl="8" indent="-171450">
              <a:lnSpc>
                <a:spcPct val="115000"/>
              </a:lnSpc>
              <a:buClr>
                <a:schemeClr val="dk1"/>
              </a:buClr>
              <a:buSzPts val="1100"/>
              <a:buFontTx/>
              <a:buChar char="-"/>
            </a:pPr>
            <a:endParaRPr lang="pt-PT" sz="1000" dirty="0">
              <a:latin typeface="Roboto"/>
              <a:ea typeface="Roboto"/>
              <a:cs typeface="Roboto"/>
              <a:sym typeface="Roboto"/>
            </a:endParaRPr>
          </a:p>
          <a:p>
            <a:pPr marL="171450" lvl="8" indent="-171450">
              <a:lnSpc>
                <a:spcPct val="115000"/>
              </a:lnSpc>
              <a:buClr>
                <a:schemeClr val="dk1"/>
              </a:buClr>
              <a:buSzPts val="1100"/>
              <a:buFontTx/>
              <a:buChar char="-"/>
            </a:pPr>
            <a:endParaRPr lang="pt-PT" sz="1000" dirty="0">
              <a:latin typeface="Roboto"/>
              <a:ea typeface="Roboto"/>
              <a:cs typeface="Roboto"/>
              <a:sym typeface="Roboto"/>
            </a:endParaRPr>
          </a:p>
          <a:p>
            <a:pPr marL="171450" lvl="8" indent="-171450">
              <a:lnSpc>
                <a:spcPct val="115000"/>
              </a:lnSpc>
              <a:buClr>
                <a:schemeClr val="dk1"/>
              </a:buClr>
              <a:buSzPts val="1100"/>
              <a:buFontTx/>
              <a:buChar char="-"/>
            </a:pPr>
            <a:endParaRPr lang="en-GB" sz="1000" dirty="0">
              <a:latin typeface="Roboto"/>
              <a:ea typeface="Roboto"/>
              <a:cs typeface="Roboto"/>
              <a:sym typeface="Roboto"/>
            </a:endParaRPr>
          </a:p>
          <a:p>
            <a:pPr marL="171450" lvl="8" indent="-171450">
              <a:lnSpc>
                <a:spcPct val="115000"/>
              </a:lnSpc>
              <a:buClr>
                <a:schemeClr val="dk1"/>
              </a:buClr>
              <a:buSzPts val="1100"/>
              <a:buFontTx/>
              <a:buChar char="-"/>
            </a:pPr>
            <a:endParaRPr lang="en-GB" sz="1000" dirty="0">
              <a:latin typeface="Roboto"/>
              <a:ea typeface="Roboto"/>
              <a:cs typeface="Roboto"/>
              <a:sym typeface="Roboto"/>
            </a:endParaRPr>
          </a:p>
          <a:p>
            <a:pPr marL="17145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R="0" lvl="0" algn="l" rtl="0">
              <a:lnSpc>
                <a:spcPct val="115000"/>
              </a:lnSpc>
              <a:spcBef>
                <a:spcPts val="0"/>
              </a:spcBef>
              <a:spcAft>
                <a:spcPts val="0"/>
              </a:spcAft>
              <a:buClr>
                <a:schemeClr val="dk1"/>
              </a:buClr>
              <a:buSzPts val="1100"/>
            </a:pPr>
            <a:endParaRPr lang="en-GB" sz="10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10937" y="3745943"/>
            <a:ext cx="2999711" cy="567166"/>
          </a:xfrm>
          <a:prstGeom prst="rect">
            <a:avLst/>
          </a:prstGeom>
        </p:spPr>
      </p:pic>
      <p:pic>
        <p:nvPicPr>
          <p:cNvPr id="3" name="Picture 2"/>
          <p:cNvPicPr>
            <a:picLocks noChangeAspect="1"/>
          </p:cNvPicPr>
          <p:nvPr/>
        </p:nvPicPr>
        <p:blipFill>
          <a:blip r:embed="rId4"/>
          <a:stretch>
            <a:fillRect/>
          </a:stretch>
        </p:blipFill>
        <p:spPr>
          <a:xfrm>
            <a:off x="78439" y="4313109"/>
            <a:ext cx="2956559" cy="804018"/>
          </a:xfrm>
          <a:prstGeom prst="rect">
            <a:avLst/>
          </a:prstGeom>
        </p:spPr>
      </p:pic>
      <p:pic>
        <p:nvPicPr>
          <p:cNvPr id="4" name="Picture 3"/>
          <p:cNvPicPr>
            <a:picLocks noChangeAspect="1"/>
          </p:cNvPicPr>
          <p:nvPr/>
        </p:nvPicPr>
        <p:blipFill>
          <a:blip r:embed="rId5"/>
          <a:stretch>
            <a:fillRect/>
          </a:stretch>
        </p:blipFill>
        <p:spPr>
          <a:xfrm>
            <a:off x="2964615" y="4509761"/>
            <a:ext cx="2968825" cy="633737"/>
          </a:xfrm>
          <a:prstGeom prst="rect">
            <a:avLst/>
          </a:prstGeom>
        </p:spPr>
      </p:pic>
      <p:pic>
        <p:nvPicPr>
          <p:cNvPr id="5" name="Picture 4"/>
          <p:cNvPicPr>
            <a:picLocks noChangeAspect="1"/>
          </p:cNvPicPr>
          <p:nvPr/>
        </p:nvPicPr>
        <p:blipFill>
          <a:blip r:embed="rId6"/>
          <a:stretch>
            <a:fillRect/>
          </a:stretch>
        </p:blipFill>
        <p:spPr>
          <a:xfrm>
            <a:off x="2964616" y="3930595"/>
            <a:ext cx="2256688" cy="588430"/>
          </a:xfrm>
          <a:prstGeom prst="rect">
            <a:avLst/>
          </a:prstGeom>
        </p:spPr>
      </p:pic>
      <p:pic>
        <p:nvPicPr>
          <p:cNvPr id="6" name="Picture 5"/>
          <p:cNvPicPr>
            <a:picLocks noChangeAspect="1"/>
          </p:cNvPicPr>
          <p:nvPr/>
        </p:nvPicPr>
        <p:blipFill>
          <a:blip r:embed="rId7"/>
          <a:stretch>
            <a:fillRect/>
          </a:stretch>
        </p:blipFill>
        <p:spPr>
          <a:xfrm>
            <a:off x="5250456" y="999151"/>
            <a:ext cx="3527932" cy="3510610"/>
          </a:xfrm>
          <a:prstGeom prst="rect">
            <a:avLst/>
          </a:prstGeom>
        </p:spPr>
      </p:pic>
    </p:spTree>
    <p:extLst>
      <p:ext uri="{BB962C8B-B14F-4D97-AF65-F5344CB8AC3E}">
        <p14:creationId xmlns:p14="http://schemas.microsoft.com/office/powerpoint/2010/main" val="224621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315686"/>
            <a:ext cx="8520600" cy="837600"/>
          </a:xfrm>
          <a:prstGeom prst="rect">
            <a:avLst/>
          </a:prstGeom>
          <a:noFill/>
          <a:ln>
            <a:noFill/>
          </a:ln>
        </p:spPr>
        <p:txBody>
          <a:bodyPr spcFirstLastPara="1" wrap="square" lIns="91425" tIns="91425" rIns="91425" bIns="91425" anchor="b" anchorCtr="0">
            <a:noAutofit/>
          </a:bodyPr>
          <a:lstStyle/>
          <a:p>
            <a:pPr lvl="0">
              <a:buSzPts val="2400"/>
            </a:pPr>
            <a:r>
              <a:rPr lang="en-GB" sz="2400" b="1" dirty="0">
                <a:solidFill>
                  <a:srgbClr val="295269"/>
                </a:solidFill>
                <a:latin typeface="Roboto"/>
                <a:ea typeface="Roboto"/>
                <a:cs typeface="Roboto"/>
                <a:sym typeface="Roboto"/>
              </a:rPr>
              <a:t>WP Case - Exercise 6 | Conclusions</a:t>
            </a:r>
          </a:p>
        </p:txBody>
      </p:sp>
      <p:sp>
        <p:nvSpPr>
          <p:cNvPr id="324" name="Shape 324"/>
          <p:cNvSpPr txBox="1"/>
          <p:nvPr/>
        </p:nvSpPr>
        <p:spPr>
          <a:xfrm>
            <a:off x="177975" y="521914"/>
            <a:ext cx="5264882" cy="4561113"/>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pt-PT" sz="1000" dirty="0">
                <a:latin typeface="Roboto"/>
                <a:ea typeface="Roboto"/>
                <a:cs typeface="Roboto"/>
                <a:sym typeface="Roboto"/>
              </a:rPr>
              <a:t>Conclusions:</a:t>
            </a:r>
          </a:p>
          <a:p>
            <a:pPr marL="171450" lvl="0" indent="-171450">
              <a:lnSpc>
                <a:spcPct val="115000"/>
              </a:lnSpc>
              <a:buClr>
                <a:schemeClr val="dk1"/>
              </a:buClr>
              <a:buSzPts val="1100"/>
              <a:buFontTx/>
              <a:buChar char="-"/>
            </a:pPr>
            <a:r>
              <a:rPr lang="pt-PT" sz="1000" dirty="0">
                <a:latin typeface="Roboto"/>
                <a:ea typeface="Roboto"/>
                <a:cs typeface="Roboto"/>
                <a:sym typeface="Roboto"/>
              </a:rPr>
              <a:t>Typical Customer:</a:t>
            </a:r>
          </a:p>
          <a:p>
            <a:pPr lvl="3">
              <a:lnSpc>
                <a:spcPct val="115000"/>
              </a:lnSpc>
              <a:buClr>
                <a:schemeClr val="dk1"/>
              </a:buClr>
              <a:buSzPts val="1100"/>
            </a:pPr>
            <a:r>
              <a:rPr lang="pt-PT" sz="1000" dirty="0">
                <a:latin typeface="Roboto"/>
                <a:ea typeface="Roboto"/>
                <a:cs typeface="Roboto"/>
                <a:sym typeface="Roboto"/>
              </a:rPr>
              <a:t> 	- Gender: Female/Male</a:t>
            </a:r>
          </a:p>
          <a:p>
            <a:pPr lvl="5">
              <a:lnSpc>
                <a:spcPct val="115000"/>
              </a:lnSpc>
              <a:buClr>
                <a:schemeClr val="dk1"/>
              </a:buClr>
              <a:buSzPts val="1100"/>
            </a:pPr>
            <a:r>
              <a:rPr lang="pt-PT" sz="1000" dirty="0">
                <a:latin typeface="Roboto"/>
                <a:ea typeface="Roboto"/>
                <a:cs typeface="Roboto"/>
                <a:sym typeface="Roboto"/>
              </a:rPr>
              <a:t>   	- Style: Narrow </a:t>
            </a:r>
          </a:p>
          <a:p>
            <a:pPr lvl="5">
              <a:lnSpc>
                <a:spcPct val="115000"/>
              </a:lnSpc>
              <a:buClr>
                <a:schemeClr val="dk1"/>
              </a:buClr>
              <a:buSzPts val="1100"/>
            </a:pPr>
            <a:r>
              <a:rPr lang="pt-PT" sz="1000" dirty="0">
                <a:latin typeface="Roboto"/>
                <a:ea typeface="Roboto"/>
                <a:cs typeface="Roboto"/>
                <a:sym typeface="Roboto"/>
              </a:rPr>
              <a:t>	- AOV: 112.7€</a:t>
            </a:r>
          </a:p>
          <a:p>
            <a:pPr lvl="5">
              <a:lnSpc>
                <a:spcPct val="115000"/>
              </a:lnSpc>
              <a:buClr>
                <a:schemeClr val="dk1"/>
              </a:buClr>
              <a:buSzPts val="1100"/>
            </a:pPr>
            <a:r>
              <a:rPr lang="pt-PT" sz="1000" dirty="0">
                <a:latin typeface="Roboto"/>
                <a:ea typeface="Roboto"/>
                <a:cs typeface="Roboto"/>
                <a:sym typeface="Roboto"/>
              </a:rPr>
              <a:t>	- Favourite Color: Black and Tortoise</a:t>
            </a:r>
          </a:p>
          <a:p>
            <a:pPr lvl="5">
              <a:lnSpc>
                <a:spcPct val="115000"/>
              </a:lnSpc>
              <a:buClr>
                <a:schemeClr val="dk1"/>
              </a:buClr>
              <a:buSzPts val="1100"/>
            </a:pPr>
            <a:endParaRPr lang="en-GB" sz="1000" dirty="0">
              <a:latin typeface="Roboto"/>
              <a:ea typeface="Roboto"/>
              <a:cs typeface="Roboto"/>
              <a:sym typeface="Roboto"/>
            </a:endParaRPr>
          </a:p>
          <a:p>
            <a:pPr marL="171450" lvl="8" indent="-171450">
              <a:lnSpc>
                <a:spcPct val="115000"/>
              </a:lnSpc>
              <a:buClr>
                <a:schemeClr val="dk1"/>
              </a:buClr>
              <a:buSzPts val="1100"/>
              <a:buFontTx/>
              <a:buChar char="-"/>
            </a:pPr>
            <a:r>
              <a:rPr lang="en-GB" sz="1000" dirty="0">
                <a:latin typeface="Roboto"/>
                <a:ea typeface="Roboto"/>
                <a:cs typeface="Roboto"/>
                <a:sym typeface="Roboto"/>
              </a:rPr>
              <a:t>In order to increase the number of people answering the question 3 and 5 more often you should a/b test the position of the questions and see if the order has impact. For example, maybe put the questions that require more effort( for example the question number 5), in the middle rather than in the end of the quiz in order to reduce friction</a:t>
            </a:r>
          </a:p>
          <a:p>
            <a:pPr lvl="8">
              <a:lnSpc>
                <a:spcPct val="115000"/>
              </a:lnSpc>
              <a:buClr>
                <a:schemeClr val="dk1"/>
              </a:buClr>
              <a:buSzPts val="1100"/>
            </a:pPr>
            <a:endParaRPr lang="en-GB" sz="1000" dirty="0">
              <a:latin typeface="Roboto"/>
              <a:ea typeface="Roboto"/>
              <a:cs typeface="Roboto"/>
              <a:sym typeface="Roboto"/>
            </a:endParaRPr>
          </a:p>
          <a:p>
            <a:pPr marL="171450" lvl="8" indent="-171450">
              <a:lnSpc>
                <a:spcPct val="115000"/>
              </a:lnSpc>
              <a:buClr>
                <a:schemeClr val="dk1"/>
              </a:buClr>
              <a:buSzPts val="1100"/>
              <a:buFontTx/>
              <a:buChar char="-"/>
            </a:pPr>
            <a:r>
              <a:rPr lang="en-GB" sz="1000" dirty="0">
                <a:latin typeface="Roboto"/>
                <a:ea typeface="Roboto"/>
                <a:cs typeface="Roboto"/>
                <a:sym typeface="Roboto"/>
              </a:rPr>
              <a:t>In order to increase overall </a:t>
            </a:r>
            <a:r>
              <a:rPr lang="en-GB" sz="1000" dirty="0" err="1">
                <a:latin typeface="Roboto"/>
                <a:ea typeface="Roboto"/>
                <a:cs typeface="Roboto"/>
                <a:sym typeface="Roboto"/>
              </a:rPr>
              <a:t>cvr</a:t>
            </a:r>
            <a:r>
              <a:rPr lang="en-GB" sz="1000" dirty="0">
                <a:latin typeface="Roboto"/>
                <a:ea typeface="Roboto"/>
                <a:cs typeface="Roboto"/>
                <a:sym typeface="Roboto"/>
              </a:rPr>
              <a:t>%:</a:t>
            </a:r>
          </a:p>
          <a:p>
            <a:pPr lvl="8">
              <a:lnSpc>
                <a:spcPct val="115000"/>
              </a:lnSpc>
              <a:buClr>
                <a:schemeClr val="dk1"/>
              </a:buClr>
              <a:buSzPts val="1100"/>
            </a:pPr>
            <a:r>
              <a:rPr lang="pt-PT" sz="1000" dirty="0">
                <a:latin typeface="Roboto"/>
                <a:ea typeface="Roboto"/>
                <a:cs typeface="Roboto"/>
                <a:sym typeface="Roboto"/>
              </a:rPr>
              <a:t>      All your comunication strategy should reiforce and/or give exposure to the features of the typical customer </a:t>
            </a:r>
          </a:p>
          <a:p>
            <a:pPr lvl="8">
              <a:lnSpc>
                <a:spcPct val="115000"/>
              </a:lnSpc>
              <a:buClr>
                <a:schemeClr val="dk1"/>
              </a:buClr>
              <a:buSzPts val="1100"/>
            </a:pPr>
            <a:endParaRPr lang="en-GB" sz="1000" dirty="0">
              <a:latin typeface="Roboto"/>
              <a:ea typeface="Roboto"/>
              <a:cs typeface="Roboto"/>
              <a:sym typeface="Roboto"/>
            </a:endParaRPr>
          </a:p>
          <a:p>
            <a:pPr lvl="8">
              <a:lnSpc>
                <a:spcPct val="115000"/>
              </a:lnSpc>
              <a:buClr>
                <a:schemeClr val="dk1"/>
              </a:buClr>
              <a:buSzPts val="1100"/>
            </a:pPr>
            <a:r>
              <a:rPr lang="en-GB" sz="1000" dirty="0">
                <a:latin typeface="Roboto"/>
                <a:ea typeface="Roboto"/>
                <a:cs typeface="Roboto"/>
                <a:sym typeface="Roboto"/>
              </a:rPr>
              <a:t>      Add an incentive to Increase the number of customers trying 5 pairs instead of only 3</a:t>
            </a:r>
          </a:p>
          <a:p>
            <a:pPr lvl="8">
              <a:lnSpc>
                <a:spcPct val="115000"/>
              </a:lnSpc>
              <a:buClr>
                <a:schemeClr val="dk1"/>
              </a:buClr>
              <a:buSzPts val="1100"/>
            </a:pPr>
            <a:r>
              <a:rPr lang="en-GB" sz="1000" dirty="0">
                <a:latin typeface="Roboto"/>
                <a:ea typeface="Roboto"/>
                <a:cs typeface="Roboto"/>
                <a:sym typeface="Roboto"/>
              </a:rPr>
              <a:t>      </a:t>
            </a:r>
          </a:p>
          <a:p>
            <a:pPr lvl="8">
              <a:lnSpc>
                <a:spcPct val="115000"/>
              </a:lnSpc>
              <a:buClr>
                <a:schemeClr val="dk1"/>
              </a:buClr>
              <a:buSzPts val="1100"/>
            </a:pPr>
            <a:r>
              <a:rPr lang="en-GB" sz="1000" dirty="0">
                <a:latin typeface="Roboto"/>
                <a:ea typeface="Roboto"/>
                <a:cs typeface="Roboto"/>
                <a:sym typeface="Roboto"/>
              </a:rPr>
              <a:t>      Find the marginal add of number of pairs in order to maximize </a:t>
            </a:r>
            <a:r>
              <a:rPr lang="en-GB" sz="1000" dirty="0" err="1">
                <a:latin typeface="Roboto"/>
                <a:ea typeface="Roboto"/>
                <a:cs typeface="Roboto"/>
                <a:sym typeface="Roboto"/>
              </a:rPr>
              <a:t>cvr</a:t>
            </a:r>
            <a:r>
              <a:rPr lang="en-GB" sz="1000" dirty="0">
                <a:latin typeface="Roboto"/>
                <a:ea typeface="Roboto"/>
                <a:cs typeface="Roboto"/>
                <a:sym typeface="Roboto"/>
              </a:rPr>
              <a:t>%</a:t>
            </a:r>
          </a:p>
          <a:p>
            <a:pPr lvl="8">
              <a:lnSpc>
                <a:spcPct val="115000"/>
              </a:lnSpc>
              <a:buClr>
                <a:schemeClr val="dk1"/>
              </a:buClr>
              <a:buSzPts val="1100"/>
            </a:pPr>
            <a:r>
              <a:rPr lang="en-GB" sz="1000" dirty="0">
                <a:latin typeface="Roboto"/>
                <a:ea typeface="Roboto"/>
                <a:cs typeface="Roboto"/>
                <a:sym typeface="Roboto"/>
              </a:rPr>
              <a:t>     </a:t>
            </a:r>
          </a:p>
          <a:p>
            <a:pPr lvl="8">
              <a:lnSpc>
                <a:spcPct val="115000"/>
              </a:lnSpc>
              <a:buClr>
                <a:schemeClr val="dk1"/>
              </a:buClr>
              <a:buSzPts val="1100"/>
            </a:pPr>
            <a:r>
              <a:rPr lang="en-GB" sz="1000" dirty="0">
                <a:latin typeface="Roboto"/>
                <a:ea typeface="Roboto"/>
                <a:cs typeface="Roboto"/>
                <a:sym typeface="Roboto"/>
              </a:rPr>
              <a:t>       Use social proof regarding the style and favourite colours : “Everyone has been picking the style Narrow and in black and Tortoise in order to increase </a:t>
            </a:r>
            <a:r>
              <a:rPr lang="en-GB" sz="1000" dirty="0" err="1">
                <a:latin typeface="Roboto"/>
                <a:ea typeface="Roboto"/>
                <a:cs typeface="Roboto"/>
                <a:sym typeface="Roboto"/>
              </a:rPr>
              <a:t>cvr</a:t>
            </a:r>
            <a:r>
              <a:rPr lang="en-GB" sz="1000" dirty="0">
                <a:latin typeface="Roboto"/>
                <a:ea typeface="Roboto"/>
                <a:cs typeface="Roboto"/>
                <a:sym typeface="Roboto"/>
              </a:rPr>
              <a:t>%</a:t>
            </a:r>
          </a:p>
          <a:p>
            <a:pPr lvl="8">
              <a:lnSpc>
                <a:spcPct val="115000"/>
              </a:lnSpc>
              <a:buClr>
                <a:schemeClr val="dk1"/>
              </a:buClr>
              <a:buSzPts val="1100"/>
            </a:pPr>
            <a:r>
              <a:rPr lang="en-GB" sz="1000" dirty="0">
                <a:latin typeface="Roboto"/>
                <a:ea typeface="Roboto"/>
                <a:cs typeface="Roboto"/>
                <a:sym typeface="Roboto"/>
              </a:rPr>
              <a:t>       </a:t>
            </a:r>
          </a:p>
          <a:p>
            <a:pPr lvl="8">
              <a:lnSpc>
                <a:spcPct val="115000"/>
              </a:lnSpc>
              <a:buClr>
                <a:schemeClr val="dk1"/>
              </a:buClr>
              <a:buSzPts val="1100"/>
            </a:pPr>
            <a:r>
              <a:rPr lang="en-GB" sz="1000" dirty="0">
                <a:latin typeface="Roboto"/>
                <a:ea typeface="Roboto"/>
                <a:cs typeface="Roboto"/>
                <a:sym typeface="Roboto"/>
              </a:rPr>
              <a:t>      Free delivery and/or any other bonus if you spend above 112.99€  resulting in AOV increase</a:t>
            </a:r>
          </a:p>
          <a:p>
            <a:pPr lvl="8">
              <a:lnSpc>
                <a:spcPct val="115000"/>
              </a:lnSpc>
              <a:buClr>
                <a:schemeClr val="dk1"/>
              </a:buClr>
              <a:buSzPts val="1100"/>
            </a:pPr>
            <a:r>
              <a:rPr lang="en-GB" sz="1000" dirty="0">
                <a:latin typeface="Roboto"/>
                <a:ea typeface="Roboto"/>
                <a:cs typeface="Roboto"/>
                <a:sym typeface="Roboto"/>
              </a:rPr>
              <a:t>       </a:t>
            </a:r>
          </a:p>
          <a:p>
            <a:pPr lvl="8">
              <a:lnSpc>
                <a:spcPct val="115000"/>
              </a:lnSpc>
              <a:buClr>
                <a:schemeClr val="dk1"/>
              </a:buClr>
              <a:buSzPts val="1100"/>
            </a:pPr>
            <a:endParaRPr lang="en-GB" sz="1000" dirty="0">
              <a:latin typeface="Roboto"/>
              <a:ea typeface="Roboto"/>
              <a:cs typeface="Roboto"/>
              <a:sym typeface="Roboto"/>
            </a:endParaRPr>
          </a:p>
          <a:p>
            <a:pPr lvl="8">
              <a:lnSpc>
                <a:spcPct val="115000"/>
              </a:lnSpc>
              <a:buClr>
                <a:schemeClr val="dk1"/>
              </a:buClr>
              <a:buSzPts val="1100"/>
            </a:pPr>
            <a:endParaRPr lang="en-GB" sz="1000" dirty="0">
              <a:latin typeface="Roboto"/>
              <a:ea typeface="Roboto"/>
              <a:cs typeface="Roboto"/>
              <a:sym typeface="Roboto"/>
            </a:endParaRPr>
          </a:p>
          <a:p>
            <a:pPr marL="17145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R="0" lvl="0" algn="l" rtl="0">
              <a:lnSpc>
                <a:spcPct val="115000"/>
              </a:lnSpc>
              <a:spcBef>
                <a:spcPts val="0"/>
              </a:spcBef>
              <a:spcAft>
                <a:spcPts val="0"/>
              </a:spcAft>
              <a:buClr>
                <a:schemeClr val="dk1"/>
              </a:buClr>
              <a:buSzPts val="1100"/>
            </a:pPr>
            <a:endParaRPr lang="en-GB" sz="10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8743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295269"/>
                </a:solidFill>
                <a:latin typeface="Roboto"/>
                <a:ea typeface="Roboto"/>
                <a:cs typeface="Roboto"/>
                <a:sym typeface="Roboto"/>
              </a:rPr>
              <a:t>WP Case - Exercise 1</a:t>
            </a:r>
            <a:endParaRPr sz="2400" b="1" i="0" u="none" strike="noStrike" cap="none" dirty="0">
              <a:solidFill>
                <a:srgbClr val="295269"/>
              </a:solidFill>
              <a:latin typeface="Roboto"/>
              <a:ea typeface="Roboto"/>
              <a:cs typeface="Roboto"/>
              <a:sym typeface="Roboto"/>
            </a:endParaRPr>
          </a:p>
        </p:txBody>
      </p:sp>
      <p:sp>
        <p:nvSpPr>
          <p:cNvPr id="324" name="Shape 324"/>
          <p:cNvSpPr txBox="1"/>
          <p:nvPr/>
        </p:nvSpPr>
        <p:spPr>
          <a:xfrm>
            <a:off x="177975" y="1201325"/>
            <a:ext cx="492090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050" b="0" i="0" u="none" strike="noStrike" cap="none" dirty="0">
                <a:solidFill>
                  <a:srgbClr val="000000"/>
                </a:solidFill>
                <a:latin typeface="Roboto"/>
                <a:ea typeface="Roboto"/>
                <a:cs typeface="Roboto"/>
                <a:sym typeface="Roboto"/>
              </a:rPr>
              <a:t>This query gives us the following:</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A table containing WP Quiz’s results</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The * means that we have selected all columns available</a:t>
            </a:r>
          </a:p>
          <a:p>
            <a:pPr marL="171450" indent="-171450">
              <a:lnSpc>
                <a:spcPct val="115000"/>
              </a:lnSpc>
              <a:buClr>
                <a:schemeClr val="dk1"/>
              </a:buClr>
              <a:buSzPts val="1100"/>
              <a:buFontTx/>
              <a:buChar char="-"/>
            </a:pPr>
            <a:r>
              <a:rPr lang="en-GB" sz="1050" dirty="0">
                <a:latin typeface="Roboto"/>
                <a:ea typeface="Roboto"/>
                <a:cs typeface="Roboto"/>
                <a:sym typeface="Roboto"/>
              </a:rPr>
              <a:t>Columns: Question, </a:t>
            </a:r>
            <a:r>
              <a:rPr lang="en-GB" sz="1050" dirty="0" err="1">
                <a:latin typeface="Roboto"/>
                <a:ea typeface="Roboto"/>
                <a:cs typeface="Roboto"/>
                <a:sym typeface="Roboto"/>
              </a:rPr>
              <a:t>user_id</a:t>
            </a:r>
            <a:r>
              <a:rPr lang="en-GB" sz="1050" dirty="0">
                <a:latin typeface="Roboto"/>
                <a:ea typeface="Roboto"/>
                <a:cs typeface="Roboto"/>
                <a:sym typeface="Roboto"/>
              </a:rPr>
              <a:t> and response (see below)</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All this information was obtained from the quiz table called survey</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We limited our results to the first 10 rows/results</a:t>
            </a:r>
          </a:p>
          <a:p>
            <a:pPr marR="0" lvl="0" algn="l" rtl="0">
              <a:lnSpc>
                <a:spcPct val="115000"/>
              </a:lnSpc>
              <a:spcBef>
                <a:spcPts val="0"/>
              </a:spcBef>
              <a:spcAft>
                <a:spcPts val="0"/>
              </a:spcAft>
              <a:buClr>
                <a:schemeClr val="dk1"/>
              </a:buClr>
              <a:buSzPts val="1100"/>
            </a:pPr>
            <a:endParaRPr lang="en-GB" sz="12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4" name="Picture 3"/>
          <p:cNvPicPr>
            <a:picLocks noChangeAspect="1"/>
          </p:cNvPicPr>
          <p:nvPr/>
        </p:nvPicPr>
        <p:blipFill>
          <a:blip r:embed="rId3"/>
          <a:stretch>
            <a:fillRect/>
          </a:stretch>
        </p:blipFill>
        <p:spPr>
          <a:xfrm>
            <a:off x="48320" y="3386752"/>
            <a:ext cx="5102900" cy="1345998"/>
          </a:xfrm>
          <a:prstGeom prst="rect">
            <a:avLst/>
          </a:prstGeom>
        </p:spPr>
      </p:pic>
      <p:pic>
        <p:nvPicPr>
          <p:cNvPr id="2" name="Picture 1"/>
          <p:cNvPicPr>
            <a:picLocks noChangeAspect="1"/>
          </p:cNvPicPr>
          <p:nvPr/>
        </p:nvPicPr>
        <p:blipFill>
          <a:blip r:embed="rId4"/>
          <a:stretch>
            <a:fillRect/>
          </a:stretch>
        </p:blipFill>
        <p:spPr>
          <a:xfrm>
            <a:off x="5341483" y="1596501"/>
            <a:ext cx="3381375" cy="1323975"/>
          </a:xfrm>
          <a:prstGeom prst="rect">
            <a:avLst/>
          </a:prstGeom>
        </p:spPr>
      </p:pic>
    </p:spTree>
    <p:extLst>
      <p:ext uri="{BB962C8B-B14F-4D97-AF65-F5344CB8AC3E}">
        <p14:creationId xmlns:p14="http://schemas.microsoft.com/office/powerpoint/2010/main" val="369302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295269"/>
                </a:solidFill>
                <a:latin typeface="Roboto"/>
                <a:ea typeface="Roboto"/>
                <a:cs typeface="Roboto"/>
                <a:sym typeface="Roboto"/>
              </a:rPr>
              <a:t>WP Case - Exercise 2</a:t>
            </a:r>
            <a:endParaRPr sz="2400" b="1" i="0" u="none" strike="noStrike" cap="none" dirty="0">
              <a:solidFill>
                <a:srgbClr val="295269"/>
              </a:solidFill>
              <a:latin typeface="Roboto"/>
              <a:ea typeface="Roboto"/>
              <a:cs typeface="Roboto"/>
              <a:sym typeface="Roboto"/>
            </a:endParaRPr>
          </a:p>
        </p:txBody>
      </p:sp>
      <p:sp>
        <p:nvSpPr>
          <p:cNvPr id="324" name="Shape 324"/>
          <p:cNvSpPr txBox="1"/>
          <p:nvPr/>
        </p:nvSpPr>
        <p:spPr>
          <a:xfrm>
            <a:off x="177975" y="1201325"/>
            <a:ext cx="492090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050" b="0" i="0" u="none" strike="noStrike" cap="none" dirty="0">
                <a:solidFill>
                  <a:srgbClr val="000000"/>
                </a:solidFill>
                <a:latin typeface="Roboto"/>
                <a:ea typeface="Roboto"/>
                <a:cs typeface="Roboto"/>
                <a:sym typeface="Roboto"/>
              </a:rPr>
              <a:t>This query gives us the following:</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The total amount of responses per question</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Columns selected: Question and ‘</a:t>
            </a:r>
            <a:r>
              <a:rPr lang="en-GB" sz="1050" dirty="0" err="1">
                <a:latin typeface="Roboto"/>
                <a:ea typeface="Roboto"/>
                <a:cs typeface="Roboto"/>
                <a:sym typeface="Roboto"/>
              </a:rPr>
              <a:t>Total_responses</a:t>
            </a:r>
            <a:r>
              <a:rPr lang="en-GB" sz="1050" dirty="0">
                <a:latin typeface="Roboto"/>
                <a:ea typeface="Roboto"/>
                <a:cs typeface="Roboto"/>
                <a:sym typeface="Roboto"/>
              </a:rPr>
              <a:t>’</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Count (distinct </a:t>
            </a:r>
            <a:r>
              <a:rPr lang="en-GB" sz="1050" dirty="0" err="1">
                <a:latin typeface="Roboto"/>
                <a:ea typeface="Roboto"/>
                <a:cs typeface="Roboto"/>
                <a:sym typeface="Roboto"/>
              </a:rPr>
              <a:t>user_id</a:t>
            </a:r>
            <a:r>
              <a:rPr lang="en-GB" sz="1050" dirty="0">
                <a:latin typeface="Roboto"/>
                <a:ea typeface="Roboto"/>
                <a:cs typeface="Roboto"/>
                <a:sym typeface="Roboto"/>
              </a:rPr>
              <a:t>) – we have used this function in order to count all unique users that have replied to the quiz</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All this information was obtained from the quiz table called survey</a:t>
            </a: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When using the function group by 1, we are grouping all unique users by question in order to understand how many unique users have replied to each question</a:t>
            </a:r>
          </a:p>
          <a:p>
            <a:pPr marR="0" lvl="0" algn="l" rtl="0">
              <a:lnSpc>
                <a:spcPct val="115000"/>
              </a:lnSpc>
              <a:spcBef>
                <a:spcPts val="0"/>
              </a:spcBef>
              <a:spcAft>
                <a:spcPts val="0"/>
              </a:spcAft>
              <a:buClr>
                <a:schemeClr val="dk1"/>
              </a:buClr>
              <a:buSzPts val="1100"/>
            </a:pPr>
            <a:endParaRPr lang="en-GB" sz="12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48853" y="3355145"/>
            <a:ext cx="5130248" cy="1592580"/>
          </a:xfrm>
          <a:prstGeom prst="rect">
            <a:avLst/>
          </a:prstGeom>
        </p:spPr>
      </p:pic>
      <p:pic>
        <p:nvPicPr>
          <p:cNvPr id="3" name="Picture 2"/>
          <p:cNvPicPr>
            <a:picLocks noChangeAspect="1"/>
          </p:cNvPicPr>
          <p:nvPr/>
        </p:nvPicPr>
        <p:blipFill>
          <a:blip r:embed="rId4"/>
          <a:stretch>
            <a:fillRect/>
          </a:stretch>
        </p:blipFill>
        <p:spPr>
          <a:xfrm>
            <a:off x="5415769" y="1260575"/>
            <a:ext cx="3381375" cy="1714500"/>
          </a:xfrm>
          <a:prstGeom prst="rect">
            <a:avLst/>
          </a:prstGeom>
        </p:spPr>
      </p:pic>
    </p:spTree>
    <p:extLst>
      <p:ext uri="{BB962C8B-B14F-4D97-AF65-F5344CB8AC3E}">
        <p14:creationId xmlns:p14="http://schemas.microsoft.com/office/powerpoint/2010/main" val="10752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295269"/>
                </a:solidFill>
                <a:latin typeface="Roboto"/>
                <a:ea typeface="Roboto"/>
                <a:cs typeface="Roboto"/>
                <a:sym typeface="Roboto"/>
              </a:rPr>
              <a:t>WP Case - Exercise 3</a:t>
            </a:r>
            <a:endParaRPr sz="2400" b="1" i="0" u="none" strike="noStrike" cap="none" dirty="0">
              <a:solidFill>
                <a:srgbClr val="295269"/>
              </a:solidFill>
              <a:latin typeface="Roboto"/>
              <a:ea typeface="Roboto"/>
              <a:cs typeface="Roboto"/>
              <a:sym typeface="Roboto"/>
            </a:endParaRPr>
          </a:p>
        </p:txBody>
      </p:sp>
      <p:sp>
        <p:nvSpPr>
          <p:cNvPr id="323" name="Shape 323"/>
          <p:cNvSpPr txBox="1"/>
          <p:nvPr/>
        </p:nvSpPr>
        <p:spPr>
          <a:xfrm>
            <a:off x="5711481" y="1073929"/>
            <a:ext cx="3334045" cy="4011541"/>
          </a:xfrm>
          <a:prstGeom prst="rect">
            <a:avLst/>
          </a:prstGeom>
          <a:solidFill>
            <a:srgbClr val="D9D9D9"/>
          </a:solidFill>
          <a:ln>
            <a:noFill/>
          </a:ln>
        </p:spPr>
        <p:txBody>
          <a:bodyPr spcFirstLastPara="1" wrap="square" lIns="91425" tIns="91425" rIns="91425" bIns="91425" anchor="t" anchorCtr="0">
            <a:noAutofit/>
          </a:bodyPr>
          <a:lstStyle/>
          <a:p>
            <a:pPr lvl="2">
              <a:lnSpc>
                <a:spcPct val="115000"/>
              </a:lnSpc>
              <a:buClr>
                <a:schemeClr val="dk1"/>
              </a:buClr>
              <a:buSzPts val="1100"/>
            </a:pPr>
            <a:r>
              <a:rPr lang="en-GB" sz="1000" dirty="0">
                <a:latin typeface="Roboto"/>
                <a:ea typeface="Roboto"/>
                <a:cs typeface="Roboto"/>
                <a:sym typeface="Roboto"/>
              </a:rPr>
              <a:t>Q3 - ”Which shapes do you like”?</a:t>
            </a:r>
          </a:p>
          <a:p>
            <a:pPr lvl="2">
              <a:lnSpc>
                <a:spcPct val="115000"/>
              </a:lnSpc>
              <a:buClr>
                <a:schemeClr val="dk1"/>
              </a:buClr>
              <a:buSzPts val="1100"/>
            </a:pPr>
            <a:r>
              <a:rPr lang="en-GB" sz="1000" dirty="0">
                <a:latin typeface="Roboto"/>
                <a:ea typeface="Roboto"/>
                <a:cs typeface="Roboto"/>
                <a:sym typeface="Roboto"/>
              </a:rPr>
              <a:t>Why:</a:t>
            </a:r>
          </a:p>
          <a:p>
            <a:pPr marL="171450" lvl="2" indent="-171450">
              <a:lnSpc>
                <a:spcPct val="115000"/>
              </a:lnSpc>
              <a:buClr>
                <a:schemeClr val="dk1"/>
              </a:buClr>
              <a:buSzPts val="1100"/>
              <a:buFontTx/>
              <a:buChar char="-"/>
            </a:pPr>
            <a:r>
              <a:rPr lang="en-GB" sz="1000" dirty="0">
                <a:latin typeface="Roboto"/>
                <a:ea typeface="Roboto"/>
                <a:cs typeface="Roboto"/>
                <a:sym typeface="Roboto"/>
              </a:rPr>
              <a:t>It requires more information next to the 3 options, similarly, to what we have in the question 2 for example, giving more examples to the customer helping me in the decision process</a:t>
            </a:r>
          </a:p>
          <a:p>
            <a:pPr lvl="2">
              <a:lnSpc>
                <a:spcPct val="115000"/>
              </a:lnSpc>
              <a:buClr>
                <a:schemeClr val="dk1"/>
              </a:buClr>
              <a:buSzPts val="1100"/>
            </a:pPr>
            <a:endParaRPr lang="en-GB" sz="1000" dirty="0">
              <a:latin typeface="Roboto"/>
              <a:ea typeface="Roboto"/>
              <a:cs typeface="Roboto"/>
              <a:sym typeface="Roboto"/>
            </a:endParaRPr>
          </a:p>
          <a:p>
            <a:pPr marL="171450" lvl="2" indent="-171450">
              <a:lnSpc>
                <a:spcPct val="115000"/>
              </a:lnSpc>
              <a:buClr>
                <a:schemeClr val="dk1"/>
              </a:buClr>
              <a:buSzPts val="1100"/>
              <a:buFontTx/>
              <a:buChar char="-"/>
            </a:pPr>
            <a:r>
              <a:rPr lang="en-GB" sz="1000" dirty="0">
                <a:latin typeface="Roboto"/>
                <a:ea typeface="Roboto"/>
                <a:cs typeface="Roboto"/>
                <a:sym typeface="Roboto"/>
              </a:rPr>
              <a:t>it might be quite difficult to know which shapes could fit better without trying first</a:t>
            </a:r>
          </a:p>
          <a:p>
            <a:pPr marL="171450" lvl="2" indent="-171450">
              <a:lnSpc>
                <a:spcPct val="115000"/>
              </a:lnSpc>
              <a:buClr>
                <a:schemeClr val="dk1"/>
              </a:buClr>
              <a:buSzPts val="1100"/>
              <a:buFontTx/>
              <a:buChar char="-"/>
            </a:pPr>
            <a:endParaRPr lang="en-GB" sz="1000" dirty="0">
              <a:latin typeface="Roboto"/>
              <a:ea typeface="Roboto"/>
              <a:cs typeface="Roboto"/>
              <a:sym typeface="Roboto"/>
            </a:endParaRPr>
          </a:p>
          <a:p>
            <a:pPr lvl="2">
              <a:lnSpc>
                <a:spcPct val="115000"/>
              </a:lnSpc>
              <a:buClr>
                <a:schemeClr val="dk1"/>
              </a:buClr>
              <a:buSzPts val="1100"/>
            </a:pPr>
            <a:r>
              <a:rPr lang="en-GB" sz="1000" dirty="0">
                <a:latin typeface="Roboto"/>
                <a:ea typeface="Roboto"/>
                <a:cs typeface="Roboto"/>
                <a:sym typeface="Roboto"/>
              </a:rPr>
              <a:t>Q5 - ”When was your last exam”?</a:t>
            </a:r>
          </a:p>
          <a:p>
            <a:pPr lvl="2">
              <a:lnSpc>
                <a:spcPct val="115000"/>
              </a:lnSpc>
              <a:buClr>
                <a:schemeClr val="dk1"/>
              </a:buClr>
              <a:buSzPts val="1100"/>
            </a:pPr>
            <a:r>
              <a:rPr lang="en-GB" sz="1000" dirty="0">
                <a:latin typeface="Roboto"/>
                <a:ea typeface="Roboto"/>
                <a:cs typeface="Roboto"/>
                <a:sym typeface="Roboto"/>
              </a:rPr>
              <a:t>Why:</a:t>
            </a:r>
          </a:p>
          <a:p>
            <a:pPr marL="171450" lvl="2" indent="-171450">
              <a:lnSpc>
                <a:spcPct val="115000"/>
              </a:lnSpc>
              <a:buClr>
                <a:schemeClr val="dk1"/>
              </a:buClr>
              <a:buSzPts val="1100"/>
              <a:buFontTx/>
              <a:buChar char="-"/>
            </a:pPr>
            <a:r>
              <a:rPr lang="en-GB" sz="1000" dirty="0">
                <a:latin typeface="Roboto"/>
                <a:ea typeface="Roboto"/>
                <a:cs typeface="Roboto"/>
                <a:sym typeface="Roboto"/>
              </a:rPr>
              <a:t>Think most people usually do not remember when was their last eye exam</a:t>
            </a:r>
          </a:p>
          <a:p>
            <a:pPr marL="171450" lvl="2" indent="-171450">
              <a:lnSpc>
                <a:spcPct val="115000"/>
              </a:lnSpc>
              <a:buClr>
                <a:schemeClr val="dk1"/>
              </a:buClr>
              <a:buSzPts val="1100"/>
              <a:buFontTx/>
              <a:buChar char="-"/>
            </a:pPr>
            <a:endParaRPr lang="en-GB" sz="1000" dirty="0">
              <a:latin typeface="Roboto"/>
              <a:ea typeface="Roboto"/>
              <a:cs typeface="Roboto"/>
              <a:sym typeface="Roboto"/>
            </a:endParaRPr>
          </a:p>
          <a:p>
            <a:pPr marL="171450" lvl="2" indent="-171450">
              <a:lnSpc>
                <a:spcPct val="115000"/>
              </a:lnSpc>
              <a:buClr>
                <a:schemeClr val="dk1"/>
              </a:buClr>
              <a:buSzPts val="1100"/>
              <a:buFontTx/>
              <a:buChar char="-"/>
            </a:pPr>
            <a:r>
              <a:rPr lang="en-GB" sz="1000" dirty="0">
                <a:latin typeface="Roboto"/>
                <a:ea typeface="Roboto"/>
                <a:cs typeface="Roboto"/>
                <a:sym typeface="Roboto"/>
              </a:rPr>
              <a:t>We might have a high level of friction as the customers needs to do an extra effort to remember the above + the Q5 is the 6</a:t>
            </a:r>
            <a:r>
              <a:rPr lang="en-GB" sz="1000" baseline="30000" dirty="0">
                <a:latin typeface="Roboto"/>
                <a:ea typeface="Roboto"/>
                <a:cs typeface="Roboto"/>
                <a:sym typeface="Roboto"/>
              </a:rPr>
              <a:t>th</a:t>
            </a:r>
            <a:r>
              <a:rPr lang="en-GB" sz="1000" dirty="0">
                <a:latin typeface="Roboto"/>
                <a:ea typeface="Roboto"/>
                <a:cs typeface="Roboto"/>
                <a:sym typeface="Roboto"/>
              </a:rPr>
              <a:t> question whereas customer’s patience/attention span is lower. ( could be interesting to a/b test this question as if it was a Q2 or Q3 question and see if there is any significant change</a:t>
            </a:r>
          </a:p>
          <a:p>
            <a:pPr marL="171450" lvl="2" indent="-171450">
              <a:lnSpc>
                <a:spcPct val="115000"/>
              </a:lnSpc>
              <a:buClr>
                <a:schemeClr val="dk1"/>
              </a:buClr>
              <a:buSzPts val="1100"/>
              <a:buFontTx/>
              <a:buChar char="-"/>
            </a:pPr>
            <a:endParaRPr lang="en-GB" sz="1050" dirty="0">
              <a:latin typeface="Roboto"/>
              <a:ea typeface="Roboto"/>
              <a:cs typeface="Roboto"/>
              <a:sym typeface="Roboto"/>
            </a:endParaRPr>
          </a:p>
          <a:p>
            <a:pPr lvl="2">
              <a:lnSpc>
                <a:spcPct val="115000"/>
              </a:lnSpc>
              <a:buClr>
                <a:schemeClr val="dk1"/>
              </a:buClr>
              <a:buSzPts val="1100"/>
            </a:pPr>
            <a:endParaRPr lang="en-GB" sz="1050" dirty="0">
              <a:latin typeface="Roboto"/>
              <a:ea typeface="Roboto"/>
              <a:cs typeface="Roboto"/>
              <a:sym typeface="Roboto"/>
            </a:endParaRPr>
          </a:p>
        </p:txBody>
      </p:sp>
      <p:sp>
        <p:nvSpPr>
          <p:cNvPr id="324" name="Shape 324"/>
          <p:cNvSpPr txBox="1"/>
          <p:nvPr/>
        </p:nvSpPr>
        <p:spPr>
          <a:xfrm>
            <a:off x="177974" y="1201325"/>
            <a:ext cx="5533507" cy="178806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 = number of total answers of the current question/number of total answers of the previous question. Example: Only 75% of the total respondents have replied to the 5</a:t>
            </a:r>
            <a:r>
              <a:rPr lang="en-GB" sz="1050" baseline="30000" dirty="0">
                <a:latin typeface="Roboto"/>
                <a:ea typeface="Roboto"/>
                <a:cs typeface="Roboto"/>
                <a:sym typeface="Roboto"/>
              </a:rPr>
              <a:t>th</a:t>
            </a:r>
            <a:r>
              <a:rPr lang="en-GB" sz="1050" dirty="0">
                <a:latin typeface="Roboto"/>
                <a:ea typeface="Roboto"/>
                <a:cs typeface="Roboto"/>
                <a:sym typeface="Roboto"/>
              </a:rPr>
              <a:t> question</a:t>
            </a:r>
          </a:p>
          <a:p>
            <a:pPr marL="171450" marR="0" lvl="0" indent="-171450" algn="l" rtl="0">
              <a:lnSpc>
                <a:spcPct val="115000"/>
              </a:lnSpc>
              <a:spcBef>
                <a:spcPts val="0"/>
              </a:spcBef>
              <a:spcAft>
                <a:spcPts val="0"/>
              </a:spcAft>
              <a:buClr>
                <a:schemeClr val="dk1"/>
              </a:buClr>
              <a:buSzPts val="1100"/>
              <a:buFontTx/>
              <a:buChar char="-"/>
            </a:pPr>
            <a:endParaRPr lang="en-GB" sz="105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The 2 questions with lower completion rate are the questions number 3 (80%) and 5 (75%)</a:t>
            </a:r>
          </a:p>
          <a:p>
            <a:pPr marL="171450" marR="0" lvl="0" indent="-171450" algn="l" rtl="0">
              <a:lnSpc>
                <a:spcPct val="115000"/>
              </a:lnSpc>
              <a:spcBef>
                <a:spcPts val="0"/>
              </a:spcBef>
              <a:spcAft>
                <a:spcPts val="0"/>
              </a:spcAft>
              <a:buClr>
                <a:schemeClr val="dk1"/>
              </a:buClr>
              <a:buSzPts val="1100"/>
              <a:buFontTx/>
              <a:buChar char="-"/>
            </a:pPr>
            <a:endParaRPr lang="en-GB" sz="105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r>
              <a:rPr lang="en-GB" sz="1050" dirty="0">
                <a:latin typeface="Roboto"/>
                <a:ea typeface="Roboto"/>
                <a:cs typeface="Roboto"/>
                <a:sym typeface="Roboto"/>
              </a:rPr>
              <a:t>The proposed causes, in the grey box</a:t>
            </a:r>
          </a:p>
          <a:p>
            <a:pPr marL="171450" marR="0" lvl="0" indent="-171450" algn="l" rtl="0">
              <a:lnSpc>
                <a:spcPct val="115000"/>
              </a:lnSpc>
              <a:spcBef>
                <a:spcPts val="0"/>
              </a:spcBef>
              <a:spcAft>
                <a:spcPts val="0"/>
              </a:spcAft>
              <a:buClr>
                <a:schemeClr val="dk1"/>
              </a:buClr>
              <a:buSzPts val="1100"/>
              <a:buFontTx/>
              <a:buChar char="-"/>
            </a:pPr>
            <a:endParaRPr lang="en-GB" sz="1050" dirty="0">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1086362" y="3259601"/>
            <a:ext cx="2936998" cy="1569226"/>
          </a:xfrm>
          <a:prstGeom prst="rect">
            <a:avLst/>
          </a:prstGeom>
        </p:spPr>
      </p:pic>
    </p:spTree>
    <p:extLst>
      <p:ext uri="{BB962C8B-B14F-4D97-AF65-F5344CB8AC3E}">
        <p14:creationId xmlns:p14="http://schemas.microsoft.com/office/powerpoint/2010/main" val="20984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295269"/>
                </a:solidFill>
                <a:latin typeface="Roboto"/>
                <a:ea typeface="Roboto"/>
                <a:cs typeface="Roboto"/>
                <a:sym typeface="Roboto"/>
              </a:rPr>
              <a:t>WP Case - Exercise 4 – Table Quiz</a:t>
            </a:r>
            <a:endParaRPr sz="2400" b="1" i="0" u="none" strike="noStrike" cap="none" dirty="0">
              <a:solidFill>
                <a:srgbClr val="295269"/>
              </a:solidFill>
              <a:latin typeface="Roboto"/>
              <a:ea typeface="Roboto"/>
              <a:cs typeface="Roboto"/>
              <a:sym typeface="Roboto"/>
            </a:endParaRPr>
          </a:p>
        </p:txBody>
      </p:sp>
      <p:sp>
        <p:nvSpPr>
          <p:cNvPr id="324" name="Shape 324"/>
          <p:cNvSpPr txBox="1"/>
          <p:nvPr/>
        </p:nvSpPr>
        <p:spPr>
          <a:xfrm>
            <a:off x="177975" y="1201325"/>
            <a:ext cx="492090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GB" sz="1200" dirty="0">
                <a:latin typeface="Roboto"/>
                <a:ea typeface="Roboto"/>
                <a:cs typeface="Roboto"/>
                <a:sym typeface="Roboto"/>
              </a:rPr>
              <a:t>This query gives us the following:</a:t>
            </a:r>
          </a:p>
          <a:p>
            <a:pPr marL="171450" lvl="0" indent="-171450">
              <a:lnSpc>
                <a:spcPct val="115000"/>
              </a:lnSpc>
              <a:buClr>
                <a:schemeClr val="dk1"/>
              </a:buClr>
              <a:buSzPts val="1100"/>
              <a:buFontTx/>
              <a:buChar char="-"/>
            </a:pPr>
            <a:r>
              <a:rPr lang="en-GB" sz="1200" dirty="0">
                <a:latin typeface="Roboto"/>
                <a:ea typeface="Roboto"/>
                <a:cs typeface="Roboto"/>
                <a:sym typeface="Roboto"/>
              </a:rPr>
              <a:t>A table containing WP Quiz’s results</a:t>
            </a:r>
          </a:p>
          <a:p>
            <a:pPr marL="171450" lvl="0" indent="-171450">
              <a:lnSpc>
                <a:spcPct val="115000"/>
              </a:lnSpc>
              <a:buClr>
                <a:schemeClr val="dk1"/>
              </a:buClr>
              <a:buSzPts val="1100"/>
              <a:buFontTx/>
              <a:buChar char="-"/>
            </a:pPr>
            <a:r>
              <a:rPr lang="en-GB" sz="1200" dirty="0">
                <a:latin typeface="Roboto"/>
                <a:ea typeface="Roboto"/>
                <a:cs typeface="Roboto"/>
                <a:sym typeface="Roboto"/>
              </a:rPr>
              <a:t>The * means that we have selected all columns </a:t>
            </a:r>
          </a:p>
          <a:p>
            <a:pPr marL="171450" indent="-171450">
              <a:lnSpc>
                <a:spcPct val="115000"/>
              </a:lnSpc>
              <a:buClr>
                <a:schemeClr val="dk1"/>
              </a:buClr>
              <a:buSzPts val="1100"/>
              <a:buFontTx/>
              <a:buChar char="-"/>
            </a:pPr>
            <a:r>
              <a:rPr lang="en-GB" sz="1200" dirty="0">
                <a:latin typeface="Roboto"/>
                <a:ea typeface="Roboto"/>
                <a:cs typeface="Roboto"/>
                <a:sym typeface="Roboto"/>
              </a:rPr>
              <a:t>Columns: </a:t>
            </a:r>
            <a:r>
              <a:rPr lang="en-GB" sz="1200" dirty="0" err="1">
                <a:latin typeface="Roboto"/>
                <a:ea typeface="Roboto"/>
                <a:cs typeface="Roboto"/>
                <a:sym typeface="Roboto"/>
              </a:rPr>
              <a:t>user_id</a:t>
            </a:r>
            <a:r>
              <a:rPr lang="en-GB" sz="1200" dirty="0">
                <a:latin typeface="Roboto"/>
                <a:ea typeface="Roboto"/>
                <a:cs typeface="Roboto"/>
                <a:sym typeface="Roboto"/>
              </a:rPr>
              <a:t>, style, fit, shape and </a:t>
            </a:r>
            <a:r>
              <a:rPr lang="en-GB" sz="1200" dirty="0" err="1">
                <a:latin typeface="Roboto"/>
                <a:ea typeface="Roboto"/>
                <a:cs typeface="Roboto"/>
                <a:sym typeface="Roboto"/>
              </a:rPr>
              <a:t>color</a:t>
            </a:r>
            <a:r>
              <a:rPr lang="en-GB" sz="1200" dirty="0">
                <a:latin typeface="Roboto"/>
                <a:ea typeface="Roboto"/>
                <a:cs typeface="Roboto"/>
                <a:sym typeface="Roboto"/>
              </a:rPr>
              <a:t> (see below)</a:t>
            </a:r>
          </a:p>
          <a:p>
            <a:pPr marL="171450" lvl="0" indent="-171450">
              <a:lnSpc>
                <a:spcPct val="115000"/>
              </a:lnSpc>
              <a:buClr>
                <a:schemeClr val="dk1"/>
              </a:buClr>
              <a:buSzPts val="1100"/>
              <a:buFontTx/>
              <a:buChar char="-"/>
            </a:pPr>
            <a:r>
              <a:rPr lang="en-GB" sz="1200" dirty="0">
                <a:latin typeface="Roboto"/>
                <a:ea typeface="Roboto"/>
                <a:cs typeface="Roboto"/>
                <a:sym typeface="Roboto"/>
              </a:rPr>
              <a:t>All this information was obtained from the quiz table </a:t>
            </a:r>
          </a:p>
          <a:p>
            <a:pPr marL="171450" lvl="0" indent="-171450">
              <a:lnSpc>
                <a:spcPct val="115000"/>
              </a:lnSpc>
              <a:buClr>
                <a:schemeClr val="dk1"/>
              </a:buClr>
              <a:buSzPts val="1100"/>
              <a:buFontTx/>
              <a:buChar char="-"/>
            </a:pPr>
            <a:r>
              <a:rPr lang="en-GB" sz="1200" dirty="0">
                <a:latin typeface="Roboto"/>
                <a:ea typeface="Roboto"/>
                <a:cs typeface="Roboto"/>
                <a:sym typeface="Roboto"/>
              </a:rPr>
              <a:t>We limited our results to the first 5 rows/results</a:t>
            </a:r>
          </a:p>
          <a:p>
            <a:pPr marR="0" lvl="0" algn="l" rtl="0">
              <a:lnSpc>
                <a:spcPct val="115000"/>
              </a:lnSpc>
              <a:spcBef>
                <a:spcPts val="0"/>
              </a:spcBef>
              <a:spcAft>
                <a:spcPts val="0"/>
              </a:spcAft>
              <a:buClr>
                <a:schemeClr val="dk1"/>
              </a:buClr>
              <a:buSzPts val="1100"/>
            </a:pPr>
            <a:endParaRPr lang="en-GB" sz="12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78178" y="3446585"/>
            <a:ext cx="5092273" cy="1073392"/>
          </a:xfrm>
          <a:prstGeom prst="rect">
            <a:avLst/>
          </a:prstGeom>
        </p:spPr>
      </p:pic>
      <p:pic>
        <p:nvPicPr>
          <p:cNvPr id="2" name="Picture 1"/>
          <p:cNvPicPr>
            <a:picLocks noChangeAspect="1"/>
          </p:cNvPicPr>
          <p:nvPr/>
        </p:nvPicPr>
        <p:blipFill>
          <a:blip r:embed="rId4"/>
          <a:stretch>
            <a:fillRect/>
          </a:stretch>
        </p:blipFill>
        <p:spPr>
          <a:xfrm>
            <a:off x="5281933" y="1532844"/>
            <a:ext cx="3495675" cy="923925"/>
          </a:xfrm>
          <a:prstGeom prst="rect">
            <a:avLst/>
          </a:prstGeom>
        </p:spPr>
      </p:pic>
    </p:spTree>
    <p:extLst>
      <p:ext uri="{BB962C8B-B14F-4D97-AF65-F5344CB8AC3E}">
        <p14:creationId xmlns:p14="http://schemas.microsoft.com/office/powerpoint/2010/main" val="397738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295269"/>
                </a:solidFill>
                <a:latin typeface="Roboto"/>
                <a:ea typeface="Roboto"/>
                <a:cs typeface="Roboto"/>
                <a:sym typeface="Roboto"/>
              </a:rPr>
              <a:t>WP Case - Exercise 4 – Table Home_try_on</a:t>
            </a:r>
            <a:endParaRPr sz="2400" b="1" i="0" u="none" strike="noStrike" cap="none" dirty="0">
              <a:solidFill>
                <a:srgbClr val="295269"/>
              </a:solidFill>
              <a:latin typeface="Roboto"/>
              <a:ea typeface="Roboto"/>
              <a:cs typeface="Roboto"/>
              <a:sym typeface="Roboto"/>
            </a:endParaRPr>
          </a:p>
        </p:txBody>
      </p:sp>
      <p:sp>
        <p:nvSpPr>
          <p:cNvPr id="324" name="Shape 324"/>
          <p:cNvSpPr txBox="1"/>
          <p:nvPr/>
        </p:nvSpPr>
        <p:spPr>
          <a:xfrm>
            <a:off x="177975" y="1201325"/>
            <a:ext cx="492090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GB" sz="1200" dirty="0">
                <a:latin typeface="Roboto"/>
                <a:ea typeface="Roboto"/>
                <a:cs typeface="Roboto"/>
                <a:sym typeface="Roboto"/>
              </a:rPr>
              <a:t>This query gives us the following:</a:t>
            </a:r>
          </a:p>
          <a:p>
            <a:pPr marL="171450" lvl="0" indent="-171450">
              <a:lnSpc>
                <a:spcPct val="115000"/>
              </a:lnSpc>
              <a:buClr>
                <a:schemeClr val="dk1"/>
              </a:buClr>
              <a:buSzPts val="1100"/>
              <a:buFontTx/>
              <a:buChar char="-"/>
            </a:pPr>
            <a:r>
              <a:rPr lang="en-GB" sz="1200" dirty="0">
                <a:latin typeface="Roboto"/>
                <a:ea typeface="Roboto"/>
                <a:cs typeface="Roboto"/>
                <a:sym typeface="Roboto"/>
              </a:rPr>
              <a:t>A table containing WP Quiz’s results</a:t>
            </a:r>
          </a:p>
          <a:p>
            <a:pPr marL="171450" lvl="0" indent="-171450">
              <a:lnSpc>
                <a:spcPct val="115000"/>
              </a:lnSpc>
              <a:buClr>
                <a:schemeClr val="dk1"/>
              </a:buClr>
              <a:buSzPts val="1100"/>
              <a:buFontTx/>
              <a:buChar char="-"/>
            </a:pPr>
            <a:r>
              <a:rPr lang="en-GB" sz="1200" dirty="0">
                <a:latin typeface="Roboto"/>
                <a:ea typeface="Roboto"/>
                <a:cs typeface="Roboto"/>
                <a:sym typeface="Roboto"/>
              </a:rPr>
              <a:t>The * means that we have selected all columns </a:t>
            </a:r>
          </a:p>
          <a:p>
            <a:pPr marL="171450" indent="-171450">
              <a:lnSpc>
                <a:spcPct val="115000"/>
              </a:lnSpc>
              <a:buClr>
                <a:schemeClr val="dk1"/>
              </a:buClr>
              <a:buSzPts val="1100"/>
              <a:buFontTx/>
              <a:buChar char="-"/>
            </a:pPr>
            <a:r>
              <a:rPr lang="en-GB" sz="1200" dirty="0">
                <a:latin typeface="Roboto"/>
                <a:ea typeface="Roboto"/>
                <a:cs typeface="Roboto"/>
                <a:sym typeface="Roboto"/>
              </a:rPr>
              <a:t>Columns: </a:t>
            </a:r>
            <a:r>
              <a:rPr lang="en-GB" sz="1200" dirty="0" err="1">
                <a:latin typeface="Roboto"/>
                <a:ea typeface="Roboto"/>
                <a:cs typeface="Roboto"/>
                <a:sym typeface="Roboto"/>
              </a:rPr>
              <a:t>user_id</a:t>
            </a:r>
            <a:r>
              <a:rPr lang="en-GB" sz="1200" dirty="0">
                <a:latin typeface="Roboto"/>
                <a:ea typeface="Roboto"/>
                <a:cs typeface="Roboto"/>
                <a:sym typeface="Roboto"/>
              </a:rPr>
              <a:t>, </a:t>
            </a:r>
            <a:r>
              <a:rPr lang="en-GB" sz="1200" dirty="0" err="1">
                <a:latin typeface="Roboto"/>
                <a:ea typeface="Roboto"/>
                <a:cs typeface="Roboto"/>
                <a:sym typeface="Roboto"/>
              </a:rPr>
              <a:t>number_of_pairs</a:t>
            </a:r>
            <a:r>
              <a:rPr lang="en-GB" sz="1200" dirty="0">
                <a:latin typeface="Roboto"/>
                <a:ea typeface="Roboto"/>
                <a:cs typeface="Roboto"/>
                <a:sym typeface="Roboto"/>
              </a:rPr>
              <a:t> and address(see below)</a:t>
            </a:r>
          </a:p>
          <a:p>
            <a:pPr marL="171450" lvl="0" indent="-171450">
              <a:lnSpc>
                <a:spcPct val="115000"/>
              </a:lnSpc>
              <a:buClr>
                <a:schemeClr val="dk1"/>
              </a:buClr>
              <a:buSzPts val="1100"/>
              <a:buFontTx/>
              <a:buChar char="-"/>
            </a:pPr>
            <a:r>
              <a:rPr lang="en-GB" sz="1200" dirty="0">
                <a:latin typeface="Roboto"/>
                <a:ea typeface="Roboto"/>
                <a:cs typeface="Roboto"/>
                <a:sym typeface="Roboto"/>
              </a:rPr>
              <a:t>All this information was obtained from the </a:t>
            </a:r>
            <a:r>
              <a:rPr lang="en-GB" sz="1200" dirty="0" err="1">
                <a:latin typeface="Roboto"/>
                <a:ea typeface="Roboto"/>
                <a:cs typeface="Roboto"/>
                <a:sym typeface="Roboto"/>
              </a:rPr>
              <a:t>home_try_on</a:t>
            </a:r>
            <a:r>
              <a:rPr lang="en-GB" sz="1200" dirty="0">
                <a:latin typeface="Roboto"/>
                <a:ea typeface="Roboto"/>
                <a:cs typeface="Roboto"/>
                <a:sym typeface="Roboto"/>
              </a:rPr>
              <a:t> table </a:t>
            </a:r>
          </a:p>
          <a:p>
            <a:pPr marL="171450" lvl="0" indent="-171450">
              <a:lnSpc>
                <a:spcPct val="115000"/>
              </a:lnSpc>
              <a:buClr>
                <a:schemeClr val="dk1"/>
              </a:buClr>
              <a:buSzPts val="1100"/>
              <a:buFontTx/>
              <a:buChar char="-"/>
            </a:pPr>
            <a:r>
              <a:rPr lang="en-GB" sz="1200" dirty="0">
                <a:latin typeface="Roboto"/>
                <a:ea typeface="Roboto"/>
                <a:cs typeface="Roboto"/>
                <a:sym typeface="Roboto"/>
              </a:rPr>
              <a:t>We limited our results to the first 5 rows/results</a:t>
            </a:r>
          </a:p>
          <a:p>
            <a:pPr marR="0" lvl="0" algn="l" rtl="0">
              <a:lnSpc>
                <a:spcPct val="115000"/>
              </a:lnSpc>
              <a:spcBef>
                <a:spcPts val="0"/>
              </a:spcBef>
              <a:spcAft>
                <a:spcPts val="0"/>
              </a:spcAft>
              <a:buClr>
                <a:schemeClr val="dk1"/>
              </a:buClr>
              <a:buSzPts val="1100"/>
            </a:pPr>
            <a:endParaRPr lang="en-GB" sz="12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0" y="3457100"/>
            <a:ext cx="5098875" cy="1081708"/>
          </a:xfrm>
          <a:prstGeom prst="rect">
            <a:avLst/>
          </a:prstGeom>
        </p:spPr>
      </p:pic>
      <p:pic>
        <p:nvPicPr>
          <p:cNvPr id="3" name="Picture 2"/>
          <p:cNvPicPr>
            <a:picLocks noChangeAspect="1"/>
          </p:cNvPicPr>
          <p:nvPr/>
        </p:nvPicPr>
        <p:blipFill>
          <a:blip r:embed="rId4"/>
          <a:stretch>
            <a:fillRect/>
          </a:stretch>
        </p:blipFill>
        <p:spPr>
          <a:xfrm>
            <a:off x="5195207" y="1665387"/>
            <a:ext cx="3543300" cy="904875"/>
          </a:xfrm>
          <a:prstGeom prst="rect">
            <a:avLst/>
          </a:prstGeom>
        </p:spPr>
      </p:pic>
    </p:spTree>
    <p:extLst>
      <p:ext uri="{BB962C8B-B14F-4D97-AF65-F5344CB8AC3E}">
        <p14:creationId xmlns:p14="http://schemas.microsoft.com/office/powerpoint/2010/main" val="274409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295269"/>
                </a:solidFill>
                <a:latin typeface="Roboto"/>
                <a:ea typeface="Roboto"/>
                <a:cs typeface="Roboto"/>
                <a:sym typeface="Roboto"/>
              </a:rPr>
              <a:t>WP Case - Exercise 4 – Table Purchase</a:t>
            </a:r>
            <a:endParaRPr sz="2400" b="1" i="0" u="none" strike="noStrike" cap="none" dirty="0">
              <a:solidFill>
                <a:srgbClr val="295269"/>
              </a:solidFill>
              <a:latin typeface="Roboto"/>
              <a:ea typeface="Roboto"/>
              <a:cs typeface="Roboto"/>
              <a:sym typeface="Roboto"/>
            </a:endParaRPr>
          </a:p>
        </p:txBody>
      </p:sp>
      <p:sp>
        <p:nvSpPr>
          <p:cNvPr id="324" name="Shape 324"/>
          <p:cNvSpPr txBox="1"/>
          <p:nvPr/>
        </p:nvSpPr>
        <p:spPr>
          <a:xfrm>
            <a:off x="177975" y="1201325"/>
            <a:ext cx="515368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GB" sz="1100" dirty="0">
                <a:latin typeface="Roboto"/>
                <a:ea typeface="Roboto"/>
                <a:cs typeface="Roboto"/>
                <a:sym typeface="Roboto"/>
              </a:rPr>
              <a:t>This query gives us the following:</a:t>
            </a:r>
          </a:p>
          <a:p>
            <a:pPr marL="171450" lvl="0" indent="-171450">
              <a:lnSpc>
                <a:spcPct val="115000"/>
              </a:lnSpc>
              <a:buClr>
                <a:schemeClr val="dk1"/>
              </a:buClr>
              <a:buSzPts val="1100"/>
              <a:buFontTx/>
              <a:buChar char="-"/>
            </a:pPr>
            <a:r>
              <a:rPr lang="en-GB" sz="1100" dirty="0">
                <a:latin typeface="Roboto"/>
                <a:ea typeface="Roboto"/>
                <a:cs typeface="Roboto"/>
                <a:sym typeface="Roboto"/>
              </a:rPr>
              <a:t>A table containing WP Quiz’s results</a:t>
            </a:r>
          </a:p>
          <a:p>
            <a:pPr marL="171450" lvl="0" indent="-171450">
              <a:lnSpc>
                <a:spcPct val="115000"/>
              </a:lnSpc>
              <a:buClr>
                <a:schemeClr val="dk1"/>
              </a:buClr>
              <a:buSzPts val="1100"/>
              <a:buFontTx/>
              <a:buChar char="-"/>
            </a:pPr>
            <a:r>
              <a:rPr lang="en-GB" sz="1100" dirty="0">
                <a:latin typeface="Roboto"/>
                <a:ea typeface="Roboto"/>
                <a:cs typeface="Roboto"/>
                <a:sym typeface="Roboto"/>
              </a:rPr>
              <a:t>The * means that we have selected all columns </a:t>
            </a:r>
          </a:p>
          <a:p>
            <a:pPr marL="171450" indent="-171450">
              <a:lnSpc>
                <a:spcPct val="115000"/>
              </a:lnSpc>
              <a:buClr>
                <a:schemeClr val="dk1"/>
              </a:buClr>
              <a:buSzPts val="1100"/>
              <a:buFontTx/>
              <a:buChar char="-"/>
            </a:pPr>
            <a:r>
              <a:rPr lang="en-GB" sz="1100" dirty="0">
                <a:latin typeface="Roboto"/>
                <a:ea typeface="Roboto"/>
                <a:cs typeface="Roboto"/>
                <a:sym typeface="Roboto"/>
              </a:rPr>
              <a:t>Columns: </a:t>
            </a:r>
            <a:r>
              <a:rPr lang="en-GB" sz="1100" dirty="0" err="1">
                <a:latin typeface="Roboto"/>
                <a:ea typeface="Roboto"/>
                <a:cs typeface="Roboto"/>
                <a:sym typeface="Roboto"/>
              </a:rPr>
              <a:t>user_id</a:t>
            </a:r>
            <a:r>
              <a:rPr lang="en-GB" sz="1100" dirty="0">
                <a:latin typeface="Roboto"/>
                <a:ea typeface="Roboto"/>
                <a:cs typeface="Roboto"/>
                <a:sym typeface="Roboto"/>
              </a:rPr>
              <a:t>, </a:t>
            </a:r>
            <a:r>
              <a:rPr lang="en-GB" sz="1100" dirty="0" err="1">
                <a:latin typeface="Roboto"/>
                <a:ea typeface="Roboto"/>
                <a:cs typeface="Roboto"/>
                <a:sym typeface="Roboto"/>
              </a:rPr>
              <a:t>product_id</a:t>
            </a:r>
            <a:r>
              <a:rPr lang="en-GB" sz="1100" dirty="0">
                <a:latin typeface="Roboto"/>
                <a:ea typeface="Roboto"/>
                <a:cs typeface="Roboto"/>
                <a:sym typeface="Roboto"/>
              </a:rPr>
              <a:t>, style, </a:t>
            </a:r>
            <a:r>
              <a:rPr lang="en-GB" sz="1100" dirty="0" err="1">
                <a:latin typeface="Roboto"/>
                <a:ea typeface="Roboto"/>
                <a:cs typeface="Roboto"/>
                <a:sym typeface="Roboto"/>
              </a:rPr>
              <a:t>model_name</a:t>
            </a:r>
            <a:r>
              <a:rPr lang="en-GB" sz="1100" dirty="0">
                <a:latin typeface="Roboto"/>
                <a:ea typeface="Roboto"/>
                <a:cs typeface="Roboto"/>
                <a:sym typeface="Roboto"/>
              </a:rPr>
              <a:t>, </a:t>
            </a:r>
            <a:r>
              <a:rPr lang="en-GB" sz="1100" dirty="0" err="1">
                <a:latin typeface="Roboto"/>
                <a:ea typeface="Roboto"/>
                <a:cs typeface="Roboto"/>
                <a:sym typeface="Roboto"/>
              </a:rPr>
              <a:t>color</a:t>
            </a:r>
            <a:r>
              <a:rPr lang="en-GB" sz="1100" dirty="0">
                <a:latin typeface="Roboto"/>
                <a:ea typeface="Roboto"/>
                <a:cs typeface="Roboto"/>
                <a:sym typeface="Roboto"/>
              </a:rPr>
              <a:t> and price (see below)</a:t>
            </a:r>
          </a:p>
          <a:p>
            <a:pPr marL="171450" lvl="0" indent="-171450">
              <a:lnSpc>
                <a:spcPct val="115000"/>
              </a:lnSpc>
              <a:buClr>
                <a:schemeClr val="dk1"/>
              </a:buClr>
              <a:buSzPts val="1100"/>
              <a:buFontTx/>
              <a:buChar char="-"/>
            </a:pPr>
            <a:r>
              <a:rPr lang="en-GB" sz="1100" dirty="0">
                <a:latin typeface="Roboto"/>
                <a:ea typeface="Roboto"/>
                <a:cs typeface="Roboto"/>
                <a:sym typeface="Roboto"/>
              </a:rPr>
              <a:t>All this information was obtained from the purchase table </a:t>
            </a:r>
          </a:p>
          <a:p>
            <a:pPr marL="171450" lvl="0" indent="-171450">
              <a:lnSpc>
                <a:spcPct val="115000"/>
              </a:lnSpc>
              <a:buClr>
                <a:schemeClr val="dk1"/>
              </a:buClr>
              <a:buSzPts val="1100"/>
              <a:buFontTx/>
              <a:buChar char="-"/>
            </a:pPr>
            <a:r>
              <a:rPr lang="en-GB" sz="1100" dirty="0">
                <a:latin typeface="Roboto"/>
                <a:ea typeface="Roboto"/>
                <a:cs typeface="Roboto"/>
                <a:sym typeface="Roboto"/>
              </a:rPr>
              <a:t>We limited our results to the first 5 rows/results</a:t>
            </a:r>
          </a:p>
          <a:p>
            <a:pPr marR="0" lvl="0" algn="l" rtl="0">
              <a:lnSpc>
                <a:spcPct val="115000"/>
              </a:lnSpc>
              <a:spcBef>
                <a:spcPts val="0"/>
              </a:spcBef>
              <a:spcAft>
                <a:spcPts val="0"/>
              </a:spcAft>
              <a:buClr>
                <a:schemeClr val="dk1"/>
              </a:buClr>
              <a:buSzPts val="1100"/>
            </a:pPr>
            <a:endParaRPr lang="en-GB" sz="12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00153" y="3074525"/>
            <a:ext cx="5121150" cy="1037510"/>
          </a:xfrm>
          <a:prstGeom prst="rect">
            <a:avLst/>
          </a:prstGeom>
        </p:spPr>
      </p:pic>
      <p:pic>
        <p:nvPicPr>
          <p:cNvPr id="3" name="Picture 2"/>
          <p:cNvPicPr>
            <a:picLocks noChangeAspect="1"/>
          </p:cNvPicPr>
          <p:nvPr/>
        </p:nvPicPr>
        <p:blipFill>
          <a:blip r:embed="rId4"/>
          <a:stretch>
            <a:fillRect/>
          </a:stretch>
        </p:blipFill>
        <p:spPr>
          <a:xfrm>
            <a:off x="5493204" y="1684437"/>
            <a:ext cx="2990850" cy="866775"/>
          </a:xfrm>
          <a:prstGeom prst="rect">
            <a:avLst/>
          </a:prstGeom>
        </p:spPr>
      </p:pic>
    </p:spTree>
    <p:extLst>
      <p:ext uri="{BB962C8B-B14F-4D97-AF65-F5344CB8AC3E}">
        <p14:creationId xmlns:p14="http://schemas.microsoft.com/office/powerpoint/2010/main" val="989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295269"/>
                </a:solidFill>
                <a:latin typeface="Roboto"/>
                <a:ea typeface="Roboto"/>
                <a:cs typeface="Roboto"/>
                <a:sym typeface="Roboto"/>
              </a:rPr>
              <a:t>WP Case - Exercise 5 </a:t>
            </a:r>
            <a:endParaRPr sz="2400" b="1" i="0" u="none" strike="noStrike" cap="none" dirty="0">
              <a:solidFill>
                <a:srgbClr val="295269"/>
              </a:solidFill>
              <a:latin typeface="Roboto"/>
              <a:ea typeface="Roboto"/>
              <a:cs typeface="Roboto"/>
              <a:sym typeface="Roboto"/>
            </a:endParaRPr>
          </a:p>
        </p:txBody>
      </p:sp>
      <p:sp>
        <p:nvSpPr>
          <p:cNvPr id="324" name="Shape 324"/>
          <p:cNvSpPr txBox="1"/>
          <p:nvPr/>
        </p:nvSpPr>
        <p:spPr>
          <a:xfrm>
            <a:off x="177975" y="1201325"/>
            <a:ext cx="515368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GB" sz="1000" dirty="0">
                <a:latin typeface="Roboto"/>
                <a:ea typeface="Roboto"/>
                <a:cs typeface="Roboto"/>
                <a:sym typeface="Roboto"/>
              </a:rPr>
              <a:t>This query gives us the following:</a:t>
            </a:r>
          </a:p>
          <a:p>
            <a:pPr marL="171450" lvl="0" indent="-171450">
              <a:lnSpc>
                <a:spcPct val="115000"/>
              </a:lnSpc>
              <a:buClr>
                <a:schemeClr val="dk1"/>
              </a:buClr>
              <a:buSzPts val="1100"/>
              <a:buFontTx/>
              <a:buChar char="-"/>
            </a:pPr>
            <a:r>
              <a:rPr lang="en-GB" sz="1000" dirty="0">
                <a:latin typeface="Roboto"/>
                <a:ea typeface="Roboto"/>
                <a:cs typeface="Roboto"/>
                <a:sym typeface="Roboto"/>
              </a:rPr>
              <a:t>A table containing WP Quiz’s results</a:t>
            </a:r>
          </a:p>
          <a:p>
            <a:pPr marL="171450" lvl="0" indent="-171450">
              <a:lnSpc>
                <a:spcPct val="115000"/>
              </a:lnSpc>
              <a:buClr>
                <a:schemeClr val="dk1"/>
              </a:buClr>
              <a:buSzPts val="1100"/>
              <a:buFontTx/>
              <a:buChar char="-"/>
            </a:pPr>
            <a:r>
              <a:rPr lang="en-GB" sz="1000" dirty="0">
                <a:latin typeface="Roboto"/>
                <a:ea typeface="Roboto"/>
                <a:cs typeface="Roboto"/>
                <a:sym typeface="Roboto"/>
              </a:rPr>
              <a:t>Columns selected: </a:t>
            </a:r>
            <a:r>
              <a:rPr lang="en-GB" sz="1000" dirty="0" err="1">
                <a:latin typeface="Roboto"/>
                <a:ea typeface="Roboto"/>
                <a:cs typeface="Roboto"/>
                <a:sym typeface="Roboto"/>
              </a:rPr>
              <a:t>q.user_id</a:t>
            </a:r>
            <a:r>
              <a:rPr lang="en-GB" sz="1000" dirty="0">
                <a:latin typeface="Roboto"/>
                <a:ea typeface="Roboto"/>
                <a:cs typeface="Roboto"/>
                <a:sym typeface="Roboto"/>
              </a:rPr>
              <a:t>, </a:t>
            </a:r>
            <a:r>
              <a:rPr lang="en-GB" sz="1000" dirty="0" err="1">
                <a:latin typeface="Roboto"/>
                <a:ea typeface="Roboto"/>
                <a:cs typeface="Roboto"/>
                <a:sym typeface="Roboto"/>
              </a:rPr>
              <a:t>h.user_id</a:t>
            </a:r>
            <a:r>
              <a:rPr lang="en-GB" sz="1000" dirty="0">
                <a:latin typeface="Roboto"/>
                <a:ea typeface="Roboto"/>
                <a:cs typeface="Roboto"/>
                <a:sym typeface="Roboto"/>
              </a:rPr>
              <a:t>, </a:t>
            </a:r>
            <a:r>
              <a:rPr lang="en-GB" sz="1000" dirty="0" err="1">
                <a:latin typeface="Roboto"/>
                <a:ea typeface="Roboto"/>
                <a:cs typeface="Roboto"/>
                <a:sym typeface="Roboto"/>
              </a:rPr>
              <a:t>h.number_of_pairs</a:t>
            </a:r>
            <a:r>
              <a:rPr lang="en-GB" sz="1000" dirty="0">
                <a:latin typeface="Roboto"/>
                <a:ea typeface="Roboto"/>
                <a:cs typeface="Roboto"/>
                <a:sym typeface="Roboto"/>
              </a:rPr>
              <a:t> and </a:t>
            </a:r>
            <a:r>
              <a:rPr lang="en-GB" sz="1000" dirty="0" err="1">
                <a:latin typeface="Roboto"/>
                <a:ea typeface="Roboto"/>
                <a:cs typeface="Roboto"/>
                <a:sym typeface="Roboto"/>
              </a:rPr>
              <a:t>p.user_id</a:t>
            </a:r>
            <a:endParaRPr lang="en-GB" sz="1000" dirty="0">
              <a:latin typeface="Roboto"/>
              <a:ea typeface="Roboto"/>
              <a:cs typeface="Roboto"/>
              <a:sym typeface="Roboto"/>
            </a:endParaRPr>
          </a:p>
          <a:p>
            <a:pPr marL="171450" lvl="0" indent="-171450">
              <a:lnSpc>
                <a:spcPct val="115000"/>
              </a:lnSpc>
              <a:buClr>
                <a:schemeClr val="dk1"/>
              </a:buClr>
              <a:buSzPts val="1100"/>
              <a:buFontTx/>
              <a:buChar char="-"/>
            </a:pPr>
            <a:r>
              <a:rPr lang="en-GB" sz="1000" dirty="0">
                <a:latin typeface="Roboto"/>
                <a:ea typeface="Roboto"/>
                <a:cs typeface="Roboto"/>
                <a:sym typeface="Roboto"/>
              </a:rPr>
              <a:t>“is not null” means that we only consider the variable’s result if the variable has results or have entries</a:t>
            </a:r>
          </a:p>
          <a:p>
            <a:pPr marL="171450" lvl="0" indent="-171450">
              <a:lnSpc>
                <a:spcPct val="115000"/>
              </a:lnSpc>
              <a:buClr>
                <a:schemeClr val="dk1"/>
              </a:buClr>
              <a:buSzPts val="1100"/>
              <a:buFontTx/>
              <a:buChar char="-"/>
            </a:pPr>
            <a:r>
              <a:rPr lang="en-GB" sz="1000" dirty="0">
                <a:latin typeface="Roboto"/>
                <a:ea typeface="Roboto"/>
                <a:cs typeface="Roboto"/>
                <a:sym typeface="Roboto"/>
              </a:rPr>
              <a:t>All this information was obtained due to the function left join combining 3 different tables: quiz , </a:t>
            </a:r>
            <a:r>
              <a:rPr lang="en-GB" sz="1000" dirty="0" err="1">
                <a:latin typeface="Roboto"/>
                <a:ea typeface="Roboto"/>
                <a:cs typeface="Roboto"/>
                <a:sym typeface="Roboto"/>
              </a:rPr>
              <a:t>home_try_on</a:t>
            </a:r>
            <a:r>
              <a:rPr lang="en-GB" sz="1000" dirty="0">
                <a:latin typeface="Roboto"/>
                <a:ea typeface="Roboto"/>
                <a:cs typeface="Roboto"/>
                <a:sym typeface="Roboto"/>
              </a:rPr>
              <a:t> and purchase </a:t>
            </a:r>
          </a:p>
          <a:p>
            <a:pPr marL="171450" lvl="0" indent="-171450">
              <a:lnSpc>
                <a:spcPct val="115000"/>
              </a:lnSpc>
              <a:buClr>
                <a:schemeClr val="dk1"/>
              </a:buClr>
              <a:buSzPts val="1100"/>
              <a:buFontTx/>
              <a:buChar char="-"/>
            </a:pPr>
            <a:r>
              <a:rPr lang="en-GB" sz="1000" dirty="0">
                <a:latin typeface="Roboto"/>
                <a:ea typeface="Roboto"/>
                <a:cs typeface="Roboto"/>
                <a:sym typeface="Roboto"/>
              </a:rPr>
              <a:t>The common element among all of the tables is </a:t>
            </a:r>
            <a:r>
              <a:rPr lang="en-GB" sz="1000" dirty="0" err="1">
                <a:latin typeface="Roboto"/>
                <a:ea typeface="Roboto"/>
                <a:cs typeface="Roboto"/>
                <a:sym typeface="Roboto"/>
              </a:rPr>
              <a:t>user_id</a:t>
            </a:r>
            <a:endParaRPr lang="en-GB" sz="1000" dirty="0">
              <a:latin typeface="Roboto"/>
              <a:ea typeface="Roboto"/>
              <a:cs typeface="Roboto"/>
              <a:sym typeface="Roboto"/>
            </a:endParaRPr>
          </a:p>
          <a:p>
            <a:pPr marL="171450" lvl="0" indent="-171450">
              <a:lnSpc>
                <a:spcPct val="115000"/>
              </a:lnSpc>
              <a:buClr>
                <a:schemeClr val="dk1"/>
              </a:buClr>
              <a:buSzPts val="1100"/>
              <a:buFontTx/>
              <a:buChar char="-"/>
            </a:pPr>
            <a:r>
              <a:rPr lang="en-GB" sz="1000" dirty="0">
                <a:latin typeface="Roboto"/>
                <a:ea typeface="Roboto"/>
                <a:cs typeface="Roboto"/>
                <a:sym typeface="Roboto"/>
              </a:rPr>
              <a:t>We limited our results to the first 10 rows/results</a:t>
            </a:r>
          </a:p>
          <a:p>
            <a:pPr marR="0" lvl="0" algn="l" rtl="0">
              <a:lnSpc>
                <a:spcPct val="115000"/>
              </a:lnSpc>
              <a:spcBef>
                <a:spcPts val="0"/>
              </a:spcBef>
              <a:spcAft>
                <a:spcPts val="0"/>
              </a:spcAft>
              <a:buClr>
                <a:schemeClr val="dk1"/>
              </a:buClr>
              <a:buSzPts val="1100"/>
            </a:pPr>
            <a:endParaRPr lang="en-GB" sz="10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308136" y="3079009"/>
            <a:ext cx="4784370" cy="1961506"/>
          </a:xfrm>
          <a:prstGeom prst="rect">
            <a:avLst/>
          </a:prstGeom>
        </p:spPr>
      </p:pic>
      <p:pic>
        <p:nvPicPr>
          <p:cNvPr id="2" name="Picture 1"/>
          <p:cNvPicPr>
            <a:picLocks noChangeAspect="1"/>
          </p:cNvPicPr>
          <p:nvPr/>
        </p:nvPicPr>
        <p:blipFill>
          <a:blip r:embed="rId4"/>
          <a:stretch>
            <a:fillRect/>
          </a:stretch>
        </p:blipFill>
        <p:spPr>
          <a:xfrm>
            <a:off x="5431875" y="1297440"/>
            <a:ext cx="3400425" cy="3267075"/>
          </a:xfrm>
          <a:prstGeom prst="rect">
            <a:avLst/>
          </a:prstGeom>
        </p:spPr>
      </p:pic>
    </p:spTree>
    <p:extLst>
      <p:ext uri="{BB962C8B-B14F-4D97-AF65-F5344CB8AC3E}">
        <p14:creationId xmlns:p14="http://schemas.microsoft.com/office/powerpoint/2010/main" val="283811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363725"/>
            <a:ext cx="8520600" cy="837600"/>
          </a:xfrm>
          <a:prstGeom prst="rect">
            <a:avLst/>
          </a:prstGeom>
          <a:noFill/>
          <a:ln>
            <a:noFill/>
          </a:ln>
        </p:spPr>
        <p:txBody>
          <a:bodyPr spcFirstLastPara="1" wrap="square" lIns="91425" tIns="91425" rIns="91425" bIns="91425" anchor="b" anchorCtr="0">
            <a:noAutofit/>
          </a:bodyPr>
          <a:lstStyle/>
          <a:p>
            <a:pPr lvl="0">
              <a:buSzPts val="2400"/>
            </a:pPr>
            <a:r>
              <a:rPr lang="en-GB" sz="2400" b="1" dirty="0">
                <a:solidFill>
                  <a:srgbClr val="295269"/>
                </a:solidFill>
                <a:latin typeface="Roboto"/>
                <a:ea typeface="Roboto"/>
                <a:cs typeface="Roboto"/>
                <a:sym typeface="Roboto"/>
              </a:rPr>
              <a:t>WP Case - Exercise 6 </a:t>
            </a:r>
            <a:r>
              <a:rPr lang="pt-PT" sz="2400" b="1" dirty="0">
                <a:solidFill>
                  <a:srgbClr val="295269"/>
                </a:solidFill>
                <a:latin typeface="Roboto"/>
                <a:ea typeface="Roboto"/>
                <a:cs typeface="Roboto"/>
                <a:sym typeface="Roboto"/>
              </a:rPr>
              <a:t>| </a:t>
            </a:r>
            <a:r>
              <a:rPr lang="en-GB" sz="2400" b="1" dirty="0">
                <a:solidFill>
                  <a:srgbClr val="295269"/>
                </a:solidFill>
                <a:latin typeface="Roboto"/>
                <a:ea typeface="Roboto"/>
                <a:cs typeface="Roboto"/>
                <a:sym typeface="Roboto"/>
              </a:rPr>
              <a:t>Part 1</a:t>
            </a:r>
          </a:p>
        </p:txBody>
      </p:sp>
      <p:sp>
        <p:nvSpPr>
          <p:cNvPr id="324" name="Shape 324"/>
          <p:cNvSpPr txBox="1"/>
          <p:nvPr/>
        </p:nvSpPr>
        <p:spPr>
          <a:xfrm>
            <a:off x="177975" y="1201325"/>
            <a:ext cx="515368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GB" sz="1000" dirty="0">
                <a:latin typeface="Roboto"/>
                <a:ea typeface="Roboto"/>
                <a:cs typeface="Roboto"/>
                <a:sym typeface="Roboto"/>
              </a:rPr>
              <a:t>This query gives us the following:</a:t>
            </a:r>
          </a:p>
          <a:p>
            <a:pPr marL="171450" lvl="0" indent="-171450">
              <a:lnSpc>
                <a:spcPct val="115000"/>
              </a:lnSpc>
              <a:buClr>
                <a:schemeClr val="dk1"/>
              </a:buClr>
              <a:buSzPts val="1100"/>
              <a:buFontTx/>
              <a:buChar char="-"/>
            </a:pPr>
            <a:r>
              <a:rPr lang="en-GB" sz="1000" dirty="0">
                <a:latin typeface="Roboto"/>
                <a:ea typeface="Roboto"/>
                <a:cs typeface="Roboto"/>
                <a:sym typeface="Roboto"/>
              </a:rPr>
              <a:t>Overall Conversion % : 0.495</a:t>
            </a:r>
          </a:p>
          <a:p>
            <a:pPr marL="171450" lvl="0" indent="-171450">
              <a:lnSpc>
                <a:spcPct val="115000"/>
              </a:lnSpc>
              <a:buClr>
                <a:schemeClr val="dk1"/>
              </a:buClr>
              <a:buSzPts val="1100"/>
              <a:buFontTx/>
              <a:buChar char="-"/>
            </a:pPr>
            <a:r>
              <a:rPr lang="en-GB" sz="1000" dirty="0" err="1">
                <a:latin typeface="Roboto"/>
                <a:ea typeface="Roboto"/>
                <a:cs typeface="Roboto"/>
                <a:sym typeface="Roboto"/>
              </a:rPr>
              <a:t>Cvr</a:t>
            </a:r>
            <a:r>
              <a:rPr lang="en-GB" sz="1000" dirty="0">
                <a:latin typeface="Roboto"/>
                <a:ea typeface="Roboto"/>
                <a:cs typeface="Roboto"/>
                <a:sym typeface="Roboto"/>
              </a:rPr>
              <a:t>% from Quiz – </a:t>
            </a:r>
            <a:r>
              <a:rPr lang="en-GB" sz="1000" dirty="0" err="1">
                <a:latin typeface="Roboto"/>
                <a:ea typeface="Roboto"/>
                <a:cs typeface="Roboto"/>
                <a:sym typeface="Roboto"/>
              </a:rPr>
              <a:t>Home_try_on</a:t>
            </a:r>
            <a:r>
              <a:rPr lang="en-GB" sz="1000" dirty="0">
                <a:latin typeface="Roboto"/>
                <a:ea typeface="Roboto"/>
                <a:cs typeface="Roboto"/>
                <a:sym typeface="Roboto"/>
              </a:rPr>
              <a:t>: 0.75</a:t>
            </a:r>
          </a:p>
          <a:p>
            <a:pPr marL="171450" indent="-171450">
              <a:lnSpc>
                <a:spcPct val="115000"/>
              </a:lnSpc>
              <a:buClr>
                <a:schemeClr val="dk1"/>
              </a:buClr>
              <a:buSzPts val="1100"/>
              <a:buFontTx/>
              <a:buChar char="-"/>
            </a:pPr>
            <a:r>
              <a:rPr lang="en-GB" sz="1000" dirty="0" err="1">
                <a:latin typeface="Roboto"/>
                <a:ea typeface="Roboto"/>
                <a:cs typeface="Roboto"/>
                <a:sym typeface="Roboto"/>
              </a:rPr>
              <a:t>Cvr</a:t>
            </a:r>
            <a:r>
              <a:rPr lang="en-GB" sz="1000" dirty="0">
                <a:latin typeface="Roboto"/>
                <a:ea typeface="Roboto"/>
                <a:cs typeface="Roboto"/>
                <a:sym typeface="Roboto"/>
              </a:rPr>
              <a:t>% from </a:t>
            </a:r>
            <a:r>
              <a:rPr lang="en-GB" sz="1000" dirty="0" err="1">
                <a:latin typeface="Roboto"/>
                <a:ea typeface="Roboto"/>
                <a:cs typeface="Roboto"/>
                <a:sym typeface="Roboto"/>
              </a:rPr>
              <a:t>Home_try_on</a:t>
            </a:r>
            <a:r>
              <a:rPr lang="en-GB" sz="1000" dirty="0">
                <a:latin typeface="Roboto"/>
                <a:ea typeface="Roboto"/>
                <a:cs typeface="Roboto"/>
                <a:sym typeface="Roboto"/>
              </a:rPr>
              <a:t> – Purchase: 0.66</a:t>
            </a:r>
          </a:p>
          <a:p>
            <a:pPr marL="171450" indent="-171450">
              <a:lnSpc>
                <a:spcPct val="115000"/>
              </a:lnSpc>
              <a:buClr>
                <a:schemeClr val="dk1"/>
              </a:buClr>
              <a:buSzPts val="1100"/>
              <a:buFontTx/>
              <a:buChar char="-"/>
            </a:pPr>
            <a:endParaRPr lang="en-GB" sz="1000" dirty="0">
              <a:latin typeface="Roboto"/>
              <a:ea typeface="Roboto"/>
              <a:cs typeface="Roboto"/>
              <a:sym typeface="Roboto"/>
            </a:endParaRPr>
          </a:p>
          <a:p>
            <a:pPr marL="171450" indent="-171450">
              <a:lnSpc>
                <a:spcPct val="115000"/>
              </a:lnSpc>
              <a:buClr>
                <a:schemeClr val="dk1"/>
              </a:buClr>
              <a:buSzPts val="1100"/>
              <a:buFontTx/>
              <a:buChar char="-"/>
            </a:pPr>
            <a:r>
              <a:rPr lang="en-GB" sz="1000" dirty="0">
                <a:latin typeface="Roboto"/>
                <a:ea typeface="Roboto"/>
                <a:cs typeface="Roboto"/>
                <a:sym typeface="Roboto"/>
              </a:rPr>
              <a:t>1000 people have done the Quiz</a:t>
            </a:r>
          </a:p>
          <a:p>
            <a:pPr marL="171450" indent="-171450">
              <a:lnSpc>
                <a:spcPct val="115000"/>
              </a:lnSpc>
              <a:buClr>
                <a:schemeClr val="dk1"/>
              </a:buClr>
              <a:buSzPts val="1100"/>
              <a:buFontTx/>
              <a:buChar char="-"/>
            </a:pPr>
            <a:r>
              <a:rPr lang="en-GB" sz="1000" dirty="0">
                <a:latin typeface="Roboto"/>
                <a:ea typeface="Roboto"/>
                <a:cs typeface="Roboto"/>
                <a:sym typeface="Roboto"/>
              </a:rPr>
              <a:t>750 went from the Quiz to the </a:t>
            </a:r>
            <a:r>
              <a:rPr lang="en-GB" sz="1000" dirty="0" err="1">
                <a:latin typeface="Roboto"/>
                <a:ea typeface="Roboto"/>
                <a:cs typeface="Roboto"/>
                <a:sym typeface="Roboto"/>
              </a:rPr>
              <a:t>Home_try_on</a:t>
            </a:r>
            <a:endParaRPr lang="en-GB" sz="1000" dirty="0">
              <a:latin typeface="Roboto"/>
              <a:ea typeface="Roboto"/>
              <a:cs typeface="Roboto"/>
              <a:sym typeface="Roboto"/>
            </a:endParaRPr>
          </a:p>
          <a:p>
            <a:pPr marL="171450" indent="-171450">
              <a:lnSpc>
                <a:spcPct val="115000"/>
              </a:lnSpc>
              <a:buClr>
                <a:schemeClr val="dk1"/>
              </a:buClr>
              <a:buSzPts val="1100"/>
              <a:buFontTx/>
              <a:buChar char="-"/>
            </a:pPr>
            <a:r>
              <a:rPr lang="en-GB" sz="1000" dirty="0">
                <a:latin typeface="Roboto"/>
                <a:ea typeface="Roboto"/>
                <a:cs typeface="Roboto"/>
                <a:sym typeface="Roboto"/>
              </a:rPr>
              <a:t>495 went from the </a:t>
            </a:r>
            <a:r>
              <a:rPr lang="en-GB" sz="1000" dirty="0" err="1">
                <a:latin typeface="Roboto"/>
                <a:ea typeface="Roboto"/>
                <a:cs typeface="Roboto"/>
                <a:sym typeface="Roboto"/>
              </a:rPr>
              <a:t>Home_try_on</a:t>
            </a:r>
            <a:r>
              <a:rPr lang="en-GB" sz="1000" dirty="0">
                <a:latin typeface="Roboto"/>
                <a:ea typeface="Roboto"/>
                <a:cs typeface="Roboto"/>
                <a:sym typeface="Roboto"/>
              </a:rPr>
              <a:t> to the purchase stage</a:t>
            </a: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L="171450" lvl="0" indent="-171450">
              <a:lnSpc>
                <a:spcPct val="115000"/>
              </a:lnSpc>
              <a:buClr>
                <a:schemeClr val="dk1"/>
              </a:buClr>
              <a:buSzPts val="1100"/>
              <a:buFontTx/>
              <a:buChar char="-"/>
            </a:pPr>
            <a:endParaRPr lang="en-GB" sz="1000" dirty="0">
              <a:latin typeface="Roboto"/>
              <a:ea typeface="Roboto"/>
              <a:cs typeface="Roboto"/>
              <a:sym typeface="Roboto"/>
            </a:endParaRPr>
          </a:p>
          <a:p>
            <a:pPr marR="0" lvl="0" algn="l" rtl="0">
              <a:lnSpc>
                <a:spcPct val="115000"/>
              </a:lnSpc>
              <a:spcBef>
                <a:spcPts val="0"/>
              </a:spcBef>
              <a:spcAft>
                <a:spcPts val="0"/>
              </a:spcAft>
              <a:buClr>
                <a:schemeClr val="dk1"/>
              </a:buClr>
              <a:buSzPts val="1100"/>
            </a:pPr>
            <a:endParaRPr lang="en-GB" sz="1000" dirty="0">
              <a:latin typeface="Roboto"/>
              <a:ea typeface="Roboto"/>
              <a:cs typeface="Roboto"/>
              <a:sym typeface="Roboto"/>
            </a:endParaRPr>
          </a:p>
          <a:p>
            <a:pPr marL="171450" marR="0" lvl="0" indent="-171450" algn="l" rtl="0">
              <a:lnSpc>
                <a:spcPct val="115000"/>
              </a:lnSpc>
              <a:spcBef>
                <a:spcPts val="0"/>
              </a:spcBef>
              <a:spcAft>
                <a:spcPts val="0"/>
              </a:spcAft>
              <a:buClr>
                <a:schemeClr val="dk1"/>
              </a:buClr>
              <a:buSzPts val="1100"/>
              <a:buFontTx/>
              <a:buChar char="-"/>
            </a:pPr>
            <a:endParaRPr sz="1200" b="0" i="0" u="none" strike="noStrike" cap="none" dirty="0">
              <a:solidFill>
                <a:srgbClr val="000000"/>
              </a:solidFill>
              <a:latin typeface="Roboto"/>
              <a:ea typeface="Roboto"/>
              <a:cs typeface="Roboto"/>
              <a:sym typeface="Roboto"/>
            </a:endParaRPr>
          </a:p>
        </p:txBody>
      </p:sp>
      <p:pic>
        <p:nvPicPr>
          <p:cNvPr id="4" name="Picture 3"/>
          <p:cNvPicPr>
            <a:picLocks noChangeAspect="1"/>
          </p:cNvPicPr>
          <p:nvPr/>
        </p:nvPicPr>
        <p:blipFill>
          <a:blip r:embed="rId3"/>
          <a:stretch>
            <a:fillRect/>
          </a:stretch>
        </p:blipFill>
        <p:spPr>
          <a:xfrm>
            <a:off x="31853" y="3214468"/>
            <a:ext cx="5189450" cy="558970"/>
          </a:xfrm>
          <a:prstGeom prst="rect">
            <a:avLst/>
          </a:prstGeom>
        </p:spPr>
      </p:pic>
      <p:pic>
        <p:nvPicPr>
          <p:cNvPr id="2" name="Picture 1"/>
          <p:cNvPicPr>
            <a:picLocks noChangeAspect="1"/>
          </p:cNvPicPr>
          <p:nvPr/>
        </p:nvPicPr>
        <p:blipFill>
          <a:blip r:embed="rId4"/>
          <a:stretch>
            <a:fillRect/>
          </a:stretch>
        </p:blipFill>
        <p:spPr>
          <a:xfrm>
            <a:off x="5333478" y="1184289"/>
            <a:ext cx="3810522" cy="3700072"/>
          </a:xfrm>
          <a:prstGeom prst="rect">
            <a:avLst/>
          </a:prstGeom>
        </p:spPr>
      </p:pic>
    </p:spTree>
    <p:extLst>
      <p:ext uri="{BB962C8B-B14F-4D97-AF65-F5344CB8AC3E}">
        <p14:creationId xmlns:p14="http://schemas.microsoft.com/office/powerpoint/2010/main" val="23124015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844</Words>
  <Application>Microsoft Office PowerPoint</Application>
  <PresentationFormat>On-screen Show (16:9)</PresentationFormat>
  <Paragraphs>139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Roboto</vt:lpstr>
      <vt:lpstr>Roboto Black</vt:lpstr>
      <vt:lpstr>Trebuchet MS</vt:lpstr>
      <vt:lpstr>Arial</vt:lpstr>
      <vt:lpstr>Wingdings 3</vt:lpstr>
      <vt:lpstr>Roboto Thin</vt:lpstr>
      <vt:lpstr>Facet</vt:lpstr>
      <vt:lpstr>1_Facet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Frederico Menzies</dc:creator>
  <cp:lastModifiedBy>Frederico Menzies</cp:lastModifiedBy>
  <cp:revision>44</cp:revision>
  <dcterms:modified xsi:type="dcterms:W3CDTF">2018-06-23T10:28:30Z</dcterms:modified>
</cp:coreProperties>
</file>