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76"/>
  </p:notesMasterIdLst>
  <p:handoutMasterIdLst>
    <p:handoutMasterId r:id="rId77"/>
  </p:handoutMasterIdLst>
  <p:sldIdLst>
    <p:sldId id="403" r:id="rId2"/>
    <p:sldId id="429" r:id="rId3"/>
    <p:sldId id="406" r:id="rId4"/>
    <p:sldId id="407" r:id="rId5"/>
    <p:sldId id="408" r:id="rId6"/>
    <p:sldId id="409" r:id="rId7"/>
    <p:sldId id="410" r:id="rId8"/>
    <p:sldId id="411" r:id="rId9"/>
    <p:sldId id="412" r:id="rId10"/>
    <p:sldId id="428" r:id="rId11"/>
    <p:sldId id="431" r:id="rId12"/>
    <p:sldId id="432" r:id="rId13"/>
    <p:sldId id="433" r:id="rId14"/>
    <p:sldId id="434" r:id="rId15"/>
    <p:sldId id="435" r:id="rId16"/>
    <p:sldId id="436" r:id="rId17"/>
    <p:sldId id="437" r:id="rId18"/>
    <p:sldId id="438" r:id="rId19"/>
    <p:sldId id="439" r:id="rId20"/>
    <p:sldId id="414" r:id="rId21"/>
    <p:sldId id="415" r:id="rId22"/>
    <p:sldId id="416" r:id="rId23"/>
    <p:sldId id="417" r:id="rId24"/>
    <p:sldId id="418" r:id="rId25"/>
    <p:sldId id="419" r:id="rId26"/>
    <p:sldId id="420" r:id="rId27"/>
    <p:sldId id="421" r:id="rId28"/>
    <p:sldId id="422" r:id="rId29"/>
    <p:sldId id="423" r:id="rId30"/>
    <p:sldId id="424" r:id="rId31"/>
    <p:sldId id="368" r:id="rId32"/>
    <p:sldId id="440" r:id="rId33"/>
    <p:sldId id="369" r:id="rId34"/>
    <p:sldId id="373" r:id="rId35"/>
    <p:sldId id="371" r:id="rId36"/>
    <p:sldId id="372" r:id="rId37"/>
    <p:sldId id="374" r:id="rId38"/>
    <p:sldId id="375" r:id="rId39"/>
    <p:sldId id="376" r:id="rId40"/>
    <p:sldId id="377" r:id="rId41"/>
    <p:sldId id="378" r:id="rId42"/>
    <p:sldId id="379" r:id="rId43"/>
    <p:sldId id="380" r:id="rId44"/>
    <p:sldId id="384" r:id="rId45"/>
    <p:sldId id="385" r:id="rId46"/>
    <p:sldId id="370" r:id="rId47"/>
    <p:sldId id="382" r:id="rId48"/>
    <p:sldId id="383" r:id="rId49"/>
    <p:sldId id="444" r:id="rId50"/>
    <p:sldId id="386" r:id="rId51"/>
    <p:sldId id="401" r:id="rId52"/>
    <p:sldId id="445" r:id="rId53"/>
    <p:sldId id="387" r:id="rId54"/>
    <p:sldId id="402" r:id="rId55"/>
    <p:sldId id="389" r:id="rId56"/>
    <p:sldId id="388" r:id="rId57"/>
    <p:sldId id="390" r:id="rId58"/>
    <p:sldId id="391" r:id="rId59"/>
    <p:sldId id="392" r:id="rId60"/>
    <p:sldId id="393" r:id="rId61"/>
    <p:sldId id="394" r:id="rId62"/>
    <p:sldId id="395" r:id="rId63"/>
    <p:sldId id="396" r:id="rId64"/>
    <p:sldId id="397" r:id="rId65"/>
    <p:sldId id="398" r:id="rId66"/>
    <p:sldId id="399" r:id="rId67"/>
    <p:sldId id="381" r:id="rId68"/>
    <p:sldId id="400" r:id="rId69"/>
    <p:sldId id="441" r:id="rId70"/>
    <p:sldId id="442" r:id="rId71"/>
    <p:sldId id="443" r:id="rId72"/>
    <p:sldId id="426" r:id="rId73"/>
    <p:sldId id="427" r:id="rId74"/>
    <p:sldId id="430" r:id="rId75"/>
  </p:sldIdLst>
  <p:sldSz cx="9144000" cy="6858000" type="screen4x3"/>
  <p:notesSz cx="6669088" cy="9928225"/>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03C97"/>
    <a:srgbClr val="A5A196"/>
    <a:srgbClr val="474329"/>
    <a:srgbClr val="625C38"/>
    <a:srgbClr val="AFA671"/>
    <a:srgbClr val="ABA269"/>
    <a:srgbClr val="A9A067"/>
    <a:srgbClr val="DAD6BE"/>
    <a:srgbClr val="93A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87130" autoAdjust="0"/>
  </p:normalViewPr>
  <p:slideViewPr>
    <p:cSldViewPr>
      <p:cViewPr varScale="1">
        <p:scale>
          <a:sx n="117" d="100"/>
          <a:sy n="117" d="100"/>
        </p:scale>
        <p:origin x="-1470" y="-108"/>
      </p:cViewPr>
      <p:guideLst>
        <p:guide orient="horz" pos="391"/>
        <p:guide orient="horz" pos="3997"/>
        <p:guide orient="horz" pos="981"/>
        <p:guide orient="horz" pos="4156"/>
        <p:guide orient="horz" pos="550"/>
        <p:guide orient="horz" pos="1162"/>
        <p:guide orient="horz" pos="1344"/>
        <p:guide pos="2789"/>
        <p:guide pos="226"/>
        <p:guide pos="1950"/>
        <p:guide pos="3651"/>
        <p:guide pos="3810"/>
        <p:guide pos="2109"/>
        <p:guide pos="5534"/>
        <p:guide pos="408"/>
        <p:guide pos="5352"/>
        <p:guide pos="297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7" d="100"/>
          <a:sy n="77" d="100"/>
        </p:scale>
        <p:origin x="-2136" y="-102"/>
      </p:cViewPr>
      <p:guideLst>
        <p:guide orient="horz" pos="3127"/>
        <p:guide pos="21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890838"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CH"/>
          </a:p>
        </p:txBody>
      </p:sp>
      <p:sp>
        <p:nvSpPr>
          <p:cNvPr id="105475" name="Rectangle 3"/>
          <p:cNvSpPr>
            <a:spLocks noGrp="1" noChangeArrowheads="1"/>
          </p:cNvSpPr>
          <p:nvPr>
            <p:ph type="dt" sz="quarter" idx="1"/>
          </p:nvPr>
        </p:nvSpPr>
        <p:spPr bwMode="auto">
          <a:xfrm>
            <a:off x="3776663" y="0"/>
            <a:ext cx="2890837"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48047728-85AF-4836-9DBB-0F074532E785}" type="datetimeFigureOut">
              <a:rPr lang="de-CH"/>
              <a:pPr>
                <a:defRPr/>
              </a:pPr>
              <a:t>07.08.2015</a:t>
            </a:fld>
            <a:endParaRPr lang="de-CH"/>
          </a:p>
        </p:txBody>
      </p:sp>
      <p:sp>
        <p:nvSpPr>
          <p:cNvPr id="105476" name="Rectangle 4"/>
          <p:cNvSpPr>
            <a:spLocks noGrp="1" noChangeArrowheads="1"/>
          </p:cNvSpPr>
          <p:nvPr>
            <p:ph type="ftr" sz="quarter" idx="2"/>
          </p:nvPr>
        </p:nvSpPr>
        <p:spPr bwMode="auto">
          <a:xfrm>
            <a:off x="0" y="9429750"/>
            <a:ext cx="2890838"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CH"/>
          </a:p>
        </p:txBody>
      </p:sp>
      <p:sp>
        <p:nvSpPr>
          <p:cNvPr id="105477" name="Rectangle 5"/>
          <p:cNvSpPr>
            <a:spLocks noGrp="1" noChangeArrowheads="1"/>
          </p:cNvSpPr>
          <p:nvPr>
            <p:ph type="sldNum" sz="quarter" idx="3"/>
          </p:nvPr>
        </p:nvSpPr>
        <p:spPr bwMode="auto">
          <a:xfrm>
            <a:off x="3776663" y="9429750"/>
            <a:ext cx="2890837"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0E87BBE-943D-4380-B295-87B2A3B7B578}" type="slidenum">
              <a:rPr lang="de-CH"/>
              <a:pPr>
                <a:defRPr/>
              </a:pPr>
              <a:t>‹#›</a:t>
            </a:fld>
            <a:endParaRPr lang="de-CH"/>
          </a:p>
        </p:txBody>
      </p:sp>
    </p:spTree>
    <p:extLst>
      <p:ext uri="{BB962C8B-B14F-4D97-AF65-F5344CB8AC3E}">
        <p14:creationId xmlns:p14="http://schemas.microsoft.com/office/powerpoint/2010/main" val="206202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90838" cy="496888"/>
          </a:xfrm>
          <a:prstGeom prst="rect">
            <a:avLst/>
          </a:prstGeom>
        </p:spPr>
        <p:txBody>
          <a:bodyPr vert="horz" lIns="91440" tIns="45720" rIns="91440" bIns="45720" rtlCol="0"/>
          <a:lstStyle>
            <a:lvl1pPr algn="l" fontAlgn="auto">
              <a:spcBef>
                <a:spcPts val="0"/>
              </a:spcBef>
              <a:spcAft>
                <a:spcPts val="0"/>
              </a:spcAft>
              <a:defRPr sz="1200">
                <a:latin typeface="Arial" panose="020B0604020202020204" pitchFamily="34" charset="0"/>
                <a:cs typeface="Arial" panose="020B0604020202020204" pitchFamily="34" charset="0"/>
              </a:defRPr>
            </a:lvl1pPr>
          </a:lstStyle>
          <a:p>
            <a:pPr>
              <a:defRPr/>
            </a:pPr>
            <a:endParaRPr lang="de-CH"/>
          </a:p>
        </p:txBody>
      </p:sp>
      <p:sp>
        <p:nvSpPr>
          <p:cNvPr id="3" name="Datumsplatzhalter 2"/>
          <p:cNvSpPr>
            <a:spLocks noGrp="1"/>
          </p:cNvSpPr>
          <p:nvPr>
            <p:ph type="dt" idx="1"/>
          </p:nvPr>
        </p:nvSpPr>
        <p:spPr>
          <a:xfrm>
            <a:off x="3776663" y="0"/>
            <a:ext cx="2890837" cy="496888"/>
          </a:xfrm>
          <a:prstGeom prst="rect">
            <a:avLst/>
          </a:prstGeom>
        </p:spPr>
        <p:txBody>
          <a:bodyPr vert="horz" lIns="91440" tIns="45720" rIns="91440" bIns="45720" rtlCol="0"/>
          <a:lstStyle>
            <a:lvl1pPr algn="r" fontAlgn="auto">
              <a:spcBef>
                <a:spcPts val="0"/>
              </a:spcBef>
              <a:spcAft>
                <a:spcPts val="0"/>
              </a:spcAft>
              <a:defRPr sz="1200">
                <a:latin typeface="Arial" panose="020B0604020202020204" pitchFamily="34" charset="0"/>
                <a:cs typeface="Arial" panose="020B0604020202020204" pitchFamily="34" charset="0"/>
              </a:defRPr>
            </a:lvl1pPr>
          </a:lstStyle>
          <a:p>
            <a:pPr>
              <a:defRPr/>
            </a:pPr>
            <a:fld id="{AB0477E2-9592-44D0-B9EA-C373F49D8623}" type="datetimeFigureOut">
              <a:rPr lang="de-CH" smtClean="0"/>
              <a:pPr>
                <a:defRPr/>
              </a:pPr>
              <a:t>07.08.2015</a:t>
            </a:fld>
            <a:endParaRPr lang="de-CH"/>
          </a:p>
        </p:txBody>
      </p:sp>
      <p:sp>
        <p:nvSpPr>
          <p:cNvPr id="4" name="Folienbildplatzhalter 3"/>
          <p:cNvSpPr>
            <a:spLocks noGrp="1" noRot="1" noChangeAspect="1"/>
          </p:cNvSpPr>
          <p:nvPr>
            <p:ph type="sldImg" idx="2"/>
          </p:nvPr>
        </p:nvSpPr>
        <p:spPr>
          <a:xfrm>
            <a:off x="852488" y="744538"/>
            <a:ext cx="4964112" cy="3722687"/>
          </a:xfrm>
          <a:prstGeom prst="rect">
            <a:avLst/>
          </a:prstGeom>
          <a:noFill/>
          <a:ln w="12700">
            <a:solidFill>
              <a:prstClr val="black"/>
            </a:solidFill>
          </a:ln>
        </p:spPr>
        <p:txBody>
          <a:bodyPr vert="horz" lIns="91440" tIns="45720" rIns="91440" bIns="45720" rtlCol="0" anchor="ctr"/>
          <a:lstStyle/>
          <a:p>
            <a:pPr lvl="0"/>
            <a:endParaRPr lang="de-CH" noProof="0"/>
          </a:p>
        </p:txBody>
      </p:sp>
      <p:sp>
        <p:nvSpPr>
          <p:cNvPr id="5" name="Notizenplatzhalter 4"/>
          <p:cNvSpPr>
            <a:spLocks noGrp="1"/>
          </p:cNvSpPr>
          <p:nvPr>
            <p:ph type="body" sz="quarter" idx="3"/>
          </p:nvPr>
        </p:nvSpPr>
        <p:spPr>
          <a:xfrm>
            <a:off x="666750" y="4716463"/>
            <a:ext cx="5335588" cy="4467225"/>
          </a:xfrm>
          <a:prstGeom prst="rect">
            <a:avLst/>
          </a:prstGeom>
        </p:spPr>
        <p:txBody>
          <a:bodyPr vert="horz" lIns="91440" tIns="45720" rIns="91440" bIns="45720" rtlCol="0">
            <a:normAutofit/>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CH" noProof="0" dirty="0"/>
          </a:p>
        </p:txBody>
      </p:sp>
      <p:sp>
        <p:nvSpPr>
          <p:cNvPr id="6" name="Fußzeilenplatzhalter 5"/>
          <p:cNvSpPr>
            <a:spLocks noGrp="1"/>
          </p:cNvSpPr>
          <p:nvPr>
            <p:ph type="ftr" sz="quarter" idx="4"/>
          </p:nvPr>
        </p:nvSpPr>
        <p:spPr>
          <a:xfrm>
            <a:off x="0" y="9429750"/>
            <a:ext cx="2890838" cy="496888"/>
          </a:xfrm>
          <a:prstGeom prst="rect">
            <a:avLst/>
          </a:prstGeom>
        </p:spPr>
        <p:txBody>
          <a:bodyPr vert="horz" lIns="91440" tIns="45720" rIns="91440" bIns="45720" rtlCol="0" anchor="b"/>
          <a:lstStyle>
            <a:lvl1pPr algn="l" fontAlgn="auto">
              <a:spcBef>
                <a:spcPts val="0"/>
              </a:spcBef>
              <a:spcAft>
                <a:spcPts val="0"/>
              </a:spcAft>
              <a:defRPr sz="1200">
                <a:latin typeface="Arial" panose="020B0604020202020204" pitchFamily="34" charset="0"/>
                <a:cs typeface="Arial" panose="020B0604020202020204" pitchFamily="34" charset="0"/>
              </a:defRPr>
            </a:lvl1pPr>
          </a:lstStyle>
          <a:p>
            <a:pPr>
              <a:defRPr/>
            </a:pPr>
            <a:endParaRPr lang="de-CH"/>
          </a:p>
        </p:txBody>
      </p:sp>
      <p:sp>
        <p:nvSpPr>
          <p:cNvPr id="7" name="Foliennummernplatzhalter 6"/>
          <p:cNvSpPr>
            <a:spLocks noGrp="1"/>
          </p:cNvSpPr>
          <p:nvPr>
            <p:ph type="sldNum" sz="quarter" idx="5"/>
          </p:nvPr>
        </p:nvSpPr>
        <p:spPr>
          <a:xfrm>
            <a:off x="3776663" y="9429750"/>
            <a:ext cx="2890837" cy="496888"/>
          </a:xfrm>
          <a:prstGeom prst="rect">
            <a:avLst/>
          </a:prstGeom>
        </p:spPr>
        <p:txBody>
          <a:bodyPr vert="horz" lIns="91440" tIns="45720" rIns="91440" bIns="45720" rtlCol="0" anchor="b"/>
          <a:lstStyle>
            <a:lvl1pPr algn="r" fontAlgn="auto">
              <a:spcBef>
                <a:spcPts val="0"/>
              </a:spcBef>
              <a:spcAft>
                <a:spcPts val="0"/>
              </a:spcAft>
              <a:defRPr sz="1200">
                <a:latin typeface="Arial" panose="020B0604020202020204" pitchFamily="34" charset="0"/>
                <a:cs typeface="Arial" panose="020B0604020202020204" pitchFamily="34" charset="0"/>
              </a:defRPr>
            </a:lvl1pPr>
          </a:lstStyle>
          <a:p>
            <a:pPr>
              <a:defRPr/>
            </a:pPr>
            <a:fld id="{00C4AB15-A698-4A26-B186-29B686D772F4}" type="slidenum">
              <a:rPr lang="de-CH" smtClean="0"/>
              <a:pPr>
                <a:defRPr/>
              </a:pPr>
              <a:t>‹#›</a:t>
            </a:fld>
            <a:endParaRPr lang="de-CH"/>
          </a:p>
        </p:txBody>
      </p:sp>
    </p:spTree>
    <p:extLst>
      <p:ext uri="{BB962C8B-B14F-4D97-AF65-F5344CB8AC3E}">
        <p14:creationId xmlns:p14="http://schemas.microsoft.com/office/powerpoint/2010/main" val="667043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CH"/>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1</a:t>
            </a:fld>
            <a:endParaRPr lang="de-C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 In a </a:t>
            </a:r>
            <a:r>
              <a:rPr lang="en-US" dirty="0" smtClean="0"/>
              <a:t>try</a:t>
            </a:r>
            <a:r>
              <a:rPr lang="en-US" sz="1200" b="0" i="0" kern="1200" dirty="0" smtClean="0">
                <a:solidFill>
                  <a:schemeClr val="tx1"/>
                </a:solidFill>
                <a:effectLst/>
                <a:latin typeface="Arial" panose="020B0604020202020204" pitchFamily="34" charset="0"/>
                <a:ea typeface="+mn-ea"/>
                <a:cs typeface="Arial" panose="020B0604020202020204" pitchFamily="34" charset="0"/>
              </a:rPr>
              <a:t>-with-resources statement, any </a:t>
            </a:r>
            <a:r>
              <a:rPr lang="en-US" dirty="0" smtClean="0"/>
              <a:t>catch</a:t>
            </a:r>
            <a:r>
              <a:rPr lang="en-US" sz="1200" b="0" i="0" kern="1200" dirty="0" smtClean="0">
                <a:solidFill>
                  <a:schemeClr val="tx1"/>
                </a:solidFill>
                <a:effectLst/>
                <a:latin typeface="Arial" panose="020B0604020202020204" pitchFamily="34" charset="0"/>
                <a:ea typeface="+mn-ea"/>
                <a:cs typeface="Arial" panose="020B0604020202020204" pitchFamily="34" charset="0"/>
              </a:rPr>
              <a:t> or </a:t>
            </a:r>
            <a:r>
              <a:rPr lang="en-US" dirty="0" smtClean="0"/>
              <a:t>finally</a:t>
            </a:r>
            <a:r>
              <a:rPr lang="en-US" sz="1200" b="0" i="0" kern="1200" dirty="0" smtClean="0">
                <a:solidFill>
                  <a:schemeClr val="tx1"/>
                </a:solidFill>
                <a:effectLst/>
                <a:latin typeface="Arial" panose="020B0604020202020204" pitchFamily="34" charset="0"/>
                <a:ea typeface="+mn-ea"/>
                <a:cs typeface="Arial" panose="020B0604020202020204" pitchFamily="34" charset="0"/>
              </a:rPr>
              <a:t> block is run after the resources declared have been closed.</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17</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18</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Improved type inference for generic instance creation</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19</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0"/>
              </a:rPr>
              <a:t>There is no one-to-one correspondence between the two APIs, but the following table on the next two slides gives a general idea of what functionality in the </a:t>
            </a:r>
            <a:r>
              <a:rPr lang="en-US" dirty="0" err="1" smtClean="0">
                <a:ea typeface="ＭＳ Ｐゴシック" charset="0"/>
              </a:rPr>
              <a:t>java.io.File</a:t>
            </a:r>
            <a:r>
              <a:rPr lang="en-US" dirty="0" smtClean="0">
                <a:ea typeface="ＭＳ Ｐゴシック" charset="0"/>
              </a:rPr>
              <a:t> API maps to in the </a:t>
            </a:r>
            <a:r>
              <a:rPr lang="en-US" dirty="0" err="1" smtClean="0">
                <a:ea typeface="ＭＳ Ｐゴシック" charset="0"/>
              </a:rPr>
              <a:t>java.nio.file</a:t>
            </a:r>
            <a:r>
              <a:rPr lang="en-US" dirty="0" smtClean="0">
                <a:ea typeface="ＭＳ Ｐゴシック" charset="0"/>
              </a:rPr>
              <a:t> API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27</a:t>
            </a:fld>
            <a:endParaRPr lang="en-US"/>
          </a:p>
        </p:txBody>
      </p:sp>
    </p:spTree>
    <p:extLst>
      <p:ext uri="{BB962C8B-B14F-4D97-AF65-F5344CB8AC3E}">
        <p14:creationId xmlns:p14="http://schemas.microsoft.com/office/powerpoint/2010/main" val="63603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CH" dirty="0"/>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31</a:t>
            </a:fld>
            <a:endParaRPr lang="de-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fr-CH"/>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32</a:t>
            </a:fld>
            <a:endParaRPr lang="de-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Helper:</a:t>
            </a:r>
            <a:r>
              <a:rPr lang="en-GB" baseline="0" dirty="0" smtClean="0"/>
              <a:t> </a:t>
            </a:r>
            <a:r>
              <a:rPr lang="en-GB" dirty="0" err="1" smtClean="0"/>
              <a:t>Utilities.forEach</a:t>
            </a:r>
            <a:r>
              <a:rPr lang="en-GB" dirty="0" smtClean="0"/>
              <a:t> (external iteration)</a:t>
            </a:r>
          </a:p>
          <a:p>
            <a:r>
              <a:rPr lang="en-GB" dirty="0" smtClean="0"/>
              <a:t>Interface:</a:t>
            </a:r>
            <a:r>
              <a:rPr lang="en-GB" baseline="0" dirty="0" smtClean="0"/>
              <a:t> </a:t>
            </a:r>
            <a:r>
              <a:rPr lang="en-GB" dirty="0" smtClean="0"/>
              <a:t>Consumer </a:t>
            </a:r>
          </a:p>
          <a:p>
            <a:r>
              <a:rPr lang="en-GB" dirty="0" smtClean="0"/>
              <a:t>Example</a:t>
            </a:r>
            <a:r>
              <a:rPr lang="en-GB" baseline="0" dirty="0" smtClean="0"/>
              <a:t> 1: classic</a:t>
            </a:r>
          </a:p>
          <a:p>
            <a:r>
              <a:rPr lang="en-GB" baseline="0" dirty="0" smtClean="0"/>
              <a:t>Example 2: execute around pattern</a:t>
            </a:r>
          </a:p>
          <a:p>
            <a:r>
              <a:rPr lang="en-GB" baseline="0" dirty="0" smtClean="0"/>
              <a:t>Example 3: lambdas</a:t>
            </a:r>
          </a:p>
          <a:p>
            <a:r>
              <a:rPr lang="en-GB" baseline="0" dirty="0" smtClean="0"/>
              <a:t>Example 4: method reference</a:t>
            </a:r>
          </a:p>
          <a:p>
            <a:endParaRPr lang="en-GB" baseline="0" dirty="0" smtClean="0"/>
          </a:p>
          <a:p>
            <a:r>
              <a:rPr lang="en-GB" baseline="0" dirty="0" smtClean="0"/>
              <a:t>Interface: </a:t>
            </a:r>
            <a:r>
              <a:rPr lang="en-GB" baseline="0" dirty="0" err="1" smtClean="0"/>
              <a:t>Iterable</a:t>
            </a:r>
            <a:r>
              <a:rPr lang="en-GB" baseline="0" dirty="0" smtClean="0"/>
              <a:t> (internal iteration)</a:t>
            </a:r>
          </a:p>
          <a:p>
            <a:r>
              <a:rPr lang="en-GB" baseline="0" dirty="0" smtClean="0"/>
              <a:t>Example 5: default methods (extensions of collection framework)</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33</a:t>
            </a:fld>
            <a:endParaRPr lang="de-CH"/>
          </a:p>
        </p:txBody>
      </p:sp>
    </p:spTree>
    <p:extLst>
      <p:ext uri="{BB962C8B-B14F-4D97-AF65-F5344CB8AC3E}">
        <p14:creationId xmlns:p14="http://schemas.microsoft.com/office/powerpoint/2010/main" val="44555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 { } if body</a:t>
            </a:r>
            <a:r>
              <a:rPr lang="en-GB" baseline="0" dirty="0" smtClean="0"/>
              <a:t> is a single e</a:t>
            </a:r>
            <a:r>
              <a:rPr lang="en-GB" dirty="0" smtClean="0"/>
              <a:t>xpression</a:t>
            </a:r>
          </a:p>
          <a:p>
            <a:r>
              <a:rPr lang="en-GB" dirty="0" smtClean="0"/>
              <a:t>Use { } for statements</a:t>
            </a:r>
            <a:r>
              <a:rPr lang="en-GB" baseline="0" dirty="0" smtClean="0"/>
              <a:t> and </a:t>
            </a:r>
            <a:r>
              <a:rPr lang="en-GB" dirty="0" smtClean="0"/>
              <a:t>blocks</a:t>
            </a:r>
          </a:p>
          <a:p>
            <a:endParaRPr lang="en-GB" dirty="0" smtClean="0"/>
          </a:p>
          <a:p>
            <a:r>
              <a:rPr lang="en-GB" b="1" u="sng" dirty="0" smtClean="0"/>
              <a:t>Demo:</a:t>
            </a:r>
            <a:r>
              <a:rPr lang="en-GB" dirty="0" smtClean="0"/>
              <a:t> </a:t>
            </a:r>
          </a:p>
          <a:p>
            <a:pPr marL="171450" indent="-171450">
              <a:buFontTx/>
              <a:buChar char="-"/>
            </a:pPr>
            <a:r>
              <a:rPr lang="en-GB" sz="1200" kern="1200" dirty="0" smtClean="0">
                <a:solidFill>
                  <a:schemeClr val="tx1"/>
                </a:solidFill>
                <a:latin typeface="Arial" panose="020B0604020202020204" pitchFamily="34" charset="0"/>
                <a:ea typeface="+mn-ea"/>
                <a:cs typeface="Arial" panose="020B0604020202020204" pitchFamily="34" charset="0"/>
              </a:rPr>
              <a:t>ex02_removeOddLengthWords</a:t>
            </a:r>
          </a:p>
          <a:p>
            <a:pPr marL="171450" indent="-171450">
              <a:buFontTx/>
              <a:buChar char="-"/>
            </a:pPr>
            <a:r>
              <a:rPr lang="en-GB" sz="1200" kern="1200" dirty="0" smtClean="0">
                <a:solidFill>
                  <a:schemeClr val="tx1"/>
                </a:solidFill>
                <a:latin typeface="Arial" panose="020B0604020202020204" pitchFamily="34" charset="0"/>
                <a:ea typeface="+mn-ea"/>
                <a:cs typeface="Arial" panose="020B0604020202020204" pitchFamily="34" charset="0"/>
              </a:rPr>
              <a:t>ex03_upcaseAllWords</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43</a:t>
            </a:fld>
            <a:endParaRPr lang="de-CH"/>
          </a:p>
        </p:txBody>
      </p:sp>
    </p:spTree>
    <p:extLst>
      <p:ext uri="{BB962C8B-B14F-4D97-AF65-F5344CB8AC3E}">
        <p14:creationId xmlns:p14="http://schemas.microsoft.com/office/powerpoint/2010/main" val="143060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Lambda expression</a:t>
            </a:r>
            <a:r>
              <a:rPr lang="en-GB" baseline="0" dirty="0" smtClean="0"/>
              <a:t> may only be at locations that have a deduction context that compiler can resolve (needs to do target typing)</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44</a:t>
            </a:fld>
            <a:endParaRPr lang="de-CH"/>
          </a:p>
        </p:txBody>
      </p:sp>
    </p:spTree>
    <p:extLst>
      <p:ext uri="{BB962C8B-B14F-4D97-AF65-F5344CB8AC3E}">
        <p14:creationId xmlns:p14="http://schemas.microsoft.com/office/powerpoint/2010/main" val="3858805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Classic Java Type: class or interface</a:t>
            </a:r>
          </a:p>
          <a:p>
            <a:endParaRPr lang="en-GB" dirty="0" smtClean="0"/>
          </a:p>
          <a:p>
            <a:r>
              <a:rPr lang="en-GB" dirty="0" smtClean="0"/>
              <a:t>Target Typing:</a:t>
            </a:r>
            <a:r>
              <a:rPr lang="en-GB" baseline="0" dirty="0" smtClean="0"/>
              <a:t> </a:t>
            </a:r>
            <a:r>
              <a:rPr lang="en-US" baseline="0" dirty="0" smtClean="0"/>
              <a:t>strategy to map </a:t>
            </a:r>
            <a:r>
              <a:rPr lang="en-US" baseline="0" dirty="0" err="1" smtClean="0"/>
              <a:t>lamdba</a:t>
            </a:r>
            <a:r>
              <a:rPr lang="en-US" baseline="0" dirty="0" smtClean="0"/>
              <a:t> expressions to interface</a:t>
            </a:r>
            <a:endParaRPr lang="en-GB" dirty="0" smtClean="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46</a:t>
            </a:fld>
            <a:endParaRPr lang="de-CH"/>
          </a:p>
        </p:txBody>
      </p:sp>
    </p:spTree>
    <p:extLst>
      <p:ext uri="{BB962C8B-B14F-4D97-AF65-F5344CB8AC3E}">
        <p14:creationId xmlns:p14="http://schemas.microsoft.com/office/powerpoint/2010/main" val="24655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CH" dirty="0"/>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2</a:t>
            </a:fld>
            <a:endParaRPr lang="de-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47</a:t>
            </a:fld>
            <a:endParaRPr lang="de-CH"/>
          </a:p>
        </p:txBody>
      </p:sp>
    </p:spTree>
    <p:extLst>
      <p:ext uri="{BB962C8B-B14F-4D97-AF65-F5344CB8AC3E}">
        <p14:creationId xmlns:p14="http://schemas.microsoft.com/office/powerpoint/2010/main" val="3900309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Refer to methods or constructors without invoking them</a:t>
            </a:r>
            <a:endParaRPr lang="en-GB" dirty="0" smtClean="0"/>
          </a:p>
          <a:p>
            <a:endParaRPr lang="en-GB" dirty="0" smtClean="0"/>
          </a:p>
          <a:p>
            <a:r>
              <a:rPr lang="en-GB" dirty="0" smtClean="0"/>
              <a:t>Receiver</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 When referencing constructor receiver</a:t>
            </a:r>
            <a:r>
              <a:rPr lang="en-GB" baseline="0" dirty="0" smtClean="0"/>
              <a:t> must be type</a:t>
            </a:r>
            <a:endParaRPr lang="en-GB"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 U</a:t>
            </a:r>
            <a:r>
              <a:rPr lang="en-US" dirty="0" smtClean="0"/>
              <a:t>se of object as receiver (in method reference) only possible with non-static methods, static methods are called using type as receiver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48</a:t>
            </a:fld>
            <a:endParaRPr lang="de-CH"/>
          </a:p>
        </p:txBody>
      </p:sp>
    </p:spTree>
    <p:extLst>
      <p:ext uri="{BB962C8B-B14F-4D97-AF65-F5344CB8AC3E}">
        <p14:creationId xmlns:p14="http://schemas.microsoft.com/office/powerpoint/2010/main" val="2793853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49</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50</a:t>
            </a:fld>
            <a:endParaRPr lang="de-CH"/>
          </a:p>
        </p:txBody>
      </p:sp>
    </p:spTree>
    <p:extLst>
      <p:ext uri="{BB962C8B-B14F-4D97-AF65-F5344CB8AC3E}">
        <p14:creationId xmlns:p14="http://schemas.microsoft.com/office/powerpoint/2010/main" val="3362019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Examples contains everything: </a:t>
            </a:r>
            <a:r>
              <a:rPr lang="en-US" dirty="0" smtClean="0"/>
              <a:t>lambdas, method/constructor references, target typing, streams</a:t>
            </a:r>
          </a:p>
          <a:p>
            <a:endParaRPr lang="en-US" dirty="0" smtClean="0"/>
          </a:p>
          <a:p>
            <a:r>
              <a:rPr lang="en-US" dirty="0" smtClean="0"/>
              <a:t>Compiler</a:t>
            </a:r>
            <a:r>
              <a:rPr lang="en-US" baseline="0" dirty="0" smtClean="0"/>
              <a:t> deduces that constructor reference </a:t>
            </a:r>
            <a:r>
              <a:rPr lang="en-US" baseline="0" dirty="0" err="1" smtClean="0"/>
              <a:t>StringBuilder</a:t>
            </a:r>
            <a:r>
              <a:rPr lang="en-US" baseline="0" dirty="0" smtClean="0"/>
              <a:t>::new is of type Function&lt;</a:t>
            </a:r>
            <a:r>
              <a:rPr lang="en-US" baseline="0" dirty="0" err="1" smtClean="0"/>
              <a:t>String,StringBuilder</a:t>
            </a:r>
            <a:r>
              <a:rPr lang="en-US" baseline="0" dirty="0" smtClean="0"/>
              <a:t>&gt; = constructor of </a:t>
            </a:r>
            <a:r>
              <a:rPr lang="en-US" baseline="0" dirty="0" err="1" smtClean="0"/>
              <a:t>StringBuilder</a:t>
            </a:r>
            <a:r>
              <a:rPr lang="en-US" baseline="0" dirty="0" smtClean="0"/>
              <a:t> that accepts String as argument</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51</a:t>
            </a:fld>
            <a:endParaRPr lang="de-CH"/>
          </a:p>
        </p:txBody>
      </p:sp>
    </p:spTree>
    <p:extLst>
      <p:ext uri="{BB962C8B-B14F-4D97-AF65-F5344CB8AC3E}">
        <p14:creationId xmlns:p14="http://schemas.microsoft.com/office/powerpoint/2010/main" val="3362019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52</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Problem: If method is added to interface</a:t>
            </a:r>
            <a:r>
              <a:rPr lang="en-GB" baseline="0" dirty="0" smtClean="0"/>
              <a:t>, it must be implemented in all subclasses</a:t>
            </a:r>
          </a:p>
          <a:p>
            <a:r>
              <a:rPr lang="en-GB" baseline="0" dirty="0" smtClean="0"/>
              <a:t>Developer extending the interface may not even have the opportunity to adopt classes</a:t>
            </a:r>
          </a:p>
          <a:p>
            <a:endParaRPr lang="en-GB" baseline="0" dirty="0" smtClean="0"/>
          </a:p>
          <a:p>
            <a:r>
              <a:rPr lang="en-GB" baseline="0" dirty="0" smtClean="0"/>
              <a:t>Summary: Default methods enable to implement functionality at the very top of the hierarchy (done like this in Java 8)</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53</a:t>
            </a:fld>
            <a:endParaRPr lang="de-CH"/>
          </a:p>
        </p:txBody>
      </p:sp>
    </p:spTree>
    <p:extLst>
      <p:ext uri="{BB962C8B-B14F-4D97-AF65-F5344CB8AC3E}">
        <p14:creationId xmlns:p14="http://schemas.microsoft.com/office/powerpoint/2010/main" val="3238484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still no multiple inheritance</a:t>
            </a:r>
            <a:r>
              <a:rPr lang="en-GB" baseline="0" dirty="0" smtClean="0"/>
              <a:t> from classes (especially no inheritance of state)</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55</a:t>
            </a:fld>
            <a:endParaRPr lang="de-CH"/>
          </a:p>
        </p:txBody>
      </p:sp>
    </p:spTree>
    <p:extLst>
      <p:ext uri="{BB962C8B-B14F-4D97-AF65-F5344CB8AC3E}">
        <p14:creationId xmlns:p14="http://schemas.microsoft.com/office/powerpoint/2010/main" val="3421903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a:t>
            </a:r>
            <a:r>
              <a:rPr lang="en-GB" baseline="0" dirty="0" smtClean="0"/>
              <a:t> clear how to use yet</a:t>
            </a:r>
          </a:p>
          <a:p>
            <a:r>
              <a:rPr lang="en-GB" baseline="0" dirty="0" smtClean="0"/>
              <a:t>Replacement for utilities that only contain static methods (avoid private constructor)</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56</a:t>
            </a:fld>
            <a:endParaRPr lang="de-CH"/>
          </a:p>
        </p:txBody>
      </p:sp>
    </p:spTree>
    <p:extLst>
      <p:ext uri="{BB962C8B-B14F-4D97-AF65-F5344CB8AC3E}">
        <p14:creationId xmlns:p14="http://schemas.microsoft.com/office/powerpoint/2010/main" val="534727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Separation of what and how (use </a:t>
            </a:r>
            <a:r>
              <a:rPr lang="en-US" dirty="0" err="1" smtClean="0"/>
              <a:t>forEach</a:t>
            </a:r>
            <a:r>
              <a:rPr lang="en-US" dirty="0" smtClean="0"/>
              <a:t> method of List instead of explicit for each loop)</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Example: Don’t confuse </a:t>
            </a:r>
            <a:r>
              <a:rPr lang="en-US" dirty="0" err="1" smtClean="0"/>
              <a:t>forEach</a:t>
            </a:r>
            <a:r>
              <a:rPr lang="en-US" dirty="0" smtClean="0"/>
              <a:t> of stream (abstract method) with </a:t>
            </a:r>
            <a:r>
              <a:rPr lang="en-US" dirty="0" err="1" smtClean="0"/>
              <a:t>foreach</a:t>
            </a:r>
            <a:r>
              <a:rPr lang="en-US" dirty="0" smtClean="0"/>
              <a:t> of list (default method)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Lazy: more efficient (visit every element only once, no need to store interims results, no sync between threads as they can work on subset -&gt; </a:t>
            </a:r>
            <a:r>
              <a:rPr lang="en-US" dirty="0" err="1" smtClean="0"/>
              <a:t>spliterator</a:t>
            </a:r>
            <a:r>
              <a:rPr lang="en-US" dirty="0" smtClean="0"/>
              <a:t>) and supports parallel execution</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57</a:t>
            </a:fld>
            <a:endParaRPr lang="de-CH"/>
          </a:p>
        </p:txBody>
      </p:sp>
    </p:spTree>
    <p:extLst>
      <p:ext uri="{BB962C8B-B14F-4D97-AF65-F5344CB8AC3E}">
        <p14:creationId xmlns:p14="http://schemas.microsoft.com/office/powerpoint/2010/main" val="421774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CH" dirty="0"/>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10</a:t>
            </a:fld>
            <a:endParaRPr lang="de-C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Demo:</a:t>
            </a:r>
            <a:r>
              <a:rPr lang="en-GB" dirty="0" smtClean="0"/>
              <a:t> Use peek() to</a:t>
            </a:r>
            <a:r>
              <a:rPr lang="en-GB" baseline="0" dirty="0" smtClean="0"/>
              <a:t> demonstrate effect (C.</a:t>
            </a:r>
            <a:r>
              <a:rPr lang="en-GB" sz="1200" kern="1200" dirty="0" smtClean="0">
                <a:solidFill>
                  <a:schemeClr val="tx1"/>
                </a:solidFill>
                <a:latin typeface="Arial" panose="020B0604020202020204" pitchFamily="34" charset="0"/>
                <a:ea typeface="+mn-ea"/>
                <a:cs typeface="Arial" panose="020B0604020202020204" pitchFamily="34" charset="0"/>
              </a:rPr>
              <a:t> </a:t>
            </a:r>
            <a:r>
              <a:rPr lang="en-GB" sz="1200" kern="1200" dirty="0" err="1" smtClean="0">
                <a:solidFill>
                  <a:schemeClr val="tx1"/>
                </a:solidFill>
                <a:latin typeface="Arial" panose="020B0604020202020204" pitchFamily="34" charset="0"/>
                <a:ea typeface="+mn-ea"/>
                <a:cs typeface="Arial" panose="020B0604020202020204" pitchFamily="34" charset="0"/>
              </a:rPr>
              <a:t>debugStream</a:t>
            </a:r>
            <a:r>
              <a:rPr lang="en-GB" sz="1200" kern="1200" dirty="0" smtClean="0">
                <a:solidFill>
                  <a:schemeClr val="tx1"/>
                </a:solidFill>
                <a:latin typeface="Arial" panose="020B0604020202020204" pitchFamily="34" charset="0"/>
                <a:ea typeface="+mn-ea"/>
                <a:cs typeface="Arial" panose="020B0604020202020204" pitchFamily="34" charset="0"/>
              </a:rPr>
              <a:t>())</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58</a:t>
            </a:fld>
            <a:endParaRPr lang="de-CH"/>
          </a:p>
        </p:txBody>
      </p:sp>
    </p:spTree>
    <p:extLst>
      <p:ext uri="{BB962C8B-B14F-4D97-AF65-F5344CB8AC3E}">
        <p14:creationId xmlns:p14="http://schemas.microsoft.com/office/powerpoint/2010/main" val="3581478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Demo:</a:t>
            </a:r>
            <a:r>
              <a:rPr lang="en-GB" baseline="0" dirty="0" smtClean="0"/>
              <a:t> </a:t>
            </a:r>
          </a:p>
          <a:p>
            <a:pPr marL="171450" indent="-171450">
              <a:buFontTx/>
              <a:buChar char="-"/>
            </a:pPr>
            <a:r>
              <a:rPr lang="en-GB" sz="1200" kern="1200" dirty="0" smtClean="0">
                <a:solidFill>
                  <a:schemeClr val="tx1"/>
                </a:solidFill>
                <a:latin typeface="Arial" panose="020B0604020202020204" pitchFamily="34" charset="0"/>
                <a:ea typeface="+mn-ea"/>
                <a:cs typeface="Arial" panose="020B0604020202020204" pitchFamily="34" charset="0"/>
              </a:rPr>
              <a:t>ex01_accumulateFirstLetters</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59</a:t>
            </a:fld>
            <a:endParaRPr lang="de-CH"/>
          </a:p>
        </p:txBody>
      </p:sp>
    </p:spTree>
    <p:extLst>
      <p:ext uri="{BB962C8B-B14F-4D97-AF65-F5344CB8AC3E}">
        <p14:creationId xmlns:p14="http://schemas.microsoft.com/office/powerpoint/2010/main" val="937061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Operations with state can be expensive as sequence</a:t>
            </a:r>
            <a:r>
              <a:rPr lang="en-GB" baseline="0" dirty="0" smtClean="0"/>
              <a:t> or elements might need to be buffered (stored in between)</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60</a:t>
            </a:fld>
            <a:endParaRPr lang="de-CH"/>
          </a:p>
        </p:txBody>
      </p:sp>
    </p:spTree>
    <p:extLst>
      <p:ext uri="{BB962C8B-B14F-4D97-AF65-F5344CB8AC3E}">
        <p14:creationId xmlns:p14="http://schemas.microsoft.com/office/powerpoint/2010/main" val="2482517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61</a:t>
            </a:fld>
            <a:endParaRPr lang="de-CH"/>
          </a:p>
        </p:txBody>
      </p:sp>
    </p:spTree>
    <p:extLst>
      <p:ext uri="{BB962C8B-B14F-4D97-AF65-F5344CB8AC3E}">
        <p14:creationId xmlns:p14="http://schemas.microsoft.com/office/powerpoint/2010/main" val="2482517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Demo:</a:t>
            </a:r>
            <a:r>
              <a:rPr lang="en-GB" dirty="0" smtClean="0"/>
              <a:t> </a:t>
            </a:r>
          </a:p>
          <a:p>
            <a:r>
              <a:rPr lang="en-GB" sz="1200" kern="1200" dirty="0" smtClean="0">
                <a:solidFill>
                  <a:schemeClr val="tx1"/>
                </a:solidFill>
                <a:latin typeface="Arial" panose="020B0604020202020204" pitchFamily="34" charset="0"/>
                <a:ea typeface="+mn-ea"/>
                <a:cs typeface="Arial" panose="020B0604020202020204" pitchFamily="34" charset="0"/>
              </a:rPr>
              <a:t>- ex06_upcaseOddLengthWords</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62</a:t>
            </a:fld>
            <a:endParaRPr lang="de-CH"/>
          </a:p>
        </p:txBody>
      </p:sp>
    </p:spTree>
    <p:extLst>
      <p:ext uri="{BB962C8B-B14F-4D97-AF65-F5344CB8AC3E}">
        <p14:creationId xmlns:p14="http://schemas.microsoft.com/office/powerpoint/2010/main" val="3092545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Always take care of</a:t>
            </a:r>
            <a:r>
              <a:rPr lang="en-GB" baseline="0" dirty="0" smtClean="0"/>
              <a:t> writing operations so that they run on sequential and parallel streams (</a:t>
            </a:r>
            <a:r>
              <a:rPr lang="en-GB" baseline="0" dirty="0" err="1" smtClean="0"/>
              <a:t>sb</a:t>
            </a:r>
            <a:r>
              <a:rPr lang="en-GB" baseline="0" dirty="0" smtClean="0"/>
              <a:t> might change sequential into parallel stream)</a:t>
            </a:r>
            <a:endParaRPr lang="en-GB" dirty="0" smtClean="0"/>
          </a:p>
          <a:p>
            <a:endParaRPr lang="en-GB" dirty="0" smtClean="0"/>
          </a:p>
          <a:p>
            <a:r>
              <a:rPr lang="en-GB" dirty="0" smtClean="0"/>
              <a:t>String Collector joining(): Most efficient way to concatenate String</a:t>
            </a:r>
          </a:p>
          <a:p>
            <a:pPr marL="171450" indent="-171450">
              <a:buFontTx/>
              <a:buChar char="-"/>
            </a:pPr>
            <a:r>
              <a:rPr lang="en-GB" dirty="0" smtClean="0"/>
              <a:t>Alternative reduce(“”, (s1,s2) -&gt; s1+s2) slow</a:t>
            </a:r>
            <a:r>
              <a:rPr lang="en-GB" baseline="0" dirty="0" smtClean="0"/>
              <a:t> because of many temporary String objects</a:t>
            </a:r>
          </a:p>
          <a:p>
            <a:pPr marL="171450" indent="-171450">
              <a:buFontTx/>
              <a:buChar char="-"/>
            </a:pPr>
            <a:r>
              <a:rPr lang="en-GB" baseline="0" dirty="0" smtClean="0"/>
              <a:t>Alternative </a:t>
            </a:r>
            <a:r>
              <a:rPr lang="en-GB" baseline="0" dirty="0" err="1" smtClean="0"/>
              <a:t>StringBuilder</a:t>
            </a:r>
            <a:r>
              <a:rPr lang="en-GB" baseline="0" dirty="0" smtClean="0"/>
              <a:t> is </a:t>
            </a:r>
            <a:r>
              <a:rPr lang="en-GB" baseline="0" dirty="0" err="1" smtClean="0"/>
              <a:t>stateful</a:t>
            </a:r>
            <a:r>
              <a:rPr lang="en-GB" baseline="0" dirty="0" smtClean="0"/>
              <a:t> (unpredictable result with parallel stream) and not thread-safe</a:t>
            </a:r>
          </a:p>
          <a:p>
            <a:pPr marL="171450" indent="-171450">
              <a:buFontTx/>
              <a:buChar char="-"/>
            </a:pPr>
            <a:r>
              <a:rPr lang="en-GB" baseline="0" dirty="0" smtClean="0"/>
              <a:t>Alternative </a:t>
            </a:r>
            <a:r>
              <a:rPr lang="en-GB" baseline="0" dirty="0" err="1" smtClean="0"/>
              <a:t>StringBuffer</a:t>
            </a:r>
            <a:r>
              <a:rPr lang="en-GB" baseline="0" dirty="0" smtClean="0"/>
              <a:t> is thread-safe but slow</a:t>
            </a:r>
            <a:endParaRPr lang="en-GB" dirty="0" smtClean="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63</a:t>
            </a:fld>
            <a:endParaRPr lang="de-CH"/>
          </a:p>
        </p:txBody>
      </p:sp>
    </p:spTree>
    <p:extLst>
      <p:ext uri="{BB962C8B-B14F-4D97-AF65-F5344CB8AC3E}">
        <p14:creationId xmlns:p14="http://schemas.microsoft.com/office/powerpoint/2010/main" val="3972722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(collection and other) collectors also work on parallel streams</a:t>
            </a:r>
            <a:r>
              <a:rPr lang="en-GB" baseline="0" dirty="0" smtClean="0"/>
              <a:t> although JDK collection we collect into is not thread-safe (cf. </a:t>
            </a:r>
            <a:r>
              <a:rPr lang="en-GB" baseline="0" dirty="0" err="1" smtClean="0"/>
              <a:t>TreeMap</a:t>
            </a:r>
            <a:r>
              <a:rPr lang="en-GB" baseline="0" dirty="0" smtClean="0"/>
              <a:t>)</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64</a:t>
            </a:fld>
            <a:endParaRPr lang="de-CH"/>
          </a:p>
        </p:txBody>
      </p:sp>
    </p:spTree>
    <p:extLst>
      <p:ext uri="{BB962C8B-B14F-4D97-AF65-F5344CB8AC3E}">
        <p14:creationId xmlns:p14="http://schemas.microsoft.com/office/powerpoint/2010/main" val="1253559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65</a:t>
            </a:fld>
            <a:endParaRPr lang="de-CH"/>
          </a:p>
        </p:txBody>
      </p:sp>
    </p:spTree>
    <p:extLst>
      <p:ext uri="{BB962C8B-B14F-4D97-AF65-F5344CB8AC3E}">
        <p14:creationId xmlns:p14="http://schemas.microsoft.com/office/powerpoint/2010/main" val="1253559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66</a:t>
            </a:fld>
            <a:endParaRPr lang="de-CH"/>
          </a:p>
        </p:txBody>
      </p:sp>
    </p:spTree>
    <p:extLst>
      <p:ext uri="{BB962C8B-B14F-4D97-AF65-F5344CB8AC3E}">
        <p14:creationId xmlns:p14="http://schemas.microsoft.com/office/powerpoint/2010/main" val="1253559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GB" dirty="0" smtClean="0"/>
              <a:t>Forbidden side effects are described in </a:t>
            </a:r>
            <a:r>
              <a:rPr lang="en-GB" dirty="0" err="1" smtClean="0"/>
              <a:t>javadoc</a:t>
            </a:r>
            <a:r>
              <a:rPr lang="en-GB" dirty="0" smtClean="0"/>
              <a:t> of operation for function parameter</a:t>
            </a:r>
          </a:p>
          <a:p>
            <a:endParaRPr lang="en-US" dirty="0" smtClean="0"/>
          </a:p>
          <a:p>
            <a:r>
              <a:rPr lang="en-US" dirty="0" smtClean="0"/>
              <a:t>Function should always be stateless so that it can be used both for sequential and parallel streams</a:t>
            </a:r>
          </a:p>
          <a:p>
            <a:r>
              <a:rPr lang="en-US" dirty="0" smtClean="0"/>
              <a:t>Often there are alternative stream operations that can be used</a:t>
            </a:r>
          </a:p>
          <a:p>
            <a:endParaRPr lang="en-US" dirty="0" smtClean="0"/>
          </a:p>
          <a:p>
            <a:r>
              <a:rPr lang="en-GB" dirty="0" err="1" smtClean="0"/>
              <a:t>forEach</a:t>
            </a:r>
            <a:r>
              <a:rPr lang="en-GB" dirty="0" smtClean="0"/>
              <a:t>(), </a:t>
            </a:r>
            <a:r>
              <a:rPr lang="en-GB" dirty="0" err="1" smtClean="0"/>
              <a:t>forEachOrdered</a:t>
            </a:r>
            <a:r>
              <a:rPr lang="en-GB" dirty="0" smtClean="0"/>
              <a:t>() and peek()</a:t>
            </a:r>
          </a:p>
          <a:p>
            <a:pPr marL="171450" indent="-171450">
              <a:buFontTx/>
              <a:buChar char="-"/>
            </a:pPr>
            <a:r>
              <a:rPr lang="en-GB" dirty="0" smtClean="0"/>
              <a:t>Don’t produce anything (void)</a:t>
            </a:r>
          </a:p>
          <a:p>
            <a:pPr marL="171450" indent="-171450">
              <a:buFontTx/>
              <a:buChar char="-"/>
            </a:pPr>
            <a:r>
              <a:rPr lang="en-GB" dirty="0" smtClean="0"/>
              <a:t>Are</a:t>
            </a:r>
            <a:r>
              <a:rPr lang="en-GB" baseline="0" dirty="0" smtClean="0"/>
              <a:t> there to produce side effects</a:t>
            </a:r>
          </a:p>
          <a:p>
            <a:pPr marL="171450" indent="-171450">
              <a:buFontTx/>
              <a:buChar char="-"/>
            </a:pPr>
            <a:r>
              <a:rPr lang="en-GB" baseline="0" dirty="0" smtClean="0"/>
              <a:t>Developer is responsible to make it thread-safe</a:t>
            </a:r>
          </a:p>
          <a:p>
            <a:pPr marL="171450" indent="-171450">
              <a:buFontTx/>
              <a:buChar char="-"/>
            </a:pPr>
            <a:endParaRPr lang="en-GB" baseline="0" dirty="0" smtClean="0"/>
          </a:p>
          <a:p>
            <a:pPr marL="0" indent="0">
              <a:buFontTx/>
              <a:buNone/>
            </a:pPr>
            <a:r>
              <a:rPr lang="en-GB" dirty="0" smtClean="0"/>
              <a:t>Modify</a:t>
            </a:r>
            <a:r>
              <a:rPr lang="en-GB" baseline="0" dirty="0" smtClean="0"/>
              <a:t> underlying stream source = add/remote while stream operation is running</a:t>
            </a:r>
            <a:endParaRPr lang="en-GB" dirty="0" smtClean="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67</a:t>
            </a:fld>
            <a:endParaRPr lang="de-CH"/>
          </a:p>
        </p:txBody>
      </p:sp>
    </p:spTree>
    <p:extLst>
      <p:ext uri="{BB962C8B-B14F-4D97-AF65-F5344CB8AC3E}">
        <p14:creationId xmlns:p14="http://schemas.microsoft.com/office/powerpoint/2010/main" val="24655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fr-CH"/>
          </a:p>
        </p:txBody>
      </p:sp>
      <p:sp>
        <p:nvSpPr>
          <p:cNvPr id="4" name="Foliennummernplatzhalter 3"/>
          <p:cNvSpPr>
            <a:spLocks noGrp="1"/>
          </p:cNvSpPr>
          <p:nvPr>
            <p:ph type="sldNum" sz="quarter" idx="10"/>
          </p:nvPr>
        </p:nvSpPr>
        <p:spPr/>
        <p:txBody>
          <a:bodyPr/>
          <a:lstStyle/>
          <a:p>
            <a:pPr>
              <a:defRPr/>
            </a:pPr>
            <a:fld id="{00C4AB15-A698-4A26-B186-29B686D772F4}" type="slidenum">
              <a:rPr lang="de-CH" smtClean="0"/>
              <a:pPr>
                <a:defRPr/>
              </a:pPr>
              <a:t>11</a:t>
            </a:fld>
            <a:endParaRPr lang="de-C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is good, two are bad</a:t>
            </a: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68</a:t>
            </a:fld>
            <a:endParaRPr lang="de-CH"/>
          </a:p>
        </p:txBody>
      </p:sp>
    </p:spTree>
    <p:extLst>
      <p:ext uri="{BB962C8B-B14F-4D97-AF65-F5344CB8AC3E}">
        <p14:creationId xmlns:p14="http://schemas.microsoft.com/office/powerpoint/2010/main" val="1253559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Arial" panose="020B0604020202020204" pitchFamily="34" charset="0"/>
                <a:ea typeface="+mn-ea"/>
                <a:cs typeface="Arial" panose="020B0604020202020204" pitchFamily="34" charset="0"/>
              </a:rPr>
              <a:t>Oracle created type annotations to improve the analysis of Java programs through stronger type checking. Java 8 doesn't provide a type-checking framework, but you can create one of your own (or even download a framework created by someone else) that's implemented as one or more pluggable modules for use with the Java compiler.</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69</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70</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71</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12</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13</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14</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This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examples's</a:t>
            </a:r>
            <a:r>
              <a:rPr lang="en-US" sz="1200" b="0" i="0" kern="1200" dirty="0" smtClean="0">
                <a:solidFill>
                  <a:schemeClr val="tx1"/>
                </a:solidFill>
                <a:effectLst/>
                <a:latin typeface="Arial" panose="020B0604020202020204" pitchFamily="34" charset="0"/>
                <a:ea typeface="+mn-ea"/>
                <a:cs typeface="Arial" panose="020B0604020202020204" pitchFamily="34" charset="0"/>
              </a:rPr>
              <a:t> try block could throw either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ExceptionA</a:t>
            </a:r>
            <a:r>
              <a:rPr lang="en-US" sz="1200" b="0" i="0" kern="1200" dirty="0" smtClean="0">
                <a:solidFill>
                  <a:schemeClr val="tx1"/>
                </a:solidFill>
                <a:effectLst/>
                <a:latin typeface="Arial" panose="020B0604020202020204" pitchFamily="34" charset="0"/>
                <a:ea typeface="+mn-ea"/>
                <a:cs typeface="Arial" panose="020B0604020202020204" pitchFamily="34" charset="0"/>
              </a:rPr>
              <a:t> or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ExceptionB</a:t>
            </a:r>
            <a:r>
              <a:rPr lang="en-US" sz="1200" b="0" i="0" kern="1200" dirty="0" smtClean="0">
                <a:solidFill>
                  <a:schemeClr val="tx1"/>
                </a:solidFill>
                <a:effectLst/>
                <a:latin typeface="Arial" panose="020B0604020202020204" pitchFamily="34" charset="0"/>
                <a:ea typeface="+mn-ea"/>
                <a:cs typeface="Arial" panose="020B0604020202020204" pitchFamily="34" charset="0"/>
              </a:rPr>
              <a:t>. Suppose you want to specify these exception types in the throws clause of the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rethrowException</a:t>
            </a:r>
            <a:r>
              <a:rPr lang="en-US" sz="1200" b="0" i="0" kern="1200" dirty="0" smtClean="0">
                <a:solidFill>
                  <a:schemeClr val="tx1"/>
                </a:solidFill>
                <a:effectLst/>
                <a:latin typeface="Arial" panose="020B0604020202020204" pitchFamily="34" charset="0"/>
                <a:ea typeface="+mn-ea"/>
                <a:cs typeface="Arial" panose="020B0604020202020204" pitchFamily="34" charset="0"/>
              </a:rPr>
              <a:t> method declaration. In releases prior to Java SE 7, you cannot do so. Because the exception parameter of the catch clause, e, is type Exception, and the catch block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rethrows</a:t>
            </a:r>
            <a:r>
              <a:rPr lang="en-US" sz="1200" b="0" i="0" kern="1200" dirty="0" smtClean="0">
                <a:solidFill>
                  <a:schemeClr val="tx1"/>
                </a:solidFill>
                <a:effectLst/>
                <a:latin typeface="Arial" panose="020B0604020202020204" pitchFamily="34" charset="0"/>
                <a:ea typeface="+mn-ea"/>
                <a:cs typeface="Arial" panose="020B0604020202020204" pitchFamily="34" charset="0"/>
              </a:rPr>
              <a:t> the exception parameter e, you can only specify the exception type Exception in the throws clause of the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rethrowException</a:t>
            </a:r>
            <a:r>
              <a:rPr lang="en-US" sz="1200" b="0" i="0" kern="1200" dirty="0" smtClean="0">
                <a:solidFill>
                  <a:schemeClr val="tx1"/>
                </a:solidFill>
                <a:effectLst/>
                <a:latin typeface="Arial" panose="020B0604020202020204" pitchFamily="34" charset="0"/>
                <a:ea typeface="+mn-ea"/>
                <a:cs typeface="Arial" panose="020B0604020202020204" pitchFamily="34" charset="0"/>
              </a:rPr>
              <a:t> method declaration.</a:t>
            </a:r>
          </a:p>
          <a:p>
            <a:r>
              <a:rPr lang="en-US" sz="1200" b="0" i="0" kern="1200" dirty="0" smtClean="0">
                <a:solidFill>
                  <a:schemeClr val="tx1"/>
                </a:solidFill>
                <a:effectLst/>
                <a:latin typeface="Arial" panose="020B0604020202020204" pitchFamily="34" charset="0"/>
                <a:ea typeface="+mn-ea"/>
                <a:cs typeface="Arial" panose="020B0604020202020204" pitchFamily="34" charset="0"/>
              </a:rPr>
              <a:t>However, in Java SE 7, you can specify the exception types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ExceptionA</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ExceptionB</a:t>
            </a:r>
            <a:r>
              <a:rPr lang="en-US" sz="1200" b="0" i="0" kern="1200" dirty="0" smtClean="0">
                <a:solidFill>
                  <a:schemeClr val="tx1"/>
                </a:solidFill>
                <a:effectLst/>
                <a:latin typeface="Arial" panose="020B0604020202020204" pitchFamily="34" charset="0"/>
                <a:ea typeface="+mn-ea"/>
                <a:cs typeface="Arial" panose="020B0604020202020204" pitchFamily="34" charset="0"/>
              </a:rPr>
              <a:t> in the throws clause in the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rethrowException</a:t>
            </a:r>
            <a:r>
              <a:rPr lang="en-US" sz="1200" b="0" i="0" kern="1200" dirty="0" smtClean="0">
                <a:solidFill>
                  <a:schemeClr val="tx1"/>
                </a:solidFill>
                <a:effectLst/>
                <a:latin typeface="Arial" panose="020B0604020202020204" pitchFamily="34" charset="0"/>
                <a:ea typeface="+mn-ea"/>
                <a:cs typeface="Arial" panose="020B0604020202020204" pitchFamily="34" charset="0"/>
              </a:rPr>
              <a:t> method declaration. The Java SE 7 compiler can determine that the exception thrown by the statement throw e must have come from the try block, and the only exceptions thrown by the try block can be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ExceptionA</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ExceptionB</a:t>
            </a:r>
            <a:r>
              <a:rPr lang="en-US" sz="1200" b="0" i="0" kern="1200" dirty="0" smtClean="0">
                <a:solidFill>
                  <a:schemeClr val="tx1"/>
                </a:solidFill>
                <a:effectLst/>
                <a:latin typeface="Arial" panose="020B0604020202020204" pitchFamily="34" charset="0"/>
                <a:ea typeface="+mn-ea"/>
                <a:cs typeface="Arial" panose="020B0604020202020204" pitchFamily="34" charset="0"/>
              </a:rPr>
              <a:t>. Even though the exception parameter of the catch clause, e, is type Exception, the compiler can determine that it is an instance of either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ExceptionA</a:t>
            </a:r>
            <a:r>
              <a:rPr lang="en-US" sz="1200" b="0" i="0" kern="1200" dirty="0" smtClean="0">
                <a:solidFill>
                  <a:schemeClr val="tx1"/>
                </a:solidFill>
                <a:effectLst/>
                <a:latin typeface="Arial" panose="020B0604020202020204" pitchFamily="34" charset="0"/>
                <a:ea typeface="+mn-ea"/>
                <a:cs typeface="Arial" panose="020B0604020202020204" pitchFamily="34" charset="0"/>
              </a:rPr>
              <a:t> or </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ExceptionB</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baseline="0" dirty="0" smtClean="0">
                <a:latin typeface="Consolas" panose="020B0609020204030204" pitchFamily="49" charset="0"/>
              </a:rPr>
              <a:t>public void </a:t>
            </a:r>
            <a:r>
              <a:rPr lang="en-US" baseline="0" dirty="0" err="1" smtClean="0">
                <a:latin typeface="Consolas" panose="020B0609020204030204" pitchFamily="49" charset="0"/>
              </a:rPr>
              <a:t>rethrowException</a:t>
            </a:r>
            <a:r>
              <a:rPr lang="en-US" baseline="0" dirty="0" smtClean="0">
                <a:latin typeface="Consolas" panose="020B0609020204030204" pitchFamily="49" charset="0"/>
              </a:rPr>
              <a:t>(String </a:t>
            </a:r>
            <a:r>
              <a:rPr lang="en-US" baseline="0" dirty="0" err="1" smtClean="0">
                <a:latin typeface="Consolas" panose="020B0609020204030204" pitchFamily="49" charset="0"/>
              </a:rPr>
              <a:t>exceptionName</a:t>
            </a:r>
            <a:r>
              <a:rPr lang="en-US" baseline="0" dirty="0" smtClean="0">
                <a:latin typeface="Consolas" panose="020B0609020204030204" pitchFamily="49" charset="0"/>
              </a:rPr>
              <a:t>) throws </a:t>
            </a:r>
            <a:r>
              <a:rPr lang="en-US" b="1" baseline="0" dirty="0" err="1" smtClean="0">
                <a:latin typeface="Consolas" panose="020B0609020204030204" pitchFamily="49" charset="0"/>
                <a:cs typeface="Consolas" panose="020B0609020204030204" pitchFamily="49" charset="0"/>
              </a:rPr>
              <a:t>ExceptionA</a:t>
            </a:r>
            <a:r>
              <a:rPr lang="en-US" b="1" baseline="0" dirty="0" smtClean="0">
                <a:latin typeface="Consolas" panose="020B0609020204030204" pitchFamily="49" charset="0"/>
              </a:rPr>
              <a:t>, </a:t>
            </a:r>
            <a:r>
              <a:rPr lang="en-US" b="1" baseline="0" dirty="0" err="1" smtClean="0">
                <a:latin typeface="Consolas" panose="020B0609020204030204" pitchFamily="49" charset="0"/>
              </a:rPr>
              <a:t>ExceptionB</a:t>
            </a:r>
            <a:r>
              <a:rPr lang="en-US" baseline="0" dirty="0" smtClean="0">
                <a:latin typeface="Consolas" panose="020B0609020204030204" pitchFamily="49" charset="0"/>
              </a:rPr>
              <a:t>  {</a:t>
            </a:r>
          </a:p>
          <a:p>
            <a:r>
              <a:rPr lang="en-US" baseline="0" dirty="0" smtClean="0">
                <a:latin typeface="Consolas" panose="020B0609020204030204" pitchFamily="49" charset="0"/>
              </a:rPr>
              <a:t>  try { // ... </a:t>
            </a:r>
          </a:p>
          <a:p>
            <a:r>
              <a:rPr lang="en-US" baseline="0" dirty="0" smtClean="0">
                <a:latin typeface="Consolas" panose="020B0609020204030204" pitchFamily="49" charset="0"/>
              </a:rPr>
              <a:t>  } catch (Exception e) {</a:t>
            </a:r>
          </a:p>
          <a:p>
            <a:r>
              <a:rPr lang="en-US" baseline="0" dirty="0" smtClean="0">
                <a:latin typeface="Consolas" panose="020B0609020204030204" pitchFamily="49" charset="0"/>
              </a:rPr>
              <a:t>    throw e; </a:t>
            </a:r>
          </a:p>
          <a:p>
            <a:r>
              <a:rPr lang="en-US" baseline="0" dirty="0" smtClean="0">
                <a:latin typeface="Consolas" panose="020B0609020204030204" pitchFamily="49" charset="0"/>
              </a:rPr>
              <a:t>  }</a:t>
            </a:r>
          </a:p>
          <a:p>
            <a:r>
              <a:rPr lang="en-US" baseline="0" dirty="0" smtClean="0">
                <a:latin typeface="Consolas" panose="020B0609020204030204" pitchFamily="49" charset="0"/>
              </a:rPr>
              <a:t>}</a:t>
            </a:r>
          </a:p>
          <a:p>
            <a:endParaRPr lang="en-US" baseline="0" dirty="0" smtClean="0">
              <a:latin typeface="Consolas" panose="020B0609020204030204" pitchFamily="49" charset="0"/>
            </a:endParaRPr>
          </a:p>
          <a:p>
            <a:r>
              <a:rPr lang="en-US" sz="1200" b="0" i="0" kern="1200" dirty="0" smtClean="0">
                <a:solidFill>
                  <a:schemeClr val="tx1"/>
                </a:solidFill>
                <a:effectLst/>
                <a:latin typeface="Arial" panose="020B0604020202020204" pitchFamily="34" charset="0"/>
                <a:ea typeface="+mn-ea"/>
                <a:cs typeface="Arial" panose="020B0604020202020204" pitchFamily="34" charset="0"/>
              </a:rPr>
              <a:t>This analysis is disabled if the catch parameter is assigned to another value in the catch block. However, if the catch parameter is assigned to another value, you must specify the exception type Exception in the throws clause of the method declaration.</a:t>
            </a:r>
          </a:p>
          <a:p>
            <a:r>
              <a:rPr lang="en-US" dirty="0" smtClean="0"/>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15</a:t>
            </a:fld>
            <a:endParaRPr lang="de-CH"/>
          </a:p>
        </p:txBody>
      </p:sp>
    </p:spTree>
    <p:extLst>
      <p:ext uri="{BB962C8B-B14F-4D97-AF65-F5344CB8AC3E}">
        <p14:creationId xmlns:p14="http://schemas.microsoft.com/office/powerpoint/2010/main" val="219317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00C4AB15-A698-4A26-B186-29B686D772F4}" type="slidenum">
              <a:rPr lang="de-CH" smtClean="0"/>
              <a:pPr>
                <a:defRPr/>
              </a:pPr>
              <a:t>16</a:t>
            </a:fld>
            <a:endParaRPr lang="de-CH"/>
          </a:p>
        </p:txBody>
      </p:sp>
    </p:spTree>
    <p:extLst>
      <p:ext uri="{BB962C8B-B14F-4D97-AF65-F5344CB8AC3E}">
        <p14:creationId xmlns:p14="http://schemas.microsoft.com/office/powerpoint/2010/main" val="219317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ayout 2">
    <p:spTree>
      <p:nvGrpSpPr>
        <p:cNvPr id="1" name=""/>
        <p:cNvGrpSpPr/>
        <p:nvPr/>
      </p:nvGrpSpPr>
      <p:grpSpPr>
        <a:xfrm>
          <a:off x="0" y="0"/>
          <a:ext cx="0" cy="0"/>
          <a:chOff x="0" y="0"/>
          <a:chExt cx="0" cy="0"/>
        </a:xfrm>
      </p:grpSpPr>
      <p:sp>
        <p:nvSpPr>
          <p:cNvPr id="10" name="Abgerundetes Rechteck 9"/>
          <p:cNvSpPr/>
          <p:nvPr userDrawn="1"/>
        </p:nvSpPr>
        <p:spPr>
          <a:xfrm>
            <a:off x="358774" y="1557338"/>
            <a:ext cx="8426449" cy="5040312"/>
          </a:xfrm>
          <a:prstGeom prst="roundRect">
            <a:avLst>
              <a:gd name="adj" fmla="val 2211"/>
            </a:avLst>
          </a:prstGeom>
          <a:solidFill>
            <a:srgbClr val="00489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de-CH" sz="1600" dirty="0" err="1" smtClean="0"/>
          </a:p>
        </p:txBody>
      </p:sp>
      <p:sp>
        <p:nvSpPr>
          <p:cNvPr id="12" name="Textplatzhalter 28"/>
          <p:cNvSpPr>
            <a:spLocks noGrp="1"/>
          </p:cNvSpPr>
          <p:nvPr>
            <p:ph type="body" sz="quarter" idx="24" hasCustomPrompt="1"/>
          </p:nvPr>
        </p:nvSpPr>
        <p:spPr bwMode="white">
          <a:xfrm>
            <a:off x="647701" y="1844675"/>
            <a:ext cx="7848600" cy="432198"/>
          </a:xfrm>
        </p:spPr>
        <p:txBody>
          <a:bodyPr/>
          <a:lstStyle>
            <a:lvl1pPr marL="0" indent="0">
              <a:buFontTx/>
              <a:buNone/>
              <a:defRPr sz="2600" b="0">
                <a:solidFill>
                  <a:srgbClr val="FFFFFF"/>
                </a:solidFill>
              </a:defRPr>
            </a:lvl1pPr>
          </a:lstStyle>
          <a:p>
            <a:pPr lvl="0"/>
            <a:r>
              <a:rPr lang="en-GB" noProof="0" dirty="0" smtClean="0"/>
              <a:t>Title</a:t>
            </a:r>
            <a:endParaRPr lang="en-GB" noProof="0" dirty="0"/>
          </a:p>
        </p:txBody>
      </p:sp>
      <p:sp>
        <p:nvSpPr>
          <p:cNvPr id="14" name="Textplatzhalter 28"/>
          <p:cNvSpPr>
            <a:spLocks noGrp="1"/>
          </p:cNvSpPr>
          <p:nvPr>
            <p:ph type="body" sz="quarter" idx="26"/>
          </p:nvPr>
        </p:nvSpPr>
        <p:spPr bwMode="white">
          <a:xfrm>
            <a:off x="647701" y="5805264"/>
            <a:ext cx="7848600" cy="539974"/>
          </a:xfrm>
        </p:spPr>
        <p:txBody>
          <a:bodyPr anchor="b" anchorCtr="0"/>
          <a:lstStyle>
            <a:lvl1pPr marL="0" marR="0" indent="0" algn="l" defTabSz="914400" rtl="0" eaLnBrk="0" fontAlgn="base" latinLnBrk="0" hangingPunct="0">
              <a:lnSpc>
                <a:spcPct val="100000"/>
              </a:lnSpc>
              <a:spcBef>
                <a:spcPct val="20000"/>
              </a:spcBef>
              <a:spcAft>
                <a:spcPct val="0"/>
              </a:spcAft>
              <a:buClr>
                <a:schemeClr val="tx2"/>
              </a:buClr>
              <a:buSzTx/>
              <a:buFontTx/>
              <a:buNone/>
              <a:tabLst/>
              <a:defRPr sz="1200" b="0">
                <a:solidFill>
                  <a:schemeClr val="bg1"/>
                </a:solidFill>
              </a:defRPr>
            </a:lvl1pPr>
          </a:lstStyle>
          <a:p>
            <a:pPr lvl="0"/>
            <a:r>
              <a:rPr lang="en-US" noProof="0" smtClean="0"/>
              <a:t>Click to edit Master text styles</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9944" y="265314"/>
            <a:ext cx="1434694" cy="431597"/>
          </a:xfrm>
          <a:prstGeom prst="rect">
            <a:avLst/>
          </a:prstGeom>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16" y="318057"/>
            <a:ext cx="1332281" cy="199339"/>
          </a:xfrm>
          <a:prstGeom prst="rect">
            <a:avLst/>
          </a:prstGeom>
        </p:spPr>
      </p:pic>
      <p:sp>
        <p:nvSpPr>
          <p:cNvPr id="15" name="Textplatzhalter 28"/>
          <p:cNvSpPr>
            <a:spLocks noGrp="1"/>
          </p:cNvSpPr>
          <p:nvPr>
            <p:ph type="body" sz="quarter" idx="25" hasCustomPrompt="1"/>
          </p:nvPr>
        </p:nvSpPr>
        <p:spPr bwMode="white">
          <a:xfrm>
            <a:off x="647701" y="2816932"/>
            <a:ext cx="7848600" cy="413258"/>
          </a:xfrm>
        </p:spPr>
        <p:txBody>
          <a:bodyPr/>
          <a:lstStyle>
            <a:lvl1pPr marL="0" indent="0">
              <a:buFontTx/>
              <a:buNone/>
              <a:defRPr sz="2400" b="0">
                <a:solidFill>
                  <a:schemeClr val="bg1"/>
                </a:solidFill>
              </a:defRPr>
            </a:lvl1pPr>
          </a:lstStyle>
          <a:p>
            <a:pPr lvl="0"/>
            <a:r>
              <a:rPr lang="en-GB" noProof="0" dirty="0" smtClean="0"/>
              <a:t>For company</a:t>
            </a:r>
            <a:endParaRPr lang="en-GB" noProof="0" dirty="0"/>
          </a:p>
        </p:txBody>
      </p:sp>
      <p:sp>
        <p:nvSpPr>
          <p:cNvPr id="17" name="Textplatzhalter 33"/>
          <p:cNvSpPr>
            <a:spLocks noGrp="1"/>
          </p:cNvSpPr>
          <p:nvPr>
            <p:ph type="body" sz="quarter" idx="27" hasCustomPrompt="1"/>
          </p:nvPr>
        </p:nvSpPr>
        <p:spPr bwMode="white">
          <a:xfrm>
            <a:off x="647701" y="3248981"/>
            <a:ext cx="7848600" cy="360039"/>
          </a:xfrm>
        </p:spPr>
        <p:txBody>
          <a:bodyPr/>
          <a:lstStyle>
            <a:lvl1pPr marL="0" indent="0">
              <a:buFontTx/>
              <a:buNone/>
              <a:defRPr sz="1600">
                <a:solidFill>
                  <a:schemeClr val="bg1"/>
                </a:solidFill>
              </a:defRPr>
            </a:lvl1pPr>
          </a:lstStyle>
          <a:p>
            <a:pPr lvl="0"/>
            <a:r>
              <a:rPr lang="en-GB" noProof="0" dirty="0" smtClean="0"/>
              <a:t>Date</a:t>
            </a:r>
            <a:endParaRPr lang="en-GB" noProof="0" dirty="0"/>
          </a:p>
        </p:txBody>
      </p:sp>
      <p:sp>
        <p:nvSpPr>
          <p:cNvPr id="18" name="Textplatzhalter 33"/>
          <p:cNvSpPr>
            <a:spLocks noGrp="1"/>
          </p:cNvSpPr>
          <p:nvPr>
            <p:ph type="body" sz="quarter" idx="29" hasCustomPrompt="1"/>
          </p:nvPr>
        </p:nvSpPr>
        <p:spPr bwMode="white">
          <a:xfrm>
            <a:off x="636687" y="3933825"/>
            <a:ext cx="7848600" cy="360039"/>
          </a:xfrm>
        </p:spPr>
        <p:txBody>
          <a:bodyPr/>
          <a:lstStyle>
            <a:lvl1pPr marL="0" indent="0">
              <a:buFontTx/>
              <a:buNone/>
              <a:defRPr sz="1600">
                <a:solidFill>
                  <a:schemeClr val="bg1"/>
                </a:solidFill>
              </a:defRPr>
            </a:lvl1pPr>
          </a:lstStyle>
          <a:p>
            <a:pPr lvl="0"/>
            <a:r>
              <a:rPr lang="en-GB" noProof="0" dirty="0" smtClean="0"/>
              <a:t>Name</a:t>
            </a:r>
            <a:endParaRPr lang="en-GB" noProof="0" dirty="0"/>
          </a:p>
        </p:txBody>
      </p:sp>
    </p:spTree>
    <p:extLst>
      <p:ext uri="{BB962C8B-B14F-4D97-AF65-F5344CB8AC3E}">
        <p14:creationId xmlns:p14="http://schemas.microsoft.com/office/powerpoint/2010/main" val="2448905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ast page with picture">
    <p:spTree>
      <p:nvGrpSpPr>
        <p:cNvPr id="1" name=""/>
        <p:cNvGrpSpPr/>
        <p:nvPr/>
      </p:nvGrpSpPr>
      <p:grpSpPr>
        <a:xfrm>
          <a:off x="0" y="0"/>
          <a:ext cx="0" cy="0"/>
          <a:chOff x="0" y="0"/>
          <a:chExt cx="0" cy="0"/>
        </a:xfrm>
      </p:grpSpPr>
      <p:sp>
        <p:nvSpPr>
          <p:cNvPr id="10" name="Abgerundetes Rechteck 9"/>
          <p:cNvSpPr/>
          <p:nvPr userDrawn="1"/>
        </p:nvSpPr>
        <p:spPr>
          <a:xfrm>
            <a:off x="358775" y="1557338"/>
            <a:ext cx="8426449" cy="972000"/>
          </a:xfrm>
          <a:prstGeom prst="roundRect">
            <a:avLst>
              <a:gd name="adj" fmla="val 11677"/>
            </a:avLst>
          </a:prstGeom>
          <a:solidFill>
            <a:srgbClr val="9ED6F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de-CH" sz="1600" dirty="0" err="1" smtClean="0"/>
          </a:p>
        </p:txBody>
      </p:sp>
      <p:sp>
        <p:nvSpPr>
          <p:cNvPr id="11" name="Bildplatzhalter 4"/>
          <p:cNvSpPr>
            <a:spLocks noGrp="1"/>
          </p:cNvSpPr>
          <p:nvPr>
            <p:ph type="pic" sz="quarter" idx="28"/>
          </p:nvPr>
        </p:nvSpPr>
        <p:spPr>
          <a:xfrm>
            <a:off x="358775" y="2673350"/>
            <a:ext cx="8426447" cy="3924300"/>
          </a:xfrm>
          <a:prstGeom prst="roundRect">
            <a:avLst>
              <a:gd name="adj" fmla="val 2547"/>
            </a:avLst>
          </a:prstGeom>
          <a:solidFill>
            <a:schemeClr val="bg1">
              <a:lumMod val="95000"/>
            </a:schemeClr>
          </a:solidFill>
        </p:spPr>
        <p:txBody>
          <a:bodyPr tIns="540000" anchor="ctr" anchorCtr="0"/>
          <a:lstStyle>
            <a:lvl1pPr marL="0" indent="0" algn="ctr">
              <a:buNone/>
              <a:defRPr/>
            </a:lvl1pPr>
          </a:lstStyle>
          <a:p>
            <a:r>
              <a:rPr lang="en-US" smtClean="0"/>
              <a:t>Click icon to add picture</a:t>
            </a:r>
            <a:endParaRPr lang="de-CH" dirty="0"/>
          </a:p>
        </p:txBody>
      </p:sp>
      <p:sp>
        <p:nvSpPr>
          <p:cNvPr id="12" name="Textplatzhalter 28"/>
          <p:cNvSpPr>
            <a:spLocks noGrp="1"/>
          </p:cNvSpPr>
          <p:nvPr>
            <p:ph type="body" sz="quarter" idx="24" hasCustomPrompt="1"/>
          </p:nvPr>
        </p:nvSpPr>
        <p:spPr bwMode="white">
          <a:xfrm>
            <a:off x="647701" y="1844675"/>
            <a:ext cx="7848600" cy="504206"/>
          </a:xfrm>
        </p:spPr>
        <p:txBody>
          <a:bodyPr/>
          <a:lstStyle>
            <a:lvl1pPr marL="0" indent="0">
              <a:buFontTx/>
              <a:buNone/>
              <a:defRPr sz="2600" b="0">
                <a:solidFill>
                  <a:srgbClr val="004893"/>
                </a:solidFill>
              </a:defRPr>
            </a:lvl1pPr>
          </a:lstStyle>
          <a:p>
            <a:pPr lvl="0"/>
            <a:r>
              <a:rPr lang="en-GB" noProof="0" dirty="0" smtClean="0"/>
              <a:t>Title</a:t>
            </a:r>
            <a:endParaRPr lang="en-GB" noProof="0"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9944" y="265314"/>
            <a:ext cx="1434694" cy="431597"/>
          </a:xfrm>
          <a:prstGeom prst="rect">
            <a:avLst/>
          </a:prstGeom>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16" y="318057"/>
            <a:ext cx="1332281" cy="199339"/>
          </a:xfrm>
          <a:prstGeom prst="rect">
            <a:avLst/>
          </a:prstGeom>
        </p:spPr>
      </p:pic>
      <p:sp>
        <p:nvSpPr>
          <p:cNvPr id="9" name="Textplatzhalter 33"/>
          <p:cNvSpPr>
            <a:spLocks noGrp="1"/>
          </p:cNvSpPr>
          <p:nvPr>
            <p:ph type="body" sz="quarter" idx="29" hasCustomPrompt="1"/>
          </p:nvPr>
        </p:nvSpPr>
        <p:spPr bwMode="white">
          <a:xfrm>
            <a:off x="647700" y="3933057"/>
            <a:ext cx="3779838" cy="1836203"/>
          </a:xfrm>
        </p:spPr>
        <p:txBody>
          <a:bodyPr/>
          <a:lstStyle>
            <a:lvl1pPr marL="0" indent="0">
              <a:buFontTx/>
              <a:buNone/>
              <a:defRPr sz="1200">
                <a:solidFill>
                  <a:schemeClr val="bg1"/>
                </a:solidFill>
              </a:defRPr>
            </a:lvl1pPr>
          </a:lstStyle>
          <a:p>
            <a:pPr lvl="0"/>
            <a:r>
              <a:rPr lang="en-GB" noProof="0" dirty="0" smtClean="0"/>
              <a:t>Contact</a:t>
            </a:r>
            <a:br>
              <a:rPr lang="en-GB" noProof="0" dirty="0" smtClean="0"/>
            </a:br>
            <a:r>
              <a:rPr lang="en-GB" noProof="0" dirty="0" smtClean="0"/>
              <a:t>E-Mail</a:t>
            </a:r>
            <a:endParaRPr lang="en-GB" noProof="0" dirty="0"/>
          </a:p>
        </p:txBody>
      </p:sp>
    </p:spTree>
    <p:extLst>
      <p:ext uri="{BB962C8B-B14F-4D97-AF65-F5344CB8AC3E}">
        <p14:creationId xmlns:p14="http://schemas.microsoft.com/office/powerpoint/2010/main" val="10443171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ast page with picture 2">
    <p:spTree>
      <p:nvGrpSpPr>
        <p:cNvPr id="1" name=""/>
        <p:cNvGrpSpPr/>
        <p:nvPr/>
      </p:nvGrpSpPr>
      <p:grpSpPr>
        <a:xfrm>
          <a:off x="0" y="0"/>
          <a:ext cx="0" cy="0"/>
          <a:chOff x="0" y="0"/>
          <a:chExt cx="0" cy="0"/>
        </a:xfrm>
      </p:grpSpPr>
      <p:sp>
        <p:nvSpPr>
          <p:cNvPr id="5" name="Bildplatzhalter 4"/>
          <p:cNvSpPr>
            <a:spLocks noGrp="1"/>
          </p:cNvSpPr>
          <p:nvPr>
            <p:ph type="pic" sz="quarter" idx="28"/>
          </p:nvPr>
        </p:nvSpPr>
        <p:spPr>
          <a:xfrm>
            <a:off x="358775" y="1557338"/>
            <a:ext cx="8426447" cy="5040312"/>
          </a:xfrm>
          <a:prstGeom prst="roundRect">
            <a:avLst>
              <a:gd name="adj" fmla="val 2032"/>
            </a:avLst>
          </a:prstGeom>
          <a:solidFill>
            <a:schemeClr val="bg1">
              <a:lumMod val="95000"/>
            </a:schemeClr>
          </a:solidFill>
        </p:spPr>
        <p:txBody>
          <a:bodyPr tIns="540000" anchor="ctr" anchorCtr="0"/>
          <a:lstStyle>
            <a:lvl1pPr marL="0" indent="0" algn="ctr">
              <a:buNone/>
              <a:defRPr/>
            </a:lvl1pPr>
          </a:lstStyle>
          <a:p>
            <a:r>
              <a:rPr lang="en-US" smtClean="0"/>
              <a:t>Click icon to add picture</a:t>
            </a:r>
            <a:endParaRPr lang="de-CH" dirty="0"/>
          </a:p>
        </p:txBody>
      </p:sp>
      <p:sp>
        <p:nvSpPr>
          <p:cNvPr id="12" name="Textplatzhalter 28"/>
          <p:cNvSpPr>
            <a:spLocks noGrp="1"/>
          </p:cNvSpPr>
          <p:nvPr>
            <p:ph type="body" sz="quarter" idx="24" hasCustomPrompt="1"/>
          </p:nvPr>
        </p:nvSpPr>
        <p:spPr bwMode="white">
          <a:xfrm>
            <a:off x="647701" y="1844674"/>
            <a:ext cx="7848600" cy="684225"/>
          </a:xfrm>
        </p:spPr>
        <p:txBody>
          <a:bodyPr/>
          <a:lstStyle>
            <a:lvl1pPr marL="0" indent="0">
              <a:buFontTx/>
              <a:buNone/>
              <a:defRPr sz="2600" b="0">
                <a:solidFill>
                  <a:srgbClr val="FFFFFF"/>
                </a:solidFill>
              </a:defRPr>
            </a:lvl1pPr>
          </a:lstStyle>
          <a:p>
            <a:pPr lvl="0"/>
            <a:r>
              <a:rPr lang="en-GB" noProof="0" dirty="0" smtClean="0"/>
              <a:t>Title</a:t>
            </a:r>
            <a:endParaRPr lang="en-GB" noProof="0"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9944" y="265314"/>
            <a:ext cx="1434694" cy="431597"/>
          </a:xfrm>
          <a:prstGeom prst="rect">
            <a:avLst/>
          </a:prstGeom>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16" y="318057"/>
            <a:ext cx="1332281" cy="199339"/>
          </a:xfrm>
          <a:prstGeom prst="rect">
            <a:avLst/>
          </a:prstGeom>
        </p:spPr>
      </p:pic>
      <p:sp>
        <p:nvSpPr>
          <p:cNvPr id="7" name="Textplatzhalter 33"/>
          <p:cNvSpPr>
            <a:spLocks noGrp="1"/>
          </p:cNvSpPr>
          <p:nvPr>
            <p:ph type="body" sz="quarter" idx="29" hasCustomPrompt="1"/>
          </p:nvPr>
        </p:nvSpPr>
        <p:spPr bwMode="white">
          <a:xfrm>
            <a:off x="647700" y="3933057"/>
            <a:ext cx="3779838" cy="1836203"/>
          </a:xfrm>
        </p:spPr>
        <p:txBody>
          <a:bodyPr/>
          <a:lstStyle>
            <a:lvl1pPr marL="0" indent="0">
              <a:buFontTx/>
              <a:buNone/>
              <a:defRPr sz="1200">
                <a:solidFill>
                  <a:schemeClr val="bg1"/>
                </a:solidFill>
              </a:defRPr>
            </a:lvl1pPr>
          </a:lstStyle>
          <a:p>
            <a:pPr lvl="0"/>
            <a:r>
              <a:rPr lang="en-GB" noProof="0" dirty="0" smtClean="0"/>
              <a:t>Contact</a:t>
            </a:r>
            <a:br>
              <a:rPr lang="en-GB" noProof="0" dirty="0" smtClean="0"/>
            </a:br>
            <a:r>
              <a:rPr lang="en-GB" noProof="0" dirty="0" smtClean="0"/>
              <a:t>E-Mail</a:t>
            </a:r>
            <a:endParaRPr lang="en-GB" noProof="0" dirty="0"/>
          </a:p>
        </p:txBody>
      </p:sp>
    </p:spTree>
    <p:extLst>
      <p:ext uri="{BB962C8B-B14F-4D97-AF65-F5344CB8AC3E}">
        <p14:creationId xmlns:p14="http://schemas.microsoft.com/office/powerpoint/2010/main" val="27668081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647700" y="1557338"/>
            <a:ext cx="7848600" cy="4787900"/>
          </a:xfrm>
        </p:spPr>
        <p:txBody>
          <a:bodyPr/>
          <a:lstStyle>
            <a:lvl1pPr marL="0" indent="0">
              <a:buNone/>
              <a:defRPr b="1"/>
            </a:lvl1pPr>
            <a:lvl2pPr marL="270000" indent="-270000">
              <a:buFont typeface="Wingdings 2" panose="05020102010507070707" pitchFamily="18" charset="2"/>
              <a:buChar char=""/>
              <a:defRPr sz="1600"/>
            </a:lvl2pPr>
            <a:lvl3pPr marL="540000">
              <a:defRPr sz="1400"/>
            </a:lvl3pPr>
            <a:lvl4pPr marL="810000">
              <a:defRPr/>
            </a:lvl4pPr>
            <a:lvl5pPr marL="108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el 7"/>
          <p:cNvSpPr>
            <a:spLocks noGrp="1"/>
          </p:cNvSpPr>
          <p:nvPr>
            <p:ph type="title"/>
          </p:nvPr>
        </p:nvSpPr>
        <p:spPr/>
        <p:txBody>
          <a:bodyPr/>
          <a:lstStyle/>
          <a:p>
            <a:r>
              <a:rPr lang="en-US" smtClean="0"/>
              <a:t>Click to edit Master title style</a:t>
            </a:r>
            <a:endParaRPr lang="de-CH" dirty="0"/>
          </a:p>
        </p:txBody>
      </p:sp>
      <p:sp>
        <p:nvSpPr>
          <p:cNvPr id="5" name="Fußzeilenplatzhalter 4"/>
          <p:cNvSpPr>
            <a:spLocks noGrp="1"/>
          </p:cNvSpPr>
          <p:nvPr>
            <p:ph type="ftr" sz="quarter" idx="11"/>
          </p:nvPr>
        </p:nvSpPr>
        <p:spPr/>
        <p:txBody>
          <a:bodyPr/>
          <a:lstStyle/>
          <a:p>
            <a:r>
              <a:rPr lang="en-GB" dirty="0" smtClean="0"/>
              <a:t>Zurich, Date</a:t>
            </a:r>
            <a:endParaRPr lang="en-GB" dirty="0"/>
          </a:p>
        </p:txBody>
      </p:sp>
      <p:sp>
        <p:nvSpPr>
          <p:cNvPr id="2" name="Foliennummernplatzhalter 1"/>
          <p:cNvSpPr>
            <a:spLocks noGrp="1"/>
          </p:cNvSpPr>
          <p:nvPr>
            <p:ph type="sldNum" sz="quarter" idx="12"/>
          </p:nvPr>
        </p:nvSpPr>
        <p:spPr/>
        <p:txBody>
          <a:bodyPr/>
          <a:lstStyle/>
          <a:p>
            <a:fld id="{159F5E36-B941-428B-BC6B-EDC3E07F8BBB}" type="slidenum">
              <a:rPr lang="de-CH" smtClean="0"/>
              <a:pPr/>
              <a:t>‹#›</a:t>
            </a:fld>
            <a:endParaRPr lang="de-CH" dirty="0"/>
          </a:p>
        </p:txBody>
      </p:sp>
    </p:spTree>
    <p:extLst>
      <p:ext uri="{BB962C8B-B14F-4D97-AF65-F5344CB8AC3E}">
        <p14:creationId xmlns:p14="http://schemas.microsoft.com/office/powerpoint/2010/main" val="32585638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Textplatzhalter 10"/>
          <p:cNvSpPr>
            <a:spLocks noGrp="1"/>
          </p:cNvSpPr>
          <p:nvPr>
            <p:ph type="body" sz="quarter" idx="10" hasCustomPrompt="1"/>
          </p:nvPr>
        </p:nvSpPr>
        <p:spPr>
          <a:xfrm>
            <a:off x="647701" y="1557338"/>
            <a:ext cx="7848600" cy="287486"/>
          </a:xfrm>
        </p:spPr>
        <p:txBody>
          <a:bodyPr/>
          <a:lstStyle>
            <a:lvl1pPr marL="0" indent="0">
              <a:buNone/>
              <a:defRPr b="1">
                <a:solidFill>
                  <a:srgbClr val="000000"/>
                </a:solidFill>
              </a:defRPr>
            </a:lvl1pPr>
          </a:lstStyle>
          <a:p>
            <a:pPr lvl="0"/>
            <a:r>
              <a:rPr lang="en-GB" noProof="0" dirty="0" smtClean="0"/>
              <a:t>Subtitle</a:t>
            </a:r>
            <a:endParaRPr lang="en-GB" noProof="0" dirty="0"/>
          </a:p>
        </p:txBody>
      </p:sp>
      <p:sp>
        <p:nvSpPr>
          <p:cNvPr id="4" name="Textplatzhalter 3"/>
          <p:cNvSpPr>
            <a:spLocks noGrp="1"/>
          </p:cNvSpPr>
          <p:nvPr>
            <p:ph type="body" sz="quarter" idx="11"/>
          </p:nvPr>
        </p:nvSpPr>
        <p:spPr>
          <a:xfrm>
            <a:off x="647701" y="1844825"/>
            <a:ext cx="7848600" cy="45004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el 4"/>
          <p:cNvSpPr>
            <a:spLocks noGrp="1"/>
          </p:cNvSpPr>
          <p:nvPr>
            <p:ph type="title"/>
          </p:nvPr>
        </p:nvSpPr>
        <p:spPr/>
        <p:txBody>
          <a:bodyPr/>
          <a:lstStyle/>
          <a:p>
            <a:r>
              <a:rPr lang="en-US" smtClean="0"/>
              <a:t>Click to edit Master title style</a:t>
            </a:r>
            <a:endParaRPr lang="de-CH"/>
          </a:p>
        </p:txBody>
      </p:sp>
      <p:sp>
        <p:nvSpPr>
          <p:cNvPr id="6" name="Fußzeilenplatzhalter 5"/>
          <p:cNvSpPr>
            <a:spLocks noGrp="1"/>
          </p:cNvSpPr>
          <p:nvPr>
            <p:ph type="ftr" sz="quarter" idx="12"/>
          </p:nvPr>
        </p:nvSpPr>
        <p:spPr/>
        <p:txBody>
          <a:bodyPr/>
          <a:lstStyle/>
          <a:p>
            <a:r>
              <a:rPr lang="en-GB" smtClean="0"/>
              <a:t>Zurich, Date</a:t>
            </a:r>
            <a:endParaRPr lang="en-GB" dirty="0"/>
          </a:p>
        </p:txBody>
      </p:sp>
      <p:sp>
        <p:nvSpPr>
          <p:cNvPr id="2" name="Foliennummernplatzhalter 1"/>
          <p:cNvSpPr>
            <a:spLocks noGrp="1"/>
          </p:cNvSpPr>
          <p:nvPr>
            <p:ph type="sldNum" sz="quarter" idx="13"/>
          </p:nvPr>
        </p:nvSpPr>
        <p:spPr/>
        <p:txBody>
          <a:bodyPr/>
          <a:lstStyle/>
          <a:p>
            <a:fld id="{159F5E36-B941-428B-BC6B-EDC3E07F8BBB}" type="slidenum">
              <a:rPr lang="de-CH" smtClean="0"/>
              <a:pPr/>
              <a:t>‹#›</a:t>
            </a:fld>
            <a:endParaRPr lang="de-CH"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647700" y="1557338"/>
            <a:ext cx="7848600" cy="4787900"/>
          </a:xfrm>
        </p:spPr>
        <p:txBody>
          <a:bodyPr/>
          <a:lstStyle>
            <a:lvl1pPr marL="228600" indent="-22860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Titel 7"/>
          <p:cNvSpPr>
            <a:spLocks noGrp="1"/>
          </p:cNvSpPr>
          <p:nvPr>
            <p:ph type="title"/>
          </p:nvPr>
        </p:nvSpPr>
        <p:spPr/>
        <p:txBody>
          <a:bodyPr/>
          <a:lstStyle/>
          <a:p>
            <a:r>
              <a:rPr lang="en-US" smtClean="0"/>
              <a:t>Click to edit Master title style</a:t>
            </a:r>
            <a:endParaRPr lang="de-CH" dirty="0"/>
          </a:p>
        </p:txBody>
      </p:sp>
      <p:sp>
        <p:nvSpPr>
          <p:cNvPr id="5" name="Fußzeilenplatzhalter 4"/>
          <p:cNvSpPr>
            <a:spLocks noGrp="1"/>
          </p:cNvSpPr>
          <p:nvPr>
            <p:ph type="ftr" sz="quarter" idx="11"/>
          </p:nvPr>
        </p:nvSpPr>
        <p:spPr/>
        <p:txBody>
          <a:bodyPr/>
          <a:lstStyle/>
          <a:p>
            <a:r>
              <a:rPr lang="en-GB" dirty="0" smtClean="0"/>
              <a:t>Zurich, Date</a:t>
            </a:r>
            <a:endParaRPr lang="en-GB" dirty="0"/>
          </a:p>
        </p:txBody>
      </p:sp>
      <p:sp>
        <p:nvSpPr>
          <p:cNvPr id="2" name="Foliennummernplatzhalter 1"/>
          <p:cNvSpPr>
            <a:spLocks noGrp="1"/>
          </p:cNvSpPr>
          <p:nvPr>
            <p:ph type="sldNum" sz="quarter" idx="12"/>
          </p:nvPr>
        </p:nvSpPr>
        <p:spPr/>
        <p:txBody>
          <a:bodyPr/>
          <a:lstStyle/>
          <a:p>
            <a:fld id="{159F5E36-B941-428B-BC6B-EDC3E07F8BBB}" type="slidenum">
              <a:rPr lang="de-CH" smtClean="0"/>
              <a:pPr/>
              <a:t>‹#›</a:t>
            </a:fld>
            <a:endParaRPr lang="de-CH"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3" name="Textplatzhalter 12"/>
          <p:cNvSpPr>
            <a:spLocks noGrp="1"/>
          </p:cNvSpPr>
          <p:nvPr>
            <p:ph type="body" sz="quarter" idx="14"/>
          </p:nvPr>
        </p:nvSpPr>
        <p:spPr>
          <a:xfrm>
            <a:off x="647700" y="4283869"/>
            <a:ext cx="2447925" cy="1665287"/>
          </a:xfrm>
        </p:spPr>
        <p:txBody>
          <a:bodyPr/>
          <a:lstStyle>
            <a:lvl1pPr marL="0" indent="0">
              <a:spcBef>
                <a:spcPts val="0"/>
              </a:spcBef>
              <a:buNone/>
              <a:defRPr sz="14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1" name="Textplatzhalter 10"/>
          <p:cNvSpPr>
            <a:spLocks noGrp="1"/>
          </p:cNvSpPr>
          <p:nvPr>
            <p:ph type="body" sz="quarter" idx="13" hasCustomPrompt="1"/>
          </p:nvPr>
        </p:nvSpPr>
        <p:spPr>
          <a:xfrm>
            <a:off x="647699" y="3608387"/>
            <a:ext cx="2447925" cy="676275"/>
          </a:xfrm>
        </p:spPr>
        <p:txBody>
          <a:bodyPr/>
          <a:lstStyle>
            <a:lvl1pPr marL="0" indent="0">
              <a:spcBef>
                <a:spcPts val="0"/>
              </a:spcBef>
              <a:buNone/>
              <a:defRPr b="1"/>
            </a:lvl1pPr>
          </a:lstStyle>
          <a:p>
            <a:pPr lvl="0"/>
            <a:r>
              <a:rPr lang="de-CH" dirty="0" smtClean="0"/>
              <a:t>Name</a:t>
            </a:r>
            <a:endParaRPr lang="de-CH" dirty="0"/>
          </a:p>
        </p:txBody>
      </p:sp>
      <p:sp>
        <p:nvSpPr>
          <p:cNvPr id="2" name="Titel 1"/>
          <p:cNvSpPr>
            <a:spLocks noGrp="1"/>
          </p:cNvSpPr>
          <p:nvPr>
            <p:ph type="title"/>
          </p:nvPr>
        </p:nvSpPr>
        <p:spPr/>
        <p:txBody>
          <a:bodyPr/>
          <a:lstStyle/>
          <a:p>
            <a:r>
              <a:rPr lang="en-US" smtClean="0"/>
              <a:t>Click to edit Master title style</a:t>
            </a:r>
            <a:endParaRPr lang="de-CH"/>
          </a:p>
        </p:txBody>
      </p:sp>
      <p:sp>
        <p:nvSpPr>
          <p:cNvPr id="3" name="Fußzeilenplatzhalter 2"/>
          <p:cNvSpPr>
            <a:spLocks noGrp="1"/>
          </p:cNvSpPr>
          <p:nvPr>
            <p:ph type="ftr" sz="quarter" idx="10"/>
          </p:nvPr>
        </p:nvSpPr>
        <p:spPr/>
        <p:txBody>
          <a:bodyPr/>
          <a:lstStyle/>
          <a:p>
            <a:r>
              <a:rPr lang="en-GB" smtClean="0"/>
              <a:t>Zurich, Date</a:t>
            </a:r>
            <a:endParaRPr lang="en-GB" dirty="0"/>
          </a:p>
        </p:txBody>
      </p:sp>
      <p:sp>
        <p:nvSpPr>
          <p:cNvPr id="4" name="Foliennummernplatzhalter 3"/>
          <p:cNvSpPr>
            <a:spLocks noGrp="1"/>
          </p:cNvSpPr>
          <p:nvPr>
            <p:ph type="sldNum" sz="quarter" idx="11"/>
          </p:nvPr>
        </p:nvSpPr>
        <p:spPr/>
        <p:txBody>
          <a:bodyPr/>
          <a:lstStyle/>
          <a:p>
            <a:fld id="{159F5E36-B941-428B-BC6B-EDC3E07F8BBB}" type="slidenum">
              <a:rPr lang="de-CH" smtClean="0"/>
              <a:pPr/>
              <a:t>‹#›</a:t>
            </a:fld>
            <a:endParaRPr lang="de-CH" dirty="0"/>
          </a:p>
        </p:txBody>
      </p:sp>
      <p:sp>
        <p:nvSpPr>
          <p:cNvPr id="9" name="Bildplatzhalter 8"/>
          <p:cNvSpPr>
            <a:spLocks noGrp="1"/>
          </p:cNvSpPr>
          <p:nvPr>
            <p:ph type="pic" sz="quarter" idx="12"/>
          </p:nvPr>
        </p:nvSpPr>
        <p:spPr>
          <a:xfrm>
            <a:off x="647700" y="1836688"/>
            <a:ext cx="2447925" cy="1439863"/>
          </a:xfrm>
        </p:spPr>
        <p:txBody>
          <a:bodyPr/>
          <a:lstStyle/>
          <a:p>
            <a:r>
              <a:rPr lang="en-US" smtClean="0"/>
              <a:t>Click icon to add picture</a:t>
            </a:r>
            <a:endParaRPr lang="de-CH"/>
          </a:p>
        </p:txBody>
      </p:sp>
      <p:sp>
        <p:nvSpPr>
          <p:cNvPr id="14" name="Textplatzhalter 12"/>
          <p:cNvSpPr>
            <a:spLocks noGrp="1"/>
          </p:cNvSpPr>
          <p:nvPr>
            <p:ph type="body" sz="quarter" idx="15"/>
          </p:nvPr>
        </p:nvSpPr>
        <p:spPr>
          <a:xfrm>
            <a:off x="3341986" y="4291856"/>
            <a:ext cx="2447925" cy="1665287"/>
          </a:xfrm>
        </p:spPr>
        <p:txBody>
          <a:bodyPr/>
          <a:lstStyle>
            <a:lvl1pPr marL="0" indent="0">
              <a:spcBef>
                <a:spcPts val="0"/>
              </a:spcBef>
              <a:buNone/>
              <a:defRPr sz="14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5" name="Textplatzhalter 10"/>
          <p:cNvSpPr>
            <a:spLocks noGrp="1"/>
          </p:cNvSpPr>
          <p:nvPr>
            <p:ph type="body" sz="quarter" idx="16" hasCustomPrompt="1"/>
          </p:nvPr>
        </p:nvSpPr>
        <p:spPr>
          <a:xfrm>
            <a:off x="3341985" y="3616374"/>
            <a:ext cx="2447925" cy="676275"/>
          </a:xfrm>
        </p:spPr>
        <p:txBody>
          <a:bodyPr/>
          <a:lstStyle>
            <a:lvl1pPr marL="0" indent="0">
              <a:spcBef>
                <a:spcPts val="0"/>
              </a:spcBef>
              <a:buNone/>
              <a:defRPr b="1"/>
            </a:lvl1pPr>
          </a:lstStyle>
          <a:p>
            <a:pPr lvl="0"/>
            <a:r>
              <a:rPr lang="de-CH" dirty="0" smtClean="0"/>
              <a:t>Name</a:t>
            </a:r>
            <a:endParaRPr lang="de-CH" dirty="0"/>
          </a:p>
        </p:txBody>
      </p:sp>
      <p:sp>
        <p:nvSpPr>
          <p:cNvPr id="16" name="Bildplatzhalter 8"/>
          <p:cNvSpPr>
            <a:spLocks noGrp="1"/>
          </p:cNvSpPr>
          <p:nvPr>
            <p:ph type="pic" sz="quarter" idx="17"/>
          </p:nvPr>
        </p:nvSpPr>
        <p:spPr>
          <a:xfrm>
            <a:off x="3341986" y="1844675"/>
            <a:ext cx="2447925" cy="1439863"/>
          </a:xfrm>
        </p:spPr>
        <p:txBody>
          <a:bodyPr/>
          <a:lstStyle/>
          <a:p>
            <a:r>
              <a:rPr lang="en-US" smtClean="0"/>
              <a:t>Click icon to add picture</a:t>
            </a:r>
            <a:endParaRPr lang="de-CH"/>
          </a:p>
        </p:txBody>
      </p:sp>
      <p:sp>
        <p:nvSpPr>
          <p:cNvPr id="17" name="Textplatzhalter 12"/>
          <p:cNvSpPr>
            <a:spLocks noGrp="1"/>
          </p:cNvSpPr>
          <p:nvPr>
            <p:ph type="body" sz="quarter" idx="18"/>
          </p:nvPr>
        </p:nvSpPr>
        <p:spPr>
          <a:xfrm>
            <a:off x="6048375" y="4291856"/>
            <a:ext cx="2447925" cy="1665287"/>
          </a:xfrm>
        </p:spPr>
        <p:txBody>
          <a:bodyPr/>
          <a:lstStyle>
            <a:lvl1pPr marL="0" indent="0">
              <a:spcBef>
                <a:spcPts val="0"/>
              </a:spcBef>
              <a:buNone/>
              <a:defRPr sz="1400">
                <a:latin typeface="Arial" panose="020B0604020202020204" pitchFamily="34" charset="0"/>
                <a:cs typeface="Arial" panose="020B0604020202020204" pitchFamily="34" charset="0"/>
              </a:defRPr>
            </a:lvl1pPr>
          </a:lstStyle>
          <a:p>
            <a:pPr lvl="0"/>
            <a:r>
              <a:rPr lang="en-US" smtClean="0"/>
              <a:t>Click to edit Master text styles</a:t>
            </a:r>
          </a:p>
        </p:txBody>
      </p:sp>
      <p:sp>
        <p:nvSpPr>
          <p:cNvPr id="18" name="Textplatzhalter 10"/>
          <p:cNvSpPr>
            <a:spLocks noGrp="1"/>
          </p:cNvSpPr>
          <p:nvPr>
            <p:ph type="body" sz="quarter" idx="19" hasCustomPrompt="1"/>
          </p:nvPr>
        </p:nvSpPr>
        <p:spPr>
          <a:xfrm>
            <a:off x="6048374" y="3616374"/>
            <a:ext cx="2447925" cy="676275"/>
          </a:xfrm>
        </p:spPr>
        <p:txBody>
          <a:bodyPr/>
          <a:lstStyle>
            <a:lvl1pPr marL="0" indent="0">
              <a:spcBef>
                <a:spcPts val="0"/>
              </a:spcBef>
              <a:buNone/>
              <a:defRPr b="1"/>
            </a:lvl1pPr>
          </a:lstStyle>
          <a:p>
            <a:pPr lvl="0"/>
            <a:r>
              <a:rPr lang="de-CH" dirty="0" smtClean="0"/>
              <a:t>Name</a:t>
            </a:r>
            <a:endParaRPr lang="de-CH" dirty="0"/>
          </a:p>
        </p:txBody>
      </p:sp>
      <p:sp>
        <p:nvSpPr>
          <p:cNvPr id="19" name="Bildplatzhalter 8"/>
          <p:cNvSpPr>
            <a:spLocks noGrp="1"/>
          </p:cNvSpPr>
          <p:nvPr>
            <p:ph type="pic" sz="quarter" idx="20"/>
          </p:nvPr>
        </p:nvSpPr>
        <p:spPr>
          <a:xfrm>
            <a:off x="6048375" y="1844675"/>
            <a:ext cx="2447925" cy="1439863"/>
          </a:xfrm>
        </p:spPr>
        <p:txBody>
          <a:bodyPr/>
          <a:lstStyle/>
          <a:p>
            <a:r>
              <a:rPr lang="en-US" smtClean="0"/>
              <a:t>Click icon to add picture</a:t>
            </a:r>
            <a:endParaRPr lang="de-CH"/>
          </a:p>
        </p:txBody>
      </p:sp>
    </p:spTree>
    <p:extLst>
      <p:ext uri="{BB962C8B-B14F-4D97-AF65-F5344CB8AC3E}">
        <p14:creationId xmlns:p14="http://schemas.microsoft.com/office/powerpoint/2010/main" val="366422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CH"/>
          </a:p>
        </p:txBody>
      </p:sp>
      <p:sp>
        <p:nvSpPr>
          <p:cNvPr id="5" name="Fußzeilenplatzhalter 4"/>
          <p:cNvSpPr>
            <a:spLocks noGrp="1"/>
          </p:cNvSpPr>
          <p:nvPr>
            <p:ph type="ftr" sz="quarter" idx="10"/>
          </p:nvPr>
        </p:nvSpPr>
        <p:spPr/>
        <p:txBody>
          <a:bodyPr/>
          <a:lstStyle/>
          <a:p>
            <a:r>
              <a:rPr lang="en-GB" smtClean="0"/>
              <a:t>Zurich, Date</a:t>
            </a:r>
            <a:endParaRPr lang="en-GB" dirty="0"/>
          </a:p>
        </p:txBody>
      </p:sp>
      <p:sp>
        <p:nvSpPr>
          <p:cNvPr id="3" name="Foliennummernplatzhalter 2"/>
          <p:cNvSpPr>
            <a:spLocks noGrp="1"/>
          </p:cNvSpPr>
          <p:nvPr>
            <p:ph type="sldNum" sz="quarter" idx="11"/>
          </p:nvPr>
        </p:nvSpPr>
        <p:spPr/>
        <p:txBody>
          <a:bodyPr/>
          <a:lstStyle/>
          <a:p>
            <a:fld id="{159F5E36-B941-428B-BC6B-EDC3E07F8BBB}" type="slidenum">
              <a:rPr lang="de-CH" smtClean="0"/>
              <a:pPr/>
              <a:t>‹#›</a:t>
            </a:fld>
            <a:endParaRPr lang="de-CH" dirty="0"/>
          </a:p>
        </p:txBody>
      </p:sp>
    </p:spTree>
    <p:extLst>
      <p:ext uri="{BB962C8B-B14F-4D97-AF65-F5344CB8AC3E}">
        <p14:creationId xmlns:p14="http://schemas.microsoft.com/office/powerpoint/2010/main" val="93783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11" name="Textplatzhalter 10"/>
          <p:cNvSpPr>
            <a:spLocks noGrp="1"/>
          </p:cNvSpPr>
          <p:nvPr>
            <p:ph type="body" sz="quarter" idx="10" hasCustomPrompt="1"/>
          </p:nvPr>
        </p:nvSpPr>
        <p:spPr>
          <a:xfrm>
            <a:off x="647701" y="1557338"/>
            <a:ext cx="7848600" cy="287486"/>
          </a:xfrm>
        </p:spPr>
        <p:txBody>
          <a:bodyPr/>
          <a:lstStyle>
            <a:lvl1pPr marL="0" indent="0">
              <a:buNone/>
              <a:defRPr b="1">
                <a:solidFill>
                  <a:srgbClr val="000000"/>
                </a:solidFill>
              </a:defRPr>
            </a:lvl1pPr>
          </a:lstStyle>
          <a:p>
            <a:pPr lvl="0"/>
            <a:r>
              <a:rPr lang="en-GB" noProof="0" dirty="0" smtClean="0"/>
              <a:t>Subtitle</a:t>
            </a:r>
            <a:endParaRPr lang="en-GB" noProof="0" dirty="0"/>
          </a:p>
        </p:txBody>
      </p:sp>
      <p:sp>
        <p:nvSpPr>
          <p:cNvPr id="5" name="Titel 4"/>
          <p:cNvSpPr>
            <a:spLocks noGrp="1"/>
          </p:cNvSpPr>
          <p:nvPr>
            <p:ph type="title"/>
          </p:nvPr>
        </p:nvSpPr>
        <p:spPr/>
        <p:txBody>
          <a:bodyPr/>
          <a:lstStyle/>
          <a:p>
            <a:r>
              <a:rPr lang="en-US" smtClean="0"/>
              <a:t>Click to edit Master title style</a:t>
            </a:r>
            <a:endParaRPr lang="de-CH"/>
          </a:p>
        </p:txBody>
      </p:sp>
      <p:sp>
        <p:nvSpPr>
          <p:cNvPr id="6" name="Fußzeilenplatzhalter 5"/>
          <p:cNvSpPr>
            <a:spLocks noGrp="1"/>
          </p:cNvSpPr>
          <p:nvPr>
            <p:ph type="ftr" sz="quarter" idx="12"/>
          </p:nvPr>
        </p:nvSpPr>
        <p:spPr/>
        <p:txBody>
          <a:bodyPr/>
          <a:lstStyle/>
          <a:p>
            <a:r>
              <a:rPr lang="en-GB" smtClean="0"/>
              <a:t>Zurich, Date</a:t>
            </a:r>
            <a:endParaRPr lang="en-GB" dirty="0"/>
          </a:p>
        </p:txBody>
      </p:sp>
      <p:sp>
        <p:nvSpPr>
          <p:cNvPr id="8" name="Foliennummernplatzhalter 7"/>
          <p:cNvSpPr>
            <a:spLocks noGrp="1"/>
          </p:cNvSpPr>
          <p:nvPr>
            <p:ph type="sldNum" sz="quarter" idx="13"/>
          </p:nvPr>
        </p:nvSpPr>
        <p:spPr/>
        <p:txBody>
          <a:bodyPr/>
          <a:lstStyle/>
          <a:p>
            <a:fld id="{159F5E36-B941-428B-BC6B-EDC3E07F8BBB}" type="slidenum">
              <a:rPr lang="de-CH" smtClean="0"/>
              <a:pPr/>
              <a:t>‹#›</a:t>
            </a:fld>
            <a:endParaRPr lang="de-CH" dirty="0"/>
          </a:p>
        </p:txBody>
      </p:sp>
    </p:spTree>
    <p:extLst>
      <p:ext uri="{BB962C8B-B14F-4D97-AF65-F5344CB8AC3E}">
        <p14:creationId xmlns:p14="http://schemas.microsoft.com/office/powerpoint/2010/main" val="405976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GB" smtClean="0"/>
              <a:t>Zurich, Date</a:t>
            </a:r>
            <a:endParaRPr lang="en-GB" dirty="0"/>
          </a:p>
        </p:txBody>
      </p:sp>
      <p:sp>
        <p:nvSpPr>
          <p:cNvPr id="2" name="Foliennummernplatzhalter 1"/>
          <p:cNvSpPr>
            <a:spLocks noGrp="1"/>
          </p:cNvSpPr>
          <p:nvPr>
            <p:ph type="sldNum" sz="quarter" idx="11"/>
          </p:nvPr>
        </p:nvSpPr>
        <p:spPr/>
        <p:txBody>
          <a:bodyPr/>
          <a:lstStyle/>
          <a:p>
            <a:fld id="{159F5E36-B941-428B-BC6B-EDC3E07F8BBB}" type="slidenum">
              <a:rPr lang="de-CH" smtClean="0"/>
              <a:pPr/>
              <a:t>‹#›</a:t>
            </a:fld>
            <a:endParaRPr lang="de-CH"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bwMode="white">
          <a:xfrm>
            <a:off x="647700" y="3032956"/>
            <a:ext cx="7848600" cy="1727745"/>
          </a:xfrm>
        </p:spPr>
        <p:txBody>
          <a:bodyPr/>
          <a:lstStyle>
            <a:lvl1pPr marL="0" indent="0">
              <a:buNone/>
              <a:defRPr sz="3000">
                <a:solidFill>
                  <a:srgbClr val="00489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dirty="0" smtClean="0"/>
              <a:t>Title</a:t>
            </a:r>
            <a:endParaRPr lang="en-GB" noProof="0" dirty="0"/>
          </a:p>
        </p:txBody>
      </p:sp>
      <p:sp>
        <p:nvSpPr>
          <p:cNvPr id="9" name="Textplatzhalter 10"/>
          <p:cNvSpPr>
            <a:spLocks noGrp="1"/>
          </p:cNvSpPr>
          <p:nvPr>
            <p:ph type="body" sz="quarter" idx="10" hasCustomPrompt="1"/>
          </p:nvPr>
        </p:nvSpPr>
        <p:spPr bwMode="white">
          <a:xfrm>
            <a:off x="647700" y="2708921"/>
            <a:ext cx="7848600" cy="324035"/>
          </a:xfrm>
        </p:spPr>
        <p:txBody>
          <a:bodyPr/>
          <a:lstStyle>
            <a:lvl1pPr marL="0" indent="0">
              <a:buFontTx/>
              <a:buNone/>
              <a:defRPr sz="2000">
                <a:solidFill>
                  <a:srgbClr val="A09991"/>
                </a:solidFill>
              </a:defRPr>
            </a:lvl1pPr>
          </a:lstStyle>
          <a:p>
            <a:pPr lvl="0"/>
            <a:r>
              <a:rPr lang="en-GB" noProof="0" dirty="0" smtClean="0"/>
              <a:t>Section</a:t>
            </a:r>
            <a:endParaRPr lang="en-GB" noProof="0" dirty="0"/>
          </a:p>
        </p:txBody>
      </p:sp>
      <p:cxnSp>
        <p:nvCxnSpPr>
          <p:cNvPr id="4" name="Gerade Verbindung 3"/>
          <p:cNvCxnSpPr/>
          <p:nvPr userDrawn="1"/>
        </p:nvCxnSpPr>
        <p:spPr>
          <a:xfrm>
            <a:off x="647700" y="3051428"/>
            <a:ext cx="7848600" cy="0"/>
          </a:xfrm>
          <a:prstGeom prst="line">
            <a:avLst/>
          </a:prstGeom>
          <a:ln w="12700">
            <a:solidFill>
              <a:srgbClr val="A0999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3828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ast page">
    <p:spTree>
      <p:nvGrpSpPr>
        <p:cNvPr id="1" name=""/>
        <p:cNvGrpSpPr/>
        <p:nvPr/>
      </p:nvGrpSpPr>
      <p:grpSpPr>
        <a:xfrm>
          <a:off x="0" y="0"/>
          <a:ext cx="0" cy="0"/>
          <a:chOff x="0" y="0"/>
          <a:chExt cx="0" cy="0"/>
        </a:xfrm>
      </p:grpSpPr>
      <p:sp>
        <p:nvSpPr>
          <p:cNvPr id="6" name="Abgerundetes Rechteck 5"/>
          <p:cNvSpPr/>
          <p:nvPr userDrawn="1"/>
        </p:nvSpPr>
        <p:spPr>
          <a:xfrm>
            <a:off x="358775" y="1557338"/>
            <a:ext cx="8426449" cy="5040312"/>
          </a:xfrm>
          <a:prstGeom prst="roundRect">
            <a:avLst>
              <a:gd name="adj" fmla="val 2182"/>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de-CH" sz="1600" dirty="0" err="1" smtClean="0"/>
          </a:p>
        </p:txBody>
      </p:sp>
      <p:sp>
        <p:nvSpPr>
          <p:cNvPr id="12" name="Textplatzhalter 28"/>
          <p:cNvSpPr>
            <a:spLocks noGrp="1"/>
          </p:cNvSpPr>
          <p:nvPr>
            <p:ph type="body" sz="quarter" idx="24" hasCustomPrompt="1"/>
          </p:nvPr>
        </p:nvSpPr>
        <p:spPr bwMode="white">
          <a:xfrm>
            <a:off x="647701" y="1844674"/>
            <a:ext cx="7848600" cy="684225"/>
          </a:xfrm>
        </p:spPr>
        <p:txBody>
          <a:bodyPr/>
          <a:lstStyle>
            <a:lvl1pPr marL="0" indent="0">
              <a:buFontTx/>
              <a:buNone/>
              <a:defRPr sz="2600" b="0">
                <a:solidFill>
                  <a:srgbClr val="FFFFFF"/>
                </a:solidFill>
              </a:defRPr>
            </a:lvl1pPr>
          </a:lstStyle>
          <a:p>
            <a:pPr lvl="0"/>
            <a:r>
              <a:rPr lang="en-GB" noProof="0" dirty="0" smtClean="0"/>
              <a:t>Title</a:t>
            </a:r>
            <a:endParaRPr lang="en-GB" noProof="0" dirty="0"/>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9944" y="265314"/>
            <a:ext cx="1434694" cy="431597"/>
          </a:xfrm>
          <a:prstGeom prst="rect">
            <a:avLst/>
          </a:prstGeom>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3516" y="318057"/>
            <a:ext cx="1332281" cy="199339"/>
          </a:xfrm>
          <a:prstGeom prst="rect">
            <a:avLst/>
          </a:prstGeom>
        </p:spPr>
      </p:pic>
      <p:sp>
        <p:nvSpPr>
          <p:cNvPr id="7" name="Textplatzhalter 33"/>
          <p:cNvSpPr>
            <a:spLocks noGrp="1"/>
          </p:cNvSpPr>
          <p:nvPr>
            <p:ph type="body" sz="quarter" idx="28" hasCustomPrompt="1"/>
          </p:nvPr>
        </p:nvSpPr>
        <p:spPr bwMode="white">
          <a:xfrm>
            <a:off x="647700" y="3933057"/>
            <a:ext cx="7848600" cy="1836203"/>
          </a:xfrm>
        </p:spPr>
        <p:txBody>
          <a:bodyPr/>
          <a:lstStyle>
            <a:lvl1pPr marL="0" indent="0">
              <a:buFontTx/>
              <a:buNone/>
              <a:defRPr sz="1200">
                <a:solidFill>
                  <a:schemeClr val="bg1"/>
                </a:solidFill>
              </a:defRPr>
            </a:lvl1pPr>
          </a:lstStyle>
          <a:p>
            <a:pPr lvl="0"/>
            <a:r>
              <a:rPr lang="en-GB" noProof="0" dirty="0" smtClean="0"/>
              <a:t>Contact</a:t>
            </a:r>
            <a:br>
              <a:rPr lang="en-GB" noProof="0" dirty="0" smtClean="0"/>
            </a:br>
            <a:r>
              <a:rPr lang="en-GB" noProof="0" dirty="0" smtClean="0"/>
              <a:t>E-Mail</a:t>
            </a:r>
            <a:endParaRPr lang="en-GB" noProof="0" dirty="0"/>
          </a:p>
        </p:txBody>
      </p:sp>
    </p:spTree>
    <p:extLst>
      <p:ext uri="{BB962C8B-B14F-4D97-AF65-F5344CB8AC3E}">
        <p14:creationId xmlns:p14="http://schemas.microsoft.com/office/powerpoint/2010/main" val="3495348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Titelplatzhalter 1"/>
          <p:cNvSpPr>
            <a:spLocks noGrp="1"/>
          </p:cNvSpPr>
          <p:nvPr>
            <p:ph type="title"/>
          </p:nvPr>
        </p:nvSpPr>
        <p:spPr bwMode="auto">
          <a:xfrm>
            <a:off x="647701" y="873125"/>
            <a:ext cx="7848600" cy="4317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smtClean="0"/>
              <a:t>Title</a:t>
            </a:r>
          </a:p>
        </p:txBody>
      </p:sp>
      <p:sp>
        <p:nvSpPr>
          <p:cNvPr id="24579" name="Textplatzhalter 2"/>
          <p:cNvSpPr>
            <a:spLocks noGrp="1"/>
          </p:cNvSpPr>
          <p:nvPr>
            <p:ph type="body" idx="1"/>
          </p:nvPr>
        </p:nvSpPr>
        <p:spPr bwMode="auto">
          <a:xfrm>
            <a:off x="647700" y="1557338"/>
            <a:ext cx="7848600" cy="4787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noProof="0" dirty="0" err="1" smtClean="0"/>
              <a:t>Mastertextformat</a:t>
            </a:r>
            <a:r>
              <a:rPr lang="en-GB" noProof="0" dirty="0" smtClean="0"/>
              <a:t> </a:t>
            </a:r>
            <a:r>
              <a:rPr lang="en-GB" noProof="0" dirty="0" err="1" smtClean="0"/>
              <a:t>bearbeiten</a:t>
            </a:r>
            <a:endParaRPr lang="en-GB" noProof="0" dirty="0" smtClean="0"/>
          </a:p>
          <a:p>
            <a:pPr lvl="1"/>
            <a:r>
              <a:rPr lang="en-GB" noProof="0" dirty="0" err="1" smtClean="0"/>
              <a:t>Zweite</a:t>
            </a:r>
            <a:r>
              <a:rPr lang="en-GB" noProof="0" dirty="0" smtClean="0"/>
              <a:t> </a:t>
            </a:r>
            <a:r>
              <a:rPr lang="en-GB" noProof="0" dirty="0" err="1" smtClean="0"/>
              <a:t>Ebene</a:t>
            </a:r>
            <a:endParaRPr lang="en-GB" noProof="0" dirty="0" smtClean="0"/>
          </a:p>
          <a:p>
            <a:pPr lvl="2"/>
            <a:r>
              <a:rPr lang="en-GB" noProof="0" dirty="0" err="1" smtClean="0"/>
              <a:t>Dritte</a:t>
            </a:r>
            <a:r>
              <a:rPr lang="en-GB" noProof="0" dirty="0" smtClean="0"/>
              <a:t> </a:t>
            </a:r>
            <a:r>
              <a:rPr lang="en-GB" noProof="0" dirty="0" err="1" smtClean="0"/>
              <a:t>Ebene</a:t>
            </a:r>
            <a:endParaRPr lang="en-GB" noProof="0" dirty="0" smtClean="0"/>
          </a:p>
          <a:p>
            <a:pPr lvl="3"/>
            <a:r>
              <a:rPr lang="en-GB" noProof="0" dirty="0" err="1" smtClean="0"/>
              <a:t>Vierte</a:t>
            </a:r>
            <a:r>
              <a:rPr lang="en-GB" noProof="0" dirty="0" smtClean="0"/>
              <a:t> </a:t>
            </a:r>
            <a:r>
              <a:rPr lang="en-GB" noProof="0" dirty="0" err="1" smtClean="0"/>
              <a:t>Ebene</a:t>
            </a:r>
            <a:endParaRPr lang="en-GB" noProof="0" dirty="0" smtClean="0"/>
          </a:p>
          <a:p>
            <a:pPr lvl="4"/>
            <a:r>
              <a:rPr lang="en-GB" noProof="0" dirty="0" err="1" smtClean="0"/>
              <a:t>Fünfte</a:t>
            </a:r>
            <a:r>
              <a:rPr lang="en-GB" noProof="0" dirty="0" smtClean="0"/>
              <a:t> </a:t>
            </a:r>
            <a:r>
              <a:rPr lang="en-GB" noProof="0" dirty="0" err="1" smtClean="0"/>
              <a:t>Ebene</a:t>
            </a:r>
            <a:endParaRPr lang="en-GB" noProof="0" dirty="0" smtClean="0"/>
          </a:p>
        </p:txBody>
      </p:sp>
      <p:sp>
        <p:nvSpPr>
          <p:cNvPr id="3" name="Fußzeilenplatzhalter 2"/>
          <p:cNvSpPr>
            <a:spLocks noGrp="1"/>
          </p:cNvSpPr>
          <p:nvPr>
            <p:ph type="ftr" sz="quarter" idx="3"/>
          </p:nvPr>
        </p:nvSpPr>
        <p:spPr>
          <a:xfrm>
            <a:off x="358775" y="6597650"/>
            <a:ext cx="5148262" cy="215726"/>
          </a:xfrm>
          <a:prstGeom prst="rect">
            <a:avLst/>
          </a:prstGeom>
        </p:spPr>
        <p:txBody>
          <a:bodyPr vert="horz" lIns="0" tIns="0" rIns="0" bIns="0" rtlCol="0" anchor="t" anchorCtr="0"/>
          <a:lstStyle>
            <a:lvl1pPr algn="l">
              <a:defRPr sz="1000">
                <a:solidFill>
                  <a:srgbClr val="000000"/>
                </a:solidFill>
              </a:defRPr>
            </a:lvl1pPr>
          </a:lstStyle>
          <a:p>
            <a:r>
              <a:rPr lang="en-GB" smtClean="0"/>
              <a:t>Zurich, Date</a:t>
            </a:r>
            <a:endParaRPr lang="en-GB" dirty="0"/>
          </a:p>
        </p:txBody>
      </p:sp>
      <p:sp>
        <p:nvSpPr>
          <p:cNvPr id="4" name="Foliennummernplatzhalter 3"/>
          <p:cNvSpPr>
            <a:spLocks noGrp="1"/>
          </p:cNvSpPr>
          <p:nvPr>
            <p:ph type="sldNum" sz="quarter" idx="4"/>
          </p:nvPr>
        </p:nvSpPr>
        <p:spPr>
          <a:xfrm>
            <a:off x="7320214" y="6597650"/>
            <a:ext cx="1465012" cy="179722"/>
          </a:xfrm>
          <a:prstGeom prst="rect">
            <a:avLst/>
          </a:prstGeom>
        </p:spPr>
        <p:txBody>
          <a:bodyPr vert="horz" lIns="0" tIns="0" rIns="0" bIns="0" rtlCol="0" anchor="t" anchorCtr="0"/>
          <a:lstStyle>
            <a:lvl1pPr algn="r">
              <a:defRPr sz="1000">
                <a:solidFill>
                  <a:srgbClr val="000000"/>
                </a:solidFill>
              </a:defRPr>
            </a:lvl1pPr>
          </a:lstStyle>
          <a:p>
            <a:fld id="{159F5E36-B941-428B-BC6B-EDC3E07F8BBB}" type="slidenum">
              <a:rPr lang="de-CH" smtClean="0"/>
              <a:pPr/>
              <a:t>‹#›</a:t>
            </a:fld>
            <a:endParaRPr lang="de-CH" dirty="0"/>
          </a:p>
        </p:txBody>
      </p:sp>
      <p:sp>
        <p:nvSpPr>
          <p:cNvPr id="2" name="Abgerundetes Rechteck 1"/>
          <p:cNvSpPr/>
          <p:nvPr/>
        </p:nvSpPr>
        <p:spPr>
          <a:xfrm>
            <a:off x="358775" y="-9525"/>
            <a:ext cx="8426450" cy="630237"/>
          </a:xfrm>
          <a:custGeom>
            <a:avLst/>
            <a:gdLst/>
            <a:ahLst/>
            <a:cxnLst/>
            <a:rect l="l" t="t" r="r" b="b"/>
            <a:pathLst>
              <a:path w="8426450" h="630237">
                <a:moveTo>
                  <a:pt x="0" y="0"/>
                </a:moveTo>
                <a:lnTo>
                  <a:pt x="8426450" y="0"/>
                </a:lnTo>
                <a:lnTo>
                  <a:pt x="8426450" y="520793"/>
                </a:lnTo>
                <a:cubicBezTo>
                  <a:pt x="8426450" y="581237"/>
                  <a:pt x="8377450" y="630237"/>
                  <a:pt x="8317006" y="630237"/>
                </a:cubicBezTo>
                <a:lnTo>
                  <a:pt x="109444" y="630237"/>
                </a:lnTo>
                <a:cubicBezTo>
                  <a:pt x="49000" y="630237"/>
                  <a:pt x="0" y="581237"/>
                  <a:pt x="0" y="520793"/>
                </a:cubicBezTo>
                <a:close/>
              </a:path>
            </a:pathLst>
          </a:custGeom>
          <a:solidFill>
            <a:srgbClr val="00489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de-CH" sz="1600" dirty="0" err="1" smtClean="0"/>
          </a:p>
        </p:txBody>
      </p:sp>
      <p:pic>
        <p:nvPicPr>
          <p:cNvPr id="7" name="Grafik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3547" y="179257"/>
            <a:ext cx="1063447" cy="170993"/>
          </a:xfrm>
          <a:prstGeom prst="rect">
            <a:avLst/>
          </a:prstGeom>
        </p:spPr>
      </p:pic>
      <p:pic>
        <p:nvPicPr>
          <p:cNvPr id="9" name="Grafik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20213" y="124018"/>
            <a:ext cx="1191463" cy="360274"/>
          </a:xfrm>
          <a:prstGeom prst="rect">
            <a:avLst/>
          </a:prstGeom>
        </p:spPr>
      </p:pic>
    </p:spTree>
  </p:cSld>
  <p:clrMap bg1="lt1" tx1="dk1" bg2="lt2" tx2="dk2" accent1="accent1" accent2="accent2" accent3="accent3" accent4="accent4" accent5="accent5" accent6="accent6" hlink="hlink" folHlink="folHlink"/>
  <p:sldLayoutIdLst>
    <p:sldLayoutId id="2147483763" r:id="rId1"/>
    <p:sldLayoutId id="2147483755" r:id="rId2"/>
    <p:sldLayoutId id="2147483756" r:id="rId3"/>
    <p:sldLayoutId id="2147483778" r:id="rId4"/>
    <p:sldLayoutId id="2147483762" r:id="rId5"/>
    <p:sldLayoutId id="2147483777" r:id="rId6"/>
    <p:sldLayoutId id="2147483761" r:id="rId7"/>
    <p:sldLayoutId id="2147483781" r:id="rId8"/>
    <p:sldLayoutId id="2147483771" r:id="rId9"/>
    <p:sldLayoutId id="2147483775" r:id="rId10"/>
    <p:sldLayoutId id="2147483776" r:id="rId11"/>
    <p:sldLayoutId id="2147483782" r:id="rId12"/>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200" b="0" kern="1200">
          <a:solidFill>
            <a:srgbClr val="004893"/>
          </a:solidFill>
          <a:latin typeface="+mj-lt"/>
          <a:ea typeface="+mj-ea"/>
          <a:cs typeface="+mj-cs"/>
        </a:defRPr>
      </a:lvl1pPr>
      <a:lvl2pPr algn="l" rtl="0" eaLnBrk="1" fontAlgn="base" hangingPunct="1">
        <a:spcBef>
          <a:spcPct val="0"/>
        </a:spcBef>
        <a:spcAft>
          <a:spcPct val="0"/>
        </a:spcAft>
        <a:defRPr sz="2000">
          <a:solidFill>
            <a:srgbClr val="182D71"/>
          </a:solidFill>
          <a:latin typeface="Arial" charset="0"/>
        </a:defRPr>
      </a:lvl2pPr>
      <a:lvl3pPr algn="l" rtl="0" eaLnBrk="1" fontAlgn="base" hangingPunct="1">
        <a:spcBef>
          <a:spcPct val="0"/>
        </a:spcBef>
        <a:spcAft>
          <a:spcPct val="0"/>
        </a:spcAft>
        <a:defRPr sz="2000">
          <a:solidFill>
            <a:srgbClr val="182D71"/>
          </a:solidFill>
          <a:latin typeface="Arial" charset="0"/>
        </a:defRPr>
      </a:lvl3pPr>
      <a:lvl4pPr algn="l" rtl="0" eaLnBrk="1" fontAlgn="base" hangingPunct="1">
        <a:spcBef>
          <a:spcPct val="0"/>
        </a:spcBef>
        <a:spcAft>
          <a:spcPct val="0"/>
        </a:spcAft>
        <a:defRPr sz="2000">
          <a:solidFill>
            <a:srgbClr val="182D71"/>
          </a:solidFill>
          <a:latin typeface="Arial" charset="0"/>
        </a:defRPr>
      </a:lvl4pPr>
      <a:lvl5pPr algn="l" rtl="0" eaLnBrk="1" fontAlgn="base" hangingPunct="1">
        <a:spcBef>
          <a:spcPct val="0"/>
        </a:spcBef>
        <a:spcAft>
          <a:spcPct val="0"/>
        </a:spcAft>
        <a:defRPr sz="2000">
          <a:solidFill>
            <a:srgbClr val="182D71"/>
          </a:solidFill>
          <a:latin typeface="Arial" charset="0"/>
        </a:defRPr>
      </a:lvl5pPr>
      <a:lvl6pPr marL="457200" algn="l" rtl="0" eaLnBrk="1" fontAlgn="base" hangingPunct="1">
        <a:spcBef>
          <a:spcPct val="0"/>
        </a:spcBef>
        <a:spcAft>
          <a:spcPct val="0"/>
        </a:spcAft>
        <a:defRPr sz="2000">
          <a:solidFill>
            <a:srgbClr val="182D71"/>
          </a:solidFill>
          <a:latin typeface="Arial" charset="0"/>
        </a:defRPr>
      </a:lvl6pPr>
      <a:lvl7pPr marL="914400" algn="l" rtl="0" eaLnBrk="1" fontAlgn="base" hangingPunct="1">
        <a:spcBef>
          <a:spcPct val="0"/>
        </a:spcBef>
        <a:spcAft>
          <a:spcPct val="0"/>
        </a:spcAft>
        <a:defRPr sz="2000">
          <a:solidFill>
            <a:srgbClr val="182D71"/>
          </a:solidFill>
          <a:latin typeface="Arial" charset="0"/>
        </a:defRPr>
      </a:lvl7pPr>
      <a:lvl8pPr marL="1371600" algn="l" rtl="0" eaLnBrk="1" fontAlgn="base" hangingPunct="1">
        <a:spcBef>
          <a:spcPct val="0"/>
        </a:spcBef>
        <a:spcAft>
          <a:spcPct val="0"/>
        </a:spcAft>
        <a:defRPr sz="2000">
          <a:solidFill>
            <a:srgbClr val="182D71"/>
          </a:solidFill>
          <a:latin typeface="Arial" charset="0"/>
        </a:defRPr>
      </a:lvl8pPr>
      <a:lvl9pPr marL="1828800" algn="l" rtl="0" eaLnBrk="1" fontAlgn="base" hangingPunct="1">
        <a:spcBef>
          <a:spcPct val="0"/>
        </a:spcBef>
        <a:spcAft>
          <a:spcPct val="0"/>
        </a:spcAft>
        <a:defRPr sz="2000">
          <a:solidFill>
            <a:srgbClr val="182D71"/>
          </a:solidFill>
          <a:latin typeface="Arial" charset="0"/>
        </a:defRPr>
      </a:lvl9pPr>
    </p:titleStyle>
    <p:bodyStyle>
      <a:lvl1pPr marL="270000" indent="-270000" algn="l" rtl="0" eaLnBrk="1" fontAlgn="base" hangingPunct="1">
        <a:spcBef>
          <a:spcPts val="800"/>
        </a:spcBef>
        <a:spcAft>
          <a:spcPct val="0"/>
        </a:spcAft>
        <a:buClr>
          <a:srgbClr val="004893"/>
        </a:buClr>
        <a:buFont typeface="Wingdings 2" panose="05020102010507070707" pitchFamily="18" charset="2"/>
        <a:buChar char="¡"/>
        <a:tabLst>
          <a:tab pos="893763" algn="l"/>
        </a:tabLst>
        <a:defRPr sz="1600" b="0" kern="1200">
          <a:solidFill>
            <a:schemeClr val="tx1"/>
          </a:solidFill>
          <a:latin typeface="+mn-lt"/>
          <a:ea typeface="+mn-ea"/>
          <a:cs typeface="+mn-cs"/>
        </a:defRPr>
      </a:lvl1pPr>
      <a:lvl2pPr marL="540000" indent="-270000" algn="l" rtl="0" eaLnBrk="1" fontAlgn="base" hangingPunct="1">
        <a:spcBef>
          <a:spcPts val="600"/>
        </a:spcBef>
        <a:spcAft>
          <a:spcPct val="0"/>
        </a:spcAft>
        <a:buClr>
          <a:srgbClr val="004893"/>
        </a:buClr>
        <a:buFont typeface="Arial" panose="020B0604020202020204" pitchFamily="34" charset="0"/>
        <a:buChar char="–"/>
        <a:tabLst>
          <a:tab pos="893763" algn="l"/>
        </a:tabLst>
        <a:defRPr sz="1400" b="0" kern="1200">
          <a:solidFill>
            <a:schemeClr val="tx1"/>
          </a:solidFill>
          <a:latin typeface="+mn-lt"/>
          <a:ea typeface="+mn-ea"/>
          <a:cs typeface="+mn-cs"/>
        </a:defRPr>
      </a:lvl2pPr>
      <a:lvl3pPr marL="810000" indent="-270000" algn="l" rtl="0" eaLnBrk="1" fontAlgn="base" hangingPunct="1">
        <a:spcBef>
          <a:spcPts val="400"/>
        </a:spcBef>
        <a:spcAft>
          <a:spcPct val="0"/>
        </a:spcAft>
        <a:buClr>
          <a:srgbClr val="004893"/>
        </a:buClr>
        <a:buFont typeface="Arial" panose="020B0604020202020204" pitchFamily="34" charset="0"/>
        <a:buChar char="–"/>
        <a:tabLst>
          <a:tab pos="893763" algn="l"/>
        </a:tabLst>
        <a:defRPr sz="1200" kern="1200">
          <a:solidFill>
            <a:schemeClr val="tx1"/>
          </a:solidFill>
          <a:latin typeface="+mn-lt"/>
          <a:ea typeface="+mn-ea"/>
          <a:cs typeface="+mn-cs"/>
        </a:defRPr>
      </a:lvl3pPr>
      <a:lvl4pPr marL="1080000" indent="-270000" algn="l" rtl="0" eaLnBrk="1" fontAlgn="base" hangingPunct="1">
        <a:spcBef>
          <a:spcPts val="400"/>
        </a:spcBef>
        <a:spcAft>
          <a:spcPct val="0"/>
        </a:spcAft>
        <a:buClr>
          <a:srgbClr val="004893"/>
        </a:buClr>
        <a:buFont typeface="Arial" panose="020B0604020202020204" pitchFamily="34" charset="0"/>
        <a:buChar char="–"/>
        <a:tabLst>
          <a:tab pos="893763" algn="l"/>
        </a:tabLst>
        <a:defRPr sz="1200" kern="1200">
          <a:solidFill>
            <a:schemeClr val="tx1"/>
          </a:solidFill>
          <a:latin typeface="+mn-lt"/>
          <a:ea typeface="+mn-ea"/>
          <a:cs typeface="+mn-cs"/>
        </a:defRPr>
      </a:lvl4pPr>
      <a:lvl5pPr marL="1350000" marR="0" indent="-270000" algn="l" defTabSz="989013" rtl="0" eaLnBrk="1" fontAlgn="base" latinLnBrk="0" hangingPunct="1">
        <a:lnSpc>
          <a:spcPct val="100000"/>
        </a:lnSpc>
        <a:spcBef>
          <a:spcPts val="400"/>
        </a:spcBef>
        <a:spcAft>
          <a:spcPct val="0"/>
        </a:spcAft>
        <a:buClr>
          <a:srgbClr val="004893"/>
        </a:buClr>
        <a:buSzTx/>
        <a:buFont typeface="Arial" panose="020B0604020202020204" pitchFamily="34" charset="0"/>
        <a:buChar char="–"/>
        <a:tabLst>
          <a:tab pos="893763" algn="l"/>
        </a:tabLst>
        <a:defRPr sz="1200" kern="1200" baseline="0">
          <a:solidFill>
            <a:schemeClr val="tx1"/>
          </a:solidFill>
          <a:latin typeface="+mn-lt"/>
          <a:ea typeface="+mn-ea"/>
          <a:cs typeface="+mn-cs"/>
        </a:defRPr>
      </a:lvl5pPr>
      <a:lvl6pPr marL="1073150" indent="0" algn="l" defTabSz="914400" rtl="0" eaLnBrk="1" latinLnBrk="0" hangingPunct="1">
        <a:spcBef>
          <a:spcPct val="20000"/>
        </a:spcBef>
        <a:buClr>
          <a:schemeClr val="tx2"/>
        </a:buClr>
        <a:buFont typeface="Arial" pitchFamily="34" charset="0"/>
        <a:buNone/>
        <a:tabLst/>
        <a:defRPr sz="1400" kern="1200">
          <a:solidFill>
            <a:schemeClr val="tx1"/>
          </a:solidFill>
          <a:latin typeface="+mn-lt"/>
          <a:ea typeface="+mn-ea"/>
          <a:cs typeface="+mn-cs"/>
        </a:defRPr>
      </a:lvl6pPr>
      <a:lvl7pPr marL="1701800" marR="0" indent="0" algn="l" defTabSz="914400" rtl="0" eaLnBrk="1" fontAlgn="base" latinLnBrk="0" hangingPunct="1">
        <a:lnSpc>
          <a:spcPct val="100000"/>
        </a:lnSpc>
        <a:spcBef>
          <a:spcPct val="20000"/>
        </a:spcBef>
        <a:spcAft>
          <a:spcPct val="0"/>
        </a:spcAft>
        <a:buClr>
          <a:schemeClr val="tx2"/>
        </a:buClr>
        <a:buSzTx/>
        <a:buFont typeface="Arial" pitchFamily="34" charset="0"/>
        <a:buNone/>
        <a:tabLst>
          <a:tab pos="893763" algn="l"/>
        </a:tabLst>
        <a:defRPr sz="12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ocs.oracle.com/javase/tutorial/essential/io/dirs.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java.net/blogs/forax"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hyperlink" Target="http://www.oracle.com/webfolder/technetwork/tutorials/obe/java/G1GettingStarted/index.html" TargetMode="Externa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hyperlink" Target="http://www.oracle.com/webfolder/technetwork/tutorials/obe/java/G1GettingStarted/index.html"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24"/>
          </p:nvPr>
        </p:nvSpPr>
        <p:spPr/>
        <p:txBody>
          <a:bodyPr/>
          <a:lstStyle/>
          <a:p>
            <a:r>
              <a:rPr lang="en-US" dirty="0"/>
              <a:t>New Java 6/7/8 features</a:t>
            </a:r>
            <a:endParaRPr lang="en-GB" dirty="0"/>
          </a:p>
        </p:txBody>
      </p:sp>
      <p:sp>
        <p:nvSpPr>
          <p:cNvPr id="4" name="Textplatzhalter 3"/>
          <p:cNvSpPr>
            <a:spLocks noGrp="1"/>
          </p:cNvSpPr>
          <p:nvPr>
            <p:ph type="body" sz="quarter" idx="26"/>
          </p:nvPr>
        </p:nvSpPr>
        <p:spPr/>
        <p:txBody>
          <a:bodyPr/>
          <a:lstStyle/>
          <a:p>
            <a:r>
              <a:rPr lang="en-GB" b="1" dirty="0" err="1" smtClean="0"/>
              <a:t>Avaloq</a:t>
            </a:r>
            <a:r>
              <a:rPr lang="en-GB" b="1" dirty="0" smtClean="0"/>
              <a:t> Evolution AG  </a:t>
            </a:r>
            <a:r>
              <a:rPr lang="en-GB" dirty="0" smtClean="0"/>
              <a:t>|  </a:t>
            </a:r>
            <a:r>
              <a:rPr lang="en-GB" dirty="0" err="1" smtClean="0"/>
              <a:t>Allmendstrasse</a:t>
            </a:r>
            <a:r>
              <a:rPr lang="en-GB" dirty="0" smtClean="0"/>
              <a:t> 140 | 8027 Zurich | Switzerland</a:t>
            </a:r>
          </a:p>
          <a:p>
            <a:r>
              <a:rPr lang="en-GB" dirty="0" smtClean="0"/>
              <a:t>T +41 58 316 10 10 | F +41 58 316 10 19 | www.avaloq.com</a:t>
            </a:r>
          </a:p>
        </p:txBody>
      </p:sp>
      <p:sp>
        <p:nvSpPr>
          <p:cNvPr id="3" name="Textplatzhalter 2"/>
          <p:cNvSpPr>
            <a:spLocks noGrp="1"/>
          </p:cNvSpPr>
          <p:nvPr>
            <p:ph type="body" sz="quarter" idx="25"/>
          </p:nvPr>
        </p:nvSpPr>
        <p:spPr/>
        <p:txBody>
          <a:bodyPr/>
          <a:lstStyle/>
          <a:p>
            <a:r>
              <a:rPr lang="en-GB" dirty="0"/>
              <a:t>Tools Innovation Architecture Meeting</a:t>
            </a:r>
          </a:p>
        </p:txBody>
      </p:sp>
      <p:sp>
        <p:nvSpPr>
          <p:cNvPr id="5" name="Textplatzhalter 4"/>
          <p:cNvSpPr>
            <a:spLocks noGrp="1"/>
          </p:cNvSpPr>
          <p:nvPr>
            <p:ph type="body" sz="quarter" idx="27"/>
          </p:nvPr>
        </p:nvSpPr>
        <p:spPr/>
        <p:txBody>
          <a:bodyPr/>
          <a:lstStyle/>
          <a:p>
            <a:r>
              <a:rPr lang="en-GB" dirty="0" smtClean="0"/>
              <a:t>July 8, 2015</a:t>
            </a:r>
            <a:endParaRPr lang="en-GB" dirty="0"/>
          </a:p>
        </p:txBody>
      </p:sp>
      <p:sp>
        <p:nvSpPr>
          <p:cNvPr id="15" name="Textplatzhalter 14"/>
          <p:cNvSpPr>
            <a:spLocks noGrp="1"/>
          </p:cNvSpPr>
          <p:nvPr>
            <p:ph type="body" sz="quarter" idx="29"/>
          </p:nvPr>
        </p:nvSpPr>
        <p:spPr>
          <a:xfrm>
            <a:off x="636687" y="3933825"/>
            <a:ext cx="7848600" cy="791319"/>
          </a:xfrm>
        </p:spPr>
        <p:txBody>
          <a:bodyPr/>
          <a:lstStyle/>
          <a:p>
            <a:r>
              <a:rPr lang="de-CH" dirty="0"/>
              <a:t>Vladimir Hirsl</a:t>
            </a:r>
            <a:br>
              <a:rPr lang="de-CH" dirty="0"/>
            </a:br>
            <a:r>
              <a:rPr lang="de-CH" dirty="0"/>
              <a:t>Kai </a:t>
            </a:r>
            <a:r>
              <a:rPr lang="de-CH" dirty="0" smtClean="0"/>
              <a:t>Honsel</a:t>
            </a:r>
            <a:br>
              <a:rPr lang="de-CH" dirty="0" smtClean="0"/>
            </a:br>
            <a:r>
              <a:rPr lang="de-CH" dirty="0" smtClean="0"/>
              <a:t>Roman Mitin</a:t>
            </a:r>
            <a:br>
              <a:rPr lang="de-CH" dirty="0" smtClean="0"/>
            </a:br>
            <a:endParaRPr lang="de-CH" dirty="0"/>
          </a:p>
        </p:txBody>
      </p:sp>
    </p:spTree>
    <p:extLst>
      <p:ext uri="{BB962C8B-B14F-4D97-AF65-F5344CB8AC3E}">
        <p14:creationId xmlns:p14="http://schemas.microsoft.com/office/powerpoint/2010/main" val="4149196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idx="1"/>
          </p:nvPr>
        </p:nvSpPr>
        <p:spPr/>
        <p:txBody>
          <a:bodyPr/>
          <a:lstStyle/>
          <a:p>
            <a:r>
              <a:rPr lang="en-GB" dirty="0" smtClean="0"/>
              <a:t>Java 7</a:t>
            </a:r>
            <a:endParaRPr lang="en-GB" dirty="0"/>
          </a:p>
        </p:txBody>
      </p:sp>
      <p:sp>
        <p:nvSpPr>
          <p:cNvPr id="8" name="Textplatzhalter 7"/>
          <p:cNvSpPr>
            <a:spLocks noGrp="1"/>
          </p:cNvSpPr>
          <p:nvPr>
            <p:ph type="body" sz="quarter" idx="10"/>
          </p:nvPr>
        </p:nvSpPr>
        <p:spPr/>
        <p:txBody>
          <a:bodyPr/>
          <a:lstStyle/>
          <a:p>
            <a:r>
              <a:rPr lang="en-GB" dirty="0" smtClean="0"/>
              <a:t>Section</a:t>
            </a:r>
            <a:endParaRPr lang="en-GB" dirty="0"/>
          </a:p>
        </p:txBody>
      </p:sp>
    </p:spTree>
    <p:extLst>
      <p:ext uri="{BB962C8B-B14F-4D97-AF65-F5344CB8AC3E}">
        <p14:creationId xmlns:p14="http://schemas.microsoft.com/office/powerpoint/2010/main" val="1928758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type="body" sz="quarter" idx="10"/>
          </p:nvPr>
        </p:nvSpPr>
        <p:spPr/>
        <p:txBody>
          <a:bodyPr/>
          <a:lstStyle/>
          <a:p>
            <a:pPr lvl="1"/>
            <a:r>
              <a:rPr lang="en-US" dirty="0" smtClean="0"/>
              <a:t>Strings in Switch</a:t>
            </a:r>
          </a:p>
          <a:p>
            <a:pPr lvl="1"/>
            <a:endParaRPr lang="en-US" dirty="0" smtClean="0"/>
          </a:p>
          <a:p>
            <a:pPr lvl="1"/>
            <a:r>
              <a:rPr lang="en-US" dirty="0" smtClean="0"/>
              <a:t>Underscores in Numbers</a:t>
            </a:r>
          </a:p>
          <a:p>
            <a:pPr lvl="1"/>
            <a:endParaRPr lang="en-US" dirty="0" smtClean="0"/>
          </a:p>
          <a:p>
            <a:pPr lvl="1"/>
            <a:r>
              <a:rPr lang="en-US" dirty="0" smtClean="0"/>
              <a:t>Binary Literals</a:t>
            </a:r>
          </a:p>
          <a:p>
            <a:pPr lvl="1"/>
            <a:endParaRPr lang="en-US" dirty="0" smtClean="0"/>
          </a:p>
          <a:p>
            <a:pPr lvl="1"/>
            <a:r>
              <a:rPr lang="en-US" dirty="0" smtClean="0"/>
              <a:t>Multi-Catch and more precise re-throw</a:t>
            </a:r>
          </a:p>
          <a:p>
            <a:pPr lvl="1"/>
            <a:endParaRPr lang="en-US" dirty="0" smtClean="0"/>
          </a:p>
          <a:p>
            <a:pPr lvl="1"/>
            <a:r>
              <a:rPr lang="en-US" dirty="0" smtClean="0"/>
              <a:t>Try-with-resources</a:t>
            </a:r>
          </a:p>
          <a:p>
            <a:pPr lvl="1"/>
            <a:endParaRPr lang="en-US" dirty="0"/>
          </a:p>
          <a:p>
            <a:pPr lvl="1"/>
            <a:r>
              <a:rPr lang="en-US" dirty="0" smtClean="0"/>
              <a:t>Type Inference for Generic Instance Creation</a:t>
            </a:r>
            <a:endParaRPr lang="en-US" dirty="0"/>
          </a:p>
        </p:txBody>
      </p:sp>
      <p:sp>
        <p:nvSpPr>
          <p:cNvPr id="6" name="Titel 5"/>
          <p:cNvSpPr>
            <a:spLocks noGrp="1"/>
          </p:cNvSpPr>
          <p:nvPr>
            <p:ph type="title"/>
          </p:nvPr>
        </p:nvSpPr>
        <p:spPr/>
        <p:txBody>
          <a:bodyPr/>
          <a:lstStyle/>
          <a:p>
            <a:r>
              <a:rPr lang="de-CH" dirty="0" smtClean="0"/>
              <a:t>Java SE 7 Language Highlights</a:t>
            </a:r>
            <a:endParaRPr lang="en-GB" dirty="0"/>
          </a:p>
        </p:txBody>
      </p:sp>
      <p:sp>
        <p:nvSpPr>
          <p:cNvPr id="3" name="Foliennummernplatzhalter 2"/>
          <p:cNvSpPr>
            <a:spLocks noGrp="1"/>
          </p:cNvSpPr>
          <p:nvPr>
            <p:ph type="sldNum" sz="quarter" idx="12"/>
          </p:nvPr>
        </p:nvSpPr>
        <p:spPr/>
        <p:txBody>
          <a:bodyPr/>
          <a:lstStyle/>
          <a:p>
            <a:fld id="{159F5E36-B941-428B-BC6B-EDC3E07F8BBB}" type="slidenum">
              <a:rPr lang="de-CH" smtClean="0"/>
              <a:pPr/>
              <a:t>11</a:t>
            </a:fld>
            <a:endParaRPr lang="de-CH" dirty="0"/>
          </a:p>
        </p:txBody>
      </p:sp>
    </p:spTree>
    <p:extLst>
      <p:ext uri="{BB962C8B-B14F-4D97-AF65-F5344CB8AC3E}">
        <p14:creationId xmlns:p14="http://schemas.microsoft.com/office/powerpoint/2010/main" val="2379700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Strings in </a:t>
            </a:r>
            <a:r>
              <a:rPr lang="en-CA" dirty="0" smtClean="0"/>
              <a:t>Switch</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12</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GB" sz="1600" dirty="0">
                <a:solidFill>
                  <a:srgbClr val="000000"/>
                </a:solidFill>
                <a:latin typeface="Consolas"/>
              </a:rPr>
              <a:t>String </a:t>
            </a:r>
            <a:r>
              <a:rPr lang="en-GB" sz="1600" dirty="0" err="1">
                <a:solidFill>
                  <a:srgbClr val="000000"/>
                </a:solidFill>
                <a:latin typeface="Consolas"/>
              </a:rPr>
              <a:t>str</a:t>
            </a:r>
            <a:r>
              <a:rPr lang="en-GB" sz="1600" dirty="0">
                <a:solidFill>
                  <a:srgbClr val="000000"/>
                </a:solidFill>
                <a:latin typeface="Consolas"/>
              </a:rPr>
              <a:t> = </a:t>
            </a:r>
            <a:r>
              <a:rPr lang="en-GB" sz="1600" dirty="0" err="1">
                <a:solidFill>
                  <a:srgbClr val="000000"/>
                </a:solidFill>
                <a:latin typeface="Consolas"/>
              </a:rPr>
              <a:t>getSomeString</a:t>
            </a:r>
            <a:r>
              <a:rPr lang="en-GB" sz="1600" dirty="0">
                <a:solidFill>
                  <a:srgbClr val="000000"/>
                </a:solidFill>
                <a:latin typeface="Consolas"/>
              </a:rPr>
              <a:t>();</a:t>
            </a:r>
          </a:p>
          <a:p>
            <a:r>
              <a:rPr lang="en-GB" sz="1600" b="1" dirty="0">
                <a:solidFill>
                  <a:srgbClr val="7F0055"/>
                </a:solidFill>
                <a:latin typeface="Consolas"/>
              </a:rPr>
              <a:t>switch</a:t>
            </a:r>
            <a:r>
              <a:rPr lang="en-GB" sz="1600" dirty="0">
                <a:solidFill>
                  <a:srgbClr val="000000"/>
                </a:solidFill>
                <a:latin typeface="Consolas"/>
              </a:rPr>
              <a:t> (</a:t>
            </a:r>
            <a:r>
              <a:rPr lang="en-GB" sz="1600" dirty="0" err="1">
                <a:solidFill>
                  <a:srgbClr val="000000"/>
                </a:solidFill>
                <a:latin typeface="Consolas"/>
              </a:rPr>
              <a:t>str</a:t>
            </a:r>
            <a:r>
              <a:rPr lang="en-GB" sz="1600" dirty="0">
                <a:solidFill>
                  <a:srgbClr val="000000"/>
                </a:solidFill>
                <a:latin typeface="Consolas"/>
              </a:rPr>
              <a:t>) {</a:t>
            </a:r>
          </a:p>
          <a:p>
            <a:r>
              <a:rPr lang="en-GB" sz="1600" dirty="0" smtClean="0">
                <a:solidFill>
                  <a:srgbClr val="7F0055"/>
                </a:solidFill>
                <a:latin typeface="Consolas"/>
              </a:rPr>
              <a:t>    </a:t>
            </a:r>
            <a:r>
              <a:rPr lang="en-GB" sz="1600" b="1" dirty="0" smtClean="0">
                <a:solidFill>
                  <a:srgbClr val="7F0055"/>
                </a:solidFill>
                <a:latin typeface="Consolas"/>
              </a:rPr>
              <a:t>case</a:t>
            </a:r>
            <a:r>
              <a:rPr lang="en-GB" sz="1600" dirty="0" smtClean="0">
                <a:solidFill>
                  <a:srgbClr val="000000"/>
                </a:solidFill>
                <a:latin typeface="Consolas"/>
              </a:rPr>
              <a:t> </a:t>
            </a:r>
            <a:r>
              <a:rPr lang="en-GB" sz="1600" dirty="0">
                <a:solidFill>
                  <a:srgbClr val="2A00FF"/>
                </a:solidFill>
                <a:latin typeface="Consolas"/>
              </a:rPr>
              <a:t>"Option A"</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doSomethingWithOptionA</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break</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case</a:t>
            </a:r>
            <a:r>
              <a:rPr lang="en-GB" sz="1600" dirty="0" smtClean="0">
                <a:solidFill>
                  <a:srgbClr val="000000"/>
                </a:solidFill>
                <a:latin typeface="Consolas"/>
              </a:rPr>
              <a:t> </a:t>
            </a:r>
            <a:r>
              <a:rPr lang="en-GB" sz="1600" dirty="0">
                <a:solidFill>
                  <a:srgbClr val="2A00FF"/>
                </a:solidFill>
                <a:latin typeface="Consolas"/>
              </a:rPr>
              <a:t>"Option B"</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doSomethingWithOptionB</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break</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default</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doDefault</a:t>
            </a:r>
            <a:r>
              <a:rPr lang="en-GB" sz="1600" dirty="0">
                <a:solidFill>
                  <a:srgbClr val="000000"/>
                </a:solidFill>
                <a:latin typeface="Consolas"/>
              </a:rPr>
              <a:t>();</a:t>
            </a:r>
          </a:p>
          <a:p>
            <a:r>
              <a:rPr lang="en-GB" sz="1600" dirty="0">
                <a:solidFill>
                  <a:srgbClr val="000000"/>
                </a:solidFill>
                <a:latin typeface="Consolas"/>
              </a:rPr>
              <a:t>}</a:t>
            </a:r>
          </a:p>
        </p:txBody>
      </p:sp>
    </p:spTree>
    <p:extLst>
      <p:ext uri="{BB962C8B-B14F-4D97-AF65-F5344CB8AC3E}">
        <p14:creationId xmlns:p14="http://schemas.microsoft.com/office/powerpoint/2010/main" val="1703527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endParaRPr lang="en-CA" dirty="0" smtClean="0"/>
          </a:p>
        </p:txBody>
      </p:sp>
      <p:sp>
        <p:nvSpPr>
          <p:cNvPr id="3" name="Title 2"/>
          <p:cNvSpPr>
            <a:spLocks noGrp="1"/>
          </p:cNvSpPr>
          <p:nvPr>
            <p:ph type="title"/>
          </p:nvPr>
        </p:nvSpPr>
        <p:spPr/>
        <p:txBody>
          <a:bodyPr/>
          <a:lstStyle/>
          <a:p>
            <a:r>
              <a:rPr lang="en-US" dirty="0" smtClean="0"/>
              <a:t>Java 7 Highlights: </a:t>
            </a:r>
            <a:r>
              <a:rPr lang="en-CA" dirty="0" smtClean="0"/>
              <a:t>Underscores </a:t>
            </a:r>
            <a:r>
              <a:rPr lang="en-CA" dirty="0"/>
              <a:t>in </a:t>
            </a:r>
            <a:r>
              <a:rPr lang="en-CA" dirty="0" smtClean="0"/>
              <a:t>Numbers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13</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underscoresInNumbers</a:t>
            </a:r>
            <a:r>
              <a:rPr lang="en-GB" sz="1600" dirty="0">
                <a:solidFill>
                  <a:srgbClr val="000000"/>
                </a:solidFill>
                <a:latin typeface="Consolas"/>
              </a:rPr>
              <a:t>() {</a:t>
            </a:r>
          </a:p>
          <a:p>
            <a:endParaRPr lang="en-GB" sz="1600" dirty="0" smtClean="0">
              <a:solidFill>
                <a:srgbClr val="3F7F5F"/>
              </a:solidFill>
              <a:latin typeface="Consolas"/>
            </a:endParaRPr>
          </a:p>
          <a:p>
            <a:r>
              <a:rPr lang="en-GB" sz="1600" dirty="0" smtClean="0">
                <a:solidFill>
                  <a:srgbClr val="3F7F5F"/>
                </a:solidFill>
                <a:latin typeface="Consolas"/>
              </a:rPr>
              <a:t>    // </a:t>
            </a:r>
            <a:r>
              <a:rPr lang="en-GB" sz="1600" dirty="0">
                <a:solidFill>
                  <a:srgbClr val="3F7F5F"/>
                </a:solidFill>
                <a:latin typeface="Consolas"/>
              </a:rPr>
              <a:t>THE NEW WAY</a:t>
            </a:r>
          </a:p>
          <a:p>
            <a:r>
              <a:rPr lang="en-GB" sz="1600" dirty="0" smtClean="0">
                <a:solidFill>
                  <a:srgbClr val="7F0055"/>
                </a:solidFill>
                <a:latin typeface="Consolas"/>
              </a:rPr>
              <a:t>    </a:t>
            </a:r>
            <a:r>
              <a:rPr lang="en-GB" sz="1600" b="1" dirty="0" err="1" smtClean="0">
                <a:solidFill>
                  <a:srgbClr val="7F0055"/>
                </a:solidFill>
                <a:latin typeface="Consolas"/>
              </a:rPr>
              <a:t>int</a:t>
            </a:r>
            <a:r>
              <a:rPr lang="en-GB" sz="1600" dirty="0" smtClean="0">
                <a:solidFill>
                  <a:srgbClr val="000000"/>
                </a:solidFill>
                <a:latin typeface="Consolas"/>
              </a:rPr>
              <a:t> </a:t>
            </a:r>
            <a:r>
              <a:rPr lang="en-GB" sz="1600" dirty="0" err="1" smtClean="0">
                <a:solidFill>
                  <a:srgbClr val="000000"/>
                </a:solidFill>
                <a:latin typeface="Consolas"/>
              </a:rPr>
              <a:t>borrowABillion</a:t>
            </a:r>
            <a:r>
              <a:rPr lang="en-GB" sz="1600" dirty="0" smtClean="0">
                <a:solidFill>
                  <a:srgbClr val="000000"/>
                </a:solidFill>
                <a:latin typeface="Consolas"/>
              </a:rPr>
              <a:t> </a:t>
            </a:r>
            <a:r>
              <a:rPr lang="en-GB" sz="1600" dirty="0">
                <a:solidFill>
                  <a:srgbClr val="000000"/>
                </a:solidFill>
                <a:latin typeface="Consolas"/>
              </a:rPr>
              <a:t>= 1_000_000_000;</a:t>
            </a:r>
          </a:p>
          <a:p>
            <a:endParaRPr lang="en-GB" sz="1600" dirty="0" smtClean="0">
              <a:solidFill>
                <a:srgbClr val="000000"/>
              </a:solidFill>
              <a:latin typeface="Consolas"/>
            </a:endParaRPr>
          </a:p>
          <a:p>
            <a:r>
              <a:rPr lang="en-GB" sz="1600" dirty="0">
                <a:solidFill>
                  <a:srgbClr val="3F7F5F"/>
                </a:solidFill>
                <a:latin typeface="Consolas"/>
              </a:rPr>
              <a:t> </a:t>
            </a:r>
            <a:r>
              <a:rPr lang="en-GB" sz="1600" dirty="0" smtClean="0">
                <a:solidFill>
                  <a:srgbClr val="3F7F5F"/>
                </a:solidFill>
                <a:latin typeface="Consolas"/>
              </a:rPr>
              <a:t>   // </a:t>
            </a:r>
            <a:r>
              <a:rPr lang="en-GB" sz="1600" dirty="0">
                <a:solidFill>
                  <a:srgbClr val="3F7F5F"/>
                </a:solidFill>
                <a:latin typeface="Consolas"/>
              </a:rPr>
              <a:t>THE OLD WAY</a:t>
            </a:r>
          </a:p>
          <a:p>
            <a:r>
              <a:rPr lang="en-GB" sz="1600" dirty="0">
                <a:solidFill>
                  <a:srgbClr val="7F0055"/>
                </a:solidFill>
                <a:latin typeface="Consolas"/>
              </a:rPr>
              <a:t>    </a:t>
            </a:r>
            <a:r>
              <a:rPr lang="en-GB" sz="1600" b="1" dirty="0" err="1">
                <a:solidFill>
                  <a:srgbClr val="7F0055"/>
                </a:solidFill>
                <a:latin typeface="Consolas"/>
              </a:rPr>
              <a:t>int</a:t>
            </a:r>
            <a:r>
              <a:rPr lang="en-GB" sz="1600" dirty="0">
                <a:solidFill>
                  <a:srgbClr val="000000"/>
                </a:solidFill>
                <a:latin typeface="Consolas"/>
              </a:rPr>
              <a:t> </a:t>
            </a:r>
            <a:r>
              <a:rPr lang="en-GB" sz="1600" dirty="0" err="1" smtClean="0">
                <a:solidFill>
                  <a:srgbClr val="000000"/>
                </a:solidFill>
                <a:latin typeface="Consolas"/>
              </a:rPr>
              <a:t>returnABillion</a:t>
            </a:r>
            <a:r>
              <a:rPr lang="en-GB" sz="1600" dirty="0" smtClean="0">
                <a:solidFill>
                  <a:srgbClr val="000000"/>
                </a:solidFill>
                <a:latin typeface="Consolas"/>
              </a:rPr>
              <a:t> </a:t>
            </a:r>
            <a:r>
              <a:rPr lang="en-GB" sz="1600" dirty="0">
                <a:solidFill>
                  <a:srgbClr val="000000"/>
                </a:solidFill>
                <a:latin typeface="Consolas"/>
              </a:rPr>
              <a:t>= 100000000;</a:t>
            </a:r>
          </a:p>
          <a:p>
            <a:r>
              <a:rPr lang="en-GB" sz="1600" dirty="0" smtClean="0">
                <a:solidFill>
                  <a:srgbClr val="000000"/>
                </a:solidFill>
                <a:latin typeface="Consolas"/>
              </a:rPr>
              <a:t>}</a:t>
            </a:r>
            <a:endParaRPr lang="en-GB" sz="1600" dirty="0">
              <a:solidFill>
                <a:srgbClr val="000000"/>
              </a:solidFill>
              <a:latin typeface="Consolas"/>
            </a:endParaRPr>
          </a:p>
        </p:txBody>
      </p:sp>
    </p:spTree>
    <p:extLst>
      <p:ext uri="{BB962C8B-B14F-4D97-AF65-F5344CB8AC3E}">
        <p14:creationId xmlns:p14="http://schemas.microsoft.com/office/powerpoint/2010/main" val="3672298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Binary </a:t>
            </a:r>
            <a:r>
              <a:rPr lang="en-CA" dirty="0" smtClean="0"/>
              <a:t>Literals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14</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binaryLiterals</a:t>
            </a:r>
            <a:r>
              <a:rPr lang="en-GB" sz="1600" dirty="0">
                <a:solidFill>
                  <a:srgbClr val="000000"/>
                </a:solidFill>
                <a:latin typeface="Consolas"/>
              </a:rPr>
              <a:t>() {</a:t>
            </a:r>
          </a:p>
          <a:p>
            <a:endParaRPr lang="en-GB" sz="1600" dirty="0">
              <a:latin typeface="Consolas"/>
            </a:endParaRPr>
          </a:p>
          <a:p>
            <a:r>
              <a:rPr lang="en-GB" sz="1600" dirty="0" smtClean="0">
                <a:solidFill>
                  <a:srgbClr val="3F7F5F"/>
                </a:solidFill>
                <a:latin typeface="Consolas"/>
              </a:rPr>
              <a:t>    // </a:t>
            </a:r>
            <a:r>
              <a:rPr lang="en-GB" sz="1600" dirty="0">
                <a:solidFill>
                  <a:srgbClr val="3F7F5F"/>
                </a:solidFill>
                <a:latin typeface="Consolas"/>
              </a:rPr>
              <a:t>THE OLD WAY</a:t>
            </a:r>
          </a:p>
          <a:p>
            <a:r>
              <a:rPr lang="en-GB" sz="1600" dirty="0" smtClean="0">
                <a:solidFill>
                  <a:srgbClr val="7F0055"/>
                </a:solidFill>
                <a:latin typeface="Consolas"/>
              </a:rPr>
              <a:t>    </a:t>
            </a:r>
            <a:r>
              <a:rPr lang="en-GB" sz="1600" b="1" dirty="0" err="1" smtClean="0">
                <a:solidFill>
                  <a:srgbClr val="7F0055"/>
                </a:solidFill>
                <a:latin typeface="Consolas"/>
              </a:rPr>
              <a:t>int</a:t>
            </a:r>
            <a:r>
              <a:rPr lang="en-GB" sz="1600" dirty="0" smtClean="0">
                <a:solidFill>
                  <a:srgbClr val="000000"/>
                </a:solidFill>
                <a:latin typeface="Consolas"/>
              </a:rPr>
              <a:t> </a:t>
            </a:r>
            <a:r>
              <a:rPr lang="en-GB" sz="1600" dirty="0">
                <a:solidFill>
                  <a:srgbClr val="000000"/>
                </a:solidFill>
                <a:latin typeface="Consolas"/>
              </a:rPr>
              <a:t>oldBinary1 = 153;</a:t>
            </a:r>
          </a:p>
          <a:p>
            <a:r>
              <a:rPr lang="en-US" sz="1600" dirty="0" smtClean="0">
                <a:solidFill>
                  <a:srgbClr val="7F0055"/>
                </a:solidFill>
                <a:latin typeface="Consolas"/>
              </a:rPr>
              <a:t>    </a:t>
            </a:r>
            <a:r>
              <a:rPr lang="en-US" sz="1600" b="1" dirty="0" err="1" smtClean="0">
                <a:solidFill>
                  <a:srgbClr val="7F0055"/>
                </a:solidFill>
                <a:latin typeface="Consolas"/>
              </a:rPr>
              <a:t>int</a:t>
            </a:r>
            <a:r>
              <a:rPr lang="en-US" sz="1600" dirty="0" smtClean="0">
                <a:solidFill>
                  <a:srgbClr val="000000"/>
                </a:solidFill>
                <a:latin typeface="Consolas"/>
              </a:rPr>
              <a:t> </a:t>
            </a:r>
            <a:r>
              <a:rPr lang="en-US" sz="1600" dirty="0">
                <a:solidFill>
                  <a:srgbClr val="000000"/>
                </a:solidFill>
                <a:latin typeface="Consolas"/>
              </a:rPr>
              <a:t>oldBinary2 = 128 ^ 0 ^ 0 ^ 16 ^ 8 ^ 0 ^ 0 ^ 1;</a:t>
            </a:r>
          </a:p>
          <a:p>
            <a:endParaRPr lang="en-GB" sz="1600" dirty="0">
              <a:latin typeface="Consolas"/>
            </a:endParaRPr>
          </a:p>
          <a:p>
            <a:r>
              <a:rPr lang="en-GB" sz="1600" dirty="0" smtClean="0">
                <a:solidFill>
                  <a:srgbClr val="3F7F5F"/>
                </a:solidFill>
                <a:latin typeface="Consolas"/>
              </a:rPr>
              <a:t>    // </a:t>
            </a:r>
            <a:r>
              <a:rPr lang="en-GB" sz="1600" dirty="0">
                <a:solidFill>
                  <a:srgbClr val="3F7F5F"/>
                </a:solidFill>
                <a:latin typeface="Consolas"/>
              </a:rPr>
              <a:t>THE NEW WAY</a:t>
            </a:r>
          </a:p>
          <a:p>
            <a:r>
              <a:rPr lang="en-GB" sz="1600" dirty="0" smtClean="0">
                <a:solidFill>
                  <a:srgbClr val="7F0055"/>
                </a:solidFill>
                <a:latin typeface="Consolas"/>
              </a:rPr>
              <a:t>    </a:t>
            </a:r>
            <a:r>
              <a:rPr lang="en-GB" sz="1600" b="1" dirty="0" err="1" smtClean="0">
                <a:solidFill>
                  <a:srgbClr val="7F0055"/>
                </a:solidFill>
                <a:latin typeface="Consolas"/>
              </a:rPr>
              <a:t>int</a:t>
            </a:r>
            <a:r>
              <a:rPr lang="en-GB" sz="1600" dirty="0" smtClean="0">
                <a:solidFill>
                  <a:srgbClr val="000000"/>
                </a:solidFill>
                <a:latin typeface="Consolas"/>
              </a:rPr>
              <a:t> </a:t>
            </a:r>
            <a:r>
              <a:rPr lang="en-GB" sz="1600" dirty="0" err="1">
                <a:solidFill>
                  <a:srgbClr val="000000"/>
                </a:solidFill>
                <a:latin typeface="Consolas"/>
              </a:rPr>
              <a:t>newBinary</a:t>
            </a:r>
            <a:r>
              <a:rPr lang="en-GB" sz="1600" dirty="0">
                <a:solidFill>
                  <a:srgbClr val="000000"/>
                </a:solidFill>
                <a:latin typeface="Consolas"/>
              </a:rPr>
              <a:t> = 0b1001_1001;</a:t>
            </a:r>
          </a:p>
          <a:p>
            <a:r>
              <a:rPr lang="en-GB" sz="1600" dirty="0">
                <a:solidFill>
                  <a:srgbClr val="000000"/>
                </a:solidFill>
                <a:latin typeface="Consolas"/>
              </a:rPr>
              <a:t>}</a:t>
            </a:r>
          </a:p>
        </p:txBody>
      </p:sp>
    </p:spTree>
    <p:extLst>
      <p:ext uri="{BB962C8B-B14F-4D97-AF65-F5344CB8AC3E}">
        <p14:creationId xmlns:p14="http://schemas.microsoft.com/office/powerpoint/2010/main" val="1081969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Multi-Catch and more precise </a:t>
            </a:r>
            <a:r>
              <a:rPr lang="en-CA" dirty="0" err="1"/>
              <a:t>rethrow</a:t>
            </a:r>
            <a:r>
              <a:rPr lang="en-CA" dirty="0"/>
              <a:t/>
            </a:r>
            <a:br>
              <a:rPr lang="en-CA" dirty="0"/>
            </a:b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15</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multiCatch</a:t>
            </a:r>
            <a:r>
              <a:rPr lang="en-GB" sz="1600" dirty="0">
                <a:solidFill>
                  <a:srgbClr val="000000"/>
                </a:solidFill>
                <a:latin typeface="Consolas"/>
              </a:rPr>
              <a:t>() {</a:t>
            </a:r>
          </a:p>
          <a:p>
            <a:r>
              <a:rPr lang="en-GB" sz="1600" dirty="0" smtClean="0">
                <a:solidFill>
                  <a:srgbClr val="7F0055"/>
                </a:solidFill>
                <a:latin typeface="Consolas"/>
              </a:rPr>
              <a:t>     </a:t>
            </a:r>
            <a:r>
              <a:rPr lang="en-GB" sz="1600" b="1" dirty="0" smtClean="0">
                <a:solidFill>
                  <a:srgbClr val="7F0055"/>
                </a:solidFill>
                <a:latin typeface="Consolas"/>
              </a:rPr>
              <a:t>try</a:t>
            </a:r>
            <a:r>
              <a:rPr lang="en-GB" sz="1600" dirty="0" smtClean="0">
                <a:solidFill>
                  <a:srgbClr val="000000"/>
                </a:solidFill>
                <a:latin typeface="Consolas"/>
              </a:rPr>
              <a:t> </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rethrowException</a:t>
            </a:r>
            <a:r>
              <a:rPr lang="en-GB" sz="1600" dirty="0" smtClean="0">
                <a:solidFill>
                  <a:srgbClr val="000000"/>
                </a:solidFill>
                <a:latin typeface="Consolas"/>
              </a:rPr>
              <a:t>(</a:t>
            </a:r>
            <a:r>
              <a:rPr lang="en-GB" sz="1600" b="1" dirty="0" smtClean="0">
                <a:solidFill>
                  <a:srgbClr val="7F0055"/>
                </a:solidFill>
                <a:latin typeface="Consolas"/>
              </a:rPr>
              <a:t>true</a:t>
            </a:r>
            <a:r>
              <a:rPr lang="en-GB" sz="1600" dirty="0">
                <a:solidFill>
                  <a:srgbClr val="000000"/>
                </a:solidFill>
                <a:latin typeface="Consolas"/>
              </a:rPr>
              <a:t>);</a:t>
            </a:r>
          </a:p>
          <a:p>
            <a:r>
              <a:rPr lang="en-GB" sz="1600" dirty="0" smtClean="0">
                <a:solidFill>
                  <a:srgbClr val="000000"/>
                </a:solidFill>
                <a:latin typeface="Consolas"/>
              </a:rPr>
              <a:t>     } </a:t>
            </a:r>
            <a:r>
              <a:rPr lang="en-GB" sz="1600" b="1" dirty="0">
                <a:solidFill>
                  <a:srgbClr val="7F0055"/>
                </a:solidFill>
                <a:latin typeface="Consolas"/>
              </a:rPr>
              <a:t>catch</a:t>
            </a:r>
            <a:r>
              <a:rPr lang="en-GB" sz="1600" dirty="0">
                <a:solidFill>
                  <a:srgbClr val="000000"/>
                </a:solidFill>
                <a:latin typeface="Consolas"/>
              </a:rPr>
              <a:t> (</a:t>
            </a:r>
            <a:r>
              <a:rPr lang="en-GB" sz="1600" dirty="0" err="1">
                <a:solidFill>
                  <a:srgbClr val="000000"/>
                </a:solidFill>
                <a:latin typeface="Consolas"/>
              </a:rPr>
              <a:t>ExceptionA</a:t>
            </a:r>
            <a:r>
              <a:rPr lang="en-GB" sz="1600" dirty="0">
                <a:solidFill>
                  <a:srgbClr val="000000"/>
                </a:solidFill>
                <a:latin typeface="Consolas"/>
              </a:rPr>
              <a:t> | </a:t>
            </a:r>
            <a:r>
              <a:rPr lang="en-GB" sz="1600" dirty="0" err="1">
                <a:solidFill>
                  <a:srgbClr val="000000"/>
                </a:solidFill>
                <a:latin typeface="Consolas"/>
              </a:rPr>
              <a:t>ExceptionB</a:t>
            </a:r>
            <a:r>
              <a:rPr lang="en-GB" sz="1600" dirty="0">
                <a:solidFill>
                  <a:srgbClr val="000000"/>
                </a:solidFill>
                <a:latin typeface="Consolas"/>
              </a:rPr>
              <a:t> e) {</a:t>
            </a:r>
          </a:p>
          <a:p>
            <a:r>
              <a:rPr lang="en-GB" sz="1600" i="1" dirty="0" smtClean="0">
                <a:solidFill>
                  <a:srgbClr val="0000C0"/>
                </a:solidFill>
                <a:latin typeface="Consolas"/>
              </a:rPr>
              <a:t>         LOGGER</a:t>
            </a:r>
            <a:r>
              <a:rPr lang="en-GB" sz="1600" i="1" dirty="0" smtClean="0">
                <a:solidFill>
                  <a:srgbClr val="000000"/>
                </a:solidFill>
                <a:latin typeface="Consolas"/>
              </a:rPr>
              <a:t>.log(</a:t>
            </a:r>
            <a:r>
              <a:rPr lang="en-GB" sz="1600" i="1" dirty="0" err="1" smtClean="0">
                <a:solidFill>
                  <a:srgbClr val="000000"/>
                </a:solidFill>
                <a:latin typeface="Consolas"/>
              </a:rPr>
              <a:t>Level.</a:t>
            </a:r>
            <a:r>
              <a:rPr lang="en-GB" sz="1600" i="1" dirty="0" err="1" smtClean="0">
                <a:solidFill>
                  <a:srgbClr val="0000C0"/>
                </a:solidFill>
                <a:latin typeface="Consolas"/>
              </a:rPr>
              <a:t>WARNING</a:t>
            </a:r>
            <a:r>
              <a:rPr lang="en-GB" sz="1600" i="1" dirty="0">
                <a:solidFill>
                  <a:srgbClr val="000000"/>
                </a:solidFill>
                <a:latin typeface="Consolas"/>
              </a:rPr>
              <a:t>, </a:t>
            </a:r>
            <a:r>
              <a:rPr lang="en-GB" sz="1600" i="1" dirty="0">
                <a:solidFill>
                  <a:srgbClr val="2A00FF"/>
                </a:solidFill>
                <a:latin typeface="Consolas"/>
              </a:rPr>
              <a:t>"Error"</a:t>
            </a:r>
            <a:r>
              <a:rPr lang="en-GB" sz="1600" i="1" dirty="0">
                <a:solidFill>
                  <a:srgbClr val="000000"/>
                </a:solidFill>
                <a:latin typeface="Consolas"/>
              </a:rPr>
              <a:t>, e);</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a:solidFill>
                  <a:srgbClr val="000000"/>
                </a:solidFill>
                <a:latin typeface="Consolas"/>
              </a:rPr>
              <a:t>}</a:t>
            </a:r>
          </a:p>
          <a:p>
            <a:endParaRPr lang="en-GB" sz="1600" dirty="0">
              <a:latin typeface="Consolas"/>
            </a:endParaRP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err="1">
                <a:solidFill>
                  <a:srgbClr val="000000"/>
                </a:solidFill>
                <a:latin typeface="Consolas"/>
              </a:rPr>
              <a:t>rethrowException</a:t>
            </a:r>
            <a:r>
              <a:rPr lang="en-US" sz="1600" dirty="0">
                <a:solidFill>
                  <a:srgbClr val="000000"/>
                </a:solidFill>
                <a:latin typeface="Consolas"/>
              </a:rPr>
              <a:t>(</a:t>
            </a:r>
            <a:r>
              <a:rPr lang="en-US" sz="1600" dirty="0" err="1">
                <a:solidFill>
                  <a:srgbClr val="7F0055"/>
                </a:solidFill>
                <a:latin typeface="Consolas"/>
              </a:rPr>
              <a:t>boolean</a:t>
            </a:r>
            <a:r>
              <a:rPr lang="en-US" sz="1600" dirty="0">
                <a:solidFill>
                  <a:srgbClr val="000000"/>
                </a:solidFill>
                <a:latin typeface="Consolas"/>
              </a:rPr>
              <a:t> </a:t>
            </a:r>
            <a:r>
              <a:rPr lang="en-US" sz="1600" dirty="0" err="1">
                <a:solidFill>
                  <a:srgbClr val="000000"/>
                </a:solidFill>
                <a:latin typeface="Consolas"/>
              </a:rPr>
              <a:t>aNotB</a:t>
            </a:r>
            <a:r>
              <a:rPr lang="en-US" sz="1600" dirty="0">
                <a:solidFill>
                  <a:srgbClr val="000000"/>
                </a:solidFill>
                <a:latin typeface="Consolas"/>
              </a:rPr>
              <a:t>) </a:t>
            </a:r>
            <a:r>
              <a:rPr lang="en-US" sz="1600" b="1"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ExceptionA</a:t>
            </a:r>
            <a:r>
              <a:rPr lang="en-US" sz="1600" dirty="0">
                <a:solidFill>
                  <a:srgbClr val="000000"/>
                </a:solidFill>
                <a:latin typeface="Consolas"/>
              </a:rPr>
              <a:t>, </a:t>
            </a:r>
            <a:r>
              <a:rPr lang="en-US" sz="1600" dirty="0" err="1">
                <a:solidFill>
                  <a:srgbClr val="000000"/>
                </a:solidFill>
                <a:latin typeface="Consolas"/>
              </a:rPr>
              <a:t>ExceptionB</a:t>
            </a:r>
            <a:r>
              <a:rPr lang="en-US" sz="1600" dirty="0">
                <a:solidFill>
                  <a:srgbClr val="000000"/>
                </a:solidFill>
                <a:latin typeface="Consolas"/>
              </a:rPr>
              <a:t> {</a:t>
            </a:r>
          </a:p>
          <a:p>
            <a:r>
              <a:rPr lang="en-GB" sz="1600" dirty="0" smtClean="0">
                <a:solidFill>
                  <a:srgbClr val="7F0055"/>
                </a:solidFill>
                <a:latin typeface="Consolas"/>
              </a:rPr>
              <a:t>    </a:t>
            </a:r>
            <a:r>
              <a:rPr lang="en-GB" sz="1600" b="1" dirty="0" smtClean="0">
                <a:solidFill>
                  <a:srgbClr val="7F0055"/>
                </a:solidFill>
                <a:latin typeface="Consolas"/>
              </a:rPr>
              <a:t>try</a:t>
            </a:r>
            <a:r>
              <a:rPr lang="en-GB" sz="1600" dirty="0" smtClean="0">
                <a:solidFill>
                  <a:srgbClr val="000000"/>
                </a:solidFill>
                <a:latin typeface="Consolas"/>
              </a:rPr>
              <a:t> </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if</a:t>
            </a:r>
            <a:r>
              <a:rPr lang="en-GB" sz="1600" dirty="0" smtClean="0">
                <a:solidFill>
                  <a:srgbClr val="000000"/>
                </a:solidFill>
                <a:latin typeface="Consolas"/>
              </a:rPr>
              <a:t> </a:t>
            </a:r>
            <a:r>
              <a:rPr lang="en-GB" sz="1600" dirty="0">
                <a:solidFill>
                  <a:srgbClr val="000000"/>
                </a:solidFill>
                <a:latin typeface="Consolas"/>
              </a:rPr>
              <a:t>(</a:t>
            </a:r>
            <a:r>
              <a:rPr lang="en-GB" sz="1600" dirty="0" err="1">
                <a:solidFill>
                  <a:srgbClr val="000000"/>
                </a:solidFill>
                <a:latin typeface="Consolas"/>
              </a:rPr>
              <a:t>aNotB</a:t>
            </a:r>
            <a:r>
              <a:rPr lang="en-GB" sz="1600" dirty="0">
                <a:solidFill>
                  <a:srgbClr val="000000"/>
                </a:solidFill>
                <a:latin typeface="Consolas"/>
              </a:rPr>
              <a:t>) {</a:t>
            </a:r>
          </a:p>
          <a:p>
            <a:r>
              <a:rPr lang="en-GB" sz="1600" dirty="0" smtClean="0">
                <a:solidFill>
                  <a:srgbClr val="7F0055"/>
                </a:solidFill>
                <a:latin typeface="Consolas"/>
              </a:rPr>
              <a:t>            </a:t>
            </a:r>
            <a:r>
              <a:rPr lang="en-GB" sz="1600" b="1" dirty="0" smtClean="0">
                <a:solidFill>
                  <a:srgbClr val="7F0055"/>
                </a:solidFill>
                <a:latin typeface="Consolas"/>
              </a:rPr>
              <a:t>throw</a:t>
            </a:r>
            <a:r>
              <a:rPr lang="en-GB" sz="1600" b="1" dirty="0" smtClean="0">
                <a:solidFill>
                  <a:srgbClr val="000000"/>
                </a:solidFill>
                <a:latin typeface="Consolas"/>
              </a:rPr>
              <a:t> </a:t>
            </a:r>
            <a:r>
              <a:rPr lang="en-GB" sz="1600" b="1" dirty="0">
                <a:solidFill>
                  <a:srgbClr val="7F0055"/>
                </a:solidFill>
                <a:latin typeface="Consolas"/>
              </a:rPr>
              <a:t>new</a:t>
            </a:r>
            <a:r>
              <a:rPr lang="en-GB" sz="1600" b="1" dirty="0">
                <a:solidFill>
                  <a:srgbClr val="000000"/>
                </a:solidFill>
                <a:latin typeface="Consolas"/>
              </a:rPr>
              <a:t> </a:t>
            </a:r>
            <a:r>
              <a:rPr lang="en-GB" sz="1600" dirty="0" err="1">
                <a:solidFill>
                  <a:srgbClr val="000000"/>
                </a:solidFill>
                <a:latin typeface="Consolas"/>
              </a:rPr>
              <a:t>ExceptionA</a:t>
            </a:r>
            <a:r>
              <a:rPr lang="en-GB" sz="1600" dirty="0">
                <a:solidFill>
                  <a:srgbClr val="000000"/>
                </a:solidFill>
                <a:latin typeface="Consolas"/>
              </a:rPr>
              <a:t>();</a:t>
            </a:r>
          </a:p>
          <a:p>
            <a:r>
              <a:rPr lang="en-GB" sz="1600" dirty="0" smtClean="0">
                <a:solidFill>
                  <a:srgbClr val="000000"/>
                </a:solidFill>
                <a:latin typeface="Consolas"/>
              </a:rPr>
              <a:t>        } </a:t>
            </a:r>
            <a:r>
              <a:rPr lang="en-GB" sz="1600" b="1" dirty="0">
                <a:solidFill>
                  <a:srgbClr val="7F0055"/>
                </a:solidFill>
                <a:latin typeface="Consolas"/>
              </a:rPr>
              <a:t>else</a:t>
            </a:r>
            <a:r>
              <a:rPr lang="en-GB" sz="1600" dirty="0">
                <a:solidFill>
                  <a:srgbClr val="000000"/>
                </a:solidFill>
                <a:latin typeface="Consolas"/>
              </a:rPr>
              <a:t> {</a:t>
            </a:r>
          </a:p>
          <a:p>
            <a:r>
              <a:rPr lang="en-GB" sz="1600" dirty="0" smtClean="0">
                <a:solidFill>
                  <a:srgbClr val="7F0055"/>
                </a:solidFill>
                <a:latin typeface="Consolas"/>
              </a:rPr>
              <a:t>            </a:t>
            </a:r>
            <a:r>
              <a:rPr lang="en-GB" sz="1600" b="1" dirty="0" smtClean="0">
                <a:solidFill>
                  <a:srgbClr val="7F0055"/>
                </a:solidFill>
                <a:latin typeface="Consolas"/>
              </a:rPr>
              <a:t>throw</a:t>
            </a:r>
            <a:r>
              <a:rPr lang="en-GB" sz="1600" b="1" dirty="0" smtClean="0">
                <a:solidFill>
                  <a:srgbClr val="000000"/>
                </a:solidFill>
                <a:latin typeface="Consolas"/>
              </a:rPr>
              <a:t> </a:t>
            </a:r>
            <a:r>
              <a:rPr lang="en-GB" sz="1600" b="1" dirty="0">
                <a:solidFill>
                  <a:srgbClr val="7F0055"/>
                </a:solidFill>
                <a:latin typeface="Consolas"/>
              </a:rPr>
              <a:t>new</a:t>
            </a:r>
            <a:r>
              <a:rPr lang="en-GB" sz="1600" b="1" dirty="0">
                <a:solidFill>
                  <a:srgbClr val="000000"/>
                </a:solidFill>
                <a:latin typeface="Consolas"/>
              </a:rPr>
              <a:t> </a:t>
            </a:r>
            <a:r>
              <a:rPr lang="en-GB" sz="1600" dirty="0" err="1">
                <a:solidFill>
                  <a:srgbClr val="000000"/>
                </a:solidFill>
                <a:latin typeface="Consolas"/>
              </a:rPr>
              <a:t>ExceptionB</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 </a:t>
            </a:r>
            <a:r>
              <a:rPr lang="en-GB" sz="1600" b="1" dirty="0">
                <a:solidFill>
                  <a:srgbClr val="7F0055"/>
                </a:solidFill>
                <a:latin typeface="Consolas"/>
              </a:rPr>
              <a:t>catch</a:t>
            </a:r>
            <a:r>
              <a:rPr lang="en-GB" sz="1600" dirty="0">
                <a:solidFill>
                  <a:srgbClr val="000000"/>
                </a:solidFill>
                <a:latin typeface="Consolas"/>
              </a:rPr>
              <a:t> (Exception </a:t>
            </a:r>
            <a:r>
              <a:rPr lang="en-GB" sz="1600" dirty="0" smtClean="0">
                <a:solidFill>
                  <a:srgbClr val="000000"/>
                </a:solidFill>
                <a:latin typeface="Consolas"/>
              </a:rPr>
              <a:t>e) </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throw</a:t>
            </a:r>
            <a:r>
              <a:rPr lang="en-GB" sz="1600" dirty="0" smtClean="0">
                <a:solidFill>
                  <a:srgbClr val="000000"/>
                </a:solidFill>
                <a:latin typeface="Consolas"/>
              </a:rPr>
              <a:t> e;</a:t>
            </a:r>
            <a:endParaRPr lang="en-GB" sz="1600" dirty="0">
              <a:solidFill>
                <a:srgbClr val="000000"/>
              </a:solidFill>
              <a:latin typeface="Consolas"/>
            </a:endParaRPr>
          </a:p>
          <a:p>
            <a:r>
              <a:rPr lang="en-GB" sz="1600" dirty="0" smtClean="0">
                <a:solidFill>
                  <a:srgbClr val="000000"/>
                </a:solidFill>
                <a:latin typeface="Consolas"/>
              </a:rPr>
              <a:t>    }</a:t>
            </a:r>
            <a:endParaRPr lang="en-GB" sz="1600" dirty="0">
              <a:solidFill>
                <a:srgbClr val="000000"/>
              </a:solidFill>
              <a:latin typeface="Consolas"/>
            </a:endParaRPr>
          </a:p>
          <a:p>
            <a:r>
              <a:rPr lang="en-GB" sz="1600" dirty="0">
                <a:solidFill>
                  <a:srgbClr val="000000"/>
                </a:solidFill>
                <a:latin typeface="Consolas"/>
              </a:rPr>
              <a:t>}</a:t>
            </a:r>
          </a:p>
        </p:txBody>
      </p:sp>
    </p:spTree>
    <p:extLst>
      <p:ext uri="{BB962C8B-B14F-4D97-AF65-F5344CB8AC3E}">
        <p14:creationId xmlns:p14="http://schemas.microsoft.com/office/powerpoint/2010/main" val="484228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Try with </a:t>
            </a:r>
            <a:r>
              <a:rPr lang="en-CA" dirty="0" smtClean="0"/>
              <a:t>resources (finally block)</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16</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err="1">
                <a:solidFill>
                  <a:srgbClr val="000000"/>
                </a:solidFill>
                <a:latin typeface="Consolas"/>
              </a:rPr>
              <a:t>tryWithFinally</a:t>
            </a:r>
            <a:r>
              <a:rPr lang="en-US" sz="1600" dirty="0">
                <a:solidFill>
                  <a:srgbClr val="000000"/>
                </a:solidFill>
                <a:latin typeface="Consolas"/>
              </a:rPr>
              <a:t>(String path) </a:t>
            </a:r>
            <a:endParaRPr lang="en-US" sz="1600" dirty="0" smtClean="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throws</a:t>
            </a:r>
            <a:r>
              <a:rPr lang="en-US" sz="1600" dirty="0" smtClean="0">
                <a:solidFill>
                  <a:srgbClr val="000000"/>
                </a:solidFill>
                <a:latin typeface="Consolas"/>
              </a:rPr>
              <a:t> </a:t>
            </a:r>
            <a:r>
              <a:rPr lang="en-US" sz="1600" dirty="0" err="1">
                <a:solidFill>
                  <a:srgbClr val="000000"/>
                </a:solidFill>
                <a:latin typeface="Consolas"/>
              </a:rPr>
              <a:t>FileNotFoundException</a:t>
            </a:r>
            <a:r>
              <a:rPr lang="en-US" sz="1600"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 {</a:t>
            </a:r>
          </a:p>
          <a:p>
            <a:r>
              <a:rPr lang="en-US" sz="1600" dirty="0" smtClean="0">
                <a:solidFill>
                  <a:srgbClr val="000000"/>
                </a:solidFill>
                <a:latin typeface="Consolas"/>
              </a:rPr>
              <a:t>    </a:t>
            </a:r>
          </a:p>
          <a:p>
            <a:r>
              <a:rPr lang="en-US" sz="1600" dirty="0">
                <a:solidFill>
                  <a:srgbClr val="000000"/>
                </a:solidFill>
                <a:latin typeface="Consolas"/>
              </a:rPr>
              <a:t> </a:t>
            </a:r>
            <a:r>
              <a:rPr lang="en-US" sz="1600" dirty="0" smtClean="0">
                <a:solidFill>
                  <a:srgbClr val="000000"/>
                </a:solidFill>
                <a:latin typeface="Consolas"/>
              </a:rPr>
              <a:t>   </a:t>
            </a:r>
            <a:r>
              <a:rPr lang="en-US" sz="1600" dirty="0" err="1" smtClean="0">
                <a:solidFill>
                  <a:srgbClr val="000000"/>
                </a:solidFill>
                <a:latin typeface="Consolas"/>
              </a:rPr>
              <a:t>BufferedReader</a:t>
            </a:r>
            <a:r>
              <a:rPr lang="en-US" sz="1600" dirty="0" smtClean="0">
                <a:solidFill>
                  <a:srgbClr val="000000"/>
                </a:solidFill>
                <a:latin typeface="Consolas"/>
              </a:rPr>
              <a:t> </a:t>
            </a:r>
            <a:r>
              <a:rPr lang="en-US" sz="1600" dirty="0" err="1">
                <a:solidFill>
                  <a:srgbClr val="000000"/>
                </a:solidFill>
                <a:latin typeface="Consolas"/>
              </a:rPr>
              <a:t>br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BufferedReader</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(path));</a:t>
            </a:r>
          </a:p>
          <a:p>
            <a:r>
              <a:rPr lang="en-GB" sz="1600" dirty="0" smtClean="0">
                <a:solidFill>
                  <a:srgbClr val="7F0055"/>
                </a:solidFill>
                <a:latin typeface="Consolas"/>
              </a:rPr>
              <a:t>    </a:t>
            </a:r>
            <a:r>
              <a:rPr lang="en-GB" sz="1600" b="1" dirty="0" smtClean="0">
                <a:solidFill>
                  <a:srgbClr val="7F0055"/>
                </a:solidFill>
                <a:latin typeface="Consolas"/>
              </a:rPr>
              <a:t>try</a:t>
            </a:r>
            <a:r>
              <a:rPr lang="en-GB" sz="1600" dirty="0" smtClean="0">
                <a:solidFill>
                  <a:srgbClr val="000000"/>
                </a:solidFill>
                <a:latin typeface="Consolas"/>
              </a:rPr>
              <a:t> </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br.readLine</a:t>
            </a:r>
            <a:r>
              <a:rPr lang="en-GB" sz="1600" dirty="0">
                <a:solidFill>
                  <a:srgbClr val="000000"/>
                </a:solidFill>
                <a:latin typeface="Consolas"/>
              </a:rPr>
              <a:t>();</a:t>
            </a:r>
          </a:p>
          <a:p>
            <a:r>
              <a:rPr lang="en-GB" sz="1600" dirty="0" smtClean="0">
                <a:solidFill>
                  <a:srgbClr val="000000"/>
                </a:solidFill>
                <a:latin typeface="Consolas"/>
              </a:rPr>
              <a:t>    } </a:t>
            </a:r>
            <a:r>
              <a:rPr lang="en-GB" sz="1600" b="1" dirty="0">
                <a:solidFill>
                  <a:srgbClr val="7F0055"/>
                </a:solidFill>
                <a:latin typeface="Consolas"/>
              </a:rPr>
              <a:t>finally</a:t>
            </a:r>
            <a:r>
              <a:rPr lang="en-GB" sz="1600" dirty="0">
                <a:solidFill>
                  <a:srgbClr val="000000"/>
                </a:solidFill>
                <a:latin typeface="Consolas"/>
              </a:rPr>
              <a:t> {</a:t>
            </a:r>
          </a:p>
          <a:p>
            <a:r>
              <a:rPr lang="en-GB" sz="1600" dirty="0" smtClean="0">
                <a:solidFill>
                  <a:srgbClr val="000000"/>
                </a:solidFill>
                <a:latin typeface="Consolas"/>
              </a:rPr>
              <a:t>        </a:t>
            </a:r>
            <a:r>
              <a:rPr lang="en-GB" sz="1600" dirty="0" err="1" smtClean="0">
                <a:solidFill>
                  <a:srgbClr val="000000"/>
                </a:solidFill>
                <a:latin typeface="Consolas"/>
              </a:rPr>
              <a:t>br.close</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a:t>
            </a:r>
            <a:endParaRPr lang="en-GB" sz="1600" dirty="0">
              <a:solidFill>
                <a:srgbClr val="000000"/>
              </a:solidFill>
              <a:latin typeface="Consolas"/>
            </a:endParaRPr>
          </a:p>
        </p:txBody>
      </p:sp>
    </p:spTree>
    <p:extLst>
      <p:ext uri="{BB962C8B-B14F-4D97-AF65-F5344CB8AC3E}">
        <p14:creationId xmlns:p14="http://schemas.microsoft.com/office/powerpoint/2010/main" val="3009998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Try with </a:t>
            </a:r>
            <a:r>
              <a:rPr lang="en-CA" dirty="0" smtClean="0"/>
              <a:t>resources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17</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r>
              <a:rPr lang="en-US" sz="1600" b="1" dirty="0">
                <a:solidFill>
                  <a:srgbClr val="7F0055"/>
                </a:solidFill>
                <a:latin typeface="Consolas"/>
              </a:rPr>
              <a:t>public</a:t>
            </a:r>
            <a:r>
              <a:rPr lang="en-US" sz="1600" dirty="0">
                <a:solidFill>
                  <a:srgbClr val="000000"/>
                </a:solidFill>
                <a:latin typeface="Consolas"/>
              </a:rPr>
              <a:t> </a:t>
            </a:r>
            <a:r>
              <a:rPr lang="en-US" sz="1600" b="1" dirty="0">
                <a:solidFill>
                  <a:srgbClr val="7F0055"/>
                </a:solidFill>
                <a:latin typeface="Consolas"/>
              </a:rPr>
              <a:t>void</a:t>
            </a:r>
            <a:r>
              <a:rPr lang="en-US" sz="1600" dirty="0">
                <a:solidFill>
                  <a:srgbClr val="000000"/>
                </a:solidFill>
                <a:latin typeface="Consolas"/>
              </a:rPr>
              <a:t> </a:t>
            </a:r>
            <a:r>
              <a:rPr lang="en-US" sz="1600" dirty="0" err="1">
                <a:solidFill>
                  <a:srgbClr val="000000"/>
                </a:solidFill>
                <a:latin typeface="Consolas"/>
              </a:rPr>
              <a:t>tryWithResources</a:t>
            </a:r>
            <a:r>
              <a:rPr lang="en-US" sz="1600" dirty="0">
                <a:solidFill>
                  <a:srgbClr val="000000"/>
                </a:solidFill>
                <a:latin typeface="Consolas"/>
              </a:rPr>
              <a:t>(String path) </a:t>
            </a:r>
            <a:endParaRPr lang="en-US" sz="1600" dirty="0" smtClean="0">
              <a:solidFill>
                <a:srgbClr val="000000"/>
              </a:solidFill>
              <a:latin typeface="Consolas"/>
            </a:endParaRPr>
          </a:p>
          <a:p>
            <a:r>
              <a:rPr lang="en-US" sz="1600" dirty="0">
                <a:solidFill>
                  <a:srgbClr val="000000"/>
                </a:solidFill>
                <a:latin typeface="Consolas"/>
              </a:rPr>
              <a:t> </a:t>
            </a:r>
            <a:r>
              <a:rPr lang="en-US" sz="1600" dirty="0" smtClean="0">
                <a:solidFill>
                  <a:srgbClr val="000000"/>
                </a:solidFill>
                <a:latin typeface="Consolas"/>
              </a:rPr>
              <a:t>       </a:t>
            </a:r>
            <a:r>
              <a:rPr lang="en-US" sz="1600" b="1" dirty="0" smtClean="0">
                <a:solidFill>
                  <a:srgbClr val="7F0055"/>
                </a:solidFill>
                <a:latin typeface="Consolas"/>
              </a:rPr>
              <a:t>throws</a:t>
            </a:r>
            <a:r>
              <a:rPr lang="en-US" sz="1600" dirty="0" smtClean="0">
                <a:solidFill>
                  <a:srgbClr val="000000"/>
                </a:solidFill>
                <a:latin typeface="Consolas"/>
              </a:rPr>
              <a:t> </a:t>
            </a:r>
            <a:r>
              <a:rPr lang="en-US" sz="1600" dirty="0" err="1">
                <a:solidFill>
                  <a:srgbClr val="000000"/>
                </a:solidFill>
                <a:latin typeface="Consolas"/>
              </a:rPr>
              <a:t>FileNotFoundException</a:t>
            </a:r>
            <a:r>
              <a:rPr lang="en-US" sz="1600"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 </a:t>
            </a:r>
            <a:r>
              <a:rPr lang="en-US" sz="1600" dirty="0" smtClean="0">
                <a:solidFill>
                  <a:srgbClr val="000000"/>
                </a:solidFill>
                <a:latin typeface="Consolas"/>
              </a:rPr>
              <a:t>{</a:t>
            </a:r>
          </a:p>
          <a:p>
            <a:endParaRPr lang="en-US" sz="1600" dirty="0">
              <a:solidFill>
                <a:srgbClr val="000000"/>
              </a:solidFill>
              <a:latin typeface="Consolas"/>
            </a:endParaRPr>
          </a:p>
          <a:p>
            <a:r>
              <a:rPr lang="en-US" sz="1600" b="1" dirty="0" smtClean="0">
                <a:solidFill>
                  <a:srgbClr val="7F0055"/>
                </a:solidFill>
                <a:latin typeface="Consolas"/>
              </a:rPr>
              <a:t>    try</a:t>
            </a:r>
            <a:r>
              <a:rPr lang="en-US" sz="1600" dirty="0" smtClean="0">
                <a:solidFill>
                  <a:srgbClr val="000000"/>
                </a:solidFill>
                <a:latin typeface="Consolas"/>
              </a:rPr>
              <a:t> </a:t>
            </a:r>
            <a:r>
              <a:rPr lang="en-US" sz="1600" dirty="0">
                <a:solidFill>
                  <a:srgbClr val="000000"/>
                </a:solidFill>
                <a:latin typeface="Consolas"/>
              </a:rPr>
              <a:t>(</a:t>
            </a:r>
            <a:r>
              <a:rPr lang="en-US" sz="1600" dirty="0" err="1">
                <a:solidFill>
                  <a:srgbClr val="000000"/>
                </a:solidFill>
                <a:latin typeface="Consolas"/>
              </a:rPr>
              <a:t>BufferedReader</a:t>
            </a:r>
            <a:r>
              <a:rPr lang="en-US" sz="1600" dirty="0">
                <a:solidFill>
                  <a:srgbClr val="000000"/>
                </a:solidFill>
                <a:latin typeface="Consolas"/>
              </a:rPr>
              <a:t> </a:t>
            </a:r>
            <a:r>
              <a:rPr lang="en-US" sz="1600" dirty="0" err="1">
                <a:solidFill>
                  <a:srgbClr val="000000"/>
                </a:solidFill>
                <a:latin typeface="Consolas"/>
              </a:rPr>
              <a:t>br</a:t>
            </a:r>
            <a:r>
              <a:rPr lang="en-US" sz="1600" dirty="0">
                <a:solidFill>
                  <a:srgbClr val="000000"/>
                </a:solidFill>
                <a:latin typeface="Consolas"/>
              </a:rPr>
              <a:t> = </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BufferedReader</a:t>
            </a:r>
            <a:r>
              <a:rPr lang="en-US" sz="1600" dirty="0">
                <a:solidFill>
                  <a:srgbClr val="000000"/>
                </a:solidFill>
                <a:latin typeface="Consolas"/>
              </a:rPr>
              <a:t>(</a:t>
            </a:r>
            <a:r>
              <a:rPr lang="en-US" sz="1600" b="1" dirty="0">
                <a:solidFill>
                  <a:srgbClr val="7F0055"/>
                </a:solidFill>
                <a:latin typeface="Consolas"/>
              </a:rPr>
              <a:t>new</a:t>
            </a:r>
            <a:r>
              <a:rPr lang="en-US" sz="1600" dirty="0">
                <a:solidFill>
                  <a:srgbClr val="000000"/>
                </a:solidFill>
                <a:latin typeface="Consolas"/>
              </a:rPr>
              <a:t> </a:t>
            </a:r>
            <a:r>
              <a:rPr lang="en-US" sz="1600" dirty="0" err="1">
                <a:solidFill>
                  <a:srgbClr val="000000"/>
                </a:solidFill>
                <a:latin typeface="Consolas"/>
              </a:rPr>
              <a:t>FileReader</a:t>
            </a:r>
            <a:r>
              <a:rPr lang="en-US" sz="1600" dirty="0">
                <a:solidFill>
                  <a:srgbClr val="000000"/>
                </a:solidFill>
                <a:latin typeface="Consolas"/>
              </a:rPr>
              <a:t>(path))) {</a:t>
            </a:r>
          </a:p>
          <a:p>
            <a:r>
              <a:rPr lang="en-GB" sz="1600" dirty="0" smtClean="0">
                <a:solidFill>
                  <a:srgbClr val="000000"/>
                </a:solidFill>
                <a:latin typeface="Consolas"/>
              </a:rPr>
              <a:t>        </a:t>
            </a:r>
            <a:r>
              <a:rPr lang="en-GB" sz="1600" dirty="0" err="1" smtClean="0">
                <a:solidFill>
                  <a:srgbClr val="000000"/>
                </a:solidFill>
                <a:latin typeface="Consolas"/>
              </a:rPr>
              <a:t>br.readLine</a:t>
            </a:r>
            <a:r>
              <a:rPr lang="en-GB" sz="1600" dirty="0">
                <a:solidFill>
                  <a:srgbClr val="000000"/>
                </a:solidFill>
                <a:latin typeface="Consolas"/>
              </a:rPr>
              <a:t>();</a:t>
            </a:r>
          </a:p>
          <a:p>
            <a:r>
              <a:rPr lang="en-GB" sz="1600" dirty="0" smtClean="0">
                <a:solidFill>
                  <a:srgbClr val="000000"/>
                </a:solidFill>
                <a:latin typeface="Consolas"/>
              </a:rPr>
              <a:t>    } </a:t>
            </a:r>
            <a:r>
              <a:rPr lang="en-GB" sz="1600" b="1" dirty="0">
                <a:solidFill>
                  <a:srgbClr val="7F0055"/>
                </a:solidFill>
                <a:latin typeface="Consolas"/>
              </a:rPr>
              <a:t>catch</a:t>
            </a:r>
            <a:r>
              <a:rPr lang="en-GB" sz="1600" dirty="0">
                <a:solidFill>
                  <a:srgbClr val="000000"/>
                </a:solidFill>
                <a:latin typeface="Consolas"/>
              </a:rPr>
              <a:t> (Exception e) {</a:t>
            </a:r>
          </a:p>
          <a:p>
            <a:r>
              <a:rPr lang="en-GB" sz="1600" dirty="0" smtClean="0">
                <a:solidFill>
                  <a:srgbClr val="000000"/>
                </a:solidFill>
                <a:latin typeface="Consolas"/>
              </a:rPr>
              <a:t>        </a:t>
            </a:r>
            <a:r>
              <a:rPr lang="en-GB" sz="1600" dirty="0" err="1" smtClean="0">
                <a:solidFill>
                  <a:srgbClr val="000000"/>
                </a:solidFill>
                <a:latin typeface="Consolas"/>
              </a:rPr>
              <a:t>Throwable</a:t>
            </a:r>
            <a:r>
              <a:rPr lang="en-GB" sz="1600" dirty="0">
                <a:solidFill>
                  <a:srgbClr val="000000"/>
                </a:solidFill>
                <a:latin typeface="Consolas"/>
              </a:rPr>
              <a:t>[] suppressed = </a:t>
            </a:r>
            <a:r>
              <a:rPr lang="en-GB" sz="1600" dirty="0" err="1">
                <a:solidFill>
                  <a:srgbClr val="000000"/>
                </a:solidFill>
                <a:latin typeface="Consolas"/>
              </a:rPr>
              <a:t>e.getSuppressed</a:t>
            </a:r>
            <a:r>
              <a:rPr lang="en-GB" sz="1600" dirty="0">
                <a:solidFill>
                  <a:srgbClr val="000000"/>
                </a:solidFill>
                <a:latin typeface="Consolas"/>
              </a:rPr>
              <a:t>();</a:t>
            </a:r>
          </a:p>
          <a:p>
            <a:r>
              <a:rPr lang="en-GB" sz="1600" dirty="0" smtClean="0">
                <a:solidFill>
                  <a:srgbClr val="7F0055"/>
                </a:solidFill>
                <a:latin typeface="Consolas"/>
              </a:rPr>
              <a:t>        </a:t>
            </a:r>
            <a:r>
              <a:rPr lang="en-GB" sz="1600" b="1" dirty="0" smtClean="0">
                <a:solidFill>
                  <a:srgbClr val="7F0055"/>
                </a:solidFill>
                <a:latin typeface="Consolas"/>
              </a:rPr>
              <a:t>for</a:t>
            </a:r>
            <a:r>
              <a:rPr lang="en-GB" sz="1600" dirty="0" smtClean="0">
                <a:solidFill>
                  <a:srgbClr val="000000"/>
                </a:solidFill>
                <a:latin typeface="Consolas"/>
              </a:rPr>
              <a:t> </a:t>
            </a:r>
            <a:r>
              <a:rPr lang="en-GB" sz="1600" dirty="0">
                <a:solidFill>
                  <a:srgbClr val="000000"/>
                </a:solidFill>
                <a:latin typeface="Consolas"/>
              </a:rPr>
              <a:t>(</a:t>
            </a:r>
            <a:r>
              <a:rPr lang="en-GB" sz="1600" dirty="0" err="1">
                <a:solidFill>
                  <a:srgbClr val="000000"/>
                </a:solidFill>
                <a:latin typeface="Consolas"/>
              </a:rPr>
              <a:t>Throwable</a:t>
            </a:r>
            <a:r>
              <a:rPr lang="en-GB" sz="1600" dirty="0">
                <a:solidFill>
                  <a:srgbClr val="000000"/>
                </a:solidFill>
                <a:latin typeface="Consolas"/>
              </a:rPr>
              <a:t> t : suppressed) {</a:t>
            </a:r>
          </a:p>
          <a:p>
            <a:r>
              <a:rPr lang="en-GB" sz="1600" i="1" dirty="0" smtClean="0">
                <a:solidFill>
                  <a:srgbClr val="0000C0"/>
                </a:solidFill>
                <a:latin typeface="Consolas"/>
              </a:rPr>
              <a:t>            LOGGER</a:t>
            </a:r>
            <a:r>
              <a:rPr lang="en-GB" sz="1600" i="1" dirty="0" smtClean="0">
                <a:solidFill>
                  <a:srgbClr val="000000"/>
                </a:solidFill>
                <a:latin typeface="Consolas"/>
              </a:rPr>
              <a:t>.log(</a:t>
            </a:r>
            <a:r>
              <a:rPr lang="en-GB" sz="1600" i="1" dirty="0" err="1" smtClean="0">
                <a:solidFill>
                  <a:srgbClr val="000000"/>
                </a:solidFill>
                <a:latin typeface="Consolas"/>
              </a:rPr>
              <a:t>Level.</a:t>
            </a:r>
            <a:r>
              <a:rPr lang="en-GB" sz="1600" i="1" dirty="0" err="1" smtClean="0">
                <a:solidFill>
                  <a:srgbClr val="0000C0"/>
                </a:solidFill>
                <a:latin typeface="Consolas"/>
              </a:rPr>
              <a:t>WARNING</a:t>
            </a:r>
            <a:r>
              <a:rPr lang="en-GB" sz="1600" i="1" dirty="0">
                <a:solidFill>
                  <a:srgbClr val="000000"/>
                </a:solidFill>
                <a:latin typeface="Consolas"/>
              </a:rPr>
              <a:t>, </a:t>
            </a:r>
            <a:r>
              <a:rPr lang="en-GB" sz="1600" i="1" dirty="0">
                <a:solidFill>
                  <a:srgbClr val="2A00FF"/>
                </a:solidFill>
                <a:latin typeface="Consolas"/>
              </a:rPr>
              <a:t>"Suppressed"</a:t>
            </a:r>
            <a:r>
              <a:rPr lang="en-GB" sz="1600" i="1" dirty="0">
                <a:solidFill>
                  <a:srgbClr val="000000"/>
                </a:solidFill>
                <a:latin typeface="Consolas"/>
              </a:rPr>
              <a:t>, 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endParaRPr lang="en-GB" sz="1600" dirty="0">
              <a:solidFill>
                <a:srgbClr val="000000"/>
              </a:solidFill>
              <a:latin typeface="Consolas"/>
            </a:endParaRPr>
          </a:p>
          <a:p>
            <a:r>
              <a:rPr lang="en-GB" sz="1600" dirty="0">
                <a:solidFill>
                  <a:srgbClr val="000000"/>
                </a:solidFill>
                <a:latin typeface="Consolas"/>
              </a:rPr>
              <a:t>}</a:t>
            </a:r>
          </a:p>
        </p:txBody>
      </p:sp>
    </p:spTree>
    <p:extLst>
      <p:ext uri="{BB962C8B-B14F-4D97-AF65-F5344CB8AC3E}">
        <p14:creationId xmlns:p14="http://schemas.microsoft.com/office/powerpoint/2010/main" val="3199892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err="1" smtClean="0"/>
              <a:t>AutoCloseable</a:t>
            </a:r>
            <a:r>
              <a:rPr lang="en-CA" dirty="0" smtClean="0"/>
              <a:t> </a:t>
            </a:r>
            <a:r>
              <a:rPr lang="en-CA" dirty="0"/>
              <a:t>and </a:t>
            </a:r>
            <a:r>
              <a:rPr lang="en-CA" dirty="0" err="1" smtClean="0"/>
              <a:t>Closeable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18</a:t>
            </a:fld>
            <a:endParaRPr lang="de-CH" dirty="0"/>
          </a:p>
        </p:txBody>
      </p:sp>
      <p:sp>
        <p:nvSpPr>
          <p:cNvPr id="5" name="TextBox 4"/>
          <p:cNvSpPr txBox="1"/>
          <p:nvPr/>
        </p:nvSpPr>
        <p:spPr>
          <a:xfrm>
            <a:off x="683568" y="1988840"/>
            <a:ext cx="7776864" cy="1440160"/>
          </a:xfrm>
          <a:prstGeom prst="rect">
            <a:avLst/>
          </a:prstGeom>
          <a:solidFill>
            <a:schemeClr val="bg1">
              <a:lumMod val="85000"/>
            </a:schemeClr>
          </a:solidFill>
        </p:spPr>
        <p:txBody>
          <a:bodyPr wrap="none" lIns="36000" tIns="36000" rIns="36000" bIns="36000" rtlCol="0">
            <a:noAutofit/>
          </a:bodyPr>
          <a:lstStyle/>
          <a:p>
            <a:r>
              <a:rPr lang="en-GB" sz="1600" b="1" dirty="0">
                <a:solidFill>
                  <a:srgbClr val="7F0055"/>
                </a:solidFill>
                <a:latin typeface="Consolas"/>
              </a:rPr>
              <a:t>package</a:t>
            </a:r>
            <a:r>
              <a:rPr lang="en-GB" sz="1600" b="1" dirty="0">
                <a:solidFill>
                  <a:srgbClr val="000000"/>
                </a:solidFill>
                <a:latin typeface="Consolas"/>
              </a:rPr>
              <a:t> </a:t>
            </a:r>
            <a:r>
              <a:rPr lang="en-GB" sz="1600" dirty="0" err="1">
                <a:solidFill>
                  <a:srgbClr val="000000"/>
                </a:solidFill>
                <a:latin typeface="Consolas"/>
              </a:rPr>
              <a:t>java.lang</a:t>
            </a:r>
            <a:r>
              <a:rPr lang="en-GB" sz="1600" dirty="0">
                <a:solidFill>
                  <a:srgbClr val="000000"/>
                </a:solidFill>
                <a:latin typeface="Consolas"/>
              </a:rPr>
              <a:t>;</a:t>
            </a:r>
          </a:p>
          <a:p>
            <a:endParaRPr lang="en-GB" sz="1600" b="1" dirty="0" smtClean="0">
              <a:solidFill>
                <a:srgbClr val="7F0055"/>
              </a:solidFill>
              <a:latin typeface="Consolas"/>
            </a:endParaRPr>
          </a:p>
          <a:p>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dirty="0" err="1">
                <a:solidFill>
                  <a:srgbClr val="000000"/>
                </a:solidFill>
                <a:latin typeface="Consolas"/>
              </a:rPr>
              <a:t>AutoCloseable</a:t>
            </a:r>
            <a:r>
              <a:rPr lang="en-GB" sz="1600" dirty="0">
                <a:solidFill>
                  <a:srgbClr val="000000"/>
                </a:solidFill>
                <a:latin typeface="Consolas"/>
              </a:rPr>
              <a:t> {</a:t>
            </a:r>
          </a:p>
          <a:p>
            <a:r>
              <a:rPr lang="en-GB" sz="1600" dirty="0" smtClean="0">
                <a:solidFill>
                  <a:srgbClr val="000000"/>
                </a:solidFill>
                <a:latin typeface="Consolas"/>
              </a:rPr>
              <a:t>    </a:t>
            </a:r>
            <a:r>
              <a:rPr lang="en-GB" sz="1600" b="1" dirty="0" smtClean="0">
                <a:solidFill>
                  <a:srgbClr val="7F0055"/>
                </a:solidFill>
                <a:latin typeface="Consolas"/>
              </a:rPr>
              <a:t>void</a:t>
            </a:r>
            <a:r>
              <a:rPr lang="en-GB" sz="1600" b="1" dirty="0" smtClean="0">
                <a:solidFill>
                  <a:srgbClr val="000000"/>
                </a:solidFill>
                <a:latin typeface="Consolas"/>
              </a:rPr>
              <a:t> </a:t>
            </a:r>
            <a:r>
              <a:rPr lang="en-GB" sz="1600" dirty="0">
                <a:solidFill>
                  <a:srgbClr val="000000"/>
                </a:solidFill>
                <a:latin typeface="Consolas"/>
              </a:rPr>
              <a:t>close() </a:t>
            </a:r>
            <a:r>
              <a:rPr lang="en-GB" sz="1600" b="1" dirty="0">
                <a:solidFill>
                  <a:srgbClr val="7F0055"/>
                </a:solidFill>
                <a:latin typeface="Consolas"/>
              </a:rPr>
              <a:t>throws</a:t>
            </a:r>
            <a:r>
              <a:rPr lang="en-GB" sz="1600" b="1" dirty="0">
                <a:solidFill>
                  <a:srgbClr val="000000"/>
                </a:solidFill>
                <a:latin typeface="Consolas"/>
              </a:rPr>
              <a:t> </a:t>
            </a:r>
            <a:r>
              <a:rPr lang="en-GB" sz="1600" dirty="0">
                <a:solidFill>
                  <a:srgbClr val="000000"/>
                </a:solidFill>
                <a:latin typeface="Consolas"/>
              </a:rPr>
              <a:t>Exception;</a:t>
            </a:r>
          </a:p>
          <a:p>
            <a:r>
              <a:rPr lang="en-GB" sz="1600" dirty="0" smtClean="0">
                <a:solidFill>
                  <a:srgbClr val="000000"/>
                </a:solidFill>
                <a:latin typeface="Consolas"/>
              </a:rPr>
              <a:t>}</a:t>
            </a:r>
          </a:p>
          <a:p>
            <a:endParaRPr lang="en-US" sz="1600" dirty="0" smtClean="0">
              <a:solidFill>
                <a:srgbClr val="000000"/>
              </a:solidFill>
              <a:latin typeface="Consolas"/>
            </a:endParaRPr>
          </a:p>
        </p:txBody>
      </p:sp>
      <p:sp>
        <p:nvSpPr>
          <p:cNvPr id="6" name="TextBox 5"/>
          <p:cNvSpPr txBox="1"/>
          <p:nvPr/>
        </p:nvSpPr>
        <p:spPr>
          <a:xfrm>
            <a:off x="683568" y="3717032"/>
            <a:ext cx="7776864" cy="1921904"/>
          </a:xfrm>
          <a:prstGeom prst="rect">
            <a:avLst/>
          </a:prstGeom>
          <a:solidFill>
            <a:schemeClr val="bg1">
              <a:lumMod val="85000"/>
            </a:schemeClr>
          </a:solidFill>
        </p:spPr>
        <p:txBody>
          <a:bodyPr wrap="none" lIns="36000" tIns="36000" rIns="36000" bIns="36000" rtlCol="0">
            <a:noAutofit/>
          </a:bodyPr>
          <a:lstStyle/>
          <a:p>
            <a:r>
              <a:rPr lang="en-GB" sz="1600" b="1" dirty="0" smtClean="0">
                <a:solidFill>
                  <a:srgbClr val="7F0055"/>
                </a:solidFill>
                <a:latin typeface="Consolas"/>
              </a:rPr>
              <a:t>package</a:t>
            </a:r>
            <a:r>
              <a:rPr lang="en-GB" sz="1600" dirty="0" smtClean="0">
                <a:solidFill>
                  <a:srgbClr val="000000"/>
                </a:solidFill>
                <a:latin typeface="Consolas"/>
              </a:rPr>
              <a:t> </a:t>
            </a:r>
            <a:r>
              <a:rPr lang="en-GB" sz="1600" dirty="0">
                <a:solidFill>
                  <a:srgbClr val="000000"/>
                </a:solidFill>
                <a:latin typeface="Consolas"/>
              </a:rPr>
              <a:t>java.io;</a:t>
            </a:r>
          </a:p>
          <a:p>
            <a:endParaRPr lang="en-GB" sz="1600" dirty="0">
              <a:latin typeface="Consolas"/>
            </a:endParaRPr>
          </a:p>
          <a:p>
            <a:r>
              <a:rPr lang="en-GB" sz="1600" b="1" dirty="0">
                <a:solidFill>
                  <a:srgbClr val="7F0055"/>
                </a:solidFill>
                <a:latin typeface="Consolas"/>
              </a:rPr>
              <a:t>import</a:t>
            </a:r>
            <a:r>
              <a:rPr lang="en-GB" sz="1600" dirty="0">
                <a:solidFill>
                  <a:srgbClr val="000000"/>
                </a:solidFill>
                <a:latin typeface="Consolas"/>
              </a:rPr>
              <a:t> </a:t>
            </a:r>
            <a:r>
              <a:rPr lang="en-GB" sz="1600" dirty="0" err="1">
                <a:solidFill>
                  <a:srgbClr val="000000"/>
                </a:solidFill>
                <a:latin typeface="Consolas"/>
              </a:rPr>
              <a:t>java.io.IOException</a:t>
            </a:r>
            <a:r>
              <a:rPr lang="en-GB" sz="1600" dirty="0">
                <a:solidFill>
                  <a:srgbClr val="000000"/>
                </a:solidFill>
                <a:latin typeface="Consolas"/>
              </a:rPr>
              <a:t>;</a:t>
            </a:r>
          </a:p>
          <a:p>
            <a:endParaRPr lang="en-GB" sz="1600" dirty="0">
              <a:latin typeface="Consolas"/>
            </a:endParaRPr>
          </a:p>
          <a:p>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dirty="0" err="1">
                <a:solidFill>
                  <a:srgbClr val="000000"/>
                </a:solidFill>
                <a:latin typeface="Consolas"/>
              </a:rPr>
              <a:t>Closeable</a:t>
            </a:r>
            <a:r>
              <a:rPr lang="en-GB" sz="1600" dirty="0">
                <a:solidFill>
                  <a:srgbClr val="000000"/>
                </a:solidFill>
                <a:latin typeface="Consolas"/>
              </a:rPr>
              <a:t> </a:t>
            </a:r>
            <a:r>
              <a:rPr lang="en-GB" sz="1600" b="1" dirty="0">
                <a:solidFill>
                  <a:srgbClr val="7F0055"/>
                </a:solidFill>
                <a:latin typeface="Consolas"/>
              </a:rPr>
              <a:t>extends</a:t>
            </a:r>
            <a:r>
              <a:rPr lang="en-GB" sz="1600" dirty="0">
                <a:solidFill>
                  <a:srgbClr val="000000"/>
                </a:solidFill>
                <a:latin typeface="Consolas"/>
              </a:rPr>
              <a:t> </a:t>
            </a:r>
            <a:r>
              <a:rPr lang="en-GB" sz="1600" dirty="0" err="1">
                <a:solidFill>
                  <a:srgbClr val="000000"/>
                </a:solidFill>
                <a:latin typeface="Consolas"/>
              </a:rPr>
              <a:t>AutoCloseable</a:t>
            </a:r>
            <a:r>
              <a:rPr lang="en-GB" sz="1600" dirty="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a:solidFill>
                  <a:srgbClr val="7F0055"/>
                </a:solidFill>
                <a:latin typeface="Consolas"/>
              </a:rPr>
              <a:t>void</a:t>
            </a:r>
            <a:r>
              <a:rPr lang="en-US" sz="1600" dirty="0">
                <a:solidFill>
                  <a:srgbClr val="000000"/>
                </a:solidFill>
                <a:latin typeface="Consolas"/>
              </a:rPr>
              <a:t> close() </a:t>
            </a:r>
            <a:r>
              <a:rPr lang="en-US" sz="1600" b="1" dirty="0">
                <a:solidFill>
                  <a:srgbClr val="7F0055"/>
                </a:solidFill>
                <a:latin typeface="Consolas"/>
              </a:rPr>
              <a:t>throws</a:t>
            </a:r>
            <a:r>
              <a:rPr lang="en-US" sz="1600"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a:t>
            </a:r>
          </a:p>
          <a:p>
            <a:r>
              <a:rPr lang="en-GB" sz="1600" dirty="0">
                <a:solidFill>
                  <a:srgbClr val="000000"/>
                </a:solidFill>
                <a:latin typeface="Consolas"/>
              </a:rPr>
              <a:t>}</a:t>
            </a:r>
          </a:p>
          <a:p>
            <a:endParaRPr lang="en-GB" sz="1600" dirty="0">
              <a:solidFill>
                <a:srgbClr val="000000"/>
              </a:solidFill>
              <a:latin typeface="Consolas"/>
            </a:endParaRPr>
          </a:p>
        </p:txBody>
      </p:sp>
    </p:spTree>
    <p:extLst>
      <p:ext uri="{BB962C8B-B14F-4D97-AF65-F5344CB8AC3E}">
        <p14:creationId xmlns:p14="http://schemas.microsoft.com/office/powerpoint/2010/main" val="1985223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smtClean="0"/>
          </a:p>
        </p:txBody>
      </p:sp>
      <p:sp>
        <p:nvSpPr>
          <p:cNvPr id="3" name="Title 2"/>
          <p:cNvSpPr>
            <a:spLocks noGrp="1"/>
          </p:cNvSpPr>
          <p:nvPr>
            <p:ph type="title"/>
          </p:nvPr>
        </p:nvSpPr>
        <p:spPr/>
        <p:txBody>
          <a:bodyPr/>
          <a:lstStyle/>
          <a:p>
            <a:r>
              <a:rPr lang="en-US" dirty="0" smtClean="0"/>
              <a:t>Java 7 Highlights: </a:t>
            </a:r>
            <a:r>
              <a:rPr lang="en-CA" dirty="0"/>
              <a:t>“Diamond” </a:t>
            </a:r>
            <a:r>
              <a:rPr lang="en-CA" dirty="0" smtClean="0"/>
              <a:t>operator</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19</a:t>
            </a:fld>
            <a:endParaRPr lang="de-CH" dirty="0"/>
          </a:p>
        </p:txBody>
      </p:sp>
      <p:sp>
        <p:nvSpPr>
          <p:cNvPr id="5" name="TextBox 4"/>
          <p:cNvSpPr txBox="1"/>
          <p:nvPr/>
        </p:nvSpPr>
        <p:spPr>
          <a:xfrm>
            <a:off x="683568" y="1988840"/>
            <a:ext cx="7776864" cy="4797152"/>
          </a:xfrm>
          <a:prstGeom prst="rect">
            <a:avLst/>
          </a:prstGeom>
          <a:noFill/>
        </p:spPr>
        <p:txBody>
          <a:bodyPr wrap="none" lIns="36000" tIns="36000" rIns="36000" bIns="36000" rtlCol="0">
            <a:noAutofit/>
          </a:bodyPr>
          <a:lstStyle/>
          <a:p>
            <a:endParaRPr lang="en-GB" sz="1600" dirty="0">
              <a:latin typeface="Consolas"/>
            </a:endParaRPr>
          </a:p>
          <a:p>
            <a:r>
              <a:rPr lang="en-GB" sz="1600" dirty="0">
                <a:solidFill>
                  <a:srgbClr val="3F7F5F"/>
                </a:solidFill>
                <a:latin typeface="Consolas"/>
              </a:rPr>
              <a:t>// WITHOUT INFERENCE</a:t>
            </a:r>
          </a:p>
          <a:p>
            <a:r>
              <a:rPr lang="en-GB" sz="1600" dirty="0">
                <a:solidFill>
                  <a:srgbClr val="000000"/>
                </a:solidFill>
                <a:latin typeface="Consolas"/>
              </a:rPr>
              <a:t>Map&lt;String, List&lt;String&gt;&gt; </a:t>
            </a:r>
            <a:r>
              <a:rPr lang="en-GB" sz="1600" dirty="0" err="1">
                <a:solidFill>
                  <a:srgbClr val="000000"/>
                </a:solidFill>
                <a:latin typeface="Consolas"/>
              </a:rPr>
              <a:t>oldMap</a:t>
            </a:r>
            <a:r>
              <a:rPr lang="en-GB" sz="1600" dirty="0">
                <a:solidFill>
                  <a:srgbClr val="000000"/>
                </a:solidFill>
                <a:latin typeface="Consolas"/>
              </a:rPr>
              <a:t> = </a:t>
            </a:r>
            <a:r>
              <a:rPr lang="en-GB" sz="1600"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HashMap</a:t>
            </a:r>
            <a:r>
              <a:rPr lang="en-GB" sz="1600" dirty="0">
                <a:solidFill>
                  <a:srgbClr val="000000"/>
                </a:solidFill>
                <a:latin typeface="Consolas"/>
              </a:rPr>
              <a:t>&lt;String, List&lt;String&gt;&gt;();</a:t>
            </a:r>
          </a:p>
          <a:p>
            <a:endParaRPr lang="en-GB" sz="1600" dirty="0">
              <a:latin typeface="Consolas"/>
            </a:endParaRPr>
          </a:p>
          <a:p>
            <a:r>
              <a:rPr lang="en-GB" sz="1600" dirty="0">
                <a:solidFill>
                  <a:srgbClr val="3F7F5F"/>
                </a:solidFill>
                <a:latin typeface="Consolas"/>
              </a:rPr>
              <a:t>// WITH INFERENCE</a:t>
            </a:r>
          </a:p>
          <a:p>
            <a:r>
              <a:rPr lang="en-GB" sz="1600" dirty="0">
                <a:solidFill>
                  <a:srgbClr val="000000"/>
                </a:solidFill>
                <a:latin typeface="Consolas"/>
              </a:rPr>
              <a:t>Map&lt;String, List&lt;String&gt;&gt; </a:t>
            </a:r>
            <a:r>
              <a:rPr lang="en-GB" sz="1600" dirty="0" err="1">
                <a:solidFill>
                  <a:srgbClr val="000000"/>
                </a:solidFill>
                <a:latin typeface="Consolas"/>
              </a:rPr>
              <a:t>newMap</a:t>
            </a:r>
            <a:r>
              <a:rPr lang="en-GB" sz="1600" dirty="0">
                <a:solidFill>
                  <a:srgbClr val="000000"/>
                </a:solidFill>
                <a:latin typeface="Consolas"/>
              </a:rPr>
              <a:t> = </a:t>
            </a:r>
            <a:r>
              <a:rPr lang="en-GB" sz="1600"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HashMap</a:t>
            </a:r>
            <a:r>
              <a:rPr lang="en-GB" sz="1600" dirty="0">
                <a:solidFill>
                  <a:srgbClr val="000000"/>
                </a:solidFill>
                <a:latin typeface="Consolas"/>
              </a:rPr>
              <a:t>&lt;&gt;();</a:t>
            </a:r>
          </a:p>
          <a:p>
            <a:endParaRPr lang="en-GB" sz="1600" dirty="0">
              <a:latin typeface="Consolas"/>
            </a:endParaRPr>
          </a:p>
          <a:p>
            <a:endParaRPr lang="en-GB" sz="1600" dirty="0">
              <a:solidFill>
                <a:srgbClr val="000000"/>
              </a:solidFill>
              <a:latin typeface="Consolas"/>
            </a:endParaRPr>
          </a:p>
        </p:txBody>
      </p:sp>
    </p:spTree>
    <p:extLst>
      <p:ext uri="{BB962C8B-B14F-4D97-AF65-F5344CB8AC3E}">
        <p14:creationId xmlns:p14="http://schemas.microsoft.com/office/powerpoint/2010/main" val="1987707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idx="1"/>
          </p:nvPr>
        </p:nvSpPr>
        <p:spPr/>
        <p:txBody>
          <a:bodyPr/>
          <a:lstStyle/>
          <a:p>
            <a:r>
              <a:rPr lang="en-GB" dirty="0" smtClean="0"/>
              <a:t>Java 6</a:t>
            </a:r>
            <a:endParaRPr lang="en-GB" dirty="0"/>
          </a:p>
        </p:txBody>
      </p:sp>
      <p:sp>
        <p:nvSpPr>
          <p:cNvPr id="8" name="Textplatzhalter 7"/>
          <p:cNvSpPr>
            <a:spLocks noGrp="1"/>
          </p:cNvSpPr>
          <p:nvPr>
            <p:ph type="body" sz="quarter" idx="10"/>
          </p:nvPr>
        </p:nvSpPr>
        <p:spPr/>
        <p:txBody>
          <a:bodyPr/>
          <a:lstStyle/>
          <a:p>
            <a:r>
              <a:rPr lang="en-GB" dirty="0" smtClean="0"/>
              <a:t>Section</a:t>
            </a:r>
            <a:endParaRPr lang="en-GB" dirty="0"/>
          </a:p>
        </p:txBody>
      </p:sp>
    </p:spTree>
    <p:extLst>
      <p:ext uri="{BB962C8B-B14F-4D97-AF65-F5344CB8AC3E}">
        <p14:creationId xmlns:p14="http://schemas.microsoft.com/office/powerpoint/2010/main" val="1209646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smtClean="0"/>
              <a:t>NIO 2</a:t>
            </a:r>
          </a:p>
          <a:p>
            <a:endParaRPr lang="en-US" dirty="0" smtClean="0"/>
          </a:p>
          <a:p>
            <a:r>
              <a:rPr lang="en-US" dirty="0" smtClean="0"/>
              <a:t>Concurrency API</a:t>
            </a:r>
          </a:p>
          <a:p>
            <a:endParaRPr lang="en-US" dirty="0" smtClean="0"/>
          </a:p>
          <a:p>
            <a:r>
              <a:rPr lang="en-US" dirty="0" smtClean="0"/>
              <a:t>Unicode and Extensible Currency Codes</a:t>
            </a:r>
          </a:p>
          <a:p>
            <a:endParaRPr lang="en-US" dirty="0" smtClean="0"/>
          </a:p>
          <a:p>
            <a:r>
              <a:rPr lang="en-US" dirty="0" err="1" smtClean="0"/>
              <a:t>InvokeDynamic</a:t>
            </a:r>
            <a:r>
              <a:rPr lang="en-US" dirty="0" smtClean="0"/>
              <a:t> </a:t>
            </a:r>
            <a:r>
              <a:rPr lang="en-US" dirty="0" err="1" smtClean="0"/>
              <a:t>bytecode</a:t>
            </a:r>
            <a:endParaRPr lang="en-US" dirty="0" smtClean="0"/>
          </a:p>
          <a:p>
            <a:endParaRPr lang="en-US" dirty="0" smtClean="0"/>
          </a:p>
          <a:p>
            <a:r>
              <a:rPr lang="en-US" dirty="0" smtClean="0"/>
              <a:t>VM Optimizations</a:t>
            </a:r>
          </a:p>
          <a:p>
            <a:endParaRPr lang="en-US" dirty="0" smtClean="0"/>
          </a:p>
          <a:p>
            <a:endParaRPr lang="en-US" dirty="0"/>
          </a:p>
        </p:txBody>
      </p:sp>
      <p:sp>
        <p:nvSpPr>
          <p:cNvPr id="2" name="Title 1"/>
          <p:cNvSpPr>
            <a:spLocks noGrp="1"/>
          </p:cNvSpPr>
          <p:nvPr>
            <p:ph type="title"/>
          </p:nvPr>
        </p:nvSpPr>
        <p:spPr/>
        <p:txBody>
          <a:bodyPr/>
          <a:lstStyle/>
          <a:p>
            <a:r>
              <a:rPr lang="en-US" dirty="0" smtClean="0"/>
              <a:t>Java SE 7 API Highlights</a:t>
            </a:r>
            <a:endParaRPr lang="en-US" dirty="0"/>
          </a:p>
        </p:txBody>
      </p:sp>
      <p:sp>
        <p:nvSpPr>
          <p:cNvPr id="4" name="TextBox 3"/>
          <p:cNvSpPr txBox="1"/>
          <p:nvPr/>
        </p:nvSpPr>
        <p:spPr>
          <a:xfrm>
            <a:off x="4716016" y="2854677"/>
            <a:ext cx="2082621" cy="646331"/>
          </a:xfrm>
          <a:prstGeom prst="rect">
            <a:avLst/>
          </a:prstGeom>
          <a:noFill/>
        </p:spPr>
        <p:txBody>
          <a:bodyPr wrap="none" rtlCol="0">
            <a:spAutoFit/>
          </a:bodyPr>
          <a:lstStyle/>
          <a:p>
            <a:r>
              <a:rPr lang="en-US" dirty="0" smtClean="0">
                <a:solidFill>
                  <a:schemeClr val="accent3">
                    <a:lumMod val="75000"/>
                  </a:schemeClr>
                </a:solidFill>
              </a:rPr>
              <a:t>Unicode 6 with </a:t>
            </a:r>
            <a:br>
              <a:rPr lang="en-US" dirty="0" smtClean="0">
                <a:solidFill>
                  <a:schemeClr val="accent3">
                    <a:lumMod val="75000"/>
                  </a:schemeClr>
                </a:solidFill>
              </a:rPr>
            </a:br>
            <a:r>
              <a:rPr lang="en-US" dirty="0" smtClean="0">
                <a:solidFill>
                  <a:schemeClr val="accent3">
                    <a:lumMod val="75000"/>
                  </a:schemeClr>
                </a:solidFill>
              </a:rPr>
              <a:t>full </a:t>
            </a:r>
            <a:r>
              <a:rPr lang="en-US" dirty="0" err="1" smtClean="0">
                <a:solidFill>
                  <a:schemeClr val="accent3">
                    <a:lumMod val="75000"/>
                  </a:schemeClr>
                </a:solidFill>
              </a:rPr>
              <a:t>regexp</a:t>
            </a:r>
            <a:r>
              <a:rPr lang="en-US" dirty="0" smtClean="0">
                <a:solidFill>
                  <a:schemeClr val="accent3">
                    <a:lumMod val="75000"/>
                  </a:schemeClr>
                </a:solidFill>
              </a:rPr>
              <a:t> </a:t>
            </a:r>
            <a:r>
              <a:rPr lang="en-US" dirty="0" err="1" smtClean="0">
                <a:solidFill>
                  <a:schemeClr val="accent3">
                    <a:lumMod val="75000"/>
                  </a:schemeClr>
                </a:solidFill>
              </a:rPr>
              <a:t>supoprt</a:t>
            </a:r>
            <a:endParaRPr lang="en-GB" dirty="0">
              <a:solidFill>
                <a:schemeClr val="accent3">
                  <a:lumMod val="75000"/>
                </a:schemeClr>
              </a:solidFill>
            </a:endParaRPr>
          </a:p>
        </p:txBody>
      </p:sp>
      <p:sp>
        <p:nvSpPr>
          <p:cNvPr id="6" name="TextBox 5"/>
          <p:cNvSpPr txBox="1"/>
          <p:nvPr/>
        </p:nvSpPr>
        <p:spPr>
          <a:xfrm>
            <a:off x="4716016" y="3573016"/>
            <a:ext cx="2172390" cy="646331"/>
          </a:xfrm>
          <a:prstGeom prst="rect">
            <a:avLst/>
          </a:prstGeom>
          <a:noFill/>
        </p:spPr>
        <p:txBody>
          <a:bodyPr wrap="none" rtlCol="0">
            <a:spAutoFit/>
          </a:bodyPr>
          <a:lstStyle/>
          <a:p>
            <a:r>
              <a:rPr lang="en-US" dirty="0" smtClean="0">
                <a:solidFill>
                  <a:schemeClr val="accent3">
                    <a:lumMod val="75000"/>
                  </a:schemeClr>
                </a:solidFill>
              </a:rPr>
              <a:t>Much faster</a:t>
            </a:r>
            <a:br>
              <a:rPr lang="en-US" dirty="0" smtClean="0">
                <a:solidFill>
                  <a:schemeClr val="accent3">
                    <a:lumMod val="75000"/>
                  </a:schemeClr>
                </a:solidFill>
              </a:rPr>
            </a:br>
            <a:r>
              <a:rPr lang="en-US" dirty="0" smtClean="0">
                <a:solidFill>
                  <a:schemeClr val="accent3">
                    <a:lumMod val="75000"/>
                  </a:schemeClr>
                </a:solidFill>
              </a:rPr>
              <a:t>dynamic languages</a:t>
            </a:r>
            <a:endParaRPr lang="en-GB" dirty="0">
              <a:solidFill>
                <a:schemeClr val="accent3">
                  <a:lumMod val="75000"/>
                </a:schemeClr>
              </a:solidFill>
            </a:endParaRPr>
          </a:p>
        </p:txBody>
      </p:sp>
      <p:sp>
        <p:nvSpPr>
          <p:cNvPr id="7" name="TextBox 6"/>
          <p:cNvSpPr txBox="1"/>
          <p:nvPr/>
        </p:nvSpPr>
        <p:spPr>
          <a:xfrm>
            <a:off x="4716016" y="2159416"/>
            <a:ext cx="2210862" cy="646331"/>
          </a:xfrm>
          <a:prstGeom prst="rect">
            <a:avLst/>
          </a:prstGeom>
          <a:noFill/>
        </p:spPr>
        <p:txBody>
          <a:bodyPr wrap="none" rtlCol="0">
            <a:spAutoFit/>
          </a:bodyPr>
          <a:lstStyle/>
          <a:p>
            <a:r>
              <a:rPr lang="en-US" dirty="0" smtClean="0">
                <a:solidFill>
                  <a:schemeClr val="accent3">
                    <a:lumMod val="75000"/>
                  </a:schemeClr>
                </a:solidFill>
              </a:rPr>
              <a:t>Will be discussed in</a:t>
            </a:r>
            <a:br>
              <a:rPr lang="en-US" dirty="0" smtClean="0">
                <a:solidFill>
                  <a:schemeClr val="accent3">
                    <a:lumMod val="75000"/>
                  </a:schemeClr>
                </a:solidFill>
              </a:rPr>
            </a:br>
            <a:r>
              <a:rPr lang="en-US" dirty="0" smtClean="0">
                <a:solidFill>
                  <a:schemeClr val="accent3">
                    <a:lumMod val="75000"/>
                  </a:schemeClr>
                </a:solidFill>
              </a:rPr>
              <a:t>separate session</a:t>
            </a:r>
            <a:endParaRPr lang="en-GB" dirty="0">
              <a:solidFill>
                <a:schemeClr val="accent3">
                  <a:lumMod val="75000"/>
                </a:schemeClr>
              </a:solidFill>
            </a:endParaRPr>
          </a:p>
        </p:txBody>
      </p:sp>
    </p:spTree>
    <p:extLst>
      <p:ext uri="{BB962C8B-B14F-4D97-AF65-F5344CB8AC3E}">
        <p14:creationId xmlns:p14="http://schemas.microsoft.com/office/powerpoint/2010/main" val="2952238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smtClean="0"/>
              <a:t>The new Input/</a:t>
            </a:r>
            <a:r>
              <a:rPr lang="en-US" dirty="0" err="1" smtClean="0"/>
              <a:t>Ouput</a:t>
            </a:r>
            <a:r>
              <a:rPr lang="en-US" dirty="0" smtClean="0"/>
              <a:t> introduced in 1.4</a:t>
            </a:r>
          </a:p>
          <a:p>
            <a:pPr marL="270000" lvl="1" indent="0">
              <a:buNone/>
            </a:pPr>
            <a:r>
              <a:rPr lang="en-US" dirty="0" smtClean="0"/>
              <a:t>APIs </a:t>
            </a:r>
            <a:r>
              <a:rPr lang="en-US" dirty="0"/>
              <a:t>for </a:t>
            </a:r>
            <a:endParaRPr lang="en-US" dirty="0" smtClean="0"/>
          </a:p>
          <a:p>
            <a:pPr lvl="1"/>
            <a:r>
              <a:rPr lang="en-US" dirty="0" smtClean="0"/>
              <a:t>scalable </a:t>
            </a:r>
            <a:r>
              <a:rPr lang="en-US" dirty="0"/>
              <a:t>I/O, </a:t>
            </a:r>
            <a:endParaRPr lang="en-US" dirty="0" smtClean="0"/>
          </a:p>
          <a:p>
            <a:pPr lvl="1"/>
            <a:r>
              <a:rPr lang="en-US" dirty="0" smtClean="0"/>
              <a:t>fast </a:t>
            </a:r>
            <a:r>
              <a:rPr lang="en-US" dirty="0"/>
              <a:t>buffered binary and character </a:t>
            </a:r>
            <a:r>
              <a:rPr lang="en-US" dirty="0" smtClean="0"/>
              <a:t>I/O</a:t>
            </a:r>
          </a:p>
          <a:p>
            <a:pPr lvl="1"/>
            <a:r>
              <a:rPr lang="en-US" dirty="0" smtClean="0"/>
              <a:t>regular expressions</a:t>
            </a:r>
          </a:p>
          <a:p>
            <a:pPr lvl="1"/>
            <a:r>
              <a:rPr lang="en-US" dirty="0" smtClean="0"/>
              <a:t>charset conversion</a:t>
            </a:r>
          </a:p>
          <a:p>
            <a:pPr lvl="1"/>
            <a:r>
              <a:rPr lang="en-US" dirty="0" smtClean="0"/>
              <a:t>improved </a:t>
            </a:r>
            <a:r>
              <a:rPr lang="en-US" dirty="0" err="1"/>
              <a:t>filesystem</a:t>
            </a:r>
            <a:r>
              <a:rPr lang="en-US" dirty="0"/>
              <a:t> </a:t>
            </a:r>
            <a:r>
              <a:rPr lang="en-US" dirty="0" smtClean="0"/>
              <a:t>interface</a:t>
            </a:r>
          </a:p>
          <a:p>
            <a:r>
              <a:rPr lang="en-US" dirty="0" smtClean="0"/>
              <a:t>NIO2 in Java 7</a:t>
            </a:r>
          </a:p>
          <a:p>
            <a:pPr lvl="1"/>
            <a:r>
              <a:rPr lang="en-US" dirty="0" smtClean="0"/>
              <a:t>Methods throw exceptions when fail</a:t>
            </a:r>
          </a:p>
          <a:p>
            <a:pPr lvl="1"/>
            <a:r>
              <a:rPr lang="en-US" dirty="0" smtClean="0"/>
              <a:t>Support for symbolic links (in tree walking too)</a:t>
            </a:r>
          </a:p>
          <a:p>
            <a:pPr lvl="1"/>
            <a:r>
              <a:rPr lang="en-US" dirty="0" smtClean="0"/>
              <a:t>Efficient and extended meta data access</a:t>
            </a:r>
          </a:p>
          <a:p>
            <a:pPr lvl="1"/>
            <a:r>
              <a:rPr lang="en-US" dirty="0" smtClean="0"/>
              <a:t>Scalable file methods</a:t>
            </a:r>
          </a:p>
        </p:txBody>
      </p:sp>
      <p:sp>
        <p:nvSpPr>
          <p:cNvPr id="2" name="Title 1"/>
          <p:cNvSpPr>
            <a:spLocks noGrp="1"/>
          </p:cNvSpPr>
          <p:nvPr>
            <p:ph type="title"/>
          </p:nvPr>
        </p:nvSpPr>
        <p:spPr/>
        <p:txBody>
          <a:bodyPr/>
          <a:lstStyle/>
          <a:p>
            <a:r>
              <a:rPr lang="en-US" dirty="0" smtClean="0"/>
              <a:t>Java NIO aka JSR51</a:t>
            </a:r>
            <a:endParaRPr lang="en-US" dirty="0"/>
          </a:p>
        </p:txBody>
      </p:sp>
      <p:sp>
        <p:nvSpPr>
          <p:cNvPr id="4" name="Rectangle 3"/>
          <p:cNvSpPr/>
          <p:nvPr/>
        </p:nvSpPr>
        <p:spPr>
          <a:xfrm>
            <a:off x="3419872" y="836712"/>
            <a:ext cx="1084721" cy="369332"/>
          </a:xfrm>
          <a:prstGeom prst="rect">
            <a:avLst/>
          </a:prstGeom>
        </p:spPr>
        <p:txBody>
          <a:bodyPr wrap="none">
            <a:spAutoFit/>
          </a:bodyPr>
          <a:lstStyle/>
          <a:p>
            <a:r>
              <a:rPr lang="en-US" dirty="0">
                <a:solidFill>
                  <a:srgbClr val="C00000"/>
                </a:solidFill>
              </a:rPr>
              <a:t>java.nio</a:t>
            </a:r>
            <a:r>
              <a:rPr lang="en-US" dirty="0" smtClean="0">
                <a:solidFill>
                  <a:srgbClr val="C00000"/>
                </a:solidFill>
              </a:rPr>
              <a:t>.*</a:t>
            </a:r>
            <a:endParaRPr lang="en-US" dirty="0">
              <a:solidFill>
                <a:srgbClr val="C00000"/>
              </a:solidFill>
            </a:endParaRPr>
          </a:p>
        </p:txBody>
      </p:sp>
      <p:sp>
        <p:nvSpPr>
          <p:cNvPr id="5" name="TextBox 4"/>
          <p:cNvSpPr txBox="1"/>
          <p:nvPr/>
        </p:nvSpPr>
        <p:spPr>
          <a:xfrm>
            <a:off x="5029200" y="4180612"/>
            <a:ext cx="3659976" cy="369332"/>
          </a:xfrm>
          <a:prstGeom prst="rect">
            <a:avLst/>
          </a:prstGeom>
          <a:noFill/>
        </p:spPr>
        <p:txBody>
          <a:bodyPr wrap="none" rtlCol="0">
            <a:spAutoFit/>
          </a:bodyPr>
          <a:lstStyle/>
          <a:p>
            <a:r>
              <a:rPr lang="en-US" dirty="0" smtClean="0">
                <a:solidFill>
                  <a:schemeClr val="accent3">
                    <a:lumMod val="75000"/>
                  </a:schemeClr>
                </a:solidFill>
              </a:rPr>
              <a:t>Path and Files became link-aware</a:t>
            </a:r>
            <a:endParaRPr lang="en-GB" dirty="0">
              <a:solidFill>
                <a:schemeClr val="accent3">
                  <a:lumMod val="75000"/>
                </a:schemeClr>
              </a:solidFill>
            </a:endParaRPr>
          </a:p>
        </p:txBody>
      </p:sp>
    </p:spTree>
    <p:extLst>
      <p:ext uri="{BB962C8B-B14F-4D97-AF65-F5344CB8AC3E}">
        <p14:creationId xmlns:p14="http://schemas.microsoft.com/office/powerpoint/2010/main" val="1959393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CA" dirty="0" smtClean="0"/>
              <a:t>Class </a:t>
            </a:r>
            <a:r>
              <a:rPr lang="en-CA" dirty="0" err="1" smtClean="0"/>
              <a:t>java.nio.file.Paths</a:t>
            </a:r>
            <a:endParaRPr lang="en-CA" dirty="0" smtClean="0"/>
          </a:p>
          <a:p>
            <a:pPr lvl="1"/>
            <a:r>
              <a:rPr lang="en-CA" dirty="0" smtClean="0"/>
              <a:t>Static methods to return a Path from a string or URI</a:t>
            </a:r>
            <a:endParaRPr lang="en-US" dirty="0" smtClean="0"/>
          </a:p>
          <a:p>
            <a:r>
              <a:rPr lang="en-CA" dirty="0" smtClean="0"/>
              <a:t>Interface </a:t>
            </a:r>
            <a:r>
              <a:rPr lang="en-CA" dirty="0" err="1" smtClean="0"/>
              <a:t>java.nio.file.Path</a:t>
            </a:r>
            <a:endParaRPr lang="en-CA" dirty="0" smtClean="0"/>
          </a:p>
          <a:p>
            <a:pPr lvl="1"/>
            <a:r>
              <a:rPr lang="en-CA" dirty="0" smtClean="0"/>
              <a:t>Represents location of a file (replaces File objects)</a:t>
            </a:r>
            <a:endParaRPr lang="en-US" dirty="0" smtClean="0"/>
          </a:p>
          <a:p>
            <a:r>
              <a:rPr lang="en-CA" dirty="0" smtClean="0"/>
              <a:t>Class </a:t>
            </a:r>
            <a:r>
              <a:rPr lang="en-CA" dirty="0" err="1" smtClean="0"/>
              <a:t>java.nio.file.Files</a:t>
            </a:r>
            <a:endParaRPr lang="en-CA" dirty="0" smtClean="0"/>
          </a:p>
          <a:p>
            <a:pPr lvl="1"/>
            <a:r>
              <a:rPr lang="en-CA" dirty="0" smtClean="0"/>
              <a:t>Static methods to operate on files, directories and other types of files</a:t>
            </a:r>
            <a:endParaRPr lang="en-US"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Class </a:t>
            </a:r>
            <a:r>
              <a:rPr lang="en-CA" dirty="0" err="1" smtClean="0"/>
              <a:t>java.nio.file.FileSystem</a:t>
            </a:r>
            <a:endParaRPr lang="en-CA" dirty="0" smtClean="0"/>
          </a:p>
          <a:p>
            <a:pPr lvl="1"/>
            <a:r>
              <a:rPr lang="en-CA" dirty="0" smtClean="0"/>
              <a:t>Provides information about the file system</a:t>
            </a:r>
          </a:p>
        </p:txBody>
      </p:sp>
      <p:sp>
        <p:nvSpPr>
          <p:cNvPr id="2" name="Title 1"/>
          <p:cNvSpPr>
            <a:spLocks noGrp="1"/>
          </p:cNvSpPr>
          <p:nvPr>
            <p:ph type="title"/>
          </p:nvPr>
        </p:nvSpPr>
        <p:spPr/>
        <p:txBody>
          <a:bodyPr/>
          <a:lstStyle/>
          <a:p>
            <a:r>
              <a:rPr lang="en-US" smtClean="0"/>
              <a:t>NIO2 Helper Types</a:t>
            </a:r>
            <a:endParaRPr lang="en-US" dirty="0"/>
          </a:p>
        </p:txBody>
      </p:sp>
      <p:sp>
        <p:nvSpPr>
          <p:cNvPr id="6" name="Rectangle 5"/>
          <p:cNvSpPr/>
          <p:nvPr/>
        </p:nvSpPr>
        <p:spPr>
          <a:xfrm>
            <a:off x="649013" y="3503474"/>
            <a:ext cx="7955435" cy="1569660"/>
          </a:xfrm>
          <a:prstGeom prst="rect">
            <a:avLst/>
          </a:prstGeom>
          <a:solidFill>
            <a:schemeClr val="bg1">
              <a:lumMod val="85000"/>
            </a:schemeClr>
          </a:solidFill>
        </p:spPr>
        <p:txBody>
          <a:bodyPr wrap="square">
            <a:spAutoFit/>
          </a:bodyPr>
          <a:lstStyle/>
          <a:p>
            <a:r>
              <a:rPr lang="en-US" sz="1600" dirty="0" smtClean="0">
                <a:solidFill>
                  <a:srgbClr val="3F7F5F"/>
                </a:solidFill>
                <a:latin typeface="Consolas"/>
              </a:rPr>
              <a:t>// </a:t>
            </a:r>
            <a:r>
              <a:rPr lang="en-US" sz="1600" dirty="0">
                <a:solidFill>
                  <a:srgbClr val="3F7F5F"/>
                </a:solidFill>
                <a:latin typeface="Consolas"/>
              </a:rPr>
              <a:t>Copy files with fine grain control</a:t>
            </a:r>
          </a:p>
          <a:p>
            <a:r>
              <a:rPr lang="en-US" sz="1600" dirty="0" smtClean="0">
                <a:solidFill>
                  <a:srgbClr val="000000"/>
                </a:solidFill>
                <a:latin typeface="Consolas"/>
              </a:rPr>
              <a:t>Path </a:t>
            </a:r>
            <a:r>
              <a:rPr lang="en-US" sz="1600" dirty="0" err="1">
                <a:solidFill>
                  <a:srgbClr val="6A3E3E"/>
                </a:solidFill>
                <a:latin typeface="Consolas"/>
              </a:rPr>
              <a:t>src</a:t>
            </a:r>
            <a:r>
              <a:rPr lang="en-US" sz="1600" dirty="0">
                <a:solidFill>
                  <a:srgbClr val="000000"/>
                </a:solidFill>
                <a:latin typeface="Consolas"/>
              </a:rPr>
              <a:t> = </a:t>
            </a:r>
            <a:r>
              <a:rPr lang="en-US" sz="1600" dirty="0" err="1">
                <a:solidFill>
                  <a:srgbClr val="000000"/>
                </a:solidFill>
                <a:latin typeface="Consolas"/>
              </a:rPr>
              <a:t>Paths.</a:t>
            </a:r>
            <a:r>
              <a:rPr lang="en-US" sz="1600" i="1" dirty="0" err="1">
                <a:solidFill>
                  <a:srgbClr val="000000"/>
                </a:solidFill>
                <a:latin typeface="Consolas"/>
              </a:rPr>
              <a:t>get</a:t>
            </a:r>
            <a:r>
              <a:rPr lang="en-US" sz="1600" dirty="0">
                <a:solidFill>
                  <a:srgbClr val="000000"/>
                </a:solidFill>
                <a:latin typeface="Consolas"/>
              </a:rPr>
              <a:t>(</a:t>
            </a:r>
            <a:r>
              <a:rPr lang="en-US" sz="1600" dirty="0">
                <a:solidFill>
                  <a:srgbClr val="2A00FF"/>
                </a:solidFill>
                <a:latin typeface="Consolas"/>
              </a:rPr>
              <a:t>"readme.txt"</a:t>
            </a:r>
            <a:r>
              <a:rPr lang="en-US" sz="1600" dirty="0">
                <a:solidFill>
                  <a:srgbClr val="000000"/>
                </a:solidFill>
                <a:latin typeface="Consolas"/>
              </a:rPr>
              <a:t>);</a:t>
            </a:r>
          </a:p>
          <a:p>
            <a:r>
              <a:rPr lang="en-US" sz="1600" dirty="0" smtClean="0">
                <a:solidFill>
                  <a:srgbClr val="000000"/>
                </a:solidFill>
                <a:latin typeface="Consolas"/>
              </a:rPr>
              <a:t>Path </a:t>
            </a:r>
            <a:r>
              <a:rPr lang="en-US" sz="1600" dirty="0" err="1">
                <a:solidFill>
                  <a:srgbClr val="6A3E3E"/>
                </a:solidFill>
                <a:latin typeface="Consolas"/>
              </a:rPr>
              <a:t>dst</a:t>
            </a:r>
            <a:r>
              <a:rPr lang="en-US" sz="1600" dirty="0">
                <a:solidFill>
                  <a:srgbClr val="000000"/>
                </a:solidFill>
                <a:latin typeface="Consolas"/>
              </a:rPr>
              <a:t> = </a:t>
            </a:r>
            <a:r>
              <a:rPr lang="en-US" sz="1600" dirty="0" err="1">
                <a:solidFill>
                  <a:srgbClr val="000000"/>
                </a:solidFill>
                <a:latin typeface="Consolas"/>
              </a:rPr>
              <a:t>Paths.</a:t>
            </a:r>
            <a:r>
              <a:rPr lang="en-US" sz="1600" i="1" dirty="0" err="1">
                <a:solidFill>
                  <a:srgbClr val="000000"/>
                </a:solidFill>
                <a:latin typeface="Consolas"/>
              </a:rPr>
              <a:t>get</a:t>
            </a:r>
            <a:r>
              <a:rPr lang="en-US" sz="1600" dirty="0">
                <a:solidFill>
                  <a:srgbClr val="000000"/>
                </a:solidFill>
                <a:latin typeface="Consolas"/>
              </a:rPr>
              <a:t>(</a:t>
            </a:r>
            <a:r>
              <a:rPr lang="en-US" sz="1600" dirty="0">
                <a:solidFill>
                  <a:srgbClr val="2A00FF"/>
                </a:solidFill>
                <a:latin typeface="Consolas"/>
              </a:rPr>
              <a:t>"copy_readme.txt"</a:t>
            </a:r>
            <a:r>
              <a:rPr lang="en-US" sz="1600" dirty="0">
                <a:solidFill>
                  <a:srgbClr val="000000"/>
                </a:solidFill>
                <a:latin typeface="Consolas"/>
              </a:rPr>
              <a:t>);</a:t>
            </a:r>
          </a:p>
          <a:p>
            <a:endParaRPr lang="en-US" sz="1600" dirty="0">
              <a:latin typeface="Consolas"/>
            </a:endParaRPr>
          </a:p>
          <a:p>
            <a:r>
              <a:rPr lang="en-US" sz="1600" dirty="0" err="1" smtClean="0">
                <a:solidFill>
                  <a:srgbClr val="000000"/>
                </a:solidFill>
                <a:highlight>
                  <a:srgbClr val="D4D4D4"/>
                </a:highlight>
                <a:latin typeface="Consolas"/>
              </a:rPr>
              <a:t>Files.</a:t>
            </a:r>
            <a:r>
              <a:rPr lang="en-US" sz="1600" i="1" dirty="0" err="1" smtClean="0">
                <a:solidFill>
                  <a:srgbClr val="000000"/>
                </a:solidFill>
                <a:highlight>
                  <a:srgbClr val="D4D4D4"/>
                </a:highlight>
                <a:latin typeface="Consolas"/>
              </a:rPr>
              <a:t>copy</a:t>
            </a:r>
            <a:r>
              <a:rPr lang="en-US" sz="1600" dirty="0" smtClean="0">
                <a:solidFill>
                  <a:srgbClr val="000000"/>
                </a:solidFill>
                <a:highlight>
                  <a:srgbClr val="D4D4D4"/>
                </a:highlight>
                <a:latin typeface="Consolas"/>
              </a:rPr>
              <a:t>(</a:t>
            </a:r>
            <a:r>
              <a:rPr lang="en-US" sz="1600" dirty="0" err="1" smtClean="0">
                <a:solidFill>
                  <a:srgbClr val="6A3E3E"/>
                </a:solidFill>
                <a:highlight>
                  <a:srgbClr val="D4D4D4"/>
                </a:highlight>
                <a:latin typeface="Consolas"/>
              </a:rPr>
              <a:t>src</a:t>
            </a:r>
            <a:r>
              <a:rPr lang="en-US" sz="1600" dirty="0">
                <a:solidFill>
                  <a:srgbClr val="000000"/>
                </a:solidFill>
                <a:highlight>
                  <a:srgbClr val="D4D4D4"/>
                </a:highlight>
                <a:latin typeface="Consolas"/>
              </a:rPr>
              <a:t>, </a:t>
            </a:r>
            <a:r>
              <a:rPr lang="en-US" sz="1600" dirty="0" err="1">
                <a:solidFill>
                  <a:srgbClr val="6A3E3E"/>
                </a:solidFill>
                <a:highlight>
                  <a:srgbClr val="D4D4D4"/>
                </a:highlight>
                <a:latin typeface="Consolas"/>
              </a:rPr>
              <a:t>dst</a:t>
            </a:r>
            <a:r>
              <a:rPr lang="en-US" sz="1600" dirty="0">
                <a:solidFill>
                  <a:srgbClr val="000000"/>
                </a:solidFill>
                <a:highlight>
                  <a:srgbClr val="D4D4D4"/>
                </a:highlight>
                <a:latin typeface="Consolas"/>
              </a:rPr>
              <a:t>, </a:t>
            </a:r>
            <a:r>
              <a:rPr lang="en-US" sz="1600" dirty="0" err="1">
                <a:solidFill>
                  <a:srgbClr val="000000"/>
                </a:solidFill>
                <a:highlight>
                  <a:srgbClr val="D4D4D4"/>
                </a:highlight>
                <a:latin typeface="Consolas"/>
              </a:rPr>
              <a:t>StandardCopyOption.</a:t>
            </a:r>
            <a:r>
              <a:rPr lang="en-US" sz="1600" b="1" dirty="0" err="1">
                <a:solidFill>
                  <a:srgbClr val="0000C0"/>
                </a:solidFill>
                <a:highlight>
                  <a:srgbClr val="D4D4D4"/>
                </a:highlight>
                <a:latin typeface="Consolas"/>
              </a:rPr>
              <a:t>COPY_ATTRIBUTES</a:t>
            </a:r>
            <a:r>
              <a:rPr lang="en-US" sz="1600" dirty="0">
                <a:solidFill>
                  <a:srgbClr val="000000"/>
                </a:solidFill>
                <a:highlight>
                  <a:srgbClr val="D4D4D4"/>
                </a:highlight>
                <a:latin typeface="Consolas"/>
              </a:rPr>
              <a:t>, </a:t>
            </a:r>
            <a:r>
              <a:rPr lang="en-US" sz="1600" dirty="0" err="1">
                <a:solidFill>
                  <a:srgbClr val="000000"/>
                </a:solidFill>
                <a:highlight>
                  <a:srgbClr val="D4D4D4"/>
                </a:highlight>
                <a:latin typeface="Consolas"/>
              </a:rPr>
              <a:t>StandardCopyOption.</a:t>
            </a:r>
            <a:r>
              <a:rPr lang="en-US" sz="1600" b="1" dirty="0" err="1">
                <a:solidFill>
                  <a:srgbClr val="0000C0"/>
                </a:solidFill>
                <a:highlight>
                  <a:srgbClr val="D4D4D4"/>
                </a:highlight>
                <a:latin typeface="Consolas"/>
              </a:rPr>
              <a:t>REPLACE_EXISTING</a:t>
            </a:r>
            <a:r>
              <a:rPr lang="en-US" sz="1600" b="1" dirty="0">
                <a:solidFill>
                  <a:srgbClr val="000000"/>
                </a:solidFill>
                <a:highlight>
                  <a:srgbClr val="D4D4D4"/>
                </a:highlight>
                <a:latin typeface="Consolas"/>
              </a:rPr>
              <a:t>);</a:t>
            </a:r>
            <a:endParaRPr lang="en-US" sz="1600" dirty="0"/>
          </a:p>
        </p:txBody>
      </p:sp>
    </p:spTree>
    <p:extLst>
      <p:ext uri="{BB962C8B-B14F-4D97-AF65-F5344CB8AC3E}">
        <p14:creationId xmlns:p14="http://schemas.microsoft.com/office/powerpoint/2010/main" val="354646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err="1" smtClean="0"/>
              <a:t>DirectoryStream</a:t>
            </a:r>
            <a:r>
              <a:rPr lang="en-GB" dirty="0" smtClean="0"/>
              <a:t> iterate over entries</a:t>
            </a:r>
          </a:p>
          <a:p>
            <a:endParaRPr lang="en-GB" dirty="0"/>
          </a:p>
          <a:p>
            <a:endParaRPr lang="en-GB" dirty="0" smtClean="0"/>
          </a:p>
          <a:p>
            <a:endParaRPr lang="en-GB" dirty="0"/>
          </a:p>
          <a:p>
            <a:endParaRPr lang="en-GB" dirty="0" smtClean="0"/>
          </a:p>
          <a:p>
            <a:pPr lvl="1"/>
            <a:endParaRPr lang="en-GB" dirty="0" smtClean="0"/>
          </a:p>
          <a:p>
            <a:pPr lvl="1"/>
            <a:endParaRPr lang="en-GB" dirty="0" smtClean="0"/>
          </a:p>
          <a:p>
            <a:pPr lvl="1"/>
            <a:r>
              <a:rPr lang="en-GB" dirty="0" smtClean="0"/>
              <a:t>Scales to large directories</a:t>
            </a:r>
          </a:p>
          <a:p>
            <a:pPr lvl="1"/>
            <a:r>
              <a:rPr lang="en-GB" dirty="0" smtClean="0"/>
              <a:t>Uses less resources</a:t>
            </a:r>
          </a:p>
          <a:p>
            <a:pPr lvl="1"/>
            <a:r>
              <a:rPr lang="en-GB" dirty="0" smtClean="0"/>
              <a:t>Smooth out response time for remote file systems</a:t>
            </a:r>
          </a:p>
          <a:p>
            <a:pPr lvl="1"/>
            <a:r>
              <a:rPr lang="en-GB" dirty="0" smtClean="0"/>
              <a:t>Implements </a:t>
            </a:r>
            <a:r>
              <a:rPr lang="en-GB" dirty="0" err="1" smtClean="0"/>
              <a:t>Iterable</a:t>
            </a:r>
            <a:r>
              <a:rPr lang="en-GB" dirty="0" smtClean="0"/>
              <a:t> and </a:t>
            </a:r>
            <a:r>
              <a:rPr lang="en-GB" dirty="0" err="1" smtClean="0"/>
              <a:t>Closeable</a:t>
            </a:r>
            <a:r>
              <a:rPr lang="en-GB" dirty="0" smtClean="0"/>
              <a:t> for productivity</a:t>
            </a:r>
          </a:p>
          <a:p>
            <a:pPr lvl="1"/>
            <a:r>
              <a:rPr lang="en-GB" dirty="0" smtClean="0"/>
              <a:t>Build-in support for glob, regex and custom filters</a:t>
            </a:r>
          </a:p>
        </p:txBody>
      </p:sp>
      <p:sp>
        <p:nvSpPr>
          <p:cNvPr id="2" name="Title 1"/>
          <p:cNvSpPr>
            <a:spLocks noGrp="1"/>
          </p:cNvSpPr>
          <p:nvPr>
            <p:ph type="title"/>
          </p:nvPr>
        </p:nvSpPr>
        <p:spPr/>
        <p:txBody>
          <a:bodyPr/>
          <a:lstStyle/>
          <a:p>
            <a:r>
              <a:rPr lang="en-US" dirty="0" smtClean="0"/>
              <a:t>NIO2 Directories</a:t>
            </a:r>
            <a:endParaRPr lang="en-US" dirty="0"/>
          </a:p>
        </p:txBody>
      </p:sp>
      <p:sp>
        <p:nvSpPr>
          <p:cNvPr id="4" name="Rectangle 3"/>
          <p:cNvSpPr/>
          <p:nvPr/>
        </p:nvSpPr>
        <p:spPr>
          <a:xfrm>
            <a:off x="2922240" y="861595"/>
            <a:ext cx="5538192" cy="338554"/>
          </a:xfrm>
          <a:prstGeom prst="rect">
            <a:avLst/>
          </a:prstGeom>
        </p:spPr>
        <p:txBody>
          <a:bodyPr wrap="square">
            <a:spAutoFit/>
          </a:bodyPr>
          <a:lstStyle/>
          <a:p>
            <a:r>
              <a:rPr lang="en-US" sz="1600" dirty="0">
                <a:hlinkClick r:id="rId2"/>
              </a:rPr>
              <a:t>https://</a:t>
            </a:r>
            <a:r>
              <a:rPr lang="en-US" sz="1600" dirty="0" smtClean="0">
                <a:hlinkClick r:id="rId2"/>
              </a:rPr>
              <a:t>docs.oracle.com/javase/tutorial/essential/io/dirs.html</a:t>
            </a:r>
            <a:r>
              <a:rPr lang="en-US" sz="1600" dirty="0" smtClean="0"/>
              <a:t> </a:t>
            </a:r>
            <a:endParaRPr lang="en-US" sz="1600" dirty="0"/>
          </a:p>
        </p:txBody>
      </p:sp>
      <p:sp>
        <p:nvSpPr>
          <p:cNvPr id="5" name="Rectangle 4"/>
          <p:cNvSpPr/>
          <p:nvPr/>
        </p:nvSpPr>
        <p:spPr>
          <a:xfrm>
            <a:off x="609600" y="1905000"/>
            <a:ext cx="8153400" cy="1815882"/>
          </a:xfrm>
          <a:prstGeom prst="rect">
            <a:avLst/>
          </a:prstGeom>
          <a:solidFill>
            <a:schemeClr val="bg1">
              <a:lumMod val="85000"/>
            </a:schemeClr>
          </a:solidFill>
        </p:spPr>
        <p:txBody>
          <a:bodyPr wrap="square">
            <a:spAutoFit/>
          </a:bodyPr>
          <a:lstStyle/>
          <a:p>
            <a:r>
              <a:rPr lang="en-US" sz="1600" dirty="0" smtClean="0">
                <a:solidFill>
                  <a:srgbClr val="000000"/>
                </a:solidFill>
                <a:latin typeface="Consolas"/>
              </a:rPr>
              <a:t>Path </a:t>
            </a:r>
            <a:r>
              <a:rPr lang="en-US" sz="1600" dirty="0" err="1">
                <a:solidFill>
                  <a:srgbClr val="6A3E3E"/>
                </a:solidFill>
                <a:latin typeface="Consolas"/>
              </a:rPr>
              <a:t>srcPath</a:t>
            </a:r>
            <a:r>
              <a:rPr lang="en-US" sz="1600" dirty="0">
                <a:solidFill>
                  <a:srgbClr val="000000"/>
                </a:solidFill>
                <a:latin typeface="Consolas"/>
              </a:rPr>
              <a:t> = </a:t>
            </a:r>
            <a:r>
              <a:rPr lang="en-US" sz="1600" dirty="0" err="1">
                <a:solidFill>
                  <a:srgbClr val="000000"/>
                </a:solidFill>
                <a:latin typeface="Consolas"/>
              </a:rPr>
              <a:t>Paths.</a:t>
            </a:r>
            <a:r>
              <a:rPr lang="en-US" sz="1600" i="1" dirty="0" err="1">
                <a:solidFill>
                  <a:srgbClr val="000000"/>
                </a:solidFill>
                <a:latin typeface="Consolas"/>
              </a:rPr>
              <a:t>get</a:t>
            </a:r>
            <a:r>
              <a:rPr lang="en-US" sz="1600" i="1" dirty="0" smtClean="0">
                <a:solidFill>
                  <a:srgbClr val="000000"/>
                </a:solidFill>
                <a:latin typeface="Consolas"/>
              </a:rPr>
              <a:t>(</a:t>
            </a:r>
            <a:r>
              <a:rPr lang="en-US" sz="1600" i="1" dirty="0" smtClean="0">
                <a:solidFill>
                  <a:srgbClr val="2A00FF"/>
                </a:solidFill>
                <a:latin typeface="Consolas"/>
              </a:rPr>
              <a:t>"."</a:t>
            </a:r>
            <a:r>
              <a:rPr lang="en-US" sz="1600" i="1" dirty="0" smtClean="0">
                <a:solidFill>
                  <a:srgbClr val="000000"/>
                </a:solidFill>
                <a:latin typeface="Consolas"/>
              </a:rPr>
              <a:t>);</a:t>
            </a:r>
          </a:p>
          <a:p>
            <a:r>
              <a:rPr lang="en-US" sz="1600" dirty="0">
                <a:solidFill>
                  <a:srgbClr val="3F7F5F"/>
                </a:solidFill>
                <a:latin typeface="Consolas"/>
              </a:rPr>
              <a:t>// List all text and XML files in the directory</a:t>
            </a:r>
          </a:p>
          <a:p>
            <a:r>
              <a:rPr lang="en-US" sz="1600" b="1" dirty="0" smtClean="0">
                <a:solidFill>
                  <a:srgbClr val="7F0055"/>
                </a:solidFill>
                <a:latin typeface="Consolas"/>
              </a:rPr>
              <a:t>try</a:t>
            </a:r>
            <a:r>
              <a:rPr lang="en-US" sz="1600" b="1" dirty="0" smtClean="0">
                <a:solidFill>
                  <a:srgbClr val="000000"/>
                </a:solidFill>
                <a:latin typeface="Consolas"/>
              </a:rPr>
              <a:t> ( </a:t>
            </a:r>
            <a:r>
              <a:rPr lang="en-US" sz="1600" b="1" dirty="0" err="1" smtClean="0">
                <a:solidFill>
                  <a:srgbClr val="000000"/>
                </a:solidFill>
                <a:latin typeface="Consolas"/>
              </a:rPr>
              <a:t>DirectoryStream</a:t>
            </a:r>
            <a:r>
              <a:rPr lang="en-US" sz="1600" b="1" dirty="0" smtClean="0">
                <a:solidFill>
                  <a:srgbClr val="000000"/>
                </a:solidFill>
                <a:latin typeface="Consolas"/>
              </a:rPr>
              <a:t>&lt;Path</a:t>
            </a:r>
            <a:r>
              <a:rPr lang="en-US" sz="1600" b="1" dirty="0">
                <a:solidFill>
                  <a:srgbClr val="000000"/>
                </a:solidFill>
                <a:latin typeface="Consolas"/>
              </a:rPr>
              <a:t>&gt; </a:t>
            </a:r>
            <a:r>
              <a:rPr lang="en-US" sz="1600" b="1" dirty="0" err="1">
                <a:solidFill>
                  <a:srgbClr val="6A3E3E"/>
                </a:solidFill>
                <a:latin typeface="Consolas"/>
              </a:rPr>
              <a:t>dir</a:t>
            </a:r>
            <a:r>
              <a:rPr lang="en-US" sz="1600" b="1" dirty="0">
                <a:solidFill>
                  <a:srgbClr val="000000"/>
                </a:solidFill>
                <a:latin typeface="Consolas"/>
              </a:rPr>
              <a:t> = </a:t>
            </a:r>
          </a:p>
          <a:p>
            <a:r>
              <a:rPr lang="en-US" sz="1600" b="1" dirty="0" smtClean="0">
                <a:solidFill>
                  <a:srgbClr val="000000"/>
                </a:solidFill>
                <a:latin typeface="Consolas"/>
              </a:rPr>
              <a:t>      </a:t>
            </a:r>
            <a:r>
              <a:rPr lang="en-US" sz="1600" b="1" dirty="0" err="1" smtClean="0">
                <a:solidFill>
                  <a:srgbClr val="000000"/>
                </a:solidFill>
                <a:latin typeface="Consolas"/>
              </a:rPr>
              <a:t>Files.</a:t>
            </a:r>
            <a:r>
              <a:rPr lang="en-US" sz="1600" b="1" i="1" dirty="0" err="1" smtClean="0">
                <a:solidFill>
                  <a:srgbClr val="000000"/>
                </a:solidFill>
                <a:latin typeface="Consolas"/>
              </a:rPr>
              <a:t>newDirectoryStream</a:t>
            </a:r>
            <a:r>
              <a:rPr lang="en-US" sz="1600" b="1" i="1" dirty="0" smtClean="0">
                <a:solidFill>
                  <a:srgbClr val="000000"/>
                </a:solidFill>
                <a:latin typeface="Consolas"/>
              </a:rPr>
              <a:t>(</a:t>
            </a:r>
            <a:r>
              <a:rPr lang="en-US" sz="1600" b="1" i="1" dirty="0" err="1" smtClean="0">
                <a:solidFill>
                  <a:srgbClr val="6A3E3E"/>
                </a:solidFill>
                <a:latin typeface="Consolas"/>
              </a:rPr>
              <a:t>srcPath</a:t>
            </a:r>
            <a:r>
              <a:rPr lang="en-US" sz="1600" b="1" i="1" dirty="0">
                <a:solidFill>
                  <a:srgbClr val="000000"/>
                </a:solidFill>
                <a:latin typeface="Consolas"/>
              </a:rPr>
              <a:t>, </a:t>
            </a:r>
            <a:r>
              <a:rPr lang="en-US" sz="1600" b="1" i="1" dirty="0">
                <a:solidFill>
                  <a:srgbClr val="2A00FF"/>
                </a:solidFill>
                <a:latin typeface="Consolas"/>
              </a:rPr>
              <a:t>"*.{</a:t>
            </a:r>
            <a:r>
              <a:rPr lang="en-US" sz="1600" b="1" i="1" dirty="0" err="1" smtClean="0">
                <a:solidFill>
                  <a:srgbClr val="2A00FF"/>
                </a:solidFill>
                <a:latin typeface="Consolas"/>
              </a:rPr>
              <a:t>txt,xml</a:t>
            </a:r>
            <a:r>
              <a:rPr lang="en-US" sz="1600" b="1" i="1" dirty="0" smtClean="0">
                <a:solidFill>
                  <a:srgbClr val="2A00FF"/>
                </a:solidFill>
                <a:latin typeface="Consolas"/>
              </a:rPr>
              <a:t>}"</a:t>
            </a:r>
            <a:r>
              <a:rPr lang="en-US" sz="1600" b="1" i="1" dirty="0" smtClean="0">
                <a:solidFill>
                  <a:srgbClr val="000000"/>
                </a:solidFill>
                <a:latin typeface="Consolas"/>
              </a:rPr>
              <a:t>) ) </a:t>
            </a:r>
          </a:p>
          <a:p>
            <a:r>
              <a:rPr lang="en-US" sz="1600" b="1" i="1" dirty="0" smtClean="0">
                <a:solidFill>
                  <a:srgbClr val="000000"/>
                </a:solidFill>
                <a:latin typeface="Consolas"/>
              </a:rPr>
              <a:t>{</a:t>
            </a:r>
          </a:p>
          <a:p>
            <a:r>
              <a:rPr lang="en-US" sz="1600" dirty="0" smtClean="0">
                <a:solidFill>
                  <a:srgbClr val="000000"/>
                </a:solidFill>
                <a:latin typeface="Consolas"/>
              </a:rPr>
              <a:t>  </a:t>
            </a:r>
            <a:r>
              <a:rPr lang="en-US" sz="1600" dirty="0" err="1">
                <a:solidFill>
                  <a:srgbClr val="6A3E3E"/>
                </a:solidFill>
                <a:latin typeface="Consolas"/>
              </a:rPr>
              <a:t>dir</a:t>
            </a:r>
            <a:r>
              <a:rPr lang="en-US" sz="1600" dirty="0" err="1">
                <a:solidFill>
                  <a:srgbClr val="000000"/>
                </a:solidFill>
                <a:latin typeface="Consolas"/>
              </a:rPr>
              <a:t>.forEach</a:t>
            </a:r>
            <a:r>
              <a:rPr lang="en-US" sz="1600" dirty="0">
                <a:solidFill>
                  <a:srgbClr val="000000"/>
                </a:solidFill>
                <a:latin typeface="Consolas"/>
              </a:rPr>
              <a:t>(</a:t>
            </a:r>
            <a:r>
              <a:rPr lang="en-US" sz="1600" dirty="0">
                <a:solidFill>
                  <a:srgbClr val="6A3E3E"/>
                </a:solidFill>
                <a:latin typeface="Consolas"/>
              </a:rPr>
              <a:t>file</a:t>
            </a:r>
            <a:r>
              <a:rPr lang="en-US" sz="1600" dirty="0">
                <a:solidFill>
                  <a:srgbClr val="000000"/>
                </a:solidFill>
                <a:latin typeface="Consolas"/>
              </a:rPr>
              <a:t> -&gt;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a:t>
            </a:r>
            <a:r>
              <a:rPr lang="en-US" sz="1600" b="1" i="1" dirty="0" err="1">
                <a:solidFill>
                  <a:srgbClr val="000000"/>
                </a:solidFill>
                <a:highlight>
                  <a:srgbClr val="D4D4D4"/>
                </a:highlight>
                <a:latin typeface="Consolas"/>
              </a:rPr>
              <a:t>println</a:t>
            </a:r>
            <a:r>
              <a:rPr lang="en-US" sz="1600" b="1" i="1" dirty="0">
                <a:solidFill>
                  <a:srgbClr val="000000"/>
                </a:solidFill>
                <a:highlight>
                  <a:srgbClr val="D4D4D4"/>
                </a:highlight>
                <a:latin typeface="Consolas"/>
              </a:rPr>
              <a:t>(</a:t>
            </a:r>
            <a:r>
              <a:rPr lang="en-US" sz="1600" b="1" i="1" dirty="0" err="1">
                <a:solidFill>
                  <a:srgbClr val="6A3E3E"/>
                </a:solidFill>
                <a:highlight>
                  <a:srgbClr val="D4D4D4"/>
                </a:highlight>
                <a:latin typeface="Consolas"/>
              </a:rPr>
              <a:t>file</a:t>
            </a:r>
            <a:r>
              <a:rPr lang="en-US" sz="1600" b="1" i="1" dirty="0" err="1">
                <a:solidFill>
                  <a:srgbClr val="000000"/>
                </a:solidFill>
                <a:highlight>
                  <a:srgbClr val="D4D4D4"/>
                </a:highlight>
                <a:latin typeface="Consolas"/>
              </a:rPr>
              <a:t>.getFileName</a:t>
            </a:r>
            <a:r>
              <a:rPr lang="en-US" sz="1600" b="1" i="1" dirty="0">
                <a:solidFill>
                  <a:srgbClr val="000000"/>
                </a:solidFill>
                <a:highlight>
                  <a:srgbClr val="D4D4D4"/>
                </a:highlight>
                <a:latin typeface="Consolas"/>
              </a:rPr>
              <a:t>()));</a:t>
            </a:r>
          </a:p>
          <a:p>
            <a:r>
              <a:rPr lang="en-US" sz="1600" dirty="0" smtClean="0">
                <a:solidFill>
                  <a:srgbClr val="000000"/>
                </a:solidFill>
                <a:latin typeface="Consolas"/>
              </a:rPr>
              <a:t>}</a:t>
            </a:r>
            <a:endParaRPr lang="en-US" sz="1600" dirty="0"/>
          </a:p>
        </p:txBody>
      </p:sp>
    </p:spTree>
    <p:extLst>
      <p:ext uri="{BB962C8B-B14F-4D97-AF65-F5344CB8AC3E}">
        <p14:creationId xmlns:p14="http://schemas.microsoft.com/office/powerpoint/2010/main" val="617158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mtClean="0"/>
              <a:t>A FileVisitor interface makes walking a file tree for search, or performing actions, trivial.</a:t>
            </a:r>
            <a:endParaRPr lang="en-GB" dirty="0" smtClean="0"/>
          </a:p>
        </p:txBody>
      </p:sp>
      <p:sp>
        <p:nvSpPr>
          <p:cNvPr id="2" name="Title 1"/>
          <p:cNvSpPr>
            <a:spLocks noGrp="1"/>
          </p:cNvSpPr>
          <p:nvPr>
            <p:ph type="title"/>
          </p:nvPr>
        </p:nvSpPr>
        <p:spPr/>
        <p:txBody>
          <a:bodyPr/>
          <a:lstStyle/>
          <a:p>
            <a:r>
              <a:rPr lang="en-US" smtClean="0"/>
              <a:t>NIO2 Walking a File Tree</a:t>
            </a:r>
            <a:endParaRPr lang="en-US" dirty="0"/>
          </a:p>
        </p:txBody>
      </p:sp>
      <p:sp>
        <p:nvSpPr>
          <p:cNvPr id="4" name="Rectangle 3"/>
          <p:cNvSpPr/>
          <p:nvPr/>
        </p:nvSpPr>
        <p:spPr>
          <a:xfrm>
            <a:off x="710949" y="2276872"/>
            <a:ext cx="7749483" cy="3293209"/>
          </a:xfrm>
          <a:prstGeom prst="rect">
            <a:avLst/>
          </a:prstGeom>
          <a:solidFill>
            <a:schemeClr val="bg1">
              <a:lumMod val="85000"/>
            </a:schemeClr>
          </a:solidFill>
        </p:spPr>
        <p:txBody>
          <a:bodyPr wrap="square">
            <a:spAutoFit/>
          </a:bodyPr>
          <a:lstStyle/>
          <a:p>
            <a:r>
              <a:rPr lang="en-US" sz="1600" dirty="0" smtClean="0">
                <a:solidFill>
                  <a:srgbClr val="000000"/>
                </a:solidFill>
                <a:latin typeface="Consolas"/>
              </a:rPr>
              <a:t>Path </a:t>
            </a:r>
            <a:r>
              <a:rPr lang="en-US" sz="1600" dirty="0" err="1">
                <a:solidFill>
                  <a:srgbClr val="6A3E3E"/>
                </a:solidFill>
                <a:highlight>
                  <a:srgbClr val="F0D8A8"/>
                </a:highlight>
                <a:latin typeface="Consolas"/>
              </a:rPr>
              <a:t>startingDir</a:t>
            </a:r>
            <a:r>
              <a:rPr lang="en-US" sz="1600" dirty="0">
                <a:solidFill>
                  <a:srgbClr val="000000"/>
                </a:solidFill>
                <a:highlight>
                  <a:srgbClr val="F0D8A8"/>
                </a:highlight>
                <a:latin typeface="Consolas"/>
              </a:rPr>
              <a:t> = </a:t>
            </a:r>
            <a:r>
              <a:rPr lang="en-US" sz="1600" dirty="0" err="1">
                <a:solidFill>
                  <a:srgbClr val="000000"/>
                </a:solidFill>
                <a:highlight>
                  <a:srgbClr val="F0D8A8"/>
                </a:highlight>
                <a:latin typeface="Consolas"/>
              </a:rPr>
              <a:t>Paths.</a:t>
            </a:r>
            <a:r>
              <a:rPr lang="en-US" sz="1600" i="1" dirty="0" err="1">
                <a:solidFill>
                  <a:srgbClr val="000000"/>
                </a:solidFill>
                <a:highlight>
                  <a:srgbClr val="F0D8A8"/>
                </a:highlight>
                <a:latin typeface="Consolas"/>
              </a:rPr>
              <a:t>get</a:t>
            </a:r>
            <a:r>
              <a:rPr lang="en-US" sz="1600" i="1" dirty="0">
                <a:solidFill>
                  <a:srgbClr val="000000"/>
                </a:solidFill>
                <a:highlight>
                  <a:srgbClr val="F0D8A8"/>
                </a:highlight>
                <a:latin typeface="Consolas"/>
              </a:rPr>
              <a:t>(</a:t>
            </a:r>
            <a:r>
              <a:rPr lang="en-US" sz="1600" i="1" dirty="0">
                <a:solidFill>
                  <a:srgbClr val="2A00FF"/>
                </a:solidFill>
                <a:highlight>
                  <a:srgbClr val="F0D8A8"/>
                </a:highlight>
                <a:latin typeface="Consolas"/>
              </a:rPr>
              <a:t>"."</a:t>
            </a:r>
            <a:r>
              <a:rPr lang="en-US" sz="1600" i="1" dirty="0">
                <a:solidFill>
                  <a:srgbClr val="000000"/>
                </a:solidFill>
                <a:highlight>
                  <a:srgbClr val="F0D8A8"/>
                </a:highlight>
                <a:latin typeface="Consolas"/>
              </a:rPr>
              <a:t>);</a:t>
            </a:r>
          </a:p>
          <a:p>
            <a:endParaRPr lang="en-US" sz="1600" dirty="0" smtClean="0">
              <a:solidFill>
                <a:srgbClr val="000000"/>
              </a:solidFill>
              <a:latin typeface="Consolas"/>
            </a:endParaRPr>
          </a:p>
          <a:p>
            <a:r>
              <a:rPr lang="en-US" sz="1600" dirty="0" err="1" smtClean="0">
                <a:solidFill>
                  <a:srgbClr val="000000"/>
                </a:solidFill>
                <a:latin typeface="Consolas"/>
              </a:rPr>
              <a:t>Files.</a:t>
            </a:r>
            <a:r>
              <a:rPr lang="en-US" sz="1600" i="1" dirty="0" err="1" smtClean="0">
                <a:solidFill>
                  <a:srgbClr val="000000"/>
                </a:solidFill>
                <a:latin typeface="Consolas"/>
              </a:rPr>
              <a:t>walkFileTree</a:t>
            </a:r>
            <a:r>
              <a:rPr lang="en-US" sz="1600" dirty="0" smtClean="0">
                <a:solidFill>
                  <a:srgbClr val="000000"/>
                </a:solidFill>
                <a:latin typeface="Consolas"/>
              </a:rPr>
              <a:t>(</a:t>
            </a:r>
            <a:r>
              <a:rPr lang="en-US" sz="1600" dirty="0" err="1" smtClean="0">
                <a:solidFill>
                  <a:srgbClr val="6A3E3E"/>
                </a:solidFill>
                <a:highlight>
                  <a:srgbClr val="D4D4D4"/>
                </a:highlight>
                <a:latin typeface="Consolas"/>
              </a:rPr>
              <a:t>startingDir</a:t>
            </a:r>
            <a:r>
              <a:rPr lang="en-US" sz="1600" dirty="0">
                <a:solidFill>
                  <a:srgbClr val="000000"/>
                </a:solidFill>
                <a:highlight>
                  <a:srgbClr val="D4D4D4"/>
                </a:highlight>
                <a:latin typeface="Consolas"/>
              </a:rPr>
              <a:t>, </a:t>
            </a:r>
            <a:r>
              <a:rPr lang="en-US" sz="1600" b="1" dirty="0">
                <a:solidFill>
                  <a:srgbClr val="7F0055"/>
                </a:solidFill>
                <a:highlight>
                  <a:srgbClr val="D4D4D4"/>
                </a:highlight>
                <a:latin typeface="Consolas"/>
              </a:rPr>
              <a:t>new</a:t>
            </a:r>
            <a:r>
              <a:rPr lang="en-US" sz="1600" b="1" dirty="0">
                <a:solidFill>
                  <a:srgbClr val="000000"/>
                </a:solidFill>
                <a:highlight>
                  <a:srgbClr val="D4D4D4"/>
                </a:highlight>
                <a:latin typeface="Consolas"/>
              </a:rPr>
              <a:t> </a:t>
            </a:r>
            <a:r>
              <a:rPr lang="en-US" sz="1600" dirty="0" err="1">
                <a:solidFill>
                  <a:srgbClr val="000000"/>
                </a:solidFill>
                <a:highlight>
                  <a:srgbClr val="D4D4D4"/>
                </a:highlight>
                <a:latin typeface="Consolas"/>
              </a:rPr>
              <a:t>SimpleFileVisitor</a:t>
            </a:r>
            <a:r>
              <a:rPr lang="en-US" sz="1600" dirty="0">
                <a:solidFill>
                  <a:srgbClr val="000000"/>
                </a:solidFill>
                <a:highlight>
                  <a:srgbClr val="D4D4D4"/>
                </a:highlight>
                <a:latin typeface="Consolas"/>
              </a:rPr>
              <a:t>&lt;Path&gt;(){</a:t>
            </a:r>
          </a:p>
          <a:p>
            <a:endParaRPr lang="en-US" sz="1600" dirty="0" smtClean="0">
              <a:solidFill>
                <a:srgbClr val="000000"/>
              </a:solidFill>
              <a:latin typeface="Consolas"/>
            </a:endParaRPr>
          </a:p>
          <a:p>
            <a:r>
              <a:rPr lang="en-US" sz="1600" dirty="0" smtClean="0">
                <a:solidFill>
                  <a:srgbClr val="000000"/>
                </a:solidFill>
                <a:latin typeface="Consolas"/>
              </a:rPr>
              <a:t>    </a:t>
            </a:r>
            <a:r>
              <a:rPr lang="en-US" sz="1600" dirty="0">
                <a:solidFill>
                  <a:srgbClr val="646464"/>
                </a:solidFill>
                <a:latin typeface="Consolas"/>
              </a:rPr>
              <a:t>@Override</a:t>
            </a:r>
          </a:p>
          <a:p>
            <a:r>
              <a:rPr lang="en-US" sz="1600" dirty="0" smtClean="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dirty="0" err="1">
                <a:solidFill>
                  <a:srgbClr val="000000"/>
                </a:solidFill>
                <a:latin typeface="Consolas"/>
              </a:rPr>
              <a:t>FileVisitResult</a:t>
            </a:r>
            <a:r>
              <a:rPr lang="en-US" sz="1600" b="1" dirty="0">
                <a:solidFill>
                  <a:srgbClr val="000000"/>
                </a:solidFill>
                <a:latin typeface="Consolas"/>
              </a:rPr>
              <a:t> </a:t>
            </a:r>
            <a:r>
              <a:rPr lang="en-US" sz="1600" dirty="0" err="1" smtClean="0">
                <a:solidFill>
                  <a:srgbClr val="000000"/>
                </a:solidFill>
                <a:latin typeface="Consolas"/>
              </a:rPr>
              <a:t>visitFile</a:t>
            </a:r>
            <a:r>
              <a:rPr lang="en-US" sz="1600" dirty="0" smtClean="0">
                <a:solidFill>
                  <a:srgbClr val="000000"/>
                </a:solidFill>
                <a:latin typeface="Consolas"/>
              </a:rPr>
              <a:t>(Path</a:t>
            </a:r>
            <a:r>
              <a:rPr lang="en-US" sz="1600" b="1" dirty="0" smtClean="0">
                <a:solidFill>
                  <a:srgbClr val="000000"/>
                </a:solidFill>
                <a:latin typeface="Consolas"/>
              </a:rPr>
              <a:t> </a:t>
            </a:r>
            <a:r>
              <a:rPr lang="en-US" sz="1600" dirty="0">
                <a:solidFill>
                  <a:srgbClr val="6A3E3E"/>
                </a:solidFill>
                <a:latin typeface="Consolas"/>
              </a:rPr>
              <a:t>file</a:t>
            </a:r>
            <a:r>
              <a:rPr lang="en-US" sz="1600" b="1" dirty="0" smtClean="0">
                <a:solidFill>
                  <a:srgbClr val="000000"/>
                </a:solidFill>
                <a:latin typeface="Consolas"/>
              </a:rPr>
              <a:t>,</a:t>
            </a:r>
          </a:p>
          <a:p>
            <a:r>
              <a:rPr lang="en-US" sz="1600" b="1" dirty="0">
                <a:solidFill>
                  <a:srgbClr val="000000"/>
                </a:solidFill>
                <a:latin typeface="Consolas"/>
              </a:rPr>
              <a:t> </a:t>
            </a:r>
            <a:r>
              <a:rPr lang="en-US" sz="1600" b="1" dirty="0" smtClean="0">
                <a:solidFill>
                  <a:srgbClr val="000000"/>
                </a:solidFill>
                <a:latin typeface="Consolas"/>
              </a:rPr>
              <a:t>          </a:t>
            </a:r>
            <a:r>
              <a:rPr lang="en-US" sz="1600" dirty="0" err="1" smtClean="0">
                <a:solidFill>
                  <a:srgbClr val="000000"/>
                </a:solidFill>
                <a:latin typeface="Consolas"/>
              </a:rPr>
              <a:t>BasicFileAttributes</a:t>
            </a:r>
            <a:r>
              <a:rPr lang="en-US" sz="1600" b="1" dirty="0" smtClean="0">
                <a:solidFill>
                  <a:srgbClr val="000000"/>
                </a:solidFill>
                <a:latin typeface="Consolas"/>
              </a:rPr>
              <a:t> </a:t>
            </a:r>
            <a:r>
              <a:rPr lang="en-US" sz="1600" dirty="0" err="1">
                <a:solidFill>
                  <a:srgbClr val="6A3E3E"/>
                </a:solidFill>
                <a:latin typeface="Consolas"/>
              </a:rPr>
              <a:t>attrs</a:t>
            </a:r>
            <a:r>
              <a:rPr lang="en-US" sz="1600" b="1" dirty="0">
                <a:solidFill>
                  <a:srgbClr val="000000"/>
                </a:solidFill>
                <a:latin typeface="Consolas"/>
              </a:rPr>
              <a:t>) </a:t>
            </a:r>
            <a:r>
              <a:rPr lang="en-US" sz="1600" b="1" dirty="0">
                <a:solidFill>
                  <a:srgbClr val="7F0055"/>
                </a:solidFill>
                <a:latin typeface="Consolas"/>
              </a:rPr>
              <a:t>throws</a:t>
            </a:r>
            <a:r>
              <a:rPr lang="en-US" sz="1600" b="1" dirty="0">
                <a:solidFill>
                  <a:srgbClr val="000000"/>
                </a:solidFill>
                <a:latin typeface="Consolas"/>
              </a:rPr>
              <a:t> </a:t>
            </a:r>
            <a:r>
              <a:rPr lang="en-US" sz="1600" dirty="0" err="1">
                <a:solidFill>
                  <a:srgbClr val="000000"/>
                </a:solidFill>
                <a:latin typeface="Consolas"/>
              </a:rPr>
              <a:t>IOException</a:t>
            </a:r>
            <a:r>
              <a:rPr lang="en-US" sz="1600" dirty="0">
                <a:solidFill>
                  <a:srgbClr val="000000"/>
                </a:solidFill>
                <a:latin typeface="Consolas"/>
              </a:rPr>
              <a:t> </a:t>
            </a:r>
            <a:endParaRPr lang="en-US" sz="1600" dirty="0" smtClean="0">
              <a:solidFill>
                <a:srgbClr val="000000"/>
              </a:solidFill>
              <a:latin typeface="Consolas"/>
            </a:endParaRPr>
          </a:p>
          <a:p>
            <a:r>
              <a:rPr lang="en-US" sz="1600" b="1" dirty="0">
                <a:solidFill>
                  <a:srgbClr val="000000"/>
                </a:solidFill>
                <a:latin typeface="Consolas"/>
              </a:rPr>
              <a:t> </a:t>
            </a:r>
            <a:r>
              <a:rPr lang="en-US" sz="1600" b="1" dirty="0" smtClean="0">
                <a:solidFill>
                  <a:srgbClr val="000000"/>
                </a:solidFill>
                <a:latin typeface="Consolas"/>
              </a:rPr>
              <a:t>   {</a:t>
            </a:r>
            <a:endParaRPr lang="en-US" sz="1600" b="1" dirty="0">
              <a:solidFill>
                <a:srgbClr val="000000"/>
              </a:solidFill>
              <a:latin typeface="Consolas"/>
            </a:endParaRPr>
          </a:p>
          <a:p>
            <a:r>
              <a:rPr lang="en-US" sz="1600" dirty="0" smtClean="0">
                <a:solidFill>
                  <a:srgbClr val="000000"/>
                </a:solidFill>
                <a:latin typeface="Consolas"/>
              </a:rPr>
              <a:t>        </a:t>
            </a:r>
            <a:r>
              <a:rPr lang="en-US" sz="1600" dirty="0" err="1" smtClean="0">
                <a:solidFill>
                  <a:srgbClr val="000000"/>
                </a:solidFill>
                <a:latin typeface="Consolas"/>
              </a:rPr>
              <a:t>System.</a:t>
            </a:r>
            <a:r>
              <a:rPr lang="en-US" sz="1600" i="1" dirty="0" err="1" smtClean="0">
                <a:solidFill>
                  <a:srgbClr val="0000C0"/>
                </a:solidFill>
                <a:latin typeface="Consolas"/>
              </a:rPr>
              <a:t>out</a:t>
            </a:r>
            <a:r>
              <a:rPr lang="en-US" sz="1600" i="1" dirty="0" err="1" smtClean="0">
                <a:solidFill>
                  <a:srgbClr val="000000"/>
                </a:solidFill>
                <a:latin typeface="Consolas"/>
              </a:rPr>
              <a:t>.</a:t>
            </a:r>
            <a:r>
              <a:rPr lang="en-US" sz="1600" dirty="0" err="1" smtClean="0">
                <a:solidFill>
                  <a:srgbClr val="000000"/>
                </a:solidFill>
                <a:latin typeface="Consolas"/>
              </a:rPr>
              <a:t>println</a:t>
            </a:r>
            <a:r>
              <a:rPr lang="en-US" sz="1600" dirty="0" smtClean="0">
                <a:solidFill>
                  <a:srgbClr val="000000"/>
                </a:solidFill>
                <a:latin typeface="Consolas"/>
              </a:rPr>
              <a:t>(</a:t>
            </a:r>
            <a:r>
              <a:rPr lang="en-US" sz="1600" dirty="0" err="1" smtClean="0">
                <a:solidFill>
                  <a:srgbClr val="6A3E3E"/>
                </a:solidFill>
                <a:latin typeface="Consolas"/>
              </a:rPr>
              <a:t>file</a:t>
            </a:r>
            <a:r>
              <a:rPr lang="en-US" sz="1600" dirty="0" err="1" smtClean="0">
                <a:solidFill>
                  <a:srgbClr val="000000"/>
                </a:solidFill>
                <a:latin typeface="Consolas"/>
              </a:rPr>
              <a:t>.getFileName</a:t>
            </a:r>
            <a:r>
              <a:rPr lang="en-US" sz="1600" dirty="0">
                <a:solidFill>
                  <a:srgbClr val="000000"/>
                </a:solidFill>
                <a:latin typeface="Consolas"/>
              </a:rPr>
              <a:t>())</a:t>
            </a:r>
            <a:r>
              <a:rPr lang="en-US" sz="1600" i="1" dirty="0">
                <a:solidFill>
                  <a:srgbClr val="000000"/>
                </a:solidFill>
                <a:latin typeface="Consolas"/>
              </a:rPr>
              <a:t>;</a:t>
            </a:r>
          </a:p>
          <a:p>
            <a:r>
              <a:rPr lang="en-US" sz="1600" dirty="0">
                <a:solidFill>
                  <a:srgbClr val="000000"/>
                </a:solidFill>
                <a:latin typeface="Consolas"/>
              </a:rPr>
              <a:t>        </a:t>
            </a:r>
            <a:r>
              <a:rPr lang="en-US" sz="1600" b="1" dirty="0" smtClean="0">
                <a:solidFill>
                  <a:srgbClr val="7F0055"/>
                </a:solidFill>
                <a:latin typeface="Consolas"/>
              </a:rPr>
              <a:t>return</a:t>
            </a:r>
            <a:r>
              <a:rPr lang="en-US" sz="1600" b="1" dirty="0" smtClean="0">
                <a:solidFill>
                  <a:srgbClr val="000000"/>
                </a:solidFill>
                <a:latin typeface="Consolas"/>
              </a:rPr>
              <a:t> </a:t>
            </a:r>
            <a:r>
              <a:rPr lang="en-US" sz="1600" dirty="0" err="1">
                <a:solidFill>
                  <a:srgbClr val="000000"/>
                </a:solidFill>
                <a:latin typeface="Consolas"/>
              </a:rPr>
              <a:t>FileVisitResult.</a:t>
            </a:r>
            <a:r>
              <a:rPr lang="en-US" sz="1600" i="1" dirty="0" err="1">
                <a:solidFill>
                  <a:srgbClr val="0000C0"/>
                </a:solidFill>
                <a:latin typeface="Consolas"/>
              </a:rPr>
              <a:t>CONTINUE</a:t>
            </a:r>
            <a:r>
              <a:rPr lang="en-US" sz="1600" i="1" dirty="0">
                <a:solidFill>
                  <a:srgbClr val="000000"/>
                </a:solidFill>
                <a:latin typeface="Consolas"/>
              </a:rPr>
              <a:t>;</a:t>
            </a:r>
          </a:p>
          <a:p>
            <a:r>
              <a:rPr lang="en-US" sz="1600" dirty="0">
                <a:solidFill>
                  <a:srgbClr val="000000"/>
                </a:solidFill>
                <a:latin typeface="Consolas"/>
              </a:rPr>
              <a:t>    </a:t>
            </a:r>
            <a:r>
              <a:rPr lang="en-US" sz="1600" dirty="0" smtClean="0">
                <a:solidFill>
                  <a:srgbClr val="000000"/>
                </a:solidFill>
                <a:latin typeface="Consolas"/>
              </a:rPr>
              <a:t>}</a:t>
            </a:r>
            <a:endParaRPr lang="en-US" sz="1600" dirty="0">
              <a:solidFill>
                <a:srgbClr val="000000"/>
              </a:solidFill>
              <a:latin typeface="Consolas"/>
            </a:endParaRPr>
          </a:p>
          <a:p>
            <a:endParaRPr lang="en-US" sz="1600" dirty="0" smtClean="0">
              <a:solidFill>
                <a:srgbClr val="000000"/>
              </a:solidFill>
              <a:latin typeface="Consolas"/>
            </a:endParaRPr>
          </a:p>
          <a:p>
            <a:r>
              <a:rPr lang="en-US" sz="1600" dirty="0" smtClean="0">
                <a:solidFill>
                  <a:srgbClr val="000000"/>
                </a:solidFill>
                <a:latin typeface="Consolas"/>
              </a:rPr>
              <a:t>});</a:t>
            </a:r>
            <a:endParaRPr lang="en-US" sz="1600" dirty="0"/>
          </a:p>
        </p:txBody>
      </p:sp>
    </p:spTree>
    <p:extLst>
      <p:ext uri="{BB962C8B-B14F-4D97-AF65-F5344CB8AC3E}">
        <p14:creationId xmlns:p14="http://schemas.microsoft.com/office/powerpoint/2010/main" val="3617773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mtClean="0"/>
              <a:t>Watch the file system changes is now easy with WatchService</a:t>
            </a:r>
            <a:endParaRPr lang="en-GB" altLang="ja-JP" smtClean="0"/>
          </a:p>
          <a:p>
            <a:r>
              <a:rPr lang="en-GB" altLang="ja-JP" smtClean="0"/>
              <a:t>Must not be used for disk-indexing scale purposes</a:t>
            </a:r>
            <a:endParaRPr lang="en-GB" altLang="ja-JP" dirty="0"/>
          </a:p>
        </p:txBody>
      </p:sp>
      <p:sp>
        <p:nvSpPr>
          <p:cNvPr id="2" name="Title 1"/>
          <p:cNvSpPr>
            <a:spLocks noGrp="1"/>
          </p:cNvSpPr>
          <p:nvPr>
            <p:ph type="title"/>
          </p:nvPr>
        </p:nvSpPr>
        <p:spPr/>
        <p:txBody>
          <a:bodyPr/>
          <a:lstStyle/>
          <a:p>
            <a:r>
              <a:rPr lang="en-US" smtClean="0"/>
              <a:t>NIO2 Watching a Directory</a:t>
            </a:r>
            <a:endParaRPr lang="en-US" dirty="0"/>
          </a:p>
        </p:txBody>
      </p:sp>
      <p:sp>
        <p:nvSpPr>
          <p:cNvPr id="4" name="Rectangle 3"/>
          <p:cNvSpPr/>
          <p:nvPr/>
        </p:nvSpPr>
        <p:spPr>
          <a:xfrm>
            <a:off x="658688" y="2217053"/>
            <a:ext cx="8089776" cy="4524315"/>
          </a:xfrm>
          <a:prstGeom prst="rect">
            <a:avLst/>
          </a:prstGeom>
          <a:solidFill>
            <a:schemeClr val="bg1">
              <a:lumMod val="85000"/>
            </a:schemeClr>
          </a:solidFill>
        </p:spPr>
        <p:txBody>
          <a:bodyPr wrap="square">
            <a:spAutoFit/>
          </a:bodyPr>
          <a:lstStyle/>
          <a:p>
            <a:r>
              <a:rPr lang="en-US" sz="1600" dirty="0" smtClean="0">
                <a:solidFill>
                  <a:srgbClr val="000000"/>
                </a:solidFill>
                <a:latin typeface="Consolas"/>
              </a:rPr>
              <a:t>Path </a:t>
            </a:r>
            <a:r>
              <a:rPr lang="en-US" sz="1600" dirty="0" err="1">
                <a:solidFill>
                  <a:srgbClr val="6A3E3E"/>
                </a:solidFill>
                <a:latin typeface="Consolas"/>
              </a:rPr>
              <a:t>watchDir</a:t>
            </a:r>
            <a:r>
              <a:rPr lang="en-US" sz="1600" dirty="0">
                <a:solidFill>
                  <a:srgbClr val="000000"/>
                </a:solidFill>
                <a:latin typeface="Consolas"/>
              </a:rPr>
              <a:t> = </a:t>
            </a:r>
            <a:r>
              <a:rPr lang="en-US" sz="1600" dirty="0" err="1">
                <a:solidFill>
                  <a:srgbClr val="000000"/>
                </a:solidFill>
                <a:latin typeface="Consolas"/>
              </a:rPr>
              <a:t>Paths.</a:t>
            </a:r>
            <a:r>
              <a:rPr lang="en-US" sz="1600" i="1" dirty="0" err="1">
                <a:solidFill>
                  <a:srgbClr val="000000"/>
                </a:solidFill>
                <a:latin typeface="Consolas"/>
              </a:rPr>
              <a:t>get</a:t>
            </a:r>
            <a:r>
              <a:rPr lang="en-US" sz="1600" i="1" dirty="0">
                <a:solidFill>
                  <a:srgbClr val="000000"/>
                </a:solidFill>
                <a:latin typeface="Consolas"/>
              </a:rPr>
              <a:t>(</a:t>
            </a:r>
            <a:r>
              <a:rPr lang="en-US" sz="1600" i="1" dirty="0">
                <a:solidFill>
                  <a:srgbClr val="2A00FF"/>
                </a:solidFill>
                <a:latin typeface="Consolas"/>
              </a:rPr>
              <a:t>"."</a:t>
            </a:r>
            <a:r>
              <a:rPr lang="en-US" sz="1600" i="1" dirty="0">
                <a:solidFill>
                  <a:srgbClr val="000000"/>
                </a:solidFill>
                <a:latin typeface="Consolas"/>
              </a:rPr>
              <a:t>);</a:t>
            </a:r>
          </a:p>
          <a:p>
            <a:r>
              <a:rPr lang="en-US" sz="1600" dirty="0" err="1" smtClean="0">
                <a:solidFill>
                  <a:srgbClr val="000000"/>
                </a:solidFill>
                <a:latin typeface="Consolas"/>
              </a:rPr>
              <a:t>WatchService</a:t>
            </a:r>
            <a:r>
              <a:rPr lang="en-US" sz="1600" dirty="0" smtClean="0">
                <a:solidFill>
                  <a:srgbClr val="000000"/>
                </a:solidFill>
                <a:latin typeface="Consolas"/>
              </a:rPr>
              <a:t> </a:t>
            </a:r>
            <a:r>
              <a:rPr lang="en-US" sz="1600" dirty="0">
                <a:solidFill>
                  <a:srgbClr val="6A3E3E"/>
                </a:solidFill>
                <a:latin typeface="Consolas"/>
              </a:rPr>
              <a:t>watcher</a:t>
            </a:r>
            <a:r>
              <a:rPr lang="en-US" sz="1600" dirty="0">
                <a:solidFill>
                  <a:srgbClr val="000000"/>
                </a:solidFill>
                <a:latin typeface="Consolas"/>
              </a:rPr>
              <a:t> </a:t>
            </a:r>
            <a:r>
              <a:rPr lang="en-US" sz="1600" dirty="0" smtClean="0">
                <a:solidFill>
                  <a:srgbClr val="000000"/>
                </a:solidFill>
                <a:latin typeface="Consolas"/>
              </a:rPr>
              <a:t>= </a:t>
            </a:r>
            <a:r>
              <a:rPr lang="en-US" sz="1600" dirty="0" err="1">
                <a:solidFill>
                  <a:srgbClr val="000000"/>
                </a:solidFill>
                <a:latin typeface="Consolas"/>
              </a:rPr>
              <a:t>FileSystems.</a:t>
            </a:r>
            <a:r>
              <a:rPr lang="en-US" sz="1600" i="1" dirty="0" err="1">
                <a:solidFill>
                  <a:srgbClr val="000000"/>
                </a:solidFill>
                <a:latin typeface="Consolas"/>
              </a:rPr>
              <a:t>getDefault</a:t>
            </a:r>
            <a:r>
              <a:rPr lang="en-US" sz="1600" i="1" dirty="0">
                <a:solidFill>
                  <a:srgbClr val="000000"/>
                </a:solidFill>
                <a:latin typeface="Consolas"/>
              </a:rPr>
              <a:t>().</a:t>
            </a:r>
            <a:r>
              <a:rPr lang="en-US" sz="1600" i="1" dirty="0" err="1">
                <a:solidFill>
                  <a:srgbClr val="000000"/>
                </a:solidFill>
                <a:latin typeface="Consolas"/>
              </a:rPr>
              <a:t>newWatchService</a:t>
            </a:r>
            <a:r>
              <a:rPr lang="en-US" sz="1600" i="1" dirty="0">
                <a:solidFill>
                  <a:srgbClr val="000000"/>
                </a:solidFill>
                <a:latin typeface="Consolas"/>
              </a:rPr>
              <a:t>();</a:t>
            </a:r>
          </a:p>
          <a:p>
            <a:r>
              <a:rPr lang="en-US" sz="1600" dirty="0" err="1" smtClean="0">
                <a:solidFill>
                  <a:srgbClr val="6A3E3E"/>
                </a:solidFill>
                <a:latin typeface="Consolas"/>
              </a:rPr>
              <a:t>watchDir</a:t>
            </a:r>
            <a:r>
              <a:rPr lang="en-US" sz="1600" dirty="0" err="1" smtClean="0">
                <a:solidFill>
                  <a:srgbClr val="000000"/>
                </a:solidFill>
                <a:latin typeface="Consolas"/>
              </a:rPr>
              <a:t>.register</a:t>
            </a:r>
            <a:r>
              <a:rPr lang="en-US" sz="1600" dirty="0" smtClean="0">
                <a:solidFill>
                  <a:srgbClr val="000000"/>
                </a:solidFill>
                <a:latin typeface="Consolas"/>
              </a:rPr>
              <a:t>( </a:t>
            </a:r>
            <a:r>
              <a:rPr lang="en-US" sz="1600" dirty="0" smtClean="0">
                <a:solidFill>
                  <a:srgbClr val="6A3E3E"/>
                </a:solidFill>
                <a:latin typeface="Consolas"/>
              </a:rPr>
              <a:t>watcher</a:t>
            </a:r>
            <a:r>
              <a:rPr lang="en-US" sz="1600" dirty="0" smtClean="0">
                <a:solidFill>
                  <a:srgbClr val="000000"/>
                </a:solidFill>
                <a:latin typeface="Consolas"/>
              </a:rPr>
              <a:t>, </a:t>
            </a:r>
            <a:r>
              <a:rPr lang="en-US" sz="1600" dirty="0" err="1">
                <a:solidFill>
                  <a:srgbClr val="000000"/>
                </a:solidFill>
                <a:latin typeface="Consolas"/>
              </a:rPr>
              <a:t>StandardWatchEventKinds.</a:t>
            </a:r>
            <a:r>
              <a:rPr lang="en-US" sz="1600" b="1" i="1" dirty="0" err="1">
                <a:solidFill>
                  <a:srgbClr val="0000C0"/>
                </a:solidFill>
                <a:latin typeface="Consolas"/>
              </a:rPr>
              <a:t>ENTRY_CREATE</a:t>
            </a:r>
            <a:r>
              <a:rPr lang="en-US" sz="1600" b="1" i="1" dirty="0" smtClean="0">
                <a:solidFill>
                  <a:srgbClr val="000000"/>
                </a:solidFill>
                <a:latin typeface="Consolas"/>
              </a:rPr>
              <a:t>,</a:t>
            </a:r>
            <a:r>
              <a:rPr lang="en-US" sz="1600" dirty="0" smtClean="0">
                <a:solidFill>
                  <a:srgbClr val="000000"/>
                </a:solidFill>
                <a:latin typeface="Consolas"/>
              </a:rPr>
              <a:t> </a:t>
            </a:r>
          </a:p>
          <a:p>
            <a:r>
              <a:rPr lang="en-US" sz="1600" dirty="0" smtClean="0">
                <a:solidFill>
                  <a:srgbClr val="000000"/>
                </a:solidFill>
                <a:latin typeface="Consolas"/>
              </a:rPr>
              <a:t>                   </a:t>
            </a:r>
            <a:r>
              <a:rPr lang="en-US" sz="1600" dirty="0" err="1" smtClean="0">
                <a:solidFill>
                  <a:srgbClr val="000000"/>
                </a:solidFill>
                <a:latin typeface="Consolas"/>
              </a:rPr>
              <a:t>StandardWatchEventKinds.</a:t>
            </a:r>
            <a:r>
              <a:rPr lang="en-US" sz="1600" b="1" i="1" dirty="0" err="1" smtClean="0">
                <a:solidFill>
                  <a:srgbClr val="0000C0"/>
                </a:solidFill>
                <a:latin typeface="Consolas"/>
              </a:rPr>
              <a:t>ENTRY_DELETE</a:t>
            </a:r>
            <a:r>
              <a:rPr lang="en-US" sz="1600" b="1" i="1" dirty="0" smtClean="0">
                <a:solidFill>
                  <a:srgbClr val="000000"/>
                </a:solidFill>
                <a:latin typeface="Consolas"/>
              </a:rPr>
              <a:t>,</a:t>
            </a:r>
            <a:r>
              <a:rPr lang="en-US" sz="1600" dirty="0" smtClean="0">
                <a:solidFill>
                  <a:srgbClr val="000000"/>
                </a:solidFill>
                <a:latin typeface="Consolas"/>
              </a:rPr>
              <a:t> </a:t>
            </a:r>
            <a:r>
              <a:rPr lang="en-US" sz="1600" dirty="0" err="1" smtClean="0">
                <a:solidFill>
                  <a:srgbClr val="000000"/>
                </a:solidFill>
                <a:latin typeface="Consolas"/>
              </a:rPr>
              <a:t>StandardWatchEventKinds.</a:t>
            </a:r>
            <a:r>
              <a:rPr lang="en-US" sz="1600" b="1" i="1" dirty="0" err="1" smtClean="0">
                <a:solidFill>
                  <a:srgbClr val="0000C0"/>
                </a:solidFill>
                <a:latin typeface="Consolas"/>
              </a:rPr>
              <a:t>ENTRY_MODIFY</a:t>
            </a:r>
            <a:r>
              <a:rPr lang="en-US" sz="1600" b="1" i="1" dirty="0" smtClean="0">
                <a:solidFill>
                  <a:srgbClr val="0000C0"/>
                </a:solidFill>
                <a:latin typeface="Consolas"/>
              </a:rPr>
              <a:t> </a:t>
            </a:r>
            <a:r>
              <a:rPr lang="en-US" sz="1600" b="1" i="1" dirty="0" smtClean="0">
                <a:solidFill>
                  <a:srgbClr val="000000"/>
                </a:solidFill>
                <a:latin typeface="Consolas"/>
              </a:rPr>
              <a:t>);</a:t>
            </a:r>
            <a:endParaRPr lang="en-US" sz="1600" b="1" i="1" dirty="0">
              <a:solidFill>
                <a:srgbClr val="000000"/>
              </a:solidFill>
              <a:latin typeface="Consolas"/>
            </a:endParaRPr>
          </a:p>
          <a:p>
            <a:r>
              <a:rPr lang="en-US" sz="1600" b="1" dirty="0" smtClean="0">
                <a:solidFill>
                  <a:srgbClr val="7F0055"/>
                </a:solidFill>
                <a:latin typeface="Consolas"/>
              </a:rPr>
              <a:t>while</a:t>
            </a:r>
            <a:r>
              <a:rPr lang="en-US" sz="1600" b="1" dirty="0" smtClean="0">
                <a:solidFill>
                  <a:srgbClr val="000000"/>
                </a:solidFill>
                <a:latin typeface="Consolas"/>
              </a:rPr>
              <a:t> </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 {</a:t>
            </a:r>
          </a:p>
          <a:p>
            <a:r>
              <a:rPr lang="en-US" sz="1600" dirty="0" smtClean="0">
                <a:solidFill>
                  <a:srgbClr val="000000"/>
                </a:solidFill>
                <a:latin typeface="Consolas"/>
              </a:rPr>
              <a:t>  </a:t>
            </a:r>
            <a:r>
              <a:rPr lang="en-US" sz="1600" dirty="0" err="1">
                <a:solidFill>
                  <a:srgbClr val="000000"/>
                </a:solidFill>
                <a:latin typeface="Consolas"/>
              </a:rPr>
              <a:t>WatchKey</a:t>
            </a:r>
            <a:r>
              <a:rPr lang="en-US" sz="1600" dirty="0">
                <a:solidFill>
                  <a:srgbClr val="000000"/>
                </a:solidFill>
                <a:latin typeface="Consolas"/>
              </a:rPr>
              <a:t> </a:t>
            </a:r>
            <a:r>
              <a:rPr lang="en-US" sz="1600" dirty="0">
                <a:solidFill>
                  <a:srgbClr val="6A3E3E"/>
                </a:solidFill>
                <a:latin typeface="Consolas"/>
              </a:rPr>
              <a:t>key</a:t>
            </a:r>
            <a:r>
              <a:rPr lang="en-US" sz="1600" dirty="0">
                <a:solidFill>
                  <a:srgbClr val="000000"/>
                </a:solidFill>
                <a:latin typeface="Consolas"/>
              </a:rPr>
              <a:t>;</a:t>
            </a:r>
          </a:p>
          <a:p>
            <a:r>
              <a:rPr lang="en-US" sz="1600" dirty="0" smtClean="0">
                <a:solidFill>
                  <a:srgbClr val="000000"/>
                </a:solidFill>
                <a:latin typeface="Consolas"/>
              </a:rPr>
              <a:t>  </a:t>
            </a:r>
            <a:r>
              <a:rPr lang="en-US" sz="1600" dirty="0" smtClean="0">
                <a:solidFill>
                  <a:srgbClr val="3F7F5F"/>
                </a:solidFill>
                <a:latin typeface="Consolas"/>
              </a:rPr>
              <a:t>// </a:t>
            </a:r>
            <a:r>
              <a:rPr lang="en-US" sz="1600" dirty="0">
                <a:solidFill>
                  <a:srgbClr val="3F7F5F"/>
                </a:solidFill>
                <a:latin typeface="Consolas"/>
              </a:rPr>
              <a:t>wait for a key to be available</a:t>
            </a:r>
          </a:p>
          <a:p>
            <a:r>
              <a:rPr lang="en-US" sz="1600" dirty="0">
                <a:solidFill>
                  <a:srgbClr val="000000"/>
                </a:solidFill>
                <a:latin typeface="Consolas"/>
              </a:rPr>
              <a:t>  </a:t>
            </a:r>
            <a:r>
              <a:rPr lang="en-US" sz="1600" dirty="0" smtClean="0">
                <a:solidFill>
                  <a:srgbClr val="6A3E3E"/>
                </a:solidFill>
                <a:latin typeface="Consolas"/>
              </a:rPr>
              <a:t>key</a:t>
            </a:r>
            <a:r>
              <a:rPr lang="en-US" sz="1600" dirty="0" smtClean="0">
                <a:solidFill>
                  <a:srgbClr val="000000"/>
                </a:solidFill>
                <a:latin typeface="Consolas"/>
              </a:rPr>
              <a:t> </a:t>
            </a:r>
            <a:r>
              <a:rPr lang="en-US" sz="1600" dirty="0">
                <a:solidFill>
                  <a:srgbClr val="000000"/>
                </a:solidFill>
                <a:latin typeface="Consolas"/>
              </a:rPr>
              <a:t>= </a:t>
            </a:r>
            <a:r>
              <a:rPr lang="en-US" sz="1600" dirty="0" err="1">
                <a:solidFill>
                  <a:srgbClr val="6A3E3E"/>
                </a:solidFill>
                <a:latin typeface="Consolas"/>
              </a:rPr>
              <a:t>watcher</a:t>
            </a:r>
            <a:r>
              <a:rPr lang="en-US" sz="1600" dirty="0" err="1">
                <a:solidFill>
                  <a:srgbClr val="000000"/>
                </a:solidFill>
                <a:latin typeface="Consolas"/>
              </a:rPr>
              <a:t>.take</a:t>
            </a:r>
            <a:r>
              <a:rPr lang="en-US" sz="1600" dirty="0" smtClean="0">
                <a:solidFill>
                  <a:srgbClr val="000000"/>
                </a:solidFill>
                <a:latin typeface="Consolas"/>
              </a:rPr>
              <a:t>();       </a:t>
            </a:r>
            <a:endParaRPr lang="en-US" sz="1600" dirty="0">
              <a:solidFill>
                <a:srgbClr val="000000"/>
              </a:solidFill>
              <a:latin typeface="Consolas"/>
            </a:endParaRPr>
          </a:p>
          <a:p>
            <a:r>
              <a:rPr lang="en-US" sz="1600" dirty="0" smtClean="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 (</a:t>
            </a:r>
            <a:r>
              <a:rPr lang="en-US" sz="1600" b="1" dirty="0" err="1">
                <a:solidFill>
                  <a:srgbClr val="000000"/>
                </a:solidFill>
                <a:latin typeface="Consolas"/>
              </a:rPr>
              <a:t>WatchEvent</a:t>
            </a:r>
            <a:r>
              <a:rPr lang="en-US" sz="1600" b="1" dirty="0">
                <a:solidFill>
                  <a:srgbClr val="000000"/>
                </a:solidFill>
                <a:latin typeface="Consolas"/>
              </a:rPr>
              <a:t>&lt;?&gt; </a:t>
            </a:r>
            <a:r>
              <a:rPr lang="en-US" sz="1600" b="1" dirty="0">
                <a:solidFill>
                  <a:srgbClr val="6A3E3E"/>
                </a:solidFill>
                <a:latin typeface="Consolas"/>
              </a:rPr>
              <a:t>event</a:t>
            </a:r>
            <a:r>
              <a:rPr lang="en-US" sz="1600" b="1" dirty="0">
                <a:solidFill>
                  <a:srgbClr val="000000"/>
                </a:solidFill>
                <a:latin typeface="Consolas"/>
              </a:rPr>
              <a:t> : </a:t>
            </a:r>
            <a:r>
              <a:rPr lang="en-US" sz="1600" b="1" dirty="0" err="1">
                <a:solidFill>
                  <a:srgbClr val="6A3E3E"/>
                </a:solidFill>
                <a:latin typeface="Consolas"/>
              </a:rPr>
              <a:t>key</a:t>
            </a:r>
            <a:r>
              <a:rPr lang="en-US" sz="1600" b="1" dirty="0" err="1">
                <a:solidFill>
                  <a:srgbClr val="000000"/>
                </a:solidFill>
                <a:latin typeface="Consolas"/>
              </a:rPr>
              <a:t>.pollEvents</a:t>
            </a:r>
            <a:r>
              <a:rPr lang="en-US" sz="1600" b="1" dirty="0">
                <a:solidFill>
                  <a:srgbClr val="000000"/>
                </a:solidFill>
                <a:latin typeface="Consolas"/>
              </a:rPr>
              <a:t>()) {</a:t>
            </a:r>
          </a:p>
          <a:p>
            <a:r>
              <a:rPr lang="en-US" sz="1600" dirty="0" smtClean="0">
                <a:solidFill>
                  <a:srgbClr val="000000"/>
                </a:solidFill>
                <a:latin typeface="Consolas"/>
              </a:rPr>
              <a:t>    </a:t>
            </a:r>
            <a:r>
              <a:rPr lang="en-US" sz="1600" dirty="0" err="1">
                <a:solidFill>
                  <a:srgbClr val="000000"/>
                </a:solidFill>
                <a:latin typeface="Consolas"/>
              </a:rPr>
              <a:t>WatchEvent.Kind</a:t>
            </a:r>
            <a:r>
              <a:rPr lang="en-US" sz="1600" dirty="0">
                <a:solidFill>
                  <a:srgbClr val="000000"/>
                </a:solidFill>
                <a:latin typeface="Consolas"/>
              </a:rPr>
              <a:t>&lt;?&gt; </a:t>
            </a:r>
            <a:r>
              <a:rPr lang="en-US" sz="1600" dirty="0">
                <a:solidFill>
                  <a:srgbClr val="6A3E3E"/>
                </a:solidFill>
                <a:latin typeface="Consolas"/>
              </a:rPr>
              <a:t>kind</a:t>
            </a:r>
            <a:r>
              <a:rPr lang="en-US" sz="1600" dirty="0">
                <a:solidFill>
                  <a:srgbClr val="000000"/>
                </a:solidFill>
                <a:latin typeface="Consolas"/>
              </a:rPr>
              <a:t> = </a:t>
            </a:r>
            <a:r>
              <a:rPr lang="en-US" sz="1600" dirty="0" err="1">
                <a:solidFill>
                  <a:srgbClr val="6A3E3E"/>
                </a:solidFill>
                <a:latin typeface="Consolas"/>
              </a:rPr>
              <a:t>event</a:t>
            </a:r>
            <a:r>
              <a:rPr lang="en-US" sz="1600" dirty="0" err="1">
                <a:solidFill>
                  <a:srgbClr val="000000"/>
                </a:solidFill>
                <a:latin typeface="Consolas"/>
              </a:rPr>
              <a:t>.kind</a:t>
            </a:r>
            <a:r>
              <a:rPr lang="en-US" sz="1600" dirty="0">
                <a:solidFill>
                  <a:srgbClr val="000000"/>
                </a:solidFill>
                <a:latin typeface="Consolas"/>
              </a:rPr>
              <a:t>();</a:t>
            </a:r>
          </a:p>
          <a:p>
            <a:r>
              <a:rPr lang="en-US" sz="1600" dirty="0" smtClean="0">
                <a:solidFill>
                  <a:srgbClr val="000000"/>
                </a:solidFill>
                <a:latin typeface="Consolas"/>
              </a:rPr>
              <a:t>    </a:t>
            </a:r>
            <a:r>
              <a:rPr lang="en-US" sz="1600" dirty="0" err="1" smtClean="0">
                <a:solidFill>
                  <a:srgbClr val="000000"/>
                </a:solidFill>
                <a:latin typeface="Consolas"/>
              </a:rPr>
              <a:t>WatchEvent</a:t>
            </a:r>
            <a:r>
              <a:rPr lang="en-US" sz="1600" dirty="0" smtClean="0">
                <a:solidFill>
                  <a:srgbClr val="000000"/>
                </a:solidFill>
                <a:latin typeface="Consolas"/>
              </a:rPr>
              <a:t>&lt;Path</a:t>
            </a:r>
            <a:r>
              <a:rPr lang="en-US" sz="1600" dirty="0">
                <a:solidFill>
                  <a:srgbClr val="000000"/>
                </a:solidFill>
                <a:latin typeface="Consolas"/>
              </a:rPr>
              <a:t>&gt; </a:t>
            </a:r>
            <a:r>
              <a:rPr lang="en-US" sz="1600" dirty="0" err="1">
                <a:solidFill>
                  <a:srgbClr val="6A3E3E"/>
                </a:solidFill>
                <a:latin typeface="Consolas"/>
              </a:rPr>
              <a:t>ev</a:t>
            </a:r>
            <a:r>
              <a:rPr lang="en-US" sz="1600" dirty="0">
                <a:solidFill>
                  <a:srgbClr val="000000"/>
                </a:solidFill>
                <a:latin typeface="Consolas"/>
              </a:rPr>
              <a:t> = (</a:t>
            </a:r>
            <a:r>
              <a:rPr lang="en-US" sz="1600" dirty="0" err="1">
                <a:solidFill>
                  <a:srgbClr val="000000"/>
                </a:solidFill>
                <a:latin typeface="Consolas"/>
              </a:rPr>
              <a:t>WatchEvent</a:t>
            </a:r>
            <a:r>
              <a:rPr lang="en-US" sz="1600" dirty="0">
                <a:solidFill>
                  <a:srgbClr val="000000"/>
                </a:solidFill>
                <a:latin typeface="Consolas"/>
              </a:rPr>
              <a:t>&lt;Path&gt;) </a:t>
            </a:r>
            <a:r>
              <a:rPr lang="en-US" sz="1600" dirty="0">
                <a:solidFill>
                  <a:srgbClr val="6A3E3E"/>
                </a:solidFill>
                <a:latin typeface="Consolas"/>
              </a:rPr>
              <a:t>event</a:t>
            </a:r>
            <a:r>
              <a:rPr lang="en-US" sz="1600" dirty="0">
                <a:solidFill>
                  <a:srgbClr val="000000"/>
                </a:solidFill>
                <a:latin typeface="Consolas"/>
              </a:rPr>
              <a:t>;</a:t>
            </a:r>
          </a:p>
          <a:p>
            <a:r>
              <a:rPr lang="en-US" sz="1600" dirty="0" smtClean="0">
                <a:solidFill>
                  <a:srgbClr val="000000"/>
                </a:solidFill>
                <a:latin typeface="Consolas"/>
              </a:rPr>
              <a:t>    </a:t>
            </a:r>
            <a:r>
              <a:rPr lang="en-US" sz="1600" dirty="0">
                <a:solidFill>
                  <a:srgbClr val="000000"/>
                </a:solidFill>
                <a:latin typeface="Consolas"/>
              </a:rPr>
              <a:t>Path </a:t>
            </a:r>
            <a:r>
              <a:rPr lang="en-US" sz="1600" dirty="0" err="1">
                <a:solidFill>
                  <a:srgbClr val="6A3E3E"/>
                </a:solidFill>
                <a:latin typeface="Consolas"/>
              </a:rPr>
              <a:t>fileName</a:t>
            </a:r>
            <a:r>
              <a:rPr lang="en-US" sz="1600" dirty="0">
                <a:solidFill>
                  <a:srgbClr val="000000"/>
                </a:solidFill>
                <a:latin typeface="Consolas"/>
              </a:rPr>
              <a:t> = </a:t>
            </a:r>
            <a:r>
              <a:rPr lang="en-US" sz="1600" dirty="0" err="1">
                <a:solidFill>
                  <a:srgbClr val="6A3E3E"/>
                </a:solidFill>
                <a:latin typeface="Consolas"/>
              </a:rPr>
              <a:t>ev</a:t>
            </a:r>
            <a:r>
              <a:rPr lang="en-US" sz="1600" dirty="0" err="1">
                <a:solidFill>
                  <a:srgbClr val="000000"/>
                </a:solidFill>
                <a:latin typeface="Consolas"/>
              </a:rPr>
              <a:t>.context</a:t>
            </a:r>
            <a:r>
              <a:rPr lang="en-US" sz="1600" dirty="0">
                <a:solidFill>
                  <a:srgbClr val="000000"/>
                </a:solidFill>
                <a:latin typeface="Consolas"/>
              </a:rPr>
              <a:t>();         </a:t>
            </a:r>
          </a:p>
          <a:p>
            <a:r>
              <a:rPr lang="en-US" sz="1600" dirty="0" smtClean="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kind</a:t>
            </a:r>
            <a:r>
              <a:rPr lang="en-US" sz="1600" b="1" i="1" dirty="0">
                <a:solidFill>
                  <a:srgbClr val="000000"/>
                </a:solidFill>
                <a:latin typeface="Consolas"/>
              </a:rPr>
              <a:t>.name() + </a:t>
            </a:r>
            <a:r>
              <a:rPr lang="en-US" sz="1600" b="1" i="1" dirty="0">
                <a:solidFill>
                  <a:srgbClr val="2A00FF"/>
                </a:solidFill>
                <a:latin typeface="Consolas"/>
              </a:rPr>
              <a:t>": "</a:t>
            </a:r>
            <a:r>
              <a:rPr lang="en-US" sz="1600" b="1" i="1" dirty="0">
                <a:solidFill>
                  <a:srgbClr val="000000"/>
                </a:solidFill>
                <a:latin typeface="Consolas"/>
              </a:rPr>
              <a:t> + </a:t>
            </a:r>
            <a:r>
              <a:rPr lang="en-US" sz="1600" b="1" i="1" dirty="0" err="1">
                <a:solidFill>
                  <a:srgbClr val="6A3E3E"/>
                </a:solidFill>
                <a:latin typeface="Consolas"/>
              </a:rPr>
              <a:t>fileName</a:t>
            </a:r>
            <a:r>
              <a:rPr lang="en-US" sz="1600" b="1" i="1" dirty="0">
                <a:solidFill>
                  <a:srgbClr val="000000"/>
                </a:solidFill>
                <a:latin typeface="Consolas"/>
              </a:rPr>
              <a:t>);</a:t>
            </a:r>
          </a:p>
          <a:p>
            <a:r>
              <a:rPr lang="en-US" sz="1600" dirty="0" smtClean="0">
                <a:solidFill>
                  <a:srgbClr val="000000"/>
                </a:solidFill>
                <a:latin typeface="Consolas"/>
              </a:rPr>
              <a:t>  }</a:t>
            </a:r>
            <a:r>
              <a:rPr lang="en-US" sz="1600" dirty="0" smtClean="0">
                <a:solidFill>
                  <a:srgbClr val="3F7F5F"/>
                </a:solidFill>
                <a:latin typeface="Consolas"/>
              </a:rPr>
              <a:t>            </a:t>
            </a:r>
            <a:endParaRPr lang="en-US" sz="1600" dirty="0">
              <a:solidFill>
                <a:srgbClr val="3F7F5F"/>
              </a:solidFill>
              <a:latin typeface="Consolas"/>
            </a:endParaRPr>
          </a:p>
          <a:p>
            <a:r>
              <a:rPr lang="en-US" sz="1600" dirty="0">
                <a:solidFill>
                  <a:srgbClr val="000000"/>
                </a:solidFill>
                <a:latin typeface="Consolas"/>
              </a:rPr>
              <a:t>  </a:t>
            </a:r>
            <a:r>
              <a:rPr lang="en-US" sz="1600" b="1" dirty="0" err="1" smtClean="0">
                <a:solidFill>
                  <a:srgbClr val="7F0055"/>
                </a:solidFill>
                <a:latin typeface="Consolas"/>
              </a:rPr>
              <a:t>boolean</a:t>
            </a:r>
            <a:r>
              <a:rPr lang="en-US" sz="1600" b="1" dirty="0" smtClean="0">
                <a:solidFill>
                  <a:srgbClr val="000000"/>
                </a:solidFill>
                <a:latin typeface="Consolas"/>
              </a:rPr>
              <a:t> </a:t>
            </a:r>
            <a:r>
              <a:rPr lang="en-US" sz="1600" b="1" dirty="0">
                <a:solidFill>
                  <a:srgbClr val="6A3E3E"/>
                </a:solidFill>
                <a:latin typeface="Consolas"/>
              </a:rPr>
              <a:t>valid</a:t>
            </a:r>
            <a:r>
              <a:rPr lang="en-US" sz="1600" b="1" dirty="0">
                <a:solidFill>
                  <a:srgbClr val="000000"/>
                </a:solidFill>
                <a:latin typeface="Consolas"/>
              </a:rPr>
              <a:t> = </a:t>
            </a:r>
            <a:r>
              <a:rPr lang="en-US" sz="1600" b="1" dirty="0" err="1">
                <a:solidFill>
                  <a:srgbClr val="6A3E3E"/>
                </a:solidFill>
                <a:latin typeface="Consolas"/>
              </a:rPr>
              <a:t>key</a:t>
            </a:r>
            <a:r>
              <a:rPr lang="en-US" sz="1600" b="1" dirty="0" err="1">
                <a:solidFill>
                  <a:srgbClr val="000000"/>
                </a:solidFill>
                <a:latin typeface="Consolas"/>
              </a:rPr>
              <a:t>.reset</a:t>
            </a:r>
            <a:r>
              <a:rPr lang="en-US" sz="1600" b="1" dirty="0" smtClean="0">
                <a:solidFill>
                  <a:srgbClr val="000000"/>
                </a:solidFill>
                <a:latin typeface="Consolas"/>
              </a:rPr>
              <a:t>(); </a:t>
            </a:r>
            <a:r>
              <a:rPr lang="en-US" sz="1600" dirty="0">
                <a:solidFill>
                  <a:srgbClr val="3F7F5F"/>
                </a:solidFill>
                <a:latin typeface="Consolas"/>
              </a:rPr>
              <a:t>// The key must be reset after processed</a:t>
            </a:r>
            <a:endParaRPr lang="en-US" sz="1600" b="1" dirty="0">
              <a:solidFill>
                <a:srgbClr val="000000"/>
              </a:solidFill>
              <a:latin typeface="Consolas"/>
            </a:endParaRPr>
          </a:p>
          <a:p>
            <a:r>
              <a:rPr lang="en-US" sz="1600" dirty="0">
                <a:solidFill>
                  <a:srgbClr val="000000"/>
                </a:solidFill>
                <a:latin typeface="Consolas"/>
              </a:rPr>
              <a:t>  </a:t>
            </a:r>
            <a:r>
              <a:rPr lang="en-US" sz="1600" b="1" dirty="0" smtClean="0">
                <a:solidFill>
                  <a:srgbClr val="7F0055"/>
                </a:solidFill>
                <a:latin typeface="Consolas"/>
              </a:rPr>
              <a:t>if</a:t>
            </a:r>
            <a:r>
              <a:rPr lang="en-US" sz="1600" b="1" dirty="0" smtClean="0">
                <a:solidFill>
                  <a:srgbClr val="000000"/>
                </a:solidFill>
                <a:latin typeface="Consolas"/>
              </a:rPr>
              <a:t> </a:t>
            </a:r>
            <a:r>
              <a:rPr lang="en-US" sz="1600" b="1" dirty="0">
                <a:solidFill>
                  <a:srgbClr val="000000"/>
                </a:solidFill>
                <a:latin typeface="Consolas"/>
              </a:rPr>
              <a:t>(!</a:t>
            </a:r>
            <a:r>
              <a:rPr lang="en-US" sz="1600" b="1" dirty="0">
                <a:solidFill>
                  <a:srgbClr val="6A3E3E"/>
                </a:solidFill>
                <a:latin typeface="Consolas"/>
              </a:rPr>
              <a:t>valid</a:t>
            </a:r>
            <a:r>
              <a:rPr lang="en-US" sz="1600" b="1" dirty="0">
                <a:solidFill>
                  <a:srgbClr val="000000"/>
                </a:solidFill>
                <a:latin typeface="Consolas"/>
              </a:rPr>
              <a:t>) </a:t>
            </a:r>
            <a:r>
              <a:rPr lang="en-US" sz="1600" b="1" dirty="0" smtClean="0">
                <a:solidFill>
                  <a:srgbClr val="000000"/>
                </a:solidFill>
                <a:latin typeface="Consolas"/>
              </a:rPr>
              <a:t>{</a:t>
            </a:r>
            <a:r>
              <a:rPr lang="en-US" sz="1600" dirty="0" smtClean="0">
                <a:solidFill>
                  <a:srgbClr val="000000"/>
                </a:solidFill>
                <a:latin typeface="Consolas"/>
              </a:rPr>
              <a:t> </a:t>
            </a:r>
            <a:r>
              <a:rPr lang="en-US" sz="1600" b="1" dirty="0">
                <a:solidFill>
                  <a:srgbClr val="7F0055"/>
                </a:solidFill>
                <a:latin typeface="Consolas"/>
              </a:rPr>
              <a:t>break</a:t>
            </a:r>
            <a:r>
              <a:rPr lang="en-US" sz="1600" b="1" dirty="0" smtClean="0">
                <a:solidFill>
                  <a:srgbClr val="000000"/>
                </a:solidFill>
                <a:latin typeface="Consolas"/>
              </a:rPr>
              <a:t>; </a:t>
            </a:r>
            <a:r>
              <a:rPr lang="en-US" sz="1600" dirty="0" smtClean="0">
                <a:solidFill>
                  <a:srgbClr val="000000"/>
                </a:solidFill>
                <a:latin typeface="Consolas"/>
              </a:rPr>
              <a:t>}</a:t>
            </a:r>
          </a:p>
          <a:p>
            <a:r>
              <a:rPr lang="en-US" sz="1600" dirty="0" smtClean="0">
                <a:solidFill>
                  <a:srgbClr val="000000"/>
                </a:solidFill>
                <a:latin typeface="Consolas"/>
              </a:rPr>
              <a:t>}</a:t>
            </a:r>
            <a:endParaRPr lang="en-US" sz="1600" dirty="0"/>
          </a:p>
        </p:txBody>
      </p:sp>
    </p:spTree>
    <p:extLst>
      <p:ext uri="{BB962C8B-B14F-4D97-AF65-F5344CB8AC3E}">
        <p14:creationId xmlns:p14="http://schemas.microsoft.com/office/powerpoint/2010/main" val="240921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CA" dirty="0" err="1" smtClean="0"/>
              <a:t>FileSystems</a:t>
            </a:r>
            <a:r>
              <a:rPr lang="en-CA" dirty="0" smtClean="0"/>
              <a:t> is a factory to </a:t>
            </a:r>
            <a:r>
              <a:rPr lang="en-CA" dirty="0" err="1" smtClean="0"/>
              <a:t>FileSystem</a:t>
            </a:r>
            <a:r>
              <a:rPr lang="en-CA" dirty="0" smtClean="0"/>
              <a:t> interface</a:t>
            </a:r>
          </a:p>
          <a:p>
            <a:r>
              <a:rPr lang="en-CA" dirty="0" smtClean="0"/>
              <a:t>Java 7 allows for developing custom </a:t>
            </a:r>
            <a:r>
              <a:rPr lang="en-CA" dirty="0" err="1" smtClean="0"/>
              <a:t>FileSystems</a:t>
            </a:r>
            <a:r>
              <a:rPr lang="en-CA" dirty="0" smtClean="0"/>
              <a:t>, for example:</a:t>
            </a:r>
          </a:p>
          <a:p>
            <a:pPr lvl="1"/>
            <a:r>
              <a:rPr lang="en-CA" dirty="0" smtClean="0"/>
              <a:t>Memory based or zip file based systems</a:t>
            </a:r>
          </a:p>
          <a:p>
            <a:pPr lvl="1"/>
            <a:r>
              <a:rPr lang="en-CA" dirty="0" smtClean="0"/>
              <a:t>Fault tolerant distributed file systems</a:t>
            </a:r>
          </a:p>
          <a:p>
            <a:pPr lvl="1"/>
            <a:r>
              <a:rPr lang="en-CA" dirty="0" smtClean="0"/>
              <a:t>Replacing or supplementing the default file system provider</a:t>
            </a:r>
          </a:p>
          <a:p>
            <a:r>
              <a:rPr lang="en-CA" dirty="0" smtClean="0"/>
              <a:t>Two steps:</a:t>
            </a:r>
          </a:p>
          <a:p>
            <a:pPr lvl="1"/>
            <a:r>
              <a:rPr lang="en-CA" dirty="0" smtClean="0"/>
              <a:t>Implement </a:t>
            </a:r>
            <a:r>
              <a:rPr lang="en-US" dirty="0" err="1" smtClean="0">
                <a:latin typeface="Consolas" panose="020B0609020204030204" pitchFamily="49" charset="0"/>
                <a:cs typeface="Consolas" panose="020B0609020204030204" pitchFamily="49" charset="0"/>
              </a:rPr>
              <a:t>java.nio.file.spi.FileSystemProvider</a:t>
            </a:r>
            <a:r>
              <a:rPr lang="en-US" dirty="0" smtClean="0"/>
              <a:t> </a:t>
            </a:r>
          </a:p>
          <a:p>
            <a:pPr lvl="2"/>
            <a:r>
              <a:rPr lang="en-CA" dirty="0" smtClean="0"/>
              <a:t>URI, Caching, File Handling, etc.</a:t>
            </a:r>
          </a:p>
          <a:p>
            <a:pPr lvl="1"/>
            <a:r>
              <a:rPr lang="en-CA" dirty="0" smtClean="0"/>
              <a:t>Implement </a:t>
            </a:r>
            <a:r>
              <a:rPr lang="en-US" dirty="0" err="1" smtClean="0">
                <a:latin typeface="Consolas" panose="020B0609020204030204" pitchFamily="49" charset="0"/>
                <a:cs typeface="Consolas" panose="020B0609020204030204" pitchFamily="49" charset="0"/>
              </a:rPr>
              <a:t>java.nio.file</a:t>
            </a:r>
            <a:r>
              <a:rPr lang="en-US"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FileSystem</a:t>
            </a:r>
            <a:endParaRPr lang="en-CA" dirty="0" smtClean="0">
              <a:latin typeface="Consolas" panose="020B0609020204030204" pitchFamily="49" charset="0"/>
              <a:cs typeface="Consolas" panose="020B0609020204030204" pitchFamily="49" charset="0"/>
            </a:endParaRPr>
          </a:p>
          <a:p>
            <a:pPr lvl="2"/>
            <a:r>
              <a:rPr lang="en-CA" dirty="0" smtClean="0"/>
              <a:t>Roots, RW access, file store, etc.</a:t>
            </a:r>
          </a:p>
          <a:p>
            <a:endParaRPr lang="en-CA" dirty="0" smtClean="0"/>
          </a:p>
        </p:txBody>
      </p:sp>
      <p:sp>
        <p:nvSpPr>
          <p:cNvPr id="2" name="Title 1"/>
          <p:cNvSpPr>
            <a:spLocks noGrp="1"/>
          </p:cNvSpPr>
          <p:nvPr>
            <p:ph type="title"/>
          </p:nvPr>
        </p:nvSpPr>
        <p:spPr/>
        <p:txBody>
          <a:bodyPr/>
          <a:lstStyle/>
          <a:p>
            <a:r>
              <a:rPr lang="en-US" smtClean="0"/>
              <a:t>NIO Custom File Systems</a:t>
            </a:r>
            <a:endParaRPr lang="en-US" dirty="0"/>
          </a:p>
        </p:txBody>
      </p:sp>
    </p:spTree>
    <p:extLst>
      <p:ext uri="{BB962C8B-B14F-4D97-AF65-F5344CB8AC3E}">
        <p14:creationId xmlns:p14="http://schemas.microsoft.com/office/powerpoint/2010/main" val="4006999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8696704"/>
              </p:ext>
            </p:extLst>
          </p:nvPr>
        </p:nvGraphicFramePr>
        <p:xfrm>
          <a:off x="659076" y="1340768"/>
          <a:ext cx="7992888" cy="4398536"/>
        </p:xfrm>
        <a:graphic>
          <a:graphicData uri="http://schemas.openxmlformats.org/drawingml/2006/table">
            <a:tbl>
              <a:tblPr firstRow="1" bandRow="1">
                <a:tableStyleId>{5C22544A-7EE6-4342-B048-85BDC9FD1C3A}</a:tableStyleId>
              </a:tblPr>
              <a:tblGrid>
                <a:gridCol w="3192016"/>
                <a:gridCol w="4800872"/>
              </a:tblGrid>
              <a:tr h="370840">
                <a:tc>
                  <a:txBody>
                    <a:bodyPr/>
                    <a:lstStyle/>
                    <a:p>
                      <a:r>
                        <a:rPr lang="en-GB" sz="1600" dirty="0" err="1" smtClean="0">
                          <a:latin typeface="Consolas" panose="020B0609020204030204" pitchFamily="49" charset="0"/>
                          <a:cs typeface="Consolas" panose="020B0609020204030204" pitchFamily="49" charset="0"/>
                        </a:rPr>
                        <a:t>java.io.File</a:t>
                      </a:r>
                      <a:endParaRPr lang="en-GB" sz="1600" dirty="0">
                        <a:latin typeface="Consolas" panose="020B0609020204030204" pitchFamily="49" charset="0"/>
                        <a:cs typeface="Consolas" panose="020B0609020204030204" pitchFamily="49" charset="0"/>
                      </a:endParaRPr>
                    </a:p>
                  </a:txBody>
                  <a:tcPr/>
                </a:tc>
                <a:tc>
                  <a:txBody>
                    <a:bodyPr/>
                    <a:lstStyle/>
                    <a:p>
                      <a:r>
                        <a:rPr lang="en-GB" sz="1600" dirty="0" err="1" smtClean="0">
                          <a:latin typeface="Consolas" panose="020B0609020204030204" pitchFamily="49" charset="0"/>
                          <a:cs typeface="Consolas" panose="020B0609020204030204" pitchFamily="49" charset="0"/>
                        </a:rPr>
                        <a:t>java.nio.file</a:t>
                      </a:r>
                      <a:endParaRPr lang="en-GB" sz="1600" dirty="0">
                        <a:latin typeface="Consolas" panose="020B0609020204030204" pitchFamily="49" charset="0"/>
                        <a:cs typeface="Consolas" panose="020B0609020204030204" pitchFamily="49" charset="0"/>
                      </a:endParaRPr>
                    </a:p>
                  </a:txBody>
                  <a:tcPr/>
                </a:tc>
              </a:tr>
              <a:tr h="36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java.io.File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java.nio.file.Path</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File.canRead</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File.canWrite</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File.canExecute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Files.isReadable</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Files.isWritable</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Files.isExecutable</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File.isDirectory</a:t>
                      </a:r>
                      <a:r>
                        <a:rPr lang="en-US" sz="1600" dirty="0" smtClean="0">
                          <a:latin typeface="Consolas" panose="020B0609020204030204" pitchFamily="49" charset="0"/>
                          <a:ea typeface="SimSun"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File.isFile</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File.length</a:t>
                      </a:r>
                      <a:r>
                        <a:rPr lang="en-US" sz="1600" dirty="0" smtClean="0">
                          <a:latin typeface="Consolas" panose="020B0609020204030204" pitchFamily="49" charset="0"/>
                          <a:ea typeface="SimSun" charset="0"/>
                          <a:cs typeface="Consolas" panose="020B0609020204030204"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Files.isDirectory</a:t>
                      </a:r>
                      <a:r>
                        <a:rPr lang="en-US" sz="1600" dirty="0" smtClean="0">
                          <a:latin typeface="Consolas" panose="020B0609020204030204" pitchFamily="49" charset="0"/>
                          <a:ea typeface="SimSun" charset="0"/>
                          <a:cs typeface="Consolas" panose="020B0609020204030204" pitchFamily="49" charset="0"/>
                        </a:rPr>
                        <a:t>(Path, </a:t>
                      </a:r>
                      <a:r>
                        <a:rPr lang="en-US" sz="1600" dirty="0" err="1" smtClean="0">
                          <a:latin typeface="Consolas" panose="020B0609020204030204" pitchFamily="49" charset="0"/>
                          <a:ea typeface="SimSun" charset="0"/>
                          <a:cs typeface="Consolas" panose="020B0609020204030204" pitchFamily="49" charset="0"/>
                        </a:rPr>
                        <a:t>LinkOption</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Files.isRegularFile</a:t>
                      </a:r>
                      <a:r>
                        <a:rPr lang="en-US" sz="1600" dirty="0" smtClean="0">
                          <a:latin typeface="Consolas" panose="020B0609020204030204" pitchFamily="49" charset="0"/>
                          <a:ea typeface="SimSun" charset="0"/>
                          <a:cs typeface="Consolas" panose="020B0609020204030204" pitchFamily="49" charset="0"/>
                        </a:rPr>
                        <a:t>(Path, </a:t>
                      </a:r>
                      <a:r>
                        <a:rPr lang="en-US" sz="1600" dirty="0" err="1" smtClean="0">
                          <a:latin typeface="Consolas" panose="020B0609020204030204" pitchFamily="49" charset="0"/>
                          <a:ea typeface="SimSun" charset="0"/>
                          <a:cs typeface="Consolas" panose="020B0609020204030204" pitchFamily="49" charset="0"/>
                        </a:rPr>
                        <a:t>LinkOption</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Files.size</a:t>
                      </a:r>
                      <a:r>
                        <a:rPr lang="en-US" sz="1600" dirty="0" smtClean="0">
                          <a:latin typeface="Consolas" panose="020B0609020204030204" pitchFamily="49" charset="0"/>
                          <a:ea typeface="SimSun" charset="0"/>
                          <a:cs typeface="Consolas" panose="020B0609020204030204" pitchFamily="49" charset="0"/>
                        </a:rPr>
                        <a:t>(Path)</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File.lastModified</a:t>
                      </a:r>
                      <a:r>
                        <a:rPr lang="en-US" sz="1600" dirty="0" smtClean="0">
                          <a:latin typeface="Consolas" panose="020B0609020204030204" pitchFamily="49" charset="0"/>
                          <a:ea typeface="SimSun"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File.setLastModified</a:t>
                      </a:r>
                      <a:r>
                        <a:rPr lang="en-US" sz="1600" dirty="0" smtClean="0">
                          <a:latin typeface="Consolas" panose="020B0609020204030204" pitchFamily="49" charset="0"/>
                          <a:ea typeface="SimSun" charset="0"/>
                          <a:cs typeface="Consolas" panose="020B0609020204030204" pitchFamily="49" charset="0"/>
                        </a:rPr>
                        <a:t>(long)</a:t>
                      </a:r>
                    </a:p>
                    <a:p>
                      <a:endParaRPr lang="en-GB" sz="1600" dirty="0">
                        <a:latin typeface="Consolas" panose="020B0609020204030204" pitchFamily="49"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Files.getLastModifiedTime</a:t>
                      </a:r>
                      <a:r>
                        <a:rPr lang="en-US" sz="1600" dirty="0" smtClean="0">
                          <a:latin typeface="Consolas" panose="020B0609020204030204" pitchFamily="49" charset="0"/>
                          <a:ea typeface="SimSun" charset="0"/>
                          <a:cs typeface="Consolas" panose="020B0609020204030204" pitchFamily="49" charset="0"/>
                        </a:rPr>
                        <a:t>(Path,</a:t>
                      </a:r>
                      <a:r>
                        <a:rPr lang="en-US" sz="1600" baseline="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LinkOption</a:t>
                      </a:r>
                      <a:r>
                        <a:rPr lang="en-US" sz="1600" dirty="0" smtClean="0">
                          <a:latin typeface="Consolas" panose="020B0609020204030204" pitchFamily="49" charset="0"/>
                          <a:ea typeface="SimSun" charset="0"/>
                          <a:cs typeface="Consolas" panose="020B0609020204030204"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Files.setLastModifiedTime</a:t>
                      </a:r>
                      <a:r>
                        <a:rPr lang="en-US" sz="1600" dirty="0" smtClean="0">
                          <a:latin typeface="Consolas" panose="020B0609020204030204" pitchFamily="49" charset="0"/>
                          <a:ea typeface="SimSun" charset="0"/>
                          <a:cs typeface="Consolas" panose="020B0609020204030204" pitchFamily="49" charset="0"/>
                        </a:rPr>
                        <a:t>(Path, </a:t>
                      </a:r>
                      <a:r>
                        <a:rPr lang="en-US" sz="1600" dirty="0" err="1" smtClean="0">
                          <a:latin typeface="Consolas" panose="020B0609020204030204" pitchFamily="49" charset="0"/>
                          <a:ea typeface="SimSun" charset="0"/>
                          <a:cs typeface="Consolas" panose="020B0609020204030204" pitchFamily="49" charset="0"/>
                        </a:rPr>
                        <a:t>FileTime</a:t>
                      </a:r>
                      <a:r>
                        <a:rPr lang="en-US" sz="1600" dirty="0" smtClean="0">
                          <a:latin typeface="Consolas" panose="020B0609020204030204" pitchFamily="49" charset="0"/>
                          <a:ea typeface="SimSun" charset="0"/>
                          <a:cs typeface="Consolas" panose="020B0609020204030204" pitchFamily="49" charset="0"/>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ea typeface="SimSun" charset="0"/>
                          <a:cs typeface="Consolas" panose="020B0609020204030204" pitchFamily="49" charset="0"/>
                        </a:rPr>
                        <a:t>File methods:</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setExecutable</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setReadable</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setReadOnly</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setWritable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ea typeface="SimSun" charset="0"/>
                          <a:cs typeface="Consolas" panose="020B0609020204030204" pitchFamily="49" charset="0"/>
                        </a:rPr>
                        <a:t>Files method:</a:t>
                      </a:r>
                      <a:r>
                        <a:rPr lang="en-US" sz="1600" dirty="0" smtClean="0">
                          <a:latin typeface="Consolas" panose="020B0609020204030204" pitchFamily="49" charset="0"/>
                          <a:ea typeface="SimSun"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setAttribute</a:t>
                      </a:r>
                      <a:r>
                        <a:rPr lang="en-US" sz="1600" dirty="0" smtClean="0">
                          <a:latin typeface="Consolas" panose="020B0609020204030204" pitchFamily="49" charset="0"/>
                          <a:ea typeface="SimSun" charset="0"/>
                          <a:cs typeface="Consolas" panose="020B0609020204030204" pitchFamily="49" charset="0"/>
                        </a:rPr>
                        <a:t>(Path, String, Object, </a:t>
                      </a:r>
                      <a:r>
                        <a:rPr lang="en-US" sz="1600" dirty="0" err="1" smtClean="0">
                          <a:latin typeface="Consolas" panose="020B0609020204030204" pitchFamily="49" charset="0"/>
                          <a:ea typeface="SimSun" charset="0"/>
                          <a:cs typeface="Consolas" panose="020B0609020204030204" pitchFamily="49" charset="0"/>
                        </a:rPr>
                        <a:t>LinkOption</a:t>
                      </a:r>
                      <a:r>
                        <a:rPr lang="en-US" sz="1600" dirty="0" smtClean="0">
                          <a:latin typeface="Consolas" panose="020B0609020204030204" pitchFamily="49" charset="0"/>
                          <a:ea typeface="SimSun" charset="0"/>
                          <a:cs typeface="Consolas" panose="020B0609020204030204" pitchFamily="49" charset="0"/>
                        </a:rPr>
                        <a: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nsolas" panose="020B0609020204030204" pitchFamily="49" charset="0"/>
                          <a:ea typeface="SimSun" charset="0"/>
                          <a:cs typeface="Consolas" panose="020B0609020204030204" pitchFamily="49" charset="0"/>
                        </a:rPr>
                        <a:t>new File(parent, "</a:t>
                      </a:r>
                      <a:r>
                        <a:rPr lang="en-US" sz="1600" dirty="0" err="1" smtClean="0">
                          <a:latin typeface="Consolas" panose="020B0609020204030204" pitchFamily="49" charset="0"/>
                          <a:ea typeface="SimSun" charset="0"/>
                          <a:cs typeface="Consolas" panose="020B0609020204030204" pitchFamily="49" charset="0"/>
                        </a:rPr>
                        <a:t>newfile</a:t>
                      </a:r>
                      <a:r>
                        <a:rPr lang="en-US" sz="1600" dirty="0" smtClean="0">
                          <a:latin typeface="Consolas" panose="020B0609020204030204" pitchFamily="49" charset="0"/>
                          <a:ea typeface="SimSun" charset="0"/>
                          <a:cs typeface="Consolas" panose="020B0609020204030204" pitchFamily="49"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parent.resolve</a:t>
                      </a:r>
                      <a:r>
                        <a:rPr lang="en-US" sz="1600" dirty="0" smtClean="0">
                          <a:latin typeface="Consolas" panose="020B0609020204030204" pitchFamily="49" charset="0"/>
                          <a:ea typeface="SimSun" charset="0"/>
                          <a:cs typeface="Consolas" panose="020B0609020204030204" pitchFamily="49" charset="0"/>
                        </a:rPr>
                        <a:t>("</a:t>
                      </a:r>
                      <a:r>
                        <a:rPr lang="en-US" sz="1600" dirty="0" err="1" smtClean="0">
                          <a:latin typeface="Consolas" panose="020B0609020204030204" pitchFamily="49" charset="0"/>
                          <a:ea typeface="SimSun" charset="0"/>
                          <a:cs typeface="Consolas" panose="020B0609020204030204" pitchFamily="49" charset="0"/>
                        </a:rPr>
                        <a:t>newfile</a:t>
                      </a:r>
                      <a:r>
                        <a:rPr lang="en-US" sz="1600" dirty="0" smtClean="0">
                          <a:latin typeface="Consolas" panose="020B0609020204030204" pitchFamily="49" charset="0"/>
                          <a:ea typeface="SimSun" charset="0"/>
                          <a:cs typeface="Consolas" panose="020B0609020204030204" pitchFamily="49" charset="0"/>
                        </a:rPr>
                        <a:t>")</a:t>
                      </a:r>
                    </a:p>
                  </a:txBody>
                  <a:tcPr/>
                </a:tc>
              </a:tr>
            </a:tbl>
          </a:graphicData>
        </a:graphic>
      </p:graphicFrame>
      <p:sp>
        <p:nvSpPr>
          <p:cNvPr id="3" name="Title 2"/>
          <p:cNvSpPr>
            <a:spLocks noGrp="1"/>
          </p:cNvSpPr>
          <p:nvPr>
            <p:ph type="title"/>
          </p:nvPr>
        </p:nvSpPr>
        <p:spPr/>
        <p:txBody>
          <a:bodyPr/>
          <a:lstStyle/>
          <a:p>
            <a:r>
              <a:rPr lang="en-US" dirty="0"/>
              <a:t>Mapping </a:t>
            </a:r>
            <a:r>
              <a:rPr lang="en-US" dirty="0" err="1"/>
              <a:t>java.io.File</a:t>
            </a:r>
            <a:r>
              <a:rPr lang="en-US" dirty="0"/>
              <a:t> to </a:t>
            </a:r>
            <a:r>
              <a:rPr lang="en-US" dirty="0" err="1" smtClean="0"/>
              <a:t>java.nio.file</a:t>
            </a:r>
            <a:r>
              <a:rPr lang="en-US" dirty="0" smtClean="0"/>
              <a:t> (I)</a:t>
            </a:r>
            <a:endParaRPr lang="en-GB" dirty="0"/>
          </a:p>
        </p:txBody>
      </p:sp>
    </p:spTree>
    <p:extLst>
      <p:ext uri="{BB962C8B-B14F-4D97-AF65-F5344CB8AC3E}">
        <p14:creationId xmlns:p14="http://schemas.microsoft.com/office/powerpoint/2010/main" val="9388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59386584"/>
              </p:ext>
            </p:extLst>
          </p:nvPr>
        </p:nvGraphicFramePr>
        <p:xfrm>
          <a:off x="659076" y="1340768"/>
          <a:ext cx="7992888" cy="4860816"/>
        </p:xfrm>
        <a:graphic>
          <a:graphicData uri="http://schemas.openxmlformats.org/drawingml/2006/table">
            <a:tbl>
              <a:tblPr firstRow="1" bandRow="1">
                <a:tableStyleId>{5C22544A-7EE6-4342-B048-85BDC9FD1C3A}</a:tableStyleId>
              </a:tblPr>
              <a:tblGrid>
                <a:gridCol w="3192016"/>
                <a:gridCol w="4800872"/>
              </a:tblGrid>
              <a:tr h="370840">
                <a:tc>
                  <a:txBody>
                    <a:bodyPr/>
                    <a:lstStyle/>
                    <a:p>
                      <a:r>
                        <a:rPr lang="en-GB" sz="1600" dirty="0" err="1" smtClean="0">
                          <a:latin typeface="Consolas" panose="020B0609020204030204" pitchFamily="49" charset="0"/>
                          <a:cs typeface="Consolas" panose="020B0609020204030204" pitchFamily="49" charset="0"/>
                        </a:rPr>
                        <a:t>java.io.File</a:t>
                      </a:r>
                      <a:endParaRPr lang="en-GB" sz="1600" dirty="0">
                        <a:latin typeface="Consolas" panose="020B0609020204030204" pitchFamily="49" charset="0"/>
                        <a:cs typeface="Consolas" panose="020B0609020204030204" pitchFamily="49" charset="0"/>
                      </a:endParaRPr>
                    </a:p>
                  </a:txBody>
                  <a:tcPr/>
                </a:tc>
                <a:tc>
                  <a:txBody>
                    <a:bodyPr/>
                    <a:lstStyle/>
                    <a:p>
                      <a:r>
                        <a:rPr lang="en-GB" sz="1600" dirty="0" err="1" smtClean="0">
                          <a:latin typeface="Consolas" panose="020B0609020204030204" pitchFamily="49" charset="0"/>
                          <a:cs typeface="Consolas" panose="020B0609020204030204" pitchFamily="49" charset="0"/>
                        </a:rPr>
                        <a:t>java.nio.file</a:t>
                      </a:r>
                      <a:endParaRPr lang="en-GB" sz="1600" dirty="0">
                        <a:latin typeface="Consolas" panose="020B0609020204030204" pitchFamily="49" charset="0"/>
                        <a:cs typeface="Consolas" panose="020B0609020204030204" pitchFamily="49" charset="0"/>
                      </a:endParaRPr>
                    </a:p>
                  </a:txBody>
                  <a:tcPr/>
                </a:tc>
              </a:tr>
              <a:tr h="3650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File.renameTo</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Files.move</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File.delete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Files.delete</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File.createNewFile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Files.createFile</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File.deleteOnExit</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Consolas" panose="020B0609020204030204" pitchFamily="49" charset="0"/>
                          <a:ea typeface="SimSun" charset="0"/>
                          <a:cs typeface="Consolas" panose="020B0609020204030204" pitchFamily="49" charset="0"/>
                        </a:rPr>
                        <a:t>DELETE_ON_CLOSE </a:t>
                      </a:r>
                      <a:r>
                        <a:rPr lang="en-US" sz="1600" dirty="0" smtClean="0">
                          <a:latin typeface="+mn-lt"/>
                          <a:ea typeface="SimSun" charset="0"/>
                          <a:cs typeface="Consolas" panose="020B0609020204030204" pitchFamily="49" charset="0"/>
                        </a:rPr>
                        <a:t>option in </a:t>
                      </a:r>
                      <a:r>
                        <a:rPr lang="en-US" sz="1600" dirty="0" err="1" smtClean="0">
                          <a:latin typeface="Consolas" panose="020B0609020204030204" pitchFamily="49" charset="0"/>
                          <a:ea typeface="SimSun" charset="0"/>
                          <a:cs typeface="Consolas" panose="020B0609020204030204" pitchFamily="49" charset="0"/>
                        </a:rPr>
                        <a:t>createFile</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File.exists</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Files.exists</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Files.notExists</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File.compareTo</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equals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Path.compareTo</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equals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File.getAbsolutePath</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getAbsoluteFile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Path.toAbsolutePath</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File.getCanonicalPath</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getCanonicalFile</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Path.toRealPath</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or</a:t>
                      </a:r>
                      <a:r>
                        <a:rPr lang="en-US" sz="1600" dirty="0" smtClean="0">
                          <a:latin typeface="Consolas" panose="020B0609020204030204" pitchFamily="49" charset="0"/>
                          <a:ea typeface="SimSun" charset="0"/>
                          <a:cs typeface="Consolas" panose="020B0609020204030204" pitchFamily="49" charset="0"/>
                        </a:rPr>
                        <a:t> normalize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File.isHidden</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Files.isHidden</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File.mkdir</a:t>
                      </a:r>
                      <a:r>
                        <a:rPr lang="en-US" sz="1600" dirty="0" smtClean="0">
                          <a:latin typeface="Consolas" panose="020B0609020204030204" pitchFamily="49" charset="0"/>
                          <a:ea typeface="SimSun" charset="0"/>
                          <a:cs typeface="Consolas" panose="020B0609020204030204" pitchFamily="49" charset="0"/>
                        </a:rPr>
                        <a:t> </a:t>
                      </a:r>
                      <a:r>
                        <a:rPr lang="en-US" sz="1600" dirty="0" smtClean="0">
                          <a:latin typeface="+mn-lt"/>
                          <a:ea typeface="SimSun" charset="0"/>
                          <a:cs typeface="Consolas" panose="020B0609020204030204" pitchFamily="49" charset="0"/>
                        </a:rPr>
                        <a:t>and</a:t>
                      </a:r>
                      <a:r>
                        <a:rPr lang="en-US" sz="1600" dirty="0" smtClean="0">
                          <a:latin typeface="Consolas" panose="020B0609020204030204" pitchFamily="49" charset="0"/>
                          <a:ea typeface="SimSun" charset="0"/>
                          <a:cs typeface="Consolas" panose="020B0609020204030204" pitchFamily="49" charset="0"/>
                        </a:rPr>
                        <a:t> </a:t>
                      </a:r>
                      <a:r>
                        <a:rPr lang="en-US" sz="1600" dirty="0" err="1" smtClean="0">
                          <a:latin typeface="Consolas" panose="020B0609020204030204" pitchFamily="49" charset="0"/>
                          <a:ea typeface="SimSun" charset="0"/>
                          <a:cs typeface="Consolas" panose="020B0609020204030204" pitchFamily="49" charset="0"/>
                        </a:rPr>
                        <a:t>mkdirs</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Files.createDirectory</a:t>
                      </a:r>
                      <a:endParaRPr lang="en-US" sz="1600" dirty="0" smtClean="0">
                        <a:latin typeface="Consolas" panose="020B0609020204030204" pitchFamily="49" charset="0"/>
                        <a:ea typeface="SimSun" charset="0"/>
                        <a:cs typeface="Consolas" panose="020B0609020204030204" pitchFamily="49"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File.listRoots</a:t>
                      </a:r>
                      <a:endParaRPr lang="en-US" sz="1600" dirty="0" smtClean="0">
                        <a:latin typeface="Consolas" panose="020B0609020204030204" pitchFamily="49" charset="0"/>
                        <a:ea typeface="SimSun" charset="0"/>
                        <a:cs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onsolas" panose="020B0609020204030204" pitchFamily="49" charset="0"/>
                          <a:ea typeface="SimSun" charset="0"/>
                          <a:cs typeface="Consolas" panose="020B0609020204030204" pitchFamily="49" charset="0"/>
                        </a:rPr>
                        <a:t>FileSystem.getRootDirectories</a:t>
                      </a:r>
                      <a:endParaRPr lang="en-US" sz="1600" dirty="0" smtClean="0">
                        <a:latin typeface="Consolas" panose="020B0609020204030204" pitchFamily="49" charset="0"/>
                        <a:ea typeface="SimSun" charset="0"/>
                        <a:cs typeface="Consolas" panose="020B0609020204030204" pitchFamily="49" charset="0"/>
                      </a:endParaRPr>
                    </a:p>
                  </a:txBody>
                  <a:tcPr/>
                </a:tc>
              </a:tr>
            </a:tbl>
          </a:graphicData>
        </a:graphic>
      </p:graphicFrame>
      <p:sp>
        <p:nvSpPr>
          <p:cNvPr id="2" name="Title 1"/>
          <p:cNvSpPr>
            <a:spLocks noGrp="1"/>
          </p:cNvSpPr>
          <p:nvPr>
            <p:ph type="title"/>
          </p:nvPr>
        </p:nvSpPr>
        <p:spPr/>
        <p:txBody>
          <a:bodyPr>
            <a:normAutofit/>
          </a:bodyPr>
          <a:lstStyle/>
          <a:p>
            <a:r>
              <a:rPr lang="en-US" dirty="0" smtClean="0"/>
              <a:t>Mapping </a:t>
            </a:r>
            <a:r>
              <a:rPr lang="en-US" dirty="0" err="1" smtClean="0"/>
              <a:t>java.io.File</a:t>
            </a:r>
            <a:r>
              <a:rPr lang="en-US" dirty="0" smtClean="0"/>
              <a:t> to </a:t>
            </a:r>
            <a:r>
              <a:rPr lang="en-US" dirty="0" err="1" smtClean="0"/>
              <a:t>java.nio.file</a:t>
            </a:r>
            <a:r>
              <a:rPr lang="en-US" dirty="0" smtClean="0"/>
              <a:t> (II)</a:t>
            </a:r>
            <a:endParaRPr lang="en-US" dirty="0"/>
          </a:p>
        </p:txBody>
      </p:sp>
    </p:spTree>
    <p:extLst>
      <p:ext uri="{BB962C8B-B14F-4D97-AF65-F5344CB8AC3E}">
        <p14:creationId xmlns:p14="http://schemas.microsoft.com/office/powerpoint/2010/main" val="593381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Going from 32bit to 64bit system will grow the heap by ~1.5x simply because of bigger ordinary object pointers</a:t>
            </a:r>
          </a:p>
          <a:p>
            <a:r>
              <a:rPr lang="en-US" dirty="0" smtClean="0"/>
              <a:t>Memory is cheap, but bandwidth and cache is not</a:t>
            </a:r>
          </a:p>
          <a:p>
            <a:r>
              <a:rPr lang="en-US" dirty="0" smtClean="0"/>
              <a:t>Compressed OOPS:</a:t>
            </a:r>
          </a:p>
          <a:p>
            <a:pPr lvl="1"/>
            <a:r>
              <a:rPr lang="en-US" dirty="0" smtClean="0"/>
              <a:t>Managed 32 bit pointers (similar heap sizes for 32/64 bit apps)</a:t>
            </a:r>
          </a:p>
          <a:p>
            <a:pPr lvl="1"/>
            <a:r>
              <a:rPr lang="en-US" dirty="0" smtClean="0"/>
              <a:t>Scaled (8 x 4GB chunks) added to a 64 bit base</a:t>
            </a:r>
          </a:p>
          <a:p>
            <a:r>
              <a:rPr lang="en-US" dirty="0" smtClean="0"/>
              <a:t>Useful for heaps up to 32GB</a:t>
            </a:r>
          </a:p>
          <a:p>
            <a:pPr lvl="1"/>
            <a:r>
              <a:rPr lang="en-US" dirty="0" smtClean="0"/>
              <a:t>Compressed OOPS will turn off when –</a:t>
            </a:r>
            <a:r>
              <a:rPr lang="en-US" dirty="0" err="1" smtClean="0"/>
              <a:t>Xmx</a:t>
            </a:r>
            <a:r>
              <a:rPr lang="en-US" dirty="0" smtClean="0"/>
              <a:t> &gt; 32g</a:t>
            </a:r>
          </a:p>
          <a:p>
            <a:endParaRPr lang="en-GB" dirty="0"/>
          </a:p>
        </p:txBody>
      </p:sp>
      <p:sp>
        <p:nvSpPr>
          <p:cNvPr id="2" name="Title 1"/>
          <p:cNvSpPr>
            <a:spLocks noGrp="1"/>
          </p:cNvSpPr>
          <p:nvPr>
            <p:ph type="title"/>
          </p:nvPr>
        </p:nvSpPr>
        <p:spPr/>
        <p:txBody>
          <a:bodyPr/>
          <a:lstStyle/>
          <a:p>
            <a:r>
              <a:rPr lang="en-US" smtClean="0"/>
              <a:t>VM: Compressed OOPS by Default</a:t>
            </a:r>
            <a:endParaRPr lang="en-US" dirty="0"/>
          </a:p>
        </p:txBody>
      </p:sp>
      <p:pic>
        <p:nvPicPr>
          <p:cNvPr id="4" name="Picture 2" descr="http://download.oracle.com/docs/cd/E13150_01/jrockit_jvm/jrockit/releases/5026x/relnotes/wwimages/specjbb.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232" y="3284984"/>
            <a:ext cx="1771154" cy="288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274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@Override annotation for interface methods</a:t>
            </a:r>
          </a:p>
          <a:p>
            <a:endParaRPr lang="en-US" dirty="0" smtClean="0"/>
          </a:p>
          <a:p>
            <a:r>
              <a:rPr lang="en-US" dirty="0" smtClean="0"/>
              <a:t>Mix JavaScript with Java code</a:t>
            </a:r>
          </a:p>
          <a:p>
            <a:endParaRPr lang="en-US" dirty="0" smtClean="0"/>
          </a:p>
          <a:p>
            <a:r>
              <a:rPr lang="en-US" dirty="0" smtClean="0"/>
              <a:t>JDBC 4.0</a:t>
            </a:r>
          </a:p>
          <a:p>
            <a:endParaRPr lang="en-US" dirty="0" smtClean="0"/>
          </a:p>
          <a:p>
            <a:r>
              <a:rPr lang="en-US" dirty="0" smtClean="0"/>
              <a:t>API for XML</a:t>
            </a:r>
          </a:p>
          <a:p>
            <a:endParaRPr lang="en-US" dirty="0" smtClean="0"/>
          </a:p>
          <a:p>
            <a:r>
              <a:rPr lang="en-US" dirty="0" smtClean="0"/>
              <a:t>Derby is available with standard Java</a:t>
            </a:r>
          </a:p>
          <a:p>
            <a:endParaRPr lang="en-US" dirty="0"/>
          </a:p>
          <a:p>
            <a:r>
              <a:rPr lang="en-US" dirty="0" smtClean="0"/>
              <a:t>Further new things in standard library</a:t>
            </a:r>
            <a:endParaRPr lang="en-US" dirty="0"/>
          </a:p>
          <a:p>
            <a:endParaRPr lang="en-US" dirty="0" smtClean="0"/>
          </a:p>
        </p:txBody>
      </p:sp>
      <p:sp>
        <p:nvSpPr>
          <p:cNvPr id="2" name="Title 1"/>
          <p:cNvSpPr>
            <a:spLocks noGrp="1"/>
          </p:cNvSpPr>
          <p:nvPr>
            <p:ph type="title"/>
          </p:nvPr>
        </p:nvSpPr>
        <p:spPr/>
        <p:txBody>
          <a:bodyPr/>
          <a:lstStyle/>
          <a:p>
            <a:r>
              <a:rPr lang="en-US" dirty="0" smtClean="0"/>
              <a:t>Java 6 highlights</a:t>
            </a:r>
            <a:endParaRPr lang="en-US" dirty="0"/>
          </a:p>
        </p:txBody>
      </p:sp>
      <p:sp>
        <p:nvSpPr>
          <p:cNvPr id="6" name="TextBox 5"/>
          <p:cNvSpPr txBox="1"/>
          <p:nvPr/>
        </p:nvSpPr>
        <p:spPr>
          <a:xfrm>
            <a:off x="4648200" y="4306669"/>
            <a:ext cx="4114800" cy="646331"/>
          </a:xfrm>
          <a:prstGeom prst="rect">
            <a:avLst/>
          </a:prstGeom>
          <a:noFill/>
        </p:spPr>
        <p:txBody>
          <a:bodyPr wrap="square" rtlCol="0">
            <a:spAutoFit/>
          </a:bodyPr>
          <a:lstStyle/>
          <a:p>
            <a:r>
              <a:rPr lang="en-US" dirty="0" smtClean="0">
                <a:solidFill>
                  <a:srgbClr val="FF0000"/>
                </a:solidFill>
              </a:rPr>
              <a:t>Keep using H2</a:t>
            </a:r>
          </a:p>
          <a:p>
            <a:r>
              <a:rPr lang="en-US" dirty="0" smtClean="0">
                <a:solidFill>
                  <a:srgbClr val="FF0000"/>
                </a:solidFill>
              </a:rPr>
              <a:t>Derby looses to H2 in fair comparison</a:t>
            </a:r>
            <a:endParaRPr lang="en-US" dirty="0">
              <a:solidFill>
                <a:srgbClr val="FF0000"/>
              </a:solidFill>
            </a:endParaRPr>
          </a:p>
        </p:txBody>
      </p:sp>
    </p:spTree>
    <p:extLst>
      <p:ext uri="{BB962C8B-B14F-4D97-AF65-F5344CB8AC3E}">
        <p14:creationId xmlns:p14="http://schemas.microsoft.com/office/powerpoint/2010/main" val="610435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Hotspot has 2 JIT’s “client” and “server”</a:t>
            </a:r>
          </a:p>
          <a:p>
            <a:pPr lvl="1"/>
            <a:r>
              <a:rPr lang="en-CA" dirty="0" smtClean="0"/>
              <a:t>Client starts fast, but let optimizations – best for clients</a:t>
            </a:r>
          </a:p>
          <a:p>
            <a:pPr lvl="1"/>
            <a:r>
              <a:rPr lang="en-CA" dirty="0" smtClean="0"/>
              <a:t>Server starts slower, but provides better optimizations</a:t>
            </a:r>
          </a:p>
          <a:p>
            <a:endParaRPr lang="en-CA" dirty="0" smtClean="0"/>
          </a:p>
          <a:p>
            <a:r>
              <a:rPr lang="en-CA" dirty="0" smtClean="0"/>
              <a:t>Java 7 adds Tiered Compilation</a:t>
            </a:r>
          </a:p>
          <a:p>
            <a:pPr lvl="1"/>
            <a:r>
              <a:rPr lang="en-CA" dirty="0" smtClean="0"/>
              <a:t>JIT the code first with “client”, and if it’s really hot code, recompile with “server”</a:t>
            </a:r>
          </a:p>
          <a:p>
            <a:pPr lvl="1"/>
            <a:r>
              <a:rPr lang="en-CA" dirty="0" smtClean="0"/>
              <a:t>Has been around for a while, but not with a great implementation</a:t>
            </a:r>
            <a:br>
              <a:rPr lang="en-CA" dirty="0" smtClean="0"/>
            </a:br>
            <a:r>
              <a:rPr lang="en-CA" dirty="0" smtClean="0"/>
              <a:t/>
            </a:r>
            <a:br>
              <a:rPr lang="en-CA" dirty="0" smtClean="0"/>
            </a:br>
            <a:r>
              <a:rPr lang="en-US" dirty="0" smtClean="0">
                <a:latin typeface="Consolas" panose="020B0609020204030204" pitchFamily="49" charset="0"/>
                <a:cs typeface="Consolas" panose="020B0609020204030204" pitchFamily="49" charset="0"/>
              </a:rPr>
              <a:t>-server -XX:+</a:t>
            </a:r>
            <a:r>
              <a:rPr lang="en-US" dirty="0" err="1" smtClean="0">
                <a:latin typeface="Consolas" panose="020B0609020204030204" pitchFamily="49" charset="0"/>
                <a:cs typeface="Consolas" panose="020B0609020204030204" pitchFamily="49" charset="0"/>
              </a:rPr>
              <a:t>TieredCompilation</a:t>
            </a:r>
            <a:endParaRPr lang="en-CA" dirty="0" smtClean="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smtClean="0"/>
              <a:t>VM: Tiered Compilation</a:t>
            </a:r>
            <a:endParaRPr lang="en-US" dirty="0"/>
          </a:p>
        </p:txBody>
      </p:sp>
      <p:pic>
        <p:nvPicPr>
          <p:cNvPr id="4" name="Picture 2" descr="http://weblogs.java.net/sites/default/files/tier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3904" y="3783057"/>
            <a:ext cx="2437905" cy="252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699792" y="5418559"/>
            <a:ext cx="3418171" cy="719034"/>
          </a:xfrm>
          <a:prstGeom prst="rect">
            <a:avLst/>
          </a:prstGeom>
          <a:noFill/>
        </p:spPr>
        <p:txBody>
          <a:bodyPr wrap="none" lIns="36000" tIns="36000" rIns="36000" bIns="36000" rtlCol="0">
            <a:spAutoFit/>
          </a:bodyPr>
          <a:lstStyle/>
          <a:p>
            <a:pPr lvl="1"/>
            <a:r>
              <a:rPr lang="en-CA" sz="1400" dirty="0"/>
              <a:t>Image from </a:t>
            </a:r>
            <a:r>
              <a:rPr lang="en-CA" sz="1400" dirty="0" err="1"/>
              <a:t>Rémi</a:t>
            </a:r>
            <a:r>
              <a:rPr lang="en-CA" sz="1400" dirty="0"/>
              <a:t> </a:t>
            </a:r>
            <a:r>
              <a:rPr lang="en-CA" sz="1400" dirty="0" err="1"/>
              <a:t>Forax</a:t>
            </a:r>
            <a:r>
              <a:rPr lang="en-CA" sz="1400" dirty="0"/>
              <a:t> showing </a:t>
            </a:r>
            <a:r>
              <a:rPr lang="en-CA" sz="1400" dirty="0" smtClean="0"/>
              <a:t>the</a:t>
            </a:r>
            <a:endParaRPr lang="en-CA" sz="1400" dirty="0"/>
          </a:p>
          <a:p>
            <a:pPr lvl="1"/>
            <a:r>
              <a:rPr lang="en-CA" sz="1400" dirty="0"/>
              <a:t>DaCapo </a:t>
            </a:r>
            <a:r>
              <a:rPr lang="en-CA" sz="1400" dirty="0" err="1"/>
              <a:t>Jython</a:t>
            </a:r>
            <a:r>
              <a:rPr lang="en-CA" sz="1400" dirty="0"/>
              <a:t> benchmark.</a:t>
            </a:r>
          </a:p>
          <a:p>
            <a:pPr lvl="1"/>
            <a:r>
              <a:rPr lang="en-US" sz="1400" dirty="0">
                <a:hlinkClick r:id="rId3"/>
              </a:rPr>
              <a:t>http://</a:t>
            </a:r>
            <a:r>
              <a:rPr lang="en-US" sz="1400" dirty="0" smtClean="0">
                <a:hlinkClick r:id="rId3"/>
              </a:rPr>
              <a:t>www.java.net/blogs/forax</a:t>
            </a:r>
            <a:endParaRPr lang="en-CA" sz="1400" dirty="0"/>
          </a:p>
        </p:txBody>
      </p:sp>
    </p:spTree>
    <p:extLst>
      <p:ext uri="{BB962C8B-B14F-4D97-AF65-F5344CB8AC3E}">
        <p14:creationId xmlns:p14="http://schemas.microsoft.com/office/powerpoint/2010/main" val="2249850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p:cNvSpPr>
            <a:spLocks noGrp="1"/>
          </p:cNvSpPr>
          <p:nvPr>
            <p:ph type="body" idx="1"/>
          </p:nvPr>
        </p:nvSpPr>
        <p:spPr/>
        <p:txBody>
          <a:bodyPr/>
          <a:lstStyle/>
          <a:p>
            <a:r>
              <a:rPr lang="en-GB" dirty="0" smtClean="0"/>
              <a:t>Java 8</a:t>
            </a:r>
            <a:endParaRPr lang="en-GB" dirty="0"/>
          </a:p>
        </p:txBody>
      </p:sp>
      <p:sp>
        <p:nvSpPr>
          <p:cNvPr id="8" name="Textplatzhalter 7"/>
          <p:cNvSpPr>
            <a:spLocks noGrp="1"/>
          </p:cNvSpPr>
          <p:nvPr>
            <p:ph type="body" sz="quarter" idx="10"/>
          </p:nvPr>
        </p:nvSpPr>
        <p:spPr/>
        <p:txBody>
          <a:bodyPr/>
          <a:lstStyle/>
          <a:p>
            <a:r>
              <a:rPr lang="en-GB" dirty="0" smtClean="0"/>
              <a:t>Section</a:t>
            </a:r>
            <a:endParaRPr lang="en-GB" dirty="0"/>
          </a:p>
        </p:txBody>
      </p:sp>
    </p:spTree>
    <p:extLst>
      <p:ext uri="{BB962C8B-B14F-4D97-AF65-F5344CB8AC3E}">
        <p14:creationId xmlns:p14="http://schemas.microsoft.com/office/powerpoint/2010/main" val="3046979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type="body" sz="quarter" idx="10"/>
          </p:nvPr>
        </p:nvSpPr>
        <p:spPr/>
        <p:txBody>
          <a:bodyPr/>
          <a:lstStyle/>
          <a:p>
            <a:pPr lvl="1"/>
            <a:r>
              <a:rPr lang="en-US" dirty="0" smtClean="0"/>
              <a:t>Lambda Expressions</a:t>
            </a:r>
          </a:p>
          <a:p>
            <a:pPr lvl="1"/>
            <a:endParaRPr lang="en-US" dirty="0" smtClean="0"/>
          </a:p>
          <a:p>
            <a:pPr lvl="1"/>
            <a:r>
              <a:rPr lang="en-US" dirty="0" smtClean="0"/>
              <a:t>Method References</a:t>
            </a:r>
          </a:p>
          <a:p>
            <a:pPr lvl="1"/>
            <a:endParaRPr lang="en-US" dirty="0" smtClean="0"/>
          </a:p>
          <a:p>
            <a:pPr lvl="1"/>
            <a:r>
              <a:rPr lang="en-US" dirty="0" smtClean="0"/>
              <a:t>Default Methods</a:t>
            </a:r>
          </a:p>
          <a:p>
            <a:pPr lvl="1"/>
            <a:endParaRPr lang="en-US" dirty="0" smtClean="0"/>
          </a:p>
          <a:p>
            <a:pPr lvl="1"/>
            <a:r>
              <a:rPr lang="en-US" dirty="0" smtClean="0"/>
              <a:t>Type </a:t>
            </a:r>
            <a:r>
              <a:rPr lang="en-US" dirty="0"/>
              <a:t>Annotations and Pluggable Type Systems</a:t>
            </a:r>
          </a:p>
          <a:p>
            <a:pPr lvl="1"/>
            <a:endParaRPr lang="en-US" dirty="0"/>
          </a:p>
          <a:p>
            <a:pPr lvl="1"/>
            <a:r>
              <a:rPr lang="en-US" dirty="0"/>
              <a:t>Repeating Annotations</a:t>
            </a:r>
          </a:p>
          <a:p>
            <a:pPr lvl="1"/>
            <a:endParaRPr lang="en-US" dirty="0" smtClean="0"/>
          </a:p>
          <a:p>
            <a:pPr lvl="1"/>
            <a:r>
              <a:rPr lang="en-US" dirty="0"/>
              <a:t>Improved Type Inference</a:t>
            </a:r>
          </a:p>
          <a:p>
            <a:pPr lvl="1"/>
            <a:endParaRPr lang="en-US" dirty="0"/>
          </a:p>
        </p:txBody>
      </p:sp>
      <p:sp>
        <p:nvSpPr>
          <p:cNvPr id="6" name="Titel 5"/>
          <p:cNvSpPr>
            <a:spLocks noGrp="1"/>
          </p:cNvSpPr>
          <p:nvPr>
            <p:ph type="title"/>
          </p:nvPr>
        </p:nvSpPr>
        <p:spPr/>
        <p:txBody>
          <a:bodyPr/>
          <a:lstStyle/>
          <a:p>
            <a:r>
              <a:rPr lang="de-CH" dirty="0" smtClean="0"/>
              <a:t>Java SE 8 Language Highlights</a:t>
            </a:r>
            <a:endParaRPr lang="en-GB" dirty="0"/>
          </a:p>
        </p:txBody>
      </p:sp>
      <p:sp>
        <p:nvSpPr>
          <p:cNvPr id="3" name="Foliennummernplatzhalter 2"/>
          <p:cNvSpPr>
            <a:spLocks noGrp="1"/>
          </p:cNvSpPr>
          <p:nvPr>
            <p:ph type="sldNum" sz="quarter" idx="12"/>
          </p:nvPr>
        </p:nvSpPr>
        <p:spPr/>
        <p:txBody>
          <a:bodyPr/>
          <a:lstStyle/>
          <a:p>
            <a:fld id="{159F5E36-B941-428B-BC6B-EDC3E07F8BBB}" type="slidenum">
              <a:rPr lang="de-CH" smtClean="0"/>
              <a:pPr/>
              <a:t>32</a:t>
            </a:fld>
            <a:endParaRPr lang="de-CH" dirty="0"/>
          </a:p>
        </p:txBody>
      </p:sp>
    </p:spTree>
    <p:extLst>
      <p:ext uri="{BB962C8B-B14F-4D97-AF65-F5344CB8AC3E}">
        <p14:creationId xmlns:p14="http://schemas.microsoft.com/office/powerpoint/2010/main" val="185269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functions instead of objects</a:t>
            </a:r>
          </a:p>
          <a:p>
            <a:pPr lvl="1"/>
            <a:r>
              <a:rPr lang="en-GB" dirty="0" smtClean="0"/>
              <a:t>pass (as arguments)</a:t>
            </a:r>
          </a:p>
          <a:p>
            <a:pPr lvl="1"/>
            <a:r>
              <a:rPr lang="en-GB" dirty="0" smtClean="0"/>
              <a:t>execute</a:t>
            </a:r>
          </a:p>
          <a:p>
            <a:pPr lvl="1"/>
            <a:r>
              <a:rPr lang="en-GB" dirty="0" smtClean="0"/>
              <a:t>combine and concatenate</a:t>
            </a:r>
          </a:p>
          <a:p>
            <a:pPr lvl="1"/>
            <a:endParaRPr lang="en-GB" dirty="0" smtClean="0"/>
          </a:p>
          <a:p>
            <a:r>
              <a:rPr lang="en-GB" dirty="0" smtClean="0"/>
              <a:t>Execute Around Pattern</a:t>
            </a:r>
          </a:p>
          <a:p>
            <a:pPr lvl="1"/>
            <a:r>
              <a:rPr lang="en-GB" dirty="0" smtClean="0"/>
              <a:t>Extract common constant part </a:t>
            </a:r>
            <a:r>
              <a:rPr lang="en-GB" dirty="0"/>
              <a:t>into helper method </a:t>
            </a:r>
            <a:endParaRPr lang="en-GB" dirty="0" smtClean="0"/>
          </a:p>
          <a:p>
            <a:pPr lvl="1"/>
            <a:r>
              <a:rPr lang="en-GB" dirty="0" smtClean="0"/>
              <a:t>Pass variable part as argument</a:t>
            </a:r>
          </a:p>
          <a:p>
            <a:pPr lvl="1"/>
            <a:endParaRPr lang="en-GB" dirty="0" smtClean="0"/>
          </a:p>
          <a:p>
            <a:r>
              <a:rPr lang="en-GB" dirty="0" smtClean="0"/>
              <a:t>Classic Java: anonymous inner types</a:t>
            </a:r>
          </a:p>
          <a:p>
            <a:pPr lvl="1"/>
            <a:endParaRPr lang="en-GB" dirty="0"/>
          </a:p>
          <a:p>
            <a:r>
              <a:rPr lang="en-GB" dirty="0" smtClean="0"/>
              <a:t>Java 8</a:t>
            </a:r>
          </a:p>
          <a:p>
            <a:pPr lvl="1"/>
            <a:r>
              <a:rPr lang="en-GB" dirty="0" smtClean="0"/>
              <a:t>Lambdas</a:t>
            </a:r>
          </a:p>
          <a:p>
            <a:pPr lvl="1"/>
            <a:r>
              <a:rPr lang="en-GB" dirty="0" smtClean="0"/>
              <a:t>Method references</a:t>
            </a:r>
            <a:endParaRPr lang="en-GB" dirty="0"/>
          </a:p>
        </p:txBody>
      </p:sp>
      <p:sp>
        <p:nvSpPr>
          <p:cNvPr id="3" name="Title 2"/>
          <p:cNvSpPr>
            <a:spLocks noGrp="1"/>
          </p:cNvSpPr>
          <p:nvPr>
            <p:ph type="title"/>
          </p:nvPr>
        </p:nvSpPr>
        <p:spPr/>
        <p:txBody>
          <a:bodyPr/>
          <a:lstStyle/>
          <a:p>
            <a:r>
              <a:rPr lang="en-GB" dirty="0" smtClean="0"/>
              <a:t>Lambda Motivation: Functional Programming in Java</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33</a:t>
            </a:fld>
            <a:endParaRPr lang="de-CH" dirty="0"/>
          </a:p>
        </p:txBody>
      </p:sp>
    </p:spTree>
    <p:extLst>
      <p:ext uri="{BB962C8B-B14F-4D97-AF65-F5344CB8AC3E}">
        <p14:creationId xmlns:p14="http://schemas.microsoft.com/office/powerpoint/2010/main" val="416678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smtClean="0"/>
              <a:t>Example: Classic Java</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34</a:t>
            </a:fld>
            <a:endParaRPr lang="de-CH" dirty="0"/>
          </a:p>
        </p:txBody>
      </p:sp>
      <p:sp>
        <p:nvSpPr>
          <p:cNvPr id="6" name="TextBox 5"/>
          <p:cNvSpPr txBox="1"/>
          <p:nvPr/>
        </p:nvSpPr>
        <p:spPr>
          <a:xfrm>
            <a:off x="2067024" y="2276872"/>
            <a:ext cx="5009952" cy="2288694"/>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endParaRPr lang="en-GB" sz="1600" b="1" dirty="0">
              <a:solidFill>
                <a:srgbClr val="000000"/>
              </a:solidFill>
              <a:latin typeface="Consolas"/>
            </a:endParaRPr>
          </a:p>
          <a:p>
            <a:r>
              <a:rPr lang="en-GB" sz="1600" dirty="0">
                <a:solidFill>
                  <a:srgbClr val="3F7F5F"/>
                </a:solidFill>
                <a:latin typeface="Consolas"/>
              </a:rPr>
              <a:t>// populate </a:t>
            </a:r>
            <a:r>
              <a:rPr lang="en-GB" sz="1600" dirty="0" smtClean="0">
                <a:solidFill>
                  <a:srgbClr val="3F7F5F"/>
                </a:solidFill>
                <a:latin typeface="Consolas"/>
              </a:rPr>
              <a:t>list</a:t>
            </a:r>
          </a:p>
          <a:p>
            <a:endParaRPr lang="en-GB" sz="1600" dirty="0">
              <a:solidFill>
                <a:srgbClr val="3F7F5F"/>
              </a:solidFill>
              <a:latin typeface="Consolas"/>
            </a:endParaRPr>
          </a:p>
          <a:p>
            <a:r>
              <a:rPr lang="en-GB" sz="1600" dirty="0">
                <a:solidFill>
                  <a:srgbClr val="000000"/>
                </a:solidFill>
                <a:latin typeface="Consolas"/>
              </a:rPr>
              <a:t>Iterator&lt;Integer&gt; </a:t>
            </a:r>
            <a:r>
              <a:rPr lang="en-GB" sz="1600" dirty="0" err="1">
                <a:solidFill>
                  <a:srgbClr val="6A3E3E"/>
                </a:solidFill>
                <a:latin typeface="Consolas"/>
              </a:rPr>
              <a:t>iter</a:t>
            </a:r>
            <a:r>
              <a:rPr lang="en-GB" sz="1600" dirty="0">
                <a:solidFill>
                  <a:srgbClr val="000000"/>
                </a:solidFill>
                <a:latin typeface="Consolas"/>
              </a:rPr>
              <a:t> = </a:t>
            </a:r>
            <a:r>
              <a:rPr lang="en-GB" sz="1600" dirty="0" err="1">
                <a:solidFill>
                  <a:srgbClr val="6A3E3E"/>
                </a:solidFill>
                <a:latin typeface="Consolas"/>
              </a:rPr>
              <a:t>numbers</a:t>
            </a:r>
            <a:r>
              <a:rPr lang="en-GB" sz="1600" dirty="0" err="1">
                <a:solidFill>
                  <a:srgbClr val="000000"/>
                </a:solidFill>
                <a:latin typeface="Consolas"/>
              </a:rPr>
              <a:t>.iterator</a:t>
            </a:r>
            <a:r>
              <a:rPr lang="en-GB" sz="1600" dirty="0">
                <a:solidFill>
                  <a:srgbClr val="000000"/>
                </a:solidFill>
                <a:latin typeface="Consolas"/>
              </a:rPr>
              <a:t>();</a:t>
            </a:r>
          </a:p>
          <a:p>
            <a:r>
              <a:rPr lang="en-GB" sz="1600" b="1" dirty="0" smtClean="0">
                <a:solidFill>
                  <a:srgbClr val="7F0055"/>
                </a:solidFill>
                <a:latin typeface="Consolas"/>
              </a:rPr>
              <a:t>while</a:t>
            </a:r>
            <a:r>
              <a:rPr lang="en-GB" sz="1600" dirty="0" smtClean="0">
                <a:solidFill>
                  <a:srgbClr val="000000"/>
                </a:solidFill>
                <a:latin typeface="Consolas"/>
              </a:rPr>
              <a:t>(</a:t>
            </a:r>
            <a:r>
              <a:rPr lang="en-GB" sz="1600" dirty="0" err="1" smtClean="0">
                <a:solidFill>
                  <a:srgbClr val="6A3E3E"/>
                </a:solidFill>
                <a:latin typeface="Consolas"/>
              </a:rPr>
              <a:t>iter</a:t>
            </a:r>
            <a:r>
              <a:rPr lang="en-GB" sz="1600" dirty="0" err="1" smtClean="0">
                <a:solidFill>
                  <a:srgbClr val="000000"/>
                </a:solidFill>
                <a:latin typeface="Consolas"/>
              </a:rPr>
              <a:t>.hasNext</a:t>
            </a:r>
            <a:r>
              <a:rPr lang="en-GB" sz="1600" dirty="0">
                <a:solidFill>
                  <a:srgbClr val="000000"/>
                </a:solidFill>
                <a:latin typeface="Consolas"/>
              </a:rPr>
              <a:t>()) {</a:t>
            </a:r>
          </a:p>
          <a:p>
            <a:r>
              <a:rPr lang="en-GB" sz="1600" dirty="0" smtClean="0">
                <a:solidFill>
                  <a:srgbClr val="000000"/>
                </a:solidFill>
                <a:latin typeface="Consolas"/>
              </a:rPr>
              <a:t>  Integer </a:t>
            </a:r>
            <a:r>
              <a:rPr lang="en-GB" sz="1600" dirty="0" err="1">
                <a:solidFill>
                  <a:srgbClr val="6A3E3E"/>
                </a:solidFill>
                <a:latin typeface="Consolas"/>
              </a:rPr>
              <a:t>elem</a:t>
            </a:r>
            <a:r>
              <a:rPr lang="en-GB" sz="1600" dirty="0">
                <a:solidFill>
                  <a:srgbClr val="000000"/>
                </a:solidFill>
                <a:latin typeface="Consolas"/>
              </a:rPr>
              <a:t> = </a:t>
            </a:r>
            <a:r>
              <a:rPr lang="en-GB" sz="1600" dirty="0" err="1">
                <a:solidFill>
                  <a:srgbClr val="6A3E3E"/>
                </a:solidFill>
                <a:latin typeface="Consolas"/>
              </a:rPr>
              <a:t>iter</a:t>
            </a:r>
            <a:r>
              <a:rPr lang="en-GB" sz="1600" dirty="0" err="1">
                <a:solidFill>
                  <a:srgbClr val="000000"/>
                </a:solidFill>
                <a:latin typeface="Consolas"/>
              </a:rPr>
              <a:t>.next</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System.</a:t>
            </a:r>
            <a:r>
              <a:rPr lang="en-GB" sz="1600" b="1" i="1" dirty="0" err="1" smtClean="0">
                <a:solidFill>
                  <a:srgbClr val="0000C0"/>
                </a:solidFill>
                <a:latin typeface="Consolas"/>
              </a:rPr>
              <a:t>out</a:t>
            </a:r>
            <a:r>
              <a:rPr lang="en-GB" sz="1600" dirty="0" err="1" smtClean="0">
                <a:solidFill>
                  <a:srgbClr val="000000"/>
                </a:solidFill>
                <a:latin typeface="Consolas"/>
              </a:rPr>
              <a:t>.println</a:t>
            </a:r>
            <a:r>
              <a:rPr lang="en-GB" sz="1600" dirty="0" smtClean="0">
                <a:solidFill>
                  <a:srgbClr val="000000"/>
                </a:solidFill>
                <a:latin typeface="Consolas"/>
              </a:rPr>
              <a:t>(</a:t>
            </a:r>
            <a:r>
              <a:rPr lang="en-GB" sz="1600" dirty="0" err="1" smtClean="0">
                <a:solidFill>
                  <a:srgbClr val="6A3E3E"/>
                </a:solidFill>
                <a:latin typeface="Consolas"/>
              </a:rPr>
              <a:t>elem</a:t>
            </a:r>
            <a:r>
              <a:rPr lang="en-GB" sz="1600" dirty="0">
                <a:solidFill>
                  <a:srgbClr val="000000"/>
                </a:solidFill>
                <a:latin typeface="Consolas"/>
              </a:rPr>
              <a:t>);</a:t>
            </a:r>
          </a:p>
          <a:p>
            <a:r>
              <a:rPr lang="en-GB" sz="1600" dirty="0">
                <a:solidFill>
                  <a:srgbClr val="000000"/>
                </a:solidFill>
                <a:latin typeface="Consolas"/>
              </a:rPr>
              <a:t>}</a:t>
            </a:r>
            <a:endParaRPr lang="en-GB" sz="1600" dirty="0" smtClean="0"/>
          </a:p>
        </p:txBody>
      </p:sp>
    </p:spTree>
    <p:extLst>
      <p:ext uri="{BB962C8B-B14F-4D97-AF65-F5344CB8AC3E}">
        <p14:creationId xmlns:p14="http://schemas.microsoft.com/office/powerpoint/2010/main" val="2826269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smtClean="0"/>
              <a:t>Example: Helper Class (External Iteration)</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35</a:t>
            </a:fld>
            <a:endParaRPr lang="de-CH" dirty="0"/>
          </a:p>
        </p:txBody>
      </p:sp>
      <p:sp>
        <p:nvSpPr>
          <p:cNvPr id="7" name="TextBox 6"/>
          <p:cNvSpPr txBox="1"/>
          <p:nvPr/>
        </p:nvSpPr>
        <p:spPr>
          <a:xfrm>
            <a:off x="608292" y="2276872"/>
            <a:ext cx="7927417" cy="3027358"/>
          </a:xfrm>
          <a:prstGeom prst="rect">
            <a:avLst/>
          </a:prstGeom>
          <a:solidFill>
            <a:schemeClr val="bg1">
              <a:lumMod val="85000"/>
            </a:schemeClr>
          </a:solidFill>
        </p:spPr>
        <p:txBody>
          <a:bodyPr wrap="none" lIns="36000" tIns="36000" rIns="36000" bIns="36000" rtlCol="0">
            <a:sp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class</a:t>
            </a:r>
            <a:r>
              <a:rPr lang="en-GB" sz="1600" b="1" dirty="0">
                <a:solidFill>
                  <a:srgbClr val="000000"/>
                </a:solidFill>
                <a:latin typeface="Consolas"/>
              </a:rPr>
              <a:t> Utilities </a:t>
            </a:r>
            <a:r>
              <a:rPr lang="en-GB" sz="1600" dirty="0" smtClean="0">
                <a:solidFill>
                  <a:srgbClr val="000000"/>
                </a:solidFill>
                <a:latin typeface="Consolas"/>
              </a:rPr>
              <a:t>{</a:t>
            </a:r>
          </a:p>
          <a:p>
            <a:endParaRPr lang="en-GB" sz="1600" b="1" dirty="0">
              <a:solidFill>
                <a:srgbClr val="000000"/>
              </a:solidFill>
              <a:latin typeface="Consolas"/>
            </a:endParaRP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&lt;E&gt;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forEach</a:t>
            </a:r>
            <a:r>
              <a:rPr lang="en-US" sz="1600" b="1" dirty="0">
                <a:solidFill>
                  <a:srgbClr val="000000"/>
                </a:solidFill>
                <a:latin typeface="Consolas"/>
              </a:rPr>
              <a:t>(</a:t>
            </a:r>
            <a:r>
              <a:rPr lang="en-US" sz="1600" b="1" dirty="0" err="1">
                <a:solidFill>
                  <a:srgbClr val="000000"/>
                </a:solidFill>
                <a:latin typeface="Consolas"/>
              </a:rPr>
              <a:t>Iterable</a:t>
            </a:r>
            <a:r>
              <a:rPr lang="en-US" sz="1600" b="1" dirty="0">
                <a:solidFill>
                  <a:srgbClr val="000000"/>
                </a:solidFill>
                <a:latin typeface="Consolas"/>
              </a:rPr>
              <a:t>&lt;E&gt; </a:t>
            </a:r>
            <a:r>
              <a:rPr lang="en-US" sz="1600" b="1" dirty="0" err="1">
                <a:solidFill>
                  <a:srgbClr val="6A3E3E"/>
                </a:solidFill>
                <a:latin typeface="Consolas"/>
              </a:rPr>
              <a:t>seq</a:t>
            </a:r>
            <a:r>
              <a:rPr lang="en-US" sz="1600" b="1" dirty="0">
                <a:solidFill>
                  <a:srgbClr val="000000"/>
                </a:solidFill>
                <a:latin typeface="Consolas"/>
              </a:rPr>
              <a:t>, Consumer&lt;E&gt; </a:t>
            </a:r>
            <a:r>
              <a:rPr lang="en-US" sz="1600" b="1" dirty="0">
                <a:solidFill>
                  <a:srgbClr val="6A3E3E"/>
                </a:solidFill>
                <a:latin typeface="Consolas"/>
              </a:rPr>
              <a:t>block</a:t>
            </a:r>
            <a:r>
              <a:rPr lang="en-US" sz="1600" b="1" dirty="0">
                <a:solidFill>
                  <a:srgbClr val="000000"/>
                </a:solidFill>
                <a:latin typeface="Consolas"/>
              </a:rPr>
              <a:t>) </a:t>
            </a:r>
            <a:r>
              <a:rPr lang="en-US" sz="1600" dirty="0">
                <a:solidFill>
                  <a:srgbClr val="000000"/>
                </a:solidFill>
                <a:latin typeface="Consolas"/>
              </a:rPr>
              <a:t>{</a:t>
            </a:r>
          </a:p>
          <a:p>
            <a:r>
              <a:rPr lang="en-GB" sz="1600" dirty="0" smtClean="0">
                <a:solidFill>
                  <a:srgbClr val="000000"/>
                </a:solidFill>
                <a:latin typeface="Consolas"/>
              </a:rPr>
              <a:t>    Iterator&lt;E</a:t>
            </a:r>
            <a:r>
              <a:rPr lang="en-GB" sz="1600" dirty="0">
                <a:solidFill>
                  <a:srgbClr val="000000"/>
                </a:solidFill>
                <a:latin typeface="Consolas"/>
              </a:rPr>
              <a:t>&gt; </a:t>
            </a:r>
            <a:r>
              <a:rPr lang="en-GB" sz="1600" dirty="0" err="1">
                <a:solidFill>
                  <a:srgbClr val="6A3E3E"/>
                </a:solidFill>
                <a:latin typeface="Consolas"/>
              </a:rPr>
              <a:t>iter</a:t>
            </a:r>
            <a:r>
              <a:rPr lang="en-GB" sz="1600" dirty="0">
                <a:solidFill>
                  <a:srgbClr val="000000"/>
                </a:solidFill>
                <a:latin typeface="Consolas"/>
              </a:rPr>
              <a:t> = </a:t>
            </a:r>
            <a:r>
              <a:rPr lang="en-GB" sz="1600" dirty="0" err="1">
                <a:solidFill>
                  <a:srgbClr val="6A3E3E"/>
                </a:solidFill>
                <a:latin typeface="Consolas"/>
              </a:rPr>
              <a:t>seq</a:t>
            </a:r>
            <a:r>
              <a:rPr lang="en-GB" sz="1600" dirty="0" err="1">
                <a:solidFill>
                  <a:srgbClr val="000000"/>
                </a:solidFill>
                <a:latin typeface="Consolas"/>
              </a:rPr>
              <a:t>.iterator</a:t>
            </a:r>
            <a:r>
              <a:rPr lang="en-GB" sz="1600" dirty="0">
                <a:solidFill>
                  <a:srgbClr val="000000"/>
                </a:solidFill>
                <a:latin typeface="Consolas"/>
              </a:rPr>
              <a:t>();</a:t>
            </a:r>
          </a:p>
          <a:p>
            <a:endParaRPr lang="en-GB" sz="1600" b="1" dirty="0" smtClean="0">
              <a:solidFill>
                <a:srgbClr val="7F0055"/>
              </a:solidFill>
              <a:latin typeface="Consolas"/>
            </a:endParaRPr>
          </a:p>
          <a:p>
            <a:r>
              <a:rPr lang="en-GB" sz="1600" b="1" dirty="0" smtClean="0">
                <a:solidFill>
                  <a:srgbClr val="7F0055"/>
                </a:solidFill>
                <a:latin typeface="Consolas"/>
              </a:rPr>
              <a:t>    while</a:t>
            </a:r>
            <a:r>
              <a:rPr lang="en-GB" sz="1600" dirty="0" smtClean="0">
                <a:solidFill>
                  <a:srgbClr val="000000"/>
                </a:solidFill>
                <a:latin typeface="Consolas"/>
              </a:rPr>
              <a:t> </a:t>
            </a:r>
            <a:r>
              <a:rPr lang="en-GB" sz="1600" dirty="0">
                <a:solidFill>
                  <a:srgbClr val="000000"/>
                </a:solidFill>
                <a:latin typeface="Consolas"/>
              </a:rPr>
              <a:t>(</a:t>
            </a:r>
            <a:r>
              <a:rPr lang="en-GB" sz="1600" dirty="0" err="1">
                <a:solidFill>
                  <a:srgbClr val="6A3E3E"/>
                </a:solidFill>
                <a:latin typeface="Consolas"/>
              </a:rPr>
              <a:t>iter</a:t>
            </a:r>
            <a:r>
              <a:rPr lang="en-GB" sz="1600" dirty="0" err="1">
                <a:solidFill>
                  <a:srgbClr val="000000"/>
                </a:solidFill>
                <a:latin typeface="Consolas"/>
              </a:rPr>
              <a:t>.hasNext</a:t>
            </a:r>
            <a:r>
              <a:rPr lang="en-GB" sz="1600" dirty="0">
                <a:solidFill>
                  <a:srgbClr val="000000"/>
                </a:solidFill>
                <a:latin typeface="Consolas"/>
              </a:rPr>
              <a:t>()) {</a:t>
            </a:r>
          </a:p>
          <a:p>
            <a:r>
              <a:rPr lang="en-GB" sz="1600" dirty="0" smtClean="0">
                <a:solidFill>
                  <a:srgbClr val="000000"/>
                </a:solidFill>
                <a:latin typeface="Consolas"/>
              </a:rPr>
              <a:t>      E </a:t>
            </a:r>
            <a:r>
              <a:rPr lang="en-GB" sz="1600" dirty="0" err="1">
                <a:solidFill>
                  <a:srgbClr val="6A3E3E"/>
                </a:solidFill>
                <a:latin typeface="Consolas"/>
              </a:rPr>
              <a:t>elem</a:t>
            </a:r>
            <a:r>
              <a:rPr lang="en-GB" sz="1600" dirty="0">
                <a:solidFill>
                  <a:srgbClr val="000000"/>
                </a:solidFill>
                <a:latin typeface="Consolas"/>
              </a:rPr>
              <a:t> = </a:t>
            </a:r>
            <a:r>
              <a:rPr lang="en-GB" sz="1600" dirty="0" err="1">
                <a:solidFill>
                  <a:srgbClr val="6A3E3E"/>
                </a:solidFill>
                <a:latin typeface="Consolas"/>
              </a:rPr>
              <a:t>iter</a:t>
            </a:r>
            <a:r>
              <a:rPr lang="en-GB" sz="1600" dirty="0" err="1">
                <a:solidFill>
                  <a:srgbClr val="000000"/>
                </a:solidFill>
                <a:latin typeface="Consolas"/>
              </a:rPr>
              <a:t>.next</a:t>
            </a:r>
            <a:r>
              <a:rPr lang="en-GB" sz="1600" dirty="0">
                <a:solidFill>
                  <a:srgbClr val="000000"/>
                </a:solidFill>
                <a:latin typeface="Consolas"/>
              </a:rPr>
              <a:t>();</a:t>
            </a:r>
          </a:p>
          <a:p>
            <a:r>
              <a:rPr lang="en-GB" sz="1600" dirty="0" smtClean="0">
                <a:solidFill>
                  <a:srgbClr val="6A3E3E"/>
                </a:solidFill>
                <a:latin typeface="Consolas"/>
              </a:rPr>
              <a:t>      </a:t>
            </a:r>
            <a:r>
              <a:rPr lang="en-GB" sz="1600" dirty="0" err="1" smtClean="0">
                <a:solidFill>
                  <a:srgbClr val="6A3E3E"/>
                </a:solidFill>
                <a:latin typeface="Consolas"/>
              </a:rPr>
              <a:t>block</a:t>
            </a:r>
            <a:r>
              <a:rPr lang="en-GB" sz="1600" dirty="0" err="1" smtClean="0">
                <a:solidFill>
                  <a:srgbClr val="000000"/>
                </a:solidFill>
                <a:latin typeface="Consolas"/>
              </a:rPr>
              <a:t>.accept</a:t>
            </a:r>
            <a:r>
              <a:rPr lang="en-GB" sz="1600" dirty="0" smtClean="0">
                <a:solidFill>
                  <a:srgbClr val="000000"/>
                </a:solidFill>
                <a:latin typeface="Consolas"/>
              </a:rPr>
              <a:t>(</a:t>
            </a:r>
            <a:r>
              <a:rPr lang="en-GB" sz="1600" dirty="0" err="1" smtClean="0">
                <a:solidFill>
                  <a:srgbClr val="6A3E3E"/>
                </a:solidFill>
                <a:latin typeface="Consolas"/>
              </a:rPr>
              <a:t>elem</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p>
          <a:p>
            <a:endParaRPr lang="en-GB" sz="1600" dirty="0">
              <a:solidFill>
                <a:srgbClr val="000000"/>
              </a:solidFill>
              <a:latin typeface="Consolas"/>
            </a:endParaRPr>
          </a:p>
          <a:p>
            <a:r>
              <a:rPr lang="en-GB" sz="1600" dirty="0">
                <a:solidFill>
                  <a:srgbClr val="000000"/>
                </a:solidFill>
                <a:latin typeface="Consolas"/>
              </a:rPr>
              <a:t>}</a:t>
            </a:r>
          </a:p>
        </p:txBody>
      </p:sp>
    </p:spTree>
    <p:extLst>
      <p:ext uri="{BB962C8B-B14F-4D97-AF65-F5344CB8AC3E}">
        <p14:creationId xmlns:p14="http://schemas.microsoft.com/office/powerpoint/2010/main" val="2017524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Functional Interface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36</a:t>
            </a:fld>
            <a:endParaRPr lang="de-CH" dirty="0"/>
          </a:p>
        </p:txBody>
      </p:sp>
      <p:sp>
        <p:nvSpPr>
          <p:cNvPr id="6" name="TextBox 5"/>
          <p:cNvSpPr txBox="1"/>
          <p:nvPr/>
        </p:nvSpPr>
        <p:spPr>
          <a:xfrm>
            <a:off x="2852496" y="2276872"/>
            <a:ext cx="3439009" cy="811367"/>
          </a:xfrm>
          <a:prstGeom prst="rect">
            <a:avLst/>
          </a:prstGeom>
          <a:solidFill>
            <a:schemeClr val="bg1">
              <a:lumMod val="85000"/>
            </a:schemeClr>
          </a:solidFill>
        </p:spPr>
        <p:txBody>
          <a:bodyPr wrap="none" lIns="36000" tIns="36000" rIns="36000" bIns="36000" rtlCol="0">
            <a:sp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Consumer&lt;T&gt; </a:t>
            </a:r>
            <a:r>
              <a:rPr lang="en-GB" sz="1600" dirty="0">
                <a:solidFill>
                  <a:srgbClr val="000000"/>
                </a:solidFill>
                <a:latin typeface="Consolas"/>
              </a:rPr>
              <a:t>{</a:t>
            </a:r>
          </a:p>
          <a:p>
            <a:r>
              <a:rPr lang="en-GB" sz="1600" dirty="0" smtClean="0">
                <a:solidFill>
                  <a:srgbClr val="7F0055"/>
                </a:solidFill>
                <a:latin typeface="Consolas"/>
              </a:rPr>
              <a:t>  void</a:t>
            </a:r>
            <a:r>
              <a:rPr lang="en-GB" sz="1600" dirty="0" smtClean="0">
                <a:solidFill>
                  <a:srgbClr val="000000"/>
                </a:solidFill>
                <a:latin typeface="Consolas"/>
              </a:rPr>
              <a:t> </a:t>
            </a:r>
            <a:r>
              <a:rPr lang="en-GB" sz="1600" dirty="0">
                <a:solidFill>
                  <a:srgbClr val="000000"/>
                </a:solidFill>
                <a:latin typeface="Consolas"/>
              </a:rPr>
              <a:t>accept(T </a:t>
            </a:r>
            <a:r>
              <a:rPr lang="en-GB" sz="1600" dirty="0">
                <a:solidFill>
                  <a:srgbClr val="6A3E3E"/>
                </a:solidFill>
                <a:latin typeface="Consolas"/>
              </a:rPr>
              <a:t>t</a:t>
            </a:r>
            <a:r>
              <a:rPr lang="en-GB" sz="1600" dirty="0">
                <a:solidFill>
                  <a:srgbClr val="000000"/>
                </a:solidFill>
                <a:latin typeface="Consolas"/>
              </a:rPr>
              <a:t>);</a:t>
            </a:r>
          </a:p>
          <a:p>
            <a:r>
              <a:rPr lang="en-GB" sz="1600" dirty="0">
                <a:solidFill>
                  <a:srgbClr val="000000"/>
                </a:solidFill>
                <a:latin typeface="Consolas"/>
              </a:rPr>
              <a:t>}</a:t>
            </a:r>
          </a:p>
        </p:txBody>
      </p:sp>
    </p:spTree>
    <p:extLst>
      <p:ext uri="{BB962C8B-B14F-4D97-AF65-F5344CB8AC3E}">
        <p14:creationId xmlns:p14="http://schemas.microsoft.com/office/powerpoint/2010/main" val="1551072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smtClean="0"/>
              <a:t>Example: Execute Around Pattern</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37</a:t>
            </a:fld>
            <a:endParaRPr lang="de-CH" dirty="0"/>
          </a:p>
        </p:txBody>
      </p:sp>
      <p:sp>
        <p:nvSpPr>
          <p:cNvPr id="6" name="TextBox 5"/>
          <p:cNvSpPr txBox="1"/>
          <p:nvPr/>
        </p:nvSpPr>
        <p:spPr>
          <a:xfrm>
            <a:off x="1618183" y="2276872"/>
            <a:ext cx="5907634" cy="2288694"/>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endParaRPr lang="en-GB" sz="1600" b="1" dirty="0">
              <a:solidFill>
                <a:srgbClr val="000000"/>
              </a:solidFill>
              <a:latin typeface="Consolas"/>
            </a:endParaRPr>
          </a:p>
          <a:p>
            <a:r>
              <a:rPr lang="en-GB" sz="1600" dirty="0">
                <a:solidFill>
                  <a:srgbClr val="3F7F5F"/>
                </a:solidFill>
                <a:latin typeface="Consolas"/>
              </a:rPr>
              <a:t>// populate </a:t>
            </a:r>
            <a:r>
              <a:rPr lang="en-GB" sz="1600" dirty="0" smtClean="0">
                <a:solidFill>
                  <a:srgbClr val="3F7F5F"/>
                </a:solidFill>
                <a:latin typeface="Consolas"/>
              </a:rPr>
              <a:t>list</a:t>
            </a:r>
          </a:p>
          <a:p>
            <a:endParaRPr lang="en-GB" sz="1600" dirty="0">
              <a:solidFill>
                <a:srgbClr val="3F7F5F"/>
              </a:solidFill>
              <a:latin typeface="Consolas"/>
            </a:endParaRPr>
          </a:p>
          <a:p>
            <a:r>
              <a:rPr lang="en-GB" sz="1600" dirty="0" err="1">
                <a:solidFill>
                  <a:srgbClr val="000000"/>
                </a:solidFill>
                <a:latin typeface="Consolas"/>
              </a:rPr>
              <a:t>Utilities.</a:t>
            </a:r>
            <a:r>
              <a:rPr lang="en-GB" sz="1600" i="1" dirty="0" err="1">
                <a:solidFill>
                  <a:srgbClr val="000000"/>
                </a:solidFill>
                <a:latin typeface="Consolas"/>
              </a:rPr>
              <a:t>forEach</a:t>
            </a:r>
            <a:r>
              <a:rPr lang="en-GB" sz="1600" dirty="0">
                <a:solidFill>
                  <a:srgbClr val="000000"/>
                </a:solidFill>
                <a:latin typeface="Consolas"/>
              </a:rPr>
              <a:t>(</a:t>
            </a:r>
            <a:r>
              <a:rPr lang="en-GB" sz="1600" dirty="0">
                <a:solidFill>
                  <a:srgbClr val="6A3E3E"/>
                </a:solidFill>
                <a:latin typeface="Consolas"/>
              </a:rPr>
              <a:t>numbers</a:t>
            </a:r>
            <a:r>
              <a:rPr lang="en-GB" sz="1600" dirty="0">
                <a:solidFill>
                  <a:srgbClr val="000000"/>
                </a:solidFill>
                <a:latin typeface="Consolas"/>
              </a:rPr>
              <a:t>, </a:t>
            </a:r>
            <a:r>
              <a:rPr lang="en-GB" sz="1600" b="1" dirty="0">
                <a:solidFill>
                  <a:srgbClr val="7F0055"/>
                </a:solidFill>
                <a:latin typeface="Consolas"/>
              </a:rPr>
              <a:t>new</a:t>
            </a:r>
            <a:r>
              <a:rPr lang="en-GB" sz="1600" dirty="0">
                <a:solidFill>
                  <a:srgbClr val="000000"/>
                </a:solidFill>
                <a:latin typeface="Consolas"/>
              </a:rPr>
              <a:t> Consumer&lt;Integer&gt;() {</a:t>
            </a:r>
          </a:p>
          <a:p>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a:solidFill>
                  <a:srgbClr val="7F0055"/>
                </a:solidFill>
                <a:latin typeface="Consolas"/>
              </a:rPr>
              <a:t>void</a:t>
            </a:r>
            <a:r>
              <a:rPr lang="en-GB" sz="1600" dirty="0">
                <a:solidFill>
                  <a:srgbClr val="000000"/>
                </a:solidFill>
                <a:latin typeface="Consolas"/>
              </a:rPr>
              <a:t> accept(Integer </a:t>
            </a:r>
            <a:r>
              <a:rPr lang="en-GB" sz="1600" dirty="0" err="1">
                <a:solidFill>
                  <a:srgbClr val="6A3E3E"/>
                </a:solidFill>
                <a:latin typeface="Consolas"/>
              </a:rPr>
              <a:t>elem</a:t>
            </a:r>
            <a:r>
              <a:rPr lang="en-GB" sz="1600" dirty="0">
                <a:solidFill>
                  <a:srgbClr val="000000"/>
                </a:solidFill>
                <a:latin typeface="Consolas"/>
              </a:rPr>
              <a:t>) {</a:t>
            </a:r>
          </a:p>
          <a:p>
            <a:r>
              <a:rPr lang="en-GB" sz="1600" dirty="0" smtClean="0">
                <a:solidFill>
                  <a:srgbClr val="000000"/>
                </a:solidFill>
                <a:latin typeface="Consolas"/>
              </a:rPr>
              <a:t>    </a:t>
            </a:r>
            <a:r>
              <a:rPr lang="en-GB" sz="1600" dirty="0" err="1" smtClean="0">
                <a:solidFill>
                  <a:srgbClr val="000000"/>
                </a:solidFill>
                <a:latin typeface="Consolas"/>
              </a:rPr>
              <a:t>System.</a:t>
            </a:r>
            <a:r>
              <a:rPr lang="en-GB" sz="1600" b="1" i="1" dirty="0" err="1" smtClean="0">
                <a:solidFill>
                  <a:srgbClr val="0000C0"/>
                </a:solidFill>
                <a:latin typeface="Consolas"/>
              </a:rPr>
              <a:t>out</a:t>
            </a:r>
            <a:r>
              <a:rPr lang="en-GB" sz="1600" dirty="0" err="1" smtClean="0">
                <a:solidFill>
                  <a:srgbClr val="000000"/>
                </a:solidFill>
                <a:latin typeface="Consolas"/>
              </a:rPr>
              <a:t>.println</a:t>
            </a:r>
            <a:r>
              <a:rPr lang="en-GB" sz="1600" dirty="0" smtClean="0">
                <a:solidFill>
                  <a:srgbClr val="000000"/>
                </a:solidFill>
                <a:latin typeface="Consolas"/>
              </a:rPr>
              <a:t>(</a:t>
            </a:r>
            <a:r>
              <a:rPr lang="en-GB" sz="1600" dirty="0" err="1" smtClean="0">
                <a:solidFill>
                  <a:srgbClr val="6A3E3E"/>
                </a:solidFill>
                <a:latin typeface="Consolas"/>
              </a:rPr>
              <a:t>elem</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a:solidFill>
                  <a:srgbClr val="000000"/>
                </a:solidFill>
                <a:latin typeface="Consolas"/>
              </a:rPr>
              <a:t>});</a:t>
            </a:r>
            <a:endParaRPr lang="en-GB" sz="1600" dirty="0" smtClean="0"/>
          </a:p>
        </p:txBody>
      </p:sp>
    </p:spTree>
    <p:extLst>
      <p:ext uri="{BB962C8B-B14F-4D97-AF65-F5344CB8AC3E}">
        <p14:creationId xmlns:p14="http://schemas.microsoft.com/office/powerpoint/2010/main" val="21053508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Lambda</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38</a:t>
            </a:fld>
            <a:endParaRPr lang="de-CH" dirty="0"/>
          </a:p>
        </p:txBody>
      </p:sp>
      <p:sp>
        <p:nvSpPr>
          <p:cNvPr id="6" name="TextBox 5"/>
          <p:cNvSpPr txBox="1"/>
          <p:nvPr/>
        </p:nvSpPr>
        <p:spPr>
          <a:xfrm>
            <a:off x="1449868" y="2276872"/>
            <a:ext cx="6244264" cy="1303809"/>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endParaRPr lang="en-GB" sz="1600" b="1" dirty="0">
              <a:solidFill>
                <a:srgbClr val="000000"/>
              </a:solidFill>
              <a:latin typeface="Consolas"/>
            </a:endParaRPr>
          </a:p>
          <a:p>
            <a:r>
              <a:rPr lang="en-GB" sz="1600" dirty="0">
                <a:solidFill>
                  <a:srgbClr val="3F7F5F"/>
                </a:solidFill>
                <a:latin typeface="Consolas"/>
              </a:rPr>
              <a:t>// populate </a:t>
            </a:r>
            <a:r>
              <a:rPr lang="en-GB" sz="1600" dirty="0" smtClean="0">
                <a:solidFill>
                  <a:srgbClr val="3F7F5F"/>
                </a:solidFill>
                <a:latin typeface="Consolas"/>
              </a:rPr>
              <a:t>list</a:t>
            </a:r>
          </a:p>
          <a:p>
            <a:endParaRPr lang="en-GB" sz="1600" dirty="0">
              <a:solidFill>
                <a:srgbClr val="3F7F5F"/>
              </a:solidFill>
              <a:latin typeface="Consolas"/>
            </a:endParaRPr>
          </a:p>
          <a:p>
            <a:r>
              <a:rPr lang="en-GB" sz="1600" dirty="0" err="1">
                <a:solidFill>
                  <a:srgbClr val="000000"/>
                </a:solidFill>
                <a:latin typeface="Consolas"/>
              </a:rPr>
              <a:t>Utilities.</a:t>
            </a:r>
            <a:r>
              <a:rPr lang="en-GB" sz="1600" i="1" dirty="0" err="1">
                <a:solidFill>
                  <a:srgbClr val="000000"/>
                </a:solidFill>
                <a:latin typeface="Consolas"/>
              </a:rPr>
              <a:t>forEach</a:t>
            </a:r>
            <a:r>
              <a:rPr lang="en-GB" sz="1600" dirty="0">
                <a:solidFill>
                  <a:srgbClr val="000000"/>
                </a:solidFill>
                <a:latin typeface="Consolas"/>
              </a:rPr>
              <a:t>(</a:t>
            </a:r>
            <a:r>
              <a:rPr lang="en-GB" sz="1600" dirty="0">
                <a:solidFill>
                  <a:srgbClr val="6A3E3E"/>
                </a:solidFill>
                <a:latin typeface="Consolas"/>
              </a:rPr>
              <a:t>numbers</a:t>
            </a:r>
            <a:r>
              <a:rPr lang="en-GB" sz="1600" dirty="0">
                <a:solidFill>
                  <a:srgbClr val="000000"/>
                </a:solidFill>
                <a:latin typeface="Consolas"/>
              </a:rPr>
              <a:t>, </a:t>
            </a:r>
            <a:r>
              <a:rPr lang="en-GB" sz="1600" dirty="0">
                <a:solidFill>
                  <a:srgbClr val="6A3E3E"/>
                </a:solidFill>
                <a:latin typeface="Consolas"/>
              </a:rPr>
              <a:t>e</a:t>
            </a:r>
            <a:r>
              <a:rPr lang="en-GB" sz="1600" dirty="0">
                <a:solidFill>
                  <a:srgbClr val="000000"/>
                </a:solidFill>
                <a:latin typeface="Consolas"/>
              </a:rPr>
              <a:t> -&gt; </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err="1">
                <a:solidFill>
                  <a:srgbClr val="000000"/>
                </a:solidFill>
                <a:latin typeface="Consolas"/>
              </a:rPr>
              <a:t>.println</a:t>
            </a:r>
            <a:r>
              <a:rPr lang="en-GB" sz="1600" dirty="0">
                <a:solidFill>
                  <a:srgbClr val="000000"/>
                </a:solidFill>
                <a:latin typeface="Consolas"/>
              </a:rPr>
              <a:t>(</a:t>
            </a:r>
            <a:r>
              <a:rPr lang="en-GB" sz="1600" dirty="0">
                <a:solidFill>
                  <a:srgbClr val="6A3E3E"/>
                </a:solidFill>
                <a:latin typeface="Consolas"/>
              </a:rPr>
              <a:t>e</a:t>
            </a:r>
            <a:r>
              <a:rPr lang="en-GB" sz="1600" dirty="0">
                <a:solidFill>
                  <a:srgbClr val="000000"/>
                </a:solidFill>
                <a:latin typeface="Consolas"/>
              </a:rPr>
              <a:t>));</a:t>
            </a:r>
            <a:endParaRPr lang="en-GB" sz="1600" dirty="0" smtClean="0"/>
          </a:p>
        </p:txBody>
      </p:sp>
    </p:spTree>
    <p:extLst>
      <p:ext uri="{BB962C8B-B14F-4D97-AF65-F5344CB8AC3E}">
        <p14:creationId xmlns:p14="http://schemas.microsoft.com/office/powerpoint/2010/main" val="1881728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Method Reference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39</a:t>
            </a:fld>
            <a:endParaRPr lang="de-CH" dirty="0"/>
          </a:p>
        </p:txBody>
      </p:sp>
      <p:sp>
        <p:nvSpPr>
          <p:cNvPr id="6" name="TextBox 5"/>
          <p:cNvSpPr txBox="1"/>
          <p:nvPr/>
        </p:nvSpPr>
        <p:spPr>
          <a:xfrm>
            <a:off x="1842604" y="2276872"/>
            <a:ext cx="5458793" cy="1303809"/>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endParaRPr lang="en-GB" sz="1600" b="1" dirty="0">
              <a:solidFill>
                <a:srgbClr val="000000"/>
              </a:solidFill>
              <a:latin typeface="Consolas"/>
            </a:endParaRPr>
          </a:p>
          <a:p>
            <a:r>
              <a:rPr lang="en-GB" sz="1600" dirty="0">
                <a:solidFill>
                  <a:srgbClr val="3F7F5F"/>
                </a:solidFill>
                <a:latin typeface="Consolas"/>
              </a:rPr>
              <a:t>// populate </a:t>
            </a:r>
            <a:r>
              <a:rPr lang="en-GB" sz="1600" dirty="0" smtClean="0">
                <a:solidFill>
                  <a:srgbClr val="3F7F5F"/>
                </a:solidFill>
                <a:latin typeface="Consolas"/>
              </a:rPr>
              <a:t>list</a:t>
            </a:r>
          </a:p>
          <a:p>
            <a:endParaRPr lang="en-GB" sz="1600" dirty="0">
              <a:solidFill>
                <a:srgbClr val="3F7F5F"/>
              </a:solidFill>
              <a:latin typeface="Consolas"/>
            </a:endParaRPr>
          </a:p>
          <a:p>
            <a:r>
              <a:rPr lang="en-GB" sz="1600" dirty="0" err="1">
                <a:solidFill>
                  <a:srgbClr val="000000"/>
                </a:solidFill>
                <a:latin typeface="Consolas"/>
              </a:rPr>
              <a:t>Utilities.</a:t>
            </a:r>
            <a:r>
              <a:rPr lang="en-GB" sz="1600" i="1" dirty="0" err="1">
                <a:solidFill>
                  <a:srgbClr val="000000"/>
                </a:solidFill>
                <a:latin typeface="Consolas"/>
              </a:rPr>
              <a:t>forEach</a:t>
            </a:r>
            <a:r>
              <a:rPr lang="en-GB" sz="1600" dirty="0">
                <a:solidFill>
                  <a:srgbClr val="000000"/>
                </a:solidFill>
                <a:latin typeface="Consolas"/>
              </a:rPr>
              <a:t>(</a:t>
            </a:r>
            <a:r>
              <a:rPr lang="en-GB" sz="1600" dirty="0">
                <a:solidFill>
                  <a:srgbClr val="6A3E3E"/>
                </a:solidFill>
                <a:latin typeface="Consolas"/>
              </a:rPr>
              <a:t>numbers</a:t>
            </a:r>
            <a:r>
              <a:rPr lang="en-GB" sz="1600" dirty="0">
                <a:solidFill>
                  <a:srgbClr val="000000"/>
                </a:solidFill>
                <a:latin typeface="Consolas"/>
              </a:rPr>
              <a:t>, </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a:solidFill>
                  <a:srgbClr val="000000"/>
                </a:solidFill>
                <a:latin typeface="Consolas"/>
              </a:rPr>
              <a:t>::</a:t>
            </a:r>
            <a:r>
              <a:rPr lang="en-GB" sz="1600" dirty="0" err="1">
                <a:solidFill>
                  <a:srgbClr val="000000"/>
                </a:solidFill>
                <a:latin typeface="Consolas"/>
              </a:rPr>
              <a:t>println</a:t>
            </a:r>
            <a:r>
              <a:rPr lang="en-GB" sz="1600" dirty="0">
                <a:solidFill>
                  <a:srgbClr val="000000"/>
                </a:solidFill>
                <a:latin typeface="Consolas"/>
              </a:rPr>
              <a:t>);</a:t>
            </a:r>
            <a:endParaRPr lang="en-GB" sz="1600" dirty="0" smtClean="0"/>
          </a:p>
        </p:txBody>
      </p:sp>
    </p:spTree>
    <p:extLst>
      <p:ext uri="{BB962C8B-B14F-4D97-AF65-F5344CB8AC3E}">
        <p14:creationId xmlns:p14="http://schemas.microsoft.com/office/powerpoint/2010/main" val="2996577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62880" y="1600201"/>
            <a:ext cx="8229600" cy="1295400"/>
          </a:xfrm>
        </p:spPr>
        <p:txBody>
          <a:bodyPr/>
          <a:lstStyle/>
          <a:p>
            <a:r>
              <a:rPr lang="en-US" dirty="0" smtClean="0"/>
              <a:t>Use it to annotate methods that implement interface methods</a:t>
            </a:r>
            <a:endParaRPr lang="en-GB" dirty="0"/>
          </a:p>
        </p:txBody>
      </p:sp>
      <p:sp>
        <p:nvSpPr>
          <p:cNvPr id="2" name="Title 1"/>
          <p:cNvSpPr>
            <a:spLocks noGrp="1"/>
          </p:cNvSpPr>
          <p:nvPr>
            <p:ph type="title"/>
          </p:nvPr>
        </p:nvSpPr>
        <p:spPr/>
        <p:txBody>
          <a:bodyPr/>
          <a:lstStyle/>
          <a:p>
            <a:r>
              <a:rPr lang="en-US" dirty="0" smtClean="0"/>
              <a:t>@Override for interface methods</a:t>
            </a:r>
            <a:endParaRPr lang="en-GB" dirty="0"/>
          </a:p>
        </p:txBody>
      </p:sp>
      <p:sp>
        <p:nvSpPr>
          <p:cNvPr id="5" name="Rectangle 4"/>
          <p:cNvSpPr/>
          <p:nvPr/>
        </p:nvSpPr>
        <p:spPr>
          <a:xfrm>
            <a:off x="1066800" y="2285999"/>
            <a:ext cx="6858001" cy="3170099"/>
          </a:xfrm>
          <a:prstGeom prst="rect">
            <a:avLst/>
          </a:prstGeom>
          <a:solidFill>
            <a:schemeClr val="bg1">
              <a:lumMod val="85000"/>
            </a:schemeClr>
          </a:solidFill>
        </p:spPr>
        <p:txBody>
          <a:bodyPr wrap="square">
            <a:spAutoFit/>
          </a:bodyPr>
          <a:lstStyle/>
          <a:p>
            <a:r>
              <a:rPr lang="en-GB" sz="2000" b="1" dirty="0">
                <a:solidFill>
                  <a:srgbClr val="7F0055"/>
                </a:solidFill>
                <a:latin typeface="Courier New"/>
              </a:rPr>
              <a:t>interface</a:t>
            </a:r>
            <a:r>
              <a:rPr lang="en-GB" sz="2000" b="1" dirty="0">
                <a:solidFill>
                  <a:srgbClr val="000000"/>
                </a:solidFill>
                <a:latin typeface="Courier New"/>
              </a:rPr>
              <a:t> </a:t>
            </a:r>
            <a:r>
              <a:rPr lang="en-GB" sz="2000" b="1" dirty="0" err="1">
                <a:solidFill>
                  <a:srgbClr val="000000"/>
                </a:solidFill>
                <a:latin typeface="Courier New"/>
              </a:rPr>
              <a:t>IChannel</a:t>
            </a:r>
            <a:r>
              <a:rPr lang="en-GB" sz="2000" b="1" dirty="0">
                <a:solidFill>
                  <a:srgbClr val="000000"/>
                </a:solidFill>
                <a:latin typeface="Courier New"/>
              </a:rPr>
              <a:t> {</a:t>
            </a:r>
          </a:p>
          <a:p>
            <a:r>
              <a:rPr lang="en-GB" sz="2000" b="1" dirty="0" smtClean="0">
                <a:solidFill>
                  <a:srgbClr val="7F0055"/>
                </a:solidFill>
                <a:latin typeface="Courier New"/>
              </a:rPr>
              <a:t>  void</a:t>
            </a:r>
            <a:r>
              <a:rPr lang="en-GB" sz="2000" b="1" dirty="0" smtClean="0">
                <a:solidFill>
                  <a:srgbClr val="000000"/>
                </a:solidFill>
                <a:latin typeface="Courier New"/>
              </a:rPr>
              <a:t> </a:t>
            </a:r>
            <a:r>
              <a:rPr lang="en-GB" sz="2000" b="1" dirty="0">
                <a:solidFill>
                  <a:srgbClr val="000000"/>
                </a:solidFill>
                <a:latin typeface="Courier New"/>
              </a:rPr>
              <a:t>send(</a:t>
            </a:r>
            <a:r>
              <a:rPr lang="en-GB" sz="2000" b="1" dirty="0" err="1">
                <a:solidFill>
                  <a:srgbClr val="7F0055"/>
                </a:solidFill>
                <a:latin typeface="Courier New"/>
              </a:rPr>
              <a:t>int</a:t>
            </a:r>
            <a:r>
              <a:rPr lang="en-GB" sz="2000" b="1" dirty="0">
                <a:solidFill>
                  <a:srgbClr val="000000"/>
                </a:solidFill>
                <a:latin typeface="Courier New"/>
              </a:rPr>
              <a:t> value);</a:t>
            </a:r>
          </a:p>
          <a:p>
            <a:r>
              <a:rPr lang="en-GB" sz="2000" b="1" dirty="0">
                <a:solidFill>
                  <a:srgbClr val="000000"/>
                </a:solidFill>
                <a:latin typeface="Courier New"/>
              </a:rPr>
              <a:t>}</a:t>
            </a:r>
          </a:p>
          <a:p>
            <a:endParaRPr lang="en-GB" sz="2000" dirty="0">
              <a:latin typeface="Courier New"/>
            </a:endParaRPr>
          </a:p>
          <a:p>
            <a:r>
              <a:rPr lang="en-GB" sz="2000" b="1" dirty="0">
                <a:solidFill>
                  <a:srgbClr val="7F0055"/>
                </a:solidFill>
                <a:latin typeface="Courier New"/>
              </a:rPr>
              <a:t>class</a:t>
            </a:r>
            <a:r>
              <a:rPr lang="en-GB" sz="2000" b="1" dirty="0">
                <a:solidFill>
                  <a:srgbClr val="000000"/>
                </a:solidFill>
                <a:latin typeface="Courier New"/>
              </a:rPr>
              <a:t> </a:t>
            </a:r>
            <a:r>
              <a:rPr lang="en-GB" sz="2000" b="1" dirty="0" err="1">
                <a:solidFill>
                  <a:srgbClr val="000000"/>
                </a:solidFill>
                <a:latin typeface="Courier New"/>
              </a:rPr>
              <a:t>MyChannel</a:t>
            </a:r>
            <a:r>
              <a:rPr lang="en-GB" sz="2000" b="1" dirty="0">
                <a:solidFill>
                  <a:srgbClr val="000000"/>
                </a:solidFill>
                <a:latin typeface="Courier New"/>
              </a:rPr>
              <a:t> </a:t>
            </a:r>
            <a:r>
              <a:rPr lang="en-GB" sz="2000" b="1" dirty="0">
                <a:solidFill>
                  <a:srgbClr val="7F0055"/>
                </a:solidFill>
                <a:latin typeface="Courier New"/>
              </a:rPr>
              <a:t>implements</a:t>
            </a:r>
            <a:r>
              <a:rPr lang="en-GB" sz="2000" b="1" dirty="0">
                <a:solidFill>
                  <a:srgbClr val="000000"/>
                </a:solidFill>
                <a:latin typeface="Courier New"/>
              </a:rPr>
              <a:t> </a:t>
            </a:r>
            <a:r>
              <a:rPr lang="en-GB" sz="2000" b="1" dirty="0" err="1" smtClean="0">
                <a:solidFill>
                  <a:srgbClr val="000000"/>
                </a:solidFill>
                <a:latin typeface="Courier New"/>
              </a:rPr>
              <a:t>IChannel</a:t>
            </a:r>
            <a:r>
              <a:rPr lang="en-GB" sz="2000" b="1" dirty="0" smtClean="0">
                <a:solidFill>
                  <a:srgbClr val="000000"/>
                </a:solidFill>
                <a:latin typeface="Courier New"/>
              </a:rPr>
              <a:t> {</a:t>
            </a:r>
            <a:endParaRPr lang="en-GB" sz="2000" b="1" dirty="0">
              <a:solidFill>
                <a:srgbClr val="000000"/>
              </a:solidFill>
              <a:latin typeface="Courier New"/>
            </a:endParaRPr>
          </a:p>
          <a:p>
            <a:r>
              <a:rPr lang="en-GB" sz="2000" b="1" dirty="0" smtClean="0">
                <a:solidFill>
                  <a:srgbClr val="646464"/>
                </a:solidFill>
                <a:latin typeface="Courier New"/>
              </a:rPr>
              <a:t>  @</a:t>
            </a:r>
            <a:r>
              <a:rPr lang="en-GB" sz="2000" b="1" dirty="0">
                <a:solidFill>
                  <a:srgbClr val="646464"/>
                </a:solidFill>
                <a:latin typeface="Courier New"/>
              </a:rPr>
              <a:t>Override</a:t>
            </a:r>
          </a:p>
          <a:p>
            <a:r>
              <a:rPr lang="en-GB" sz="2000" b="1" dirty="0" smtClean="0">
                <a:solidFill>
                  <a:srgbClr val="7F0055"/>
                </a:solidFill>
                <a:latin typeface="Courier New"/>
              </a:rPr>
              <a:t>  public</a:t>
            </a:r>
            <a:r>
              <a:rPr lang="en-GB" sz="2000" b="1" dirty="0" smtClean="0">
                <a:solidFill>
                  <a:srgbClr val="000000"/>
                </a:solidFill>
                <a:latin typeface="Courier New"/>
              </a:rPr>
              <a:t> </a:t>
            </a:r>
            <a:r>
              <a:rPr lang="en-GB" sz="2000" b="1" dirty="0">
                <a:solidFill>
                  <a:srgbClr val="7F0055"/>
                </a:solidFill>
                <a:latin typeface="Courier New"/>
              </a:rPr>
              <a:t>void</a:t>
            </a:r>
            <a:r>
              <a:rPr lang="en-GB" sz="2000" b="1" dirty="0">
                <a:solidFill>
                  <a:srgbClr val="000000"/>
                </a:solidFill>
                <a:latin typeface="Courier New"/>
              </a:rPr>
              <a:t> send(</a:t>
            </a:r>
            <a:r>
              <a:rPr lang="en-GB" sz="2000" b="1" dirty="0" err="1">
                <a:solidFill>
                  <a:srgbClr val="7F0055"/>
                </a:solidFill>
                <a:latin typeface="Courier New"/>
              </a:rPr>
              <a:t>int</a:t>
            </a:r>
            <a:r>
              <a:rPr lang="en-GB" sz="2000" b="1" dirty="0">
                <a:solidFill>
                  <a:srgbClr val="000000"/>
                </a:solidFill>
                <a:latin typeface="Courier New"/>
              </a:rPr>
              <a:t> value){ }</a:t>
            </a:r>
          </a:p>
          <a:p>
            <a:r>
              <a:rPr lang="en-GB" sz="2000" b="1" dirty="0" smtClean="0">
                <a:solidFill>
                  <a:srgbClr val="7F0055"/>
                </a:solidFill>
                <a:latin typeface="Courier New"/>
              </a:rPr>
              <a:t>  </a:t>
            </a:r>
          </a:p>
          <a:p>
            <a:r>
              <a:rPr lang="en-GB" sz="2000" b="1" dirty="0">
                <a:solidFill>
                  <a:srgbClr val="7F0055"/>
                </a:solidFill>
                <a:latin typeface="Courier New"/>
              </a:rPr>
              <a:t> </a:t>
            </a:r>
            <a:r>
              <a:rPr lang="en-GB" sz="2000" b="1" dirty="0" smtClean="0">
                <a:solidFill>
                  <a:srgbClr val="7F0055"/>
                </a:solidFill>
                <a:latin typeface="Courier New"/>
              </a:rPr>
              <a:t> public</a:t>
            </a:r>
            <a:r>
              <a:rPr lang="en-GB" sz="2000" b="1" dirty="0" smtClean="0">
                <a:solidFill>
                  <a:srgbClr val="000000"/>
                </a:solidFill>
                <a:latin typeface="Courier New"/>
              </a:rPr>
              <a:t> </a:t>
            </a:r>
            <a:r>
              <a:rPr lang="en-GB" sz="2000" b="1" dirty="0">
                <a:solidFill>
                  <a:srgbClr val="7F0055"/>
                </a:solidFill>
                <a:latin typeface="Courier New"/>
              </a:rPr>
              <a:t>void</a:t>
            </a:r>
            <a:r>
              <a:rPr lang="en-GB" sz="2000" b="1" dirty="0">
                <a:solidFill>
                  <a:srgbClr val="000000"/>
                </a:solidFill>
                <a:latin typeface="Courier New"/>
              </a:rPr>
              <a:t> send(</a:t>
            </a:r>
            <a:r>
              <a:rPr lang="en-GB" sz="2000" b="1" dirty="0">
                <a:solidFill>
                  <a:srgbClr val="7F0055"/>
                </a:solidFill>
                <a:latin typeface="Courier New"/>
              </a:rPr>
              <a:t>float</a:t>
            </a:r>
            <a:r>
              <a:rPr lang="en-GB" sz="2000" b="1" dirty="0">
                <a:solidFill>
                  <a:srgbClr val="000000"/>
                </a:solidFill>
                <a:latin typeface="Courier New"/>
              </a:rPr>
              <a:t> value) { }</a:t>
            </a:r>
          </a:p>
          <a:p>
            <a:r>
              <a:rPr lang="en-GB" sz="2000" b="1" dirty="0">
                <a:solidFill>
                  <a:srgbClr val="000000"/>
                </a:solidFill>
                <a:latin typeface="Courier New"/>
              </a:rPr>
              <a:t>}</a:t>
            </a:r>
            <a:endParaRPr lang="en-GB" sz="2000" b="1" dirty="0"/>
          </a:p>
        </p:txBody>
      </p:sp>
    </p:spTree>
    <p:extLst>
      <p:ext uri="{BB962C8B-B14F-4D97-AF65-F5344CB8AC3E}">
        <p14:creationId xmlns:p14="http://schemas.microsoft.com/office/powerpoint/2010/main" val="3196058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Interface (Internal Iteration)</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40</a:t>
            </a:fld>
            <a:endParaRPr lang="de-CH" dirty="0"/>
          </a:p>
        </p:txBody>
      </p:sp>
      <p:sp>
        <p:nvSpPr>
          <p:cNvPr id="7" name="TextBox 6"/>
          <p:cNvSpPr txBox="1"/>
          <p:nvPr/>
        </p:nvSpPr>
        <p:spPr>
          <a:xfrm>
            <a:off x="1618183" y="2276872"/>
            <a:ext cx="5907634" cy="2534916"/>
          </a:xfrm>
          <a:prstGeom prst="rect">
            <a:avLst/>
          </a:prstGeom>
          <a:solidFill>
            <a:schemeClr val="bg1">
              <a:lumMod val="85000"/>
            </a:schemeClr>
          </a:solidFill>
        </p:spPr>
        <p:txBody>
          <a:bodyPr wrap="none" lIns="36000" tIns="36000" rIns="36000" bIns="36000" rtlCol="0">
            <a:spAutoFit/>
          </a:bodyPr>
          <a:lstStyle/>
          <a:p>
            <a:r>
              <a:rPr lang="fr-FR" sz="1600" b="1" dirty="0">
                <a:solidFill>
                  <a:srgbClr val="7F0055"/>
                </a:solidFill>
                <a:latin typeface="Consolas"/>
              </a:rPr>
              <a:t>public</a:t>
            </a:r>
            <a:r>
              <a:rPr lang="fr-FR" sz="1600" b="1" dirty="0">
                <a:solidFill>
                  <a:srgbClr val="000000"/>
                </a:solidFill>
                <a:latin typeface="Consolas"/>
              </a:rPr>
              <a:t> </a:t>
            </a:r>
            <a:r>
              <a:rPr lang="fr-FR" sz="1600" b="1" dirty="0">
                <a:solidFill>
                  <a:srgbClr val="7F0055"/>
                </a:solidFill>
                <a:latin typeface="Consolas"/>
              </a:rPr>
              <a:t>interface</a:t>
            </a:r>
            <a:r>
              <a:rPr lang="fr-FR" sz="1600" b="1" dirty="0">
                <a:solidFill>
                  <a:srgbClr val="000000"/>
                </a:solidFill>
                <a:latin typeface="Consolas"/>
              </a:rPr>
              <a:t> </a:t>
            </a:r>
            <a:r>
              <a:rPr lang="fr-FR" sz="1600" b="1" dirty="0" err="1">
                <a:solidFill>
                  <a:srgbClr val="000000"/>
                </a:solidFill>
                <a:latin typeface="Consolas"/>
              </a:rPr>
              <a:t>Iterable</a:t>
            </a:r>
            <a:r>
              <a:rPr lang="fr-FR" sz="1600" b="1" dirty="0">
                <a:solidFill>
                  <a:srgbClr val="000000"/>
                </a:solidFill>
                <a:latin typeface="Consolas"/>
              </a:rPr>
              <a:t>&lt;T</a:t>
            </a:r>
            <a:r>
              <a:rPr lang="fr-FR" sz="1600" b="1" dirty="0" smtClean="0">
                <a:solidFill>
                  <a:srgbClr val="000000"/>
                </a:solidFill>
                <a:latin typeface="Consolas"/>
              </a:rPr>
              <a:t>&gt;</a:t>
            </a:r>
            <a:r>
              <a:rPr lang="fr-FR" sz="1600" dirty="0" smtClean="0">
                <a:solidFill>
                  <a:srgbClr val="000000"/>
                </a:solidFill>
                <a:latin typeface="Consolas"/>
              </a:rPr>
              <a:t> {</a:t>
            </a:r>
            <a:endParaRPr lang="fr-FR" sz="1600" dirty="0" smtClean="0">
              <a:solidFill>
                <a:srgbClr val="000000"/>
              </a:solidFill>
              <a:highlight>
                <a:srgbClr val="D4D4D4"/>
              </a:highlight>
              <a:latin typeface="Consolas"/>
            </a:endParaRPr>
          </a:p>
          <a:p>
            <a:r>
              <a:rPr lang="en-GB" sz="1600" dirty="0" smtClean="0">
                <a:solidFill>
                  <a:srgbClr val="000000"/>
                </a:solidFill>
                <a:latin typeface="Consolas"/>
              </a:rPr>
              <a:t>  Iterator&lt;T&gt; iterator();</a:t>
            </a:r>
            <a:endParaRPr lang="en-GB" sz="1600" dirty="0" smtClean="0">
              <a:solidFill>
                <a:srgbClr val="000000"/>
              </a:solidFill>
              <a:highlight>
                <a:srgbClr val="D4D4D4"/>
              </a:highlight>
              <a:latin typeface="Consolas"/>
            </a:endParaRPr>
          </a:p>
          <a:p>
            <a:endParaRPr lang="en-GB" sz="1600" dirty="0">
              <a:latin typeface="Consolas"/>
            </a:endParaRPr>
          </a:p>
          <a:p>
            <a:r>
              <a:rPr lang="en-US" sz="1600" b="1" dirty="0" smtClean="0">
                <a:solidFill>
                  <a:srgbClr val="7F0055"/>
                </a:solidFill>
                <a:latin typeface="Consolas"/>
              </a:rPr>
              <a:t>  default</a:t>
            </a:r>
            <a:r>
              <a:rPr lang="en-US" sz="1600" b="1" dirty="0" smtClean="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forEach</a:t>
            </a:r>
            <a:r>
              <a:rPr lang="en-US" sz="1600" b="1" dirty="0">
                <a:solidFill>
                  <a:srgbClr val="000000"/>
                </a:solidFill>
                <a:latin typeface="Consolas"/>
              </a:rPr>
              <a:t>(Consumer&lt;? </a:t>
            </a:r>
            <a:r>
              <a:rPr lang="en-US" sz="1600" b="1" dirty="0">
                <a:solidFill>
                  <a:srgbClr val="7F0055"/>
                </a:solidFill>
                <a:latin typeface="Consolas"/>
              </a:rPr>
              <a:t>super</a:t>
            </a:r>
            <a:r>
              <a:rPr lang="en-US" sz="1600" b="1" dirty="0">
                <a:solidFill>
                  <a:srgbClr val="000000"/>
                </a:solidFill>
                <a:latin typeface="Consolas"/>
              </a:rPr>
              <a:t> T&gt; </a:t>
            </a:r>
            <a:r>
              <a:rPr lang="en-US" sz="1600" b="1" dirty="0">
                <a:solidFill>
                  <a:srgbClr val="6A3E3E"/>
                </a:solidFill>
                <a:latin typeface="Consolas"/>
              </a:rPr>
              <a:t>action</a:t>
            </a:r>
            <a:r>
              <a:rPr lang="en-US" sz="1600" b="1" dirty="0">
                <a:solidFill>
                  <a:srgbClr val="000000"/>
                </a:solidFill>
                <a:latin typeface="Consolas"/>
              </a:rPr>
              <a:t>)</a:t>
            </a:r>
            <a:r>
              <a:rPr lang="en-US" sz="1600" dirty="0">
                <a:solidFill>
                  <a:srgbClr val="000000"/>
                </a:solidFill>
                <a:latin typeface="Consolas"/>
              </a:rPr>
              <a:t> {</a:t>
            </a:r>
          </a:p>
          <a:p>
            <a:r>
              <a:rPr lang="en-GB" sz="1600" b="1" dirty="0" smtClean="0">
                <a:solidFill>
                  <a:srgbClr val="7F0055"/>
                </a:solidFill>
                <a:latin typeface="Consolas"/>
              </a:rPr>
              <a:t>    for</a:t>
            </a:r>
            <a:r>
              <a:rPr lang="en-GB" sz="1600" dirty="0" smtClean="0">
                <a:solidFill>
                  <a:srgbClr val="000000"/>
                </a:solidFill>
                <a:latin typeface="Consolas"/>
              </a:rPr>
              <a:t>(T </a:t>
            </a:r>
            <a:r>
              <a:rPr lang="en-GB" sz="1600" dirty="0" err="1">
                <a:solidFill>
                  <a:srgbClr val="6A3E3E"/>
                </a:solidFill>
                <a:latin typeface="Consolas"/>
              </a:rPr>
              <a:t>t</a:t>
            </a:r>
            <a:r>
              <a:rPr lang="en-GB" sz="1600" dirty="0">
                <a:solidFill>
                  <a:srgbClr val="000000"/>
                </a:solidFill>
                <a:latin typeface="Consolas"/>
              </a:rPr>
              <a:t> : </a:t>
            </a:r>
            <a:r>
              <a:rPr lang="en-GB" sz="1600" dirty="0">
                <a:solidFill>
                  <a:srgbClr val="7F0055"/>
                </a:solidFill>
                <a:latin typeface="Consolas"/>
              </a:rPr>
              <a:t>this</a:t>
            </a:r>
            <a:r>
              <a:rPr lang="en-GB" sz="1600" dirty="0">
                <a:solidFill>
                  <a:srgbClr val="000000"/>
                </a:solidFill>
                <a:latin typeface="Consolas"/>
              </a:rPr>
              <a:t>) {</a:t>
            </a:r>
          </a:p>
          <a:p>
            <a:r>
              <a:rPr lang="en-GB" sz="1600" dirty="0" smtClean="0">
                <a:solidFill>
                  <a:srgbClr val="6A3E3E"/>
                </a:solidFill>
                <a:latin typeface="Consolas"/>
              </a:rPr>
              <a:t>      </a:t>
            </a:r>
            <a:r>
              <a:rPr lang="en-GB" sz="1600" dirty="0" err="1" smtClean="0">
                <a:solidFill>
                  <a:srgbClr val="6A3E3E"/>
                </a:solidFill>
                <a:latin typeface="Consolas"/>
              </a:rPr>
              <a:t>action</a:t>
            </a:r>
            <a:r>
              <a:rPr lang="en-GB" sz="1600" dirty="0" err="1" smtClean="0">
                <a:solidFill>
                  <a:srgbClr val="000000"/>
                </a:solidFill>
                <a:latin typeface="Consolas"/>
              </a:rPr>
              <a:t>.accept</a:t>
            </a:r>
            <a:r>
              <a:rPr lang="en-GB" sz="1600" dirty="0" smtClean="0">
                <a:solidFill>
                  <a:srgbClr val="000000"/>
                </a:solidFill>
                <a:latin typeface="Consolas"/>
              </a:rPr>
              <a:t>(</a:t>
            </a:r>
            <a:r>
              <a:rPr lang="en-GB" sz="1600" dirty="0" smtClean="0">
                <a:solidFill>
                  <a:srgbClr val="6A3E3E"/>
                </a:solidFill>
                <a:latin typeface="Consolas"/>
              </a:rPr>
              <a:t>t</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endParaRPr lang="en-GB" sz="1600" dirty="0">
              <a:solidFill>
                <a:srgbClr val="000000"/>
              </a:solidFill>
              <a:latin typeface="Consolas"/>
            </a:endParaRPr>
          </a:p>
          <a:p>
            <a:endParaRPr lang="en-GB" sz="1600" dirty="0">
              <a:latin typeface="Consolas"/>
            </a:endParaRPr>
          </a:p>
          <a:p>
            <a:r>
              <a:rPr lang="en-GB" sz="1600" dirty="0">
                <a:solidFill>
                  <a:srgbClr val="000000"/>
                </a:solidFill>
                <a:latin typeface="Consolas"/>
              </a:rPr>
              <a:t>}</a:t>
            </a:r>
          </a:p>
        </p:txBody>
      </p:sp>
    </p:spTree>
    <p:extLst>
      <p:ext uri="{BB962C8B-B14F-4D97-AF65-F5344CB8AC3E}">
        <p14:creationId xmlns:p14="http://schemas.microsoft.com/office/powerpoint/2010/main" val="13279515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r>
              <a:rPr lang="en-GB" dirty="0" smtClean="0"/>
              <a:t>Example: Default Methods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41</a:t>
            </a:fld>
            <a:endParaRPr lang="de-CH" dirty="0"/>
          </a:p>
        </p:txBody>
      </p:sp>
      <p:sp>
        <p:nvSpPr>
          <p:cNvPr id="6" name="TextBox 5"/>
          <p:cNvSpPr txBox="1"/>
          <p:nvPr/>
        </p:nvSpPr>
        <p:spPr>
          <a:xfrm>
            <a:off x="2179234" y="2276872"/>
            <a:ext cx="4785532" cy="1303809"/>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endParaRPr lang="en-GB" sz="1600" b="1" dirty="0">
              <a:solidFill>
                <a:srgbClr val="000000"/>
              </a:solidFill>
              <a:latin typeface="Consolas"/>
            </a:endParaRPr>
          </a:p>
          <a:p>
            <a:r>
              <a:rPr lang="en-GB" sz="1600" dirty="0">
                <a:solidFill>
                  <a:srgbClr val="3F7F5F"/>
                </a:solidFill>
                <a:latin typeface="Consolas"/>
              </a:rPr>
              <a:t>// populate </a:t>
            </a:r>
            <a:r>
              <a:rPr lang="en-GB" sz="1600" dirty="0" smtClean="0">
                <a:solidFill>
                  <a:srgbClr val="3F7F5F"/>
                </a:solidFill>
                <a:latin typeface="Consolas"/>
              </a:rPr>
              <a:t>list</a:t>
            </a:r>
          </a:p>
          <a:p>
            <a:endParaRPr lang="en-GB" sz="1600" dirty="0">
              <a:solidFill>
                <a:srgbClr val="3F7F5F"/>
              </a:solidFill>
              <a:latin typeface="Consolas"/>
            </a:endParaRPr>
          </a:p>
          <a:p>
            <a:r>
              <a:rPr lang="en-GB" sz="1600" dirty="0" err="1">
                <a:solidFill>
                  <a:srgbClr val="6A3E3E"/>
                </a:solidFill>
                <a:latin typeface="Consolas"/>
              </a:rPr>
              <a:t>numbers</a:t>
            </a:r>
            <a:r>
              <a:rPr lang="en-GB" sz="1600" dirty="0" err="1">
                <a:solidFill>
                  <a:srgbClr val="000000"/>
                </a:solidFill>
                <a:latin typeface="Consolas"/>
              </a:rPr>
              <a:t>.forEach</a:t>
            </a:r>
            <a:r>
              <a:rPr lang="en-GB" sz="1600" dirty="0">
                <a:solidFill>
                  <a:srgbClr val="000000"/>
                </a:solidFill>
                <a:latin typeface="Consolas"/>
              </a:rPr>
              <a:t>(</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a:solidFill>
                  <a:srgbClr val="000000"/>
                </a:solidFill>
                <a:latin typeface="Consolas"/>
              </a:rPr>
              <a:t>::</a:t>
            </a:r>
            <a:r>
              <a:rPr lang="en-GB" sz="1600" dirty="0" err="1">
                <a:solidFill>
                  <a:srgbClr val="000000"/>
                </a:solidFill>
                <a:latin typeface="Consolas"/>
              </a:rPr>
              <a:t>println</a:t>
            </a:r>
            <a:r>
              <a:rPr lang="en-GB" sz="1600" dirty="0" smtClean="0">
                <a:solidFill>
                  <a:srgbClr val="000000"/>
                </a:solidFill>
                <a:latin typeface="Consolas"/>
              </a:rPr>
              <a:t>);</a:t>
            </a:r>
            <a:endParaRPr lang="en-GB" sz="1600" dirty="0" smtClean="0"/>
          </a:p>
        </p:txBody>
      </p:sp>
    </p:spTree>
    <p:extLst>
      <p:ext uri="{BB962C8B-B14F-4D97-AF65-F5344CB8AC3E}">
        <p14:creationId xmlns:p14="http://schemas.microsoft.com/office/powerpoint/2010/main" val="1112358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Supports functional style programming</a:t>
            </a:r>
          </a:p>
          <a:p>
            <a:pPr lvl="1"/>
            <a:r>
              <a:rPr lang="en-GB" dirty="0" smtClean="0"/>
              <a:t>Focus on functionality (variable part)</a:t>
            </a:r>
          </a:p>
          <a:p>
            <a:pPr lvl="1"/>
            <a:r>
              <a:rPr lang="en-GB" dirty="0" smtClean="0"/>
              <a:t>Readability</a:t>
            </a:r>
          </a:p>
          <a:p>
            <a:pPr lvl="1"/>
            <a:endParaRPr lang="en-GB" dirty="0" smtClean="0"/>
          </a:p>
          <a:p>
            <a:r>
              <a:rPr lang="en-GB" dirty="0" smtClean="0"/>
              <a:t>Supports parallel execution</a:t>
            </a:r>
          </a:p>
          <a:p>
            <a:pPr lvl="1"/>
            <a:r>
              <a:rPr lang="en-GB" dirty="0" smtClean="0"/>
              <a:t>No need to care about threading </a:t>
            </a:r>
          </a:p>
          <a:p>
            <a:pPr lvl="1"/>
            <a:r>
              <a:rPr lang="en-GB" dirty="0" smtClean="0"/>
              <a:t>Less advanced and error-prone than </a:t>
            </a:r>
            <a:r>
              <a:rPr lang="en-GB" dirty="0" err="1" smtClean="0">
                <a:latin typeface="Consolas" panose="020B0609020204030204" pitchFamily="49" charset="0"/>
                <a:cs typeface="Consolas" panose="020B0609020204030204" pitchFamily="49" charset="0"/>
              </a:rPr>
              <a:t>java.util.concurrent</a:t>
            </a:r>
            <a:endParaRPr lang="en-GB" dirty="0" smtClean="0">
              <a:latin typeface="Consolas" panose="020B0609020204030204" pitchFamily="49" charset="0"/>
              <a:cs typeface="Consolas" panose="020B0609020204030204" pitchFamily="49" charset="0"/>
            </a:endParaRPr>
          </a:p>
          <a:p>
            <a:pPr lvl="1"/>
            <a:endParaRPr lang="en-GB" dirty="0"/>
          </a:p>
          <a:p>
            <a:r>
              <a:rPr lang="en-GB" dirty="0" smtClean="0"/>
              <a:t>Syntax</a:t>
            </a:r>
          </a:p>
        </p:txBody>
      </p:sp>
      <p:sp>
        <p:nvSpPr>
          <p:cNvPr id="3" name="Title 2"/>
          <p:cNvSpPr>
            <a:spLocks noGrp="1"/>
          </p:cNvSpPr>
          <p:nvPr>
            <p:ph type="title"/>
          </p:nvPr>
        </p:nvSpPr>
        <p:spPr/>
        <p:txBody>
          <a:bodyPr/>
          <a:lstStyle/>
          <a:p>
            <a:r>
              <a:rPr lang="en-GB" dirty="0" smtClean="0"/>
              <a:t>Lambda</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42</a:t>
            </a:fld>
            <a:endParaRPr lang="de-CH" dirty="0"/>
          </a:p>
        </p:txBody>
      </p:sp>
      <p:sp>
        <p:nvSpPr>
          <p:cNvPr id="6" name="TextBox 5"/>
          <p:cNvSpPr txBox="1"/>
          <p:nvPr/>
        </p:nvSpPr>
        <p:spPr>
          <a:xfrm>
            <a:off x="827584" y="4262204"/>
            <a:ext cx="2765748" cy="318924"/>
          </a:xfrm>
          <a:prstGeom prst="rect">
            <a:avLst/>
          </a:prstGeom>
          <a:noFill/>
        </p:spPr>
        <p:txBody>
          <a:bodyPr wrap="none" lIns="36000" tIns="36000" rIns="36000" bIns="36000" rtlCol="0">
            <a:spAutoFit/>
          </a:bodyPr>
          <a:lstStyle/>
          <a:p>
            <a:r>
              <a:rPr lang="en-GB" sz="1600" dirty="0" smtClean="0">
                <a:latin typeface="Consolas"/>
              </a:rPr>
              <a:t>(</a:t>
            </a:r>
            <a:r>
              <a:rPr lang="en-GB" sz="1600" dirty="0" err="1" smtClean="0">
                <a:latin typeface="Consolas"/>
              </a:rPr>
              <a:t>param</a:t>
            </a:r>
            <a:r>
              <a:rPr lang="en-GB" sz="1600" dirty="0" smtClean="0">
                <a:latin typeface="Consolas"/>
              </a:rPr>
              <a:t>-list) -&gt; { body }</a:t>
            </a:r>
            <a:endParaRPr lang="en-GB" sz="1600" dirty="0" smtClean="0"/>
          </a:p>
        </p:txBody>
      </p:sp>
    </p:spTree>
    <p:extLst>
      <p:ext uri="{BB962C8B-B14F-4D97-AF65-F5344CB8AC3E}">
        <p14:creationId xmlns:p14="http://schemas.microsoft.com/office/powerpoint/2010/main" val="23610148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Parameter lists</a:t>
            </a:r>
          </a:p>
          <a:p>
            <a:endParaRPr lang="en-GB" dirty="0"/>
          </a:p>
          <a:p>
            <a:endParaRPr lang="en-GB" dirty="0" smtClean="0"/>
          </a:p>
          <a:p>
            <a:endParaRPr lang="en-GB" dirty="0"/>
          </a:p>
          <a:p>
            <a:endParaRPr lang="en-GB" dirty="0" smtClean="0"/>
          </a:p>
          <a:p>
            <a:pPr lvl="2"/>
            <a:endParaRPr lang="en-GB" dirty="0" smtClean="0"/>
          </a:p>
          <a:p>
            <a:r>
              <a:rPr lang="en-GB" dirty="0" smtClean="0"/>
              <a:t>Body examples</a:t>
            </a:r>
            <a:endParaRPr lang="en-GB" dirty="0"/>
          </a:p>
        </p:txBody>
      </p:sp>
      <p:sp>
        <p:nvSpPr>
          <p:cNvPr id="3" name="Title 2"/>
          <p:cNvSpPr>
            <a:spLocks noGrp="1"/>
          </p:cNvSpPr>
          <p:nvPr>
            <p:ph type="title"/>
          </p:nvPr>
        </p:nvSpPr>
        <p:spPr/>
        <p:txBody>
          <a:bodyPr/>
          <a:lstStyle/>
          <a:p>
            <a:r>
              <a:rPr lang="en-GB" dirty="0" smtClean="0"/>
              <a:t>Lambda: Examples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43</a:t>
            </a:fld>
            <a:endParaRPr lang="de-CH" dirty="0"/>
          </a:p>
        </p:txBody>
      </p:sp>
      <p:sp>
        <p:nvSpPr>
          <p:cNvPr id="8" name="TextBox 7"/>
          <p:cNvSpPr txBox="1"/>
          <p:nvPr/>
        </p:nvSpPr>
        <p:spPr>
          <a:xfrm>
            <a:off x="803092" y="1887116"/>
            <a:ext cx="1643646" cy="1303809"/>
          </a:xfrm>
          <a:prstGeom prst="rect">
            <a:avLst/>
          </a:prstGeom>
          <a:noFill/>
        </p:spPr>
        <p:txBody>
          <a:bodyPr wrap="none" lIns="36000" tIns="36000" rIns="36000" bIns="36000" rtlCol="0">
            <a:spAutoFit/>
          </a:bodyPr>
          <a:lstStyle/>
          <a:p>
            <a:r>
              <a:rPr lang="en-GB" sz="1600" dirty="0" smtClean="0">
                <a:latin typeface="Consolas"/>
              </a:rPr>
              <a:t>(</a:t>
            </a:r>
            <a:r>
              <a:rPr lang="en-GB" sz="1600" dirty="0" err="1" smtClean="0">
                <a:latin typeface="Consolas"/>
              </a:rPr>
              <a:t>int</a:t>
            </a:r>
            <a:r>
              <a:rPr lang="en-GB" sz="1600" dirty="0" smtClean="0">
                <a:latin typeface="Consolas"/>
              </a:rPr>
              <a:t> x) -&gt; x+1</a:t>
            </a:r>
          </a:p>
          <a:p>
            <a:r>
              <a:rPr lang="en-GB" sz="1600" dirty="0" smtClean="0">
                <a:latin typeface="Consolas"/>
              </a:rPr>
              <a:t> </a:t>
            </a:r>
            <a:r>
              <a:rPr lang="en-GB" sz="1600" dirty="0" err="1" smtClean="0">
                <a:latin typeface="Consolas"/>
              </a:rPr>
              <a:t>int</a:t>
            </a:r>
            <a:r>
              <a:rPr lang="en-GB" sz="1600" dirty="0" smtClean="0">
                <a:latin typeface="Consolas"/>
              </a:rPr>
              <a:t> x  -&gt; </a:t>
            </a:r>
            <a:r>
              <a:rPr lang="en-GB" sz="1600" dirty="0">
                <a:latin typeface="Consolas"/>
              </a:rPr>
              <a:t>x+1</a:t>
            </a:r>
            <a:endParaRPr lang="en-GB" sz="1600" dirty="0"/>
          </a:p>
          <a:p>
            <a:r>
              <a:rPr lang="en-GB" sz="1600" dirty="0">
                <a:latin typeface="Consolas"/>
              </a:rPr>
              <a:t> </a:t>
            </a:r>
            <a:r>
              <a:rPr lang="en-GB" sz="1600" dirty="0" smtClean="0">
                <a:latin typeface="Consolas"/>
              </a:rPr>
              <a:t>   (x) -&gt; x+1</a:t>
            </a:r>
          </a:p>
          <a:p>
            <a:r>
              <a:rPr lang="en-GB" sz="1600" dirty="0" smtClean="0">
                <a:latin typeface="Consolas"/>
              </a:rPr>
              <a:t>     x  -&gt; x+1</a:t>
            </a:r>
          </a:p>
          <a:p>
            <a:r>
              <a:rPr lang="en-GB" sz="1600" dirty="0" smtClean="0">
                <a:latin typeface="Consolas"/>
              </a:rPr>
              <a:t>     () -&gt; 42</a:t>
            </a:r>
            <a:endParaRPr lang="en-GB" sz="1600" dirty="0"/>
          </a:p>
        </p:txBody>
      </p:sp>
      <p:sp>
        <p:nvSpPr>
          <p:cNvPr id="9" name="TextBox 8"/>
          <p:cNvSpPr txBox="1"/>
          <p:nvPr/>
        </p:nvSpPr>
        <p:spPr>
          <a:xfrm>
            <a:off x="4621725" y="1887116"/>
            <a:ext cx="2316907" cy="1303809"/>
          </a:xfrm>
          <a:prstGeom prst="rect">
            <a:avLst/>
          </a:prstGeom>
          <a:noFill/>
        </p:spPr>
        <p:txBody>
          <a:bodyPr wrap="none" lIns="36000" tIns="36000" rIns="36000" bIns="36000" rtlCol="0">
            <a:spAutoFit/>
          </a:bodyPr>
          <a:lstStyle/>
          <a:p>
            <a:r>
              <a:rPr lang="en-GB" sz="1600" dirty="0" smtClean="0">
                <a:latin typeface="Consolas"/>
              </a:rPr>
              <a:t>(</a:t>
            </a:r>
            <a:r>
              <a:rPr lang="en-GB" sz="1600" dirty="0" err="1" smtClean="0">
                <a:latin typeface="Consolas"/>
              </a:rPr>
              <a:t>int</a:t>
            </a:r>
            <a:r>
              <a:rPr lang="en-GB" sz="1600" dirty="0" smtClean="0">
                <a:latin typeface="Consolas"/>
              </a:rPr>
              <a:t> </a:t>
            </a:r>
            <a:r>
              <a:rPr lang="en-GB" sz="1600" dirty="0" err="1" smtClean="0">
                <a:latin typeface="Consolas"/>
              </a:rPr>
              <a:t>x,int</a:t>
            </a:r>
            <a:r>
              <a:rPr lang="en-GB" sz="1600" dirty="0" smtClean="0">
                <a:latin typeface="Consolas"/>
              </a:rPr>
              <a:t> y) -&gt; </a:t>
            </a:r>
            <a:r>
              <a:rPr lang="en-GB" sz="1600" dirty="0" err="1" smtClean="0">
                <a:latin typeface="Consolas"/>
              </a:rPr>
              <a:t>x+y</a:t>
            </a:r>
            <a:endParaRPr lang="en-GB" sz="1600" dirty="0" smtClean="0">
              <a:latin typeface="Consolas"/>
            </a:endParaRPr>
          </a:p>
          <a:p>
            <a:r>
              <a:rPr lang="en-GB" sz="1600" dirty="0" smtClean="0">
                <a:latin typeface="Consolas"/>
              </a:rPr>
              <a:t> </a:t>
            </a:r>
            <a:r>
              <a:rPr lang="en-GB" sz="1600" dirty="0" err="1" smtClean="0">
                <a:latin typeface="Consolas"/>
              </a:rPr>
              <a:t>int</a:t>
            </a:r>
            <a:r>
              <a:rPr lang="en-GB" sz="1600" dirty="0" smtClean="0">
                <a:latin typeface="Consolas"/>
              </a:rPr>
              <a:t> </a:t>
            </a:r>
            <a:r>
              <a:rPr lang="en-GB" sz="1600" dirty="0" err="1" smtClean="0">
                <a:latin typeface="Consolas"/>
              </a:rPr>
              <a:t>x,int</a:t>
            </a:r>
            <a:r>
              <a:rPr lang="en-GB" sz="1600" dirty="0" smtClean="0">
                <a:latin typeface="Consolas"/>
              </a:rPr>
              <a:t> y  </a:t>
            </a:r>
            <a:r>
              <a:rPr lang="en-GB" sz="1600" dirty="0">
                <a:latin typeface="Consolas"/>
              </a:rPr>
              <a:t>-&gt; </a:t>
            </a:r>
            <a:r>
              <a:rPr lang="en-GB" sz="1600" dirty="0" err="1">
                <a:latin typeface="Consolas"/>
              </a:rPr>
              <a:t>x+y</a:t>
            </a:r>
            <a:endParaRPr lang="en-GB" sz="1600" dirty="0">
              <a:latin typeface="Consolas"/>
            </a:endParaRPr>
          </a:p>
          <a:p>
            <a:r>
              <a:rPr lang="en-GB" sz="1600" dirty="0" smtClean="0">
                <a:latin typeface="Consolas"/>
              </a:rPr>
              <a:t>    (</a:t>
            </a:r>
            <a:r>
              <a:rPr lang="en-GB" sz="1600" dirty="0" err="1" smtClean="0">
                <a:latin typeface="Consolas"/>
              </a:rPr>
              <a:t>x,y</a:t>
            </a:r>
            <a:r>
              <a:rPr lang="en-GB" sz="1600" dirty="0" smtClean="0">
                <a:latin typeface="Consolas"/>
              </a:rPr>
              <a:t>)     -&gt; </a:t>
            </a:r>
            <a:r>
              <a:rPr lang="en-GB" sz="1600" dirty="0" err="1" smtClean="0">
                <a:latin typeface="Consolas"/>
              </a:rPr>
              <a:t>x+y</a:t>
            </a:r>
            <a:endParaRPr lang="en-GB" sz="1600" dirty="0" smtClean="0">
              <a:latin typeface="Consolas"/>
            </a:endParaRPr>
          </a:p>
          <a:p>
            <a:r>
              <a:rPr lang="en-GB" sz="1600" dirty="0" smtClean="0">
                <a:latin typeface="Consolas"/>
              </a:rPr>
              <a:t>     </a:t>
            </a:r>
            <a:r>
              <a:rPr lang="en-GB" sz="1600" dirty="0" err="1" smtClean="0">
                <a:latin typeface="Consolas"/>
              </a:rPr>
              <a:t>x,y</a:t>
            </a:r>
            <a:r>
              <a:rPr lang="en-GB" sz="1600" dirty="0" smtClean="0">
                <a:latin typeface="Consolas"/>
              </a:rPr>
              <a:t>      </a:t>
            </a:r>
            <a:r>
              <a:rPr lang="en-GB" sz="1600" dirty="0">
                <a:latin typeface="Consolas"/>
              </a:rPr>
              <a:t>-&gt; </a:t>
            </a:r>
            <a:r>
              <a:rPr lang="en-GB" sz="1600" dirty="0" err="1" smtClean="0">
                <a:latin typeface="Consolas"/>
              </a:rPr>
              <a:t>x+y</a:t>
            </a:r>
            <a:endParaRPr lang="en-GB" sz="1600" dirty="0" smtClean="0">
              <a:latin typeface="Consolas"/>
            </a:endParaRPr>
          </a:p>
          <a:p>
            <a:r>
              <a:rPr lang="en-GB" sz="1600" dirty="0">
                <a:latin typeface="Consolas"/>
              </a:rPr>
              <a:t> </a:t>
            </a:r>
            <a:r>
              <a:rPr lang="en-GB" sz="1600" dirty="0" smtClean="0">
                <a:latin typeface="Consolas"/>
              </a:rPr>
              <a:t>   (</a:t>
            </a:r>
            <a:r>
              <a:rPr lang="en-GB" sz="1600" dirty="0" err="1" smtClean="0">
                <a:latin typeface="Consolas"/>
              </a:rPr>
              <a:t>x,int</a:t>
            </a:r>
            <a:r>
              <a:rPr lang="en-GB" sz="1600" dirty="0" smtClean="0">
                <a:latin typeface="Consolas"/>
              </a:rPr>
              <a:t> y) </a:t>
            </a:r>
            <a:r>
              <a:rPr lang="en-GB" sz="1600" dirty="0">
                <a:latin typeface="Consolas"/>
              </a:rPr>
              <a:t>-&gt; </a:t>
            </a:r>
            <a:r>
              <a:rPr lang="en-GB" sz="1600" dirty="0" err="1">
                <a:latin typeface="Consolas"/>
              </a:rPr>
              <a:t>x+y</a:t>
            </a:r>
            <a:endParaRPr lang="en-GB" sz="1600" dirty="0" smtClean="0"/>
          </a:p>
        </p:txBody>
      </p:sp>
      <p:sp>
        <p:nvSpPr>
          <p:cNvPr id="10" name="TextBox 9"/>
          <p:cNvSpPr txBox="1"/>
          <p:nvPr/>
        </p:nvSpPr>
        <p:spPr>
          <a:xfrm>
            <a:off x="2455486" y="1885644"/>
            <a:ext cx="2207903" cy="565146"/>
          </a:xfrm>
          <a:prstGeom prst="rect">
            <a:avLst/>
          </a:prstGeom>
          <a:noFill/>
        </p:spPr>
        <p:txBody>
          <a:bodyPr wrap="none" lIns="36000" tIns="36000" rIns="36000" bIns="36000" rtlCol="0">
            <a:spAutoFit/>
          </a:bodyPr>
          <a:lstStyle/>
          <a:p>
            <a:endParaRPr lang="en-GB" sz="1600" i="1" dirty="0" smtClean="0">
              <a:solidFill>
                <a:srgbClr val="FF0000"/>
              </a:solidFill>
              <a:latin typeface="+mn-lt"/>
            </a:endParaRPr>
          </a:p>
          <a:p>
            <a:r>
              <a:rPr lang="en-GB" sz="1600" i="1" dirty="0" smtClean="0">
                <a:solidFill>
                  <a:srgbClr val="FF0000"/>
                </a:solidFill>
                <a:latin typeface="+mn-lt"/>
              </a:rPr>
              <a:t>use () with </a:t>
            </a:r>
            <a:r>
              <a:rPr lang="en-GB" sz="1600" i="1" dirty="0" err="1" smtClean="0">
                <a:solidFill>
                  <a:srgbClr val="FF0000"/>
                </a:solidFill>
                <a:latin typeface="+mn-lt"/>
              </a:rPr>
              <a:t>param</a:t>
            </a:r>
            <a:r>
              <a:rPr lang="en-GB" sz="1600" i="1" dirty="0" smtClean="0">
                <a:solidFill>
                  <a:srgbClr val="FF0000"/>
                </a:solidFill>
                <a:latin typeface="+mn-lt"/>
              </a:rPr>
              <a:t> types</a:t>
            </a:r>
            <a:endParaRPr lang="en-GB" sz="1600" i="1" dirty="0">
              <a:solidFill>
                <a:srgbClr val="FF0000"/>
              </a:solidFill>
              <a:latin typeface="+mn-lt"/>
            </a:endParaRPr>
          </a:p>
        </p:txBody>
      </p:sp>
      <p:sp>
        <p:nvSpPr>
          <p:cNvPr id="11" name="TextBox 10"/>
          <p:cNvSpPr txBox="1"/>
          <p:nvPr/>
        </p:nvSpPr>
        <p:spPr>
          <a:xfrm>
            <a:off x="6939953" y="1878969"/>
            <a:ext cx="2207903" cy="1550031"/>
          </a:xfrm>
          <a:prstGeom prst="rect">
            <a:avLst/>
          </a:prstGeom>
          <a:noFill/>
        </p:spPr>
        <p:txBody>
          <a:bodyPr wrap="none" lIns="36000" tIns="36000" rIns="36000" bIns="36000" rtlCol="0">
            <a:spAutoFit/>
          </a:bodyPr>
          <a:lstStyle/>
          <a:p>
            <a:endParaRPr lang="en-GB" sz="1600" i="1" dirty="0" smtClean="0">
              <a:solidFill>
                <a:srgbClr val="FF0000"/>
              </a:solidFill>
              <a:latin typeface="+mn-lt"/>
            </a:endParaRPr>
          </a:p>
          <a:p>
            <a:r>
              <a:rPr lang="en-GB" sz="1600" i="1" dirty="0" smtClean="0">
                <a:solidFill>
                  <a:srgbClr val="FF0000"/>
                </a:solidFill>
                <a:latin typeface="+mn-lt"/>
              </a:rPr>
              <a:t>use () with </a:t>
            </a:r>
            <a:r>
              <a:rPr lang="en-GB" sz="1600" i="1" dirty="0" err="1" smtClean="0">
                <a:solidFill>
                  <a:srgbClr val="FF0000"/>
                </a:solidFill>
                <a:latin typeface="+mn-lt"/>
              </a:rPr>
              <a:t>param</a:t>
            </a:r>
            <a:r>
              <a:rPr lang="en-GB" sz="1600" i="1" dirty="0" smtClean="0">
                <a:solidFill>
                  <a:srgbClr val="FF0000"/>
                </a:solidFill>
                <a:latin typeface="+mn-lt"/>
              </a:rPr>
              <a:t> types</a:t>
            </a:r>
            <a:endParaRPr lang="en-GB" sz="1600" i="1" dirty="0">
              <a:solidFill>
                <a:srgbClr val="FF0000"/>
              </a:solidFill>
              <a:latin typeface="+mn-lt"/>
            </a:endParaRPr>
          </a:p>
          <a:p>
            <a:endParaRPr lang="en-GB" sz="1600" i="1" dirty="0" smtClean="0">
              <a:solidFill>
                <a:srgbClr val="FF0000"/>
              </a:solidFill>
              <a:latin typeface="+mn-lt"/>
            </a:endParaRPr>
          </a:p>
          <a:p>
            <a:r>
              <a:rPr lang="en-GB" sz="1600" i="1" dirty="0">
                <a:solidFill>
                  <a:srgbClr val="FF0000"/>
                </a:solidFill>
              </a:rPr>
              <a:t>use () </a:t>
            </a:r>
            <a:r>
              <a:rPr lang="en-GB" sz="1600" i="1" dirty="0" smtClean="0">
                <a:solidFill>
                  <a:srgbClr val="FF0000"/>
                </a:solidFill>
              </a:rPr>
              <a:t>with &gt; 1 </a:t>
            </a:r>
            <a:r>
              <a:rPr lang="en-GB" sz="1600" i="1" dirty="0" err="1" smtClean="0">
                <a:solidFill>
                  <a:srgbClr val="FF0000"/>
                </a:solidFill>
              </a:rPr>
              <a:t>param</a:t>
            </a:r>
            <a:endParaRPr lang="en-GB" sz="1600" i="1" dirty="0" smtClean="0">
              <a:solidFill>
                <a:srgbClr val="FF0000"/>
              </a:solidFill>
            </a:endParaRPr>
          </a:p>
          <a:p>
            <a:r>
              <a:rPr lang="en-GB" sz="1600" i="1" dirty="0" smtClean="0">
                <a:solidFill>
                  <a:srgbClr val="FF0000"/>
                </a:solidFill>
              </a:rPr>
              <a:t>mix of </a:t>
            </a:r>
            <a:r>
              <a:rPr lang="en-GB" sz="1600" i="1" dirty="0" err="1" smtClean="0">
                <a:solidFill>
                  <a:srgbClr val="FF0000"/>
                </a:solidFill>
              </a:rPr>
              <a:t>params</a:t>
            </a:r>
            <a:r>
              <a:rPr lang="en-GB" sz="1600" i="1" dirty="0" smtClean="0">
                <a:solidFill>
                  <a:srgbClr val="FF0000"/>
                </a:solidFill>
              </a:rPr>
              <a:t> w/o type</a:t>
            </a:r>
            <a:endParaRPr lang="en-GB" sz="1600" i="1" dirty="0">
              <a:solidFill>
                <a:srgbClr val="FF0000"/>
              </a:solidFill>
            </a:endParaRPr>
          </a:p>
          <a:p>
            <a:endParaRPr lang="en-GB" sz="1600" i="1" dirty="0" smtClean="0">
              <a:solidFill>
                <a:srgbClr val="FF0000"/>
              </a:solidFill>
              <a:latin typeface="+mn-lt"/>
            </a:endParaRPr>
          </a:p>
        </p:txBody>
      </p:sp>
      <p:sp>
        <p:nvSpPr>
          <p:cNvPr id="12" name="TextBox 11"/>
          <p:cNvSpPr txBox="1"/>
          <p:nvPr/>
        </p:nvSpPr>
        <p:spPr>
          <a:xfrm>
            <a:off x="817292" y="3861048"/>
            <a:ext cx="5795424" cy="2534916"/>
          </a:xfrm>
          <a:prstGeom prst="rect">
            <a:avLst/>
          </a:prstGeom>
          <a:noFill/>
        </p:spPr>
        <p:txBody>
          <a:bodyPr wrap="none" lIns="36000" tIns="36000" rIns="36000" bIns="36000" rtlCol="0">
            <a:spAutoFit/>
          </a:bodyPr>
          <a:lstStyle/>
          <a:p>
            <a:r>
              <a:rPr lang="en-GB" sz="1600" dirty="0">
                <a:latin typeface="Consolas"/>
              </a:rPr>
              <a:t>(</a:t>
            </a:r>
            <a:r>
              <a:rPr lang="en-GB" sz="1600" dirty="0" err="1">
                <a:latin typeface="Consolas"/>
              </a:rPr>
              <a:t>int</a:t>
            </a:r>
            <a:r>
              <a:rPr lang="en-GB" sz="1600" dirty="0">
                <a:latin typeface="Consolas"/>
              </a:rPr>
              <a:t> x) -&gt; x+1</a:t>
            </a:r>
            <a:endParaRPr lang="en-GB" sz="1600" dirty="0"/>
          </a:p>
          <a:p>
            <a:r>
              <a:rPr lang="en-GB" sz="1600" dirty="0">
                <a:latin typeface="Consolas"/>
              </a:rPr>
              <a:t>(</a:t>
            </a:r>
            <a:r>
              <a:rPr lang="en-GB" sz="1600" dirty="0" err="1">
                <a:latin typeface="Consolas"/>
              </a:rPr>
              <a:t>int</a:t>
            </a:r>
            <a:r>
              <a:rPr lang="en-GB" sz="1600" dirty="0">
                <a:latin typeface="Consolas"/>
              </a:rPr>
              <a:t> x) -&gt; { return x+1; }</a:t>
            </a:r>
            <a:endParaRPr lang="en-GB" sz="1600" dirty="0"/>
          </a:p>
          <a:p>
            <a:endParaRPr lang="en-GB" sz="1600" dirty="0" smtClean="0">
              <a:latin typeface="Consolas"/>
            </a:endParaRPr>
          </a:p>
          <a:p>
            <a:r>
              <a:rPr lang="en-GB" sz="1600" dirty="0" smtClean="0">
                <a:latin typeface="Consolas"/>
              </a:rPr>
              <a:t>() -&gt; </a:t>
            </a:r>
            <a:r>
              <a:rPr lang="en-GB" sz="1600" dirty="0" err="1" smtClean="0">
                <a:latin typeface="Consolas"/>
              </a:rPr>
              <a:t>System.gc</a:t>
            </a:r>
            <a:r>
              <a:rPr lang="en-GB" sz="1600" dirty="0" smtClean="0">
                <a:latin typeface="Consolas"/>
              </a:rPr>
              <a:t>()</a:t>
            </a:r>
          </a:p>
          <a:p>
            <a:endParaRPr lang="en-GB" sz="1600" dirty="0" smtClean="0">
              <a:latin typeface="Consolas"/>
            </a:endParaRPr>
          </a:p>
          <a:p>
            <a:r>
              <a:rPr lang="en-GB" sz="1600" dirty="0" smtClean="0">
                <a:latin typeface="Consolas"/>
              </a:rPr>
              <a:t>(String[] </a:t>
            </a:r>
            <a:r>
              <a:rPr lang="en-GB" sz="1600" dirty="0" err="1" smtClean="0">
                <a:latin typeface="Consolas"/>
              </a:rPr>
              <a:t>args</a:t>
            </a:r>
            <a:r>
              <a:rPr lang="en-GB" sz="1600" dirty="0" smtClean="0">
                <a:latin typeface="Consolas"/>
              </a:rPr>
              <a:t>) -&gt; (</a:t>
            </a:r>
            <a:r>
              <a:rPr lang="en-GB" sz="1600" dirty="0" err="1" smtClean="0">
                <a:latin typeface="Consolas"/>
              </a:rPr>
              <a:t>args</a:t>
            </a:r>
            <a:r>
              <a:rPr lang="en-GB" sz="1600" dirty="0" smtClean="0">
                <a:latin typeface="Consolas"/>
              </a:rPr>
              <a:t> != null) ? </a:t>
            </a:r>
            <a:r>
              <a:rPr lang="en-GB" sz="1600" dirty="0" err="1" smtClean="0">
                <a:latin typeface="Consolas"/>
              </a:rPr>
              <a:t>args.length</a:t>
            </a:r>
            <a:r>
              <a:rPr lang="en-GB" sz="1600" dirty="0" smtClean="0">
                <a:latin typeface="Consolas"/>
              </a:rPr>
              <a:t> : 0</a:t>
            </a:r>
          </a:p>
          <a:p>
            <a:r>
              <a:rPr lang="en-GB" sz="1600" dirty="0" smtClean="0">
                <a:latin typeface="Consolas"/>
              </a:rPr>
              <a:t>(String[] </a:t>
            </a:r>
            <a:r>
              <a:rPr lang="en-GB" sz="1600" dirty="0" err="1" smtClean="0">
                <a:latin typeface="Consolas"/>
              </a:rPr>
              <a:t>args</a:t>
            </a:r>
            <a:r>
              <a:rPr lang="en-GB" sz="1600" dirty="0" smtClean="0">
                <a:latin typeface="Consolas"/>
              </a:rPr>
              <a:t>) -&gt; { </a:t>
            </a:r>
          </a:p>
          <a:p>
            <a:r>
              <a:rPr lang="en-GB" sz="1600" dirty="0">
                <a:latin typeface="Consolas"/>
              </a:rPr>
              <a:t> </a:t>
            </a:r>
            <a:r>
              <a:rPr lang="en-GB" sz="1600" dirty="0" smtClean="0">
                <a:latin typeface="Consolas"/>
              </a:rPr>
              <a:t> if(</a:t>
            </a:r>
            <a:r>
              <a:rPr lang="en-GB" sz="1600" dirty="0" err="1" smtClean="0">
                <a:latin typeface="Consolas"/>
              </a:rPr>
              <a:t>args</a:t>
            </a:r>
            <a:r>
              <a:rPr lang="en-GB" sz="1600" dirty="0" smtClean="0">
                <a:latin typeface="Consolas"/>
              </a:rPr>
              <a:t> != null)</a:t>
            </a:r>
          </a:p>
          <a:p>
            <a:r>
              <a:rPr lang="en-GB" sz="1600" dirty="0">
                <a:latin typeface="Consolas"/>
              </a:rPr>
              <a:t> </a:t>
            </a:r>
            <a:r>
              <a:rPr lang="en-GB" sz="1600" dirty="0" smtClean="0">
                <a:latin typeface="Consolas"/>
              </a:rPr>
              <a:t> …</a:t>
            </a:r>
          </a:p>
          <a:p>
            <a:r>
              <a:rPr lang="en-GB" sz="1600" dirty="0" smtClean="0">
                <a:latin typeface="Consolas"/>
              </a:rPr>
              <a:t>}</a:t>
            </a:r>
          </a:p>
        </p:txBody>
      </p:sp>
      <p:sp>
        <p:nvSpPr>
          <p:cNvPr id="5" name="5-Point Star 4"/>
          <p:cNvSpPr/>
          <p:nvPr/>
        </p:nvSpPr>
        <p:spPr>
          <a:xfrm>
            <a:off x="8540604" y="6226796"/>
            <a:ext cx="360040" cy="33833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GB" sz="1600" dirty="0" err="1" smtClean="0"/>
          </a:p>
        </p:txBody>
      </p:sp>
    </p:spTree>
    <p:extLst>
      <p:ext uri="{BB962C8B-B14F-4D97-AF65-F5344CB8AC3E}">
        <p14:creationId xmlns:p14="http://schemas.microsoft.com/office/powerpoint/2010/main" val="171239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8">
                                            <p:txEl>
                                              <p:pRg st="0" end="0"/>
                                            </p:txEl>
                                          </p:spTgt>
                                        </p:tgtEl>
                                        <p:attrNameLst>
                                          <p:attrName>style.color</p:attrName>
                                        </p:attrNameLst>
                                      </p:cBhvr>
                                      <p:to>
                                        <p:clrVal>
                                          <a:srgbClr val="33CC33"/>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mph" presetSubtype="1" nodeType="clickEffect">
                                  <p:stCondLst>
                                    <p:cond delay="0"/>
                                  </p:stCondLst>
                                  <p:childTnLst>
                                    <p:set>
                                      <p:cBhvr override="childStyle">
                                        <p:cTn id="14" dur="indefinite"/>
                                        <p:tgtEl>
                                          <p:spTgt spid="8">
                                            <p:txEl>
                                              <p:pRg st="1" end="1"/>
                                            </p:txEl>
                                          </p:spTgt>
                                        </p:tgtEl>
                                        <p:attrNameLst>
                                          <p:attrName>style.color</p:attrName>
                                        </p:attrNameLst>
                                      </p:cBhvr>
                                      <p:to>
                                        <p:clrVal>
                                          <a:srgbClr val="E00000"/>
                                        </p:clrVal>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8">
                                            <p:txEl>
                                              <p:pRg st="2" end="2"/>
                                            </p:txEl>
                                          </p:spTgt>
                                        </p:tgtEl>
                                        <p:attrNameLst>
                                          <p:attrName>style.color</p:attrName>
                                        </p:attrNameLst>
                                      </p:cBhvr>
                                      <p:to>
                                        <p:clrVal>
                                          <a:srgbClr val="33CC33"/>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nodeType="clickEffect">
                                  <p:stCondLst>
                                    <p:cond delay="0"/>
                                  </p:stCondLst>
                                  <p:childTnLst>
                                    <p:set>
                                      <p:cBhvr override="childStyle">
                                        <p:cTn id="32" dur="indefinite"/>
                                        <p:tgtEl>
                                          <p:spTgt spid="8">
                                            <p:txEl>
                                              <p:pRg st="3" end="3"/>
                                            </p:txEl>
                                          </p:spTgt>
                                        </p:tgtEl>
                                        <p:attrNameLst>
                                          <p:attrName>style.color</p:attrName>
                                        </p:attrNameLst>
                                      </p:cBhvr>
                                      <p:to>
                                        <p:clrVal>
                                          <a:srgbClr val="33CC33"/>
                                        </p:clrVal>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1" nodeType="clickEffect">
                                  <p:stCondLst>
                                    <p:cond delay="0"/>
                                  </p:stCondLst>
                                  <p:childTnLst>
                                    <p:set>
                                      <p:cBhvr override="childStyle">
                                        <p:cTn id="40" dur="indefinite"/>
                                        <p:tgtEl>
                                          <p:spTgt spid="8">
                                            <p:txEl>
                                              <p:pRg st="4" end="4"/>
                                            </p:txEl>
                                          </p:spTgt>
                                        </p:tgtEl>
                                        <p:attrNameLst>
                                          <p:attrName>style.color</p:attrName>
                                        </p:attrNameLst>
                                      </p:cBhvr>
                                      <p:to>
                                        <p:clrVal>
                                          <a:srgbClr val="33CC33"/>
                                        </p:clrVal>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nodeType="clickEffect">
                                  <p:stCondLst>
                                    <p:cond delay="0"/>
                                  </p:stCondLst>
                                  <p:childTnLst>
                                    <p:set>
                                      <p:cBhvr override="childStyle">
                                        <p:cTn id="48" dur="indefinite"/>
                                        <p:tgtEl>
                                          <p:spTgt spid="9">
                                            <p:txEl>
                                              <p:pRg st="0" end="0"/>
                                            </p:txEl>
                                          </p:spTgt>
                                        </p:tgtEl>
                                        <p:attrNameLst>
                                          <p:attrName>style.color</p:attrName>
                                        </p:attrNameLst>
                                      </p:cBhvr>
                                      <p:to>
                                        <p:clrVal>
                                          <a:srgbClr val="33CC33"/>
                                        </p:clrVal>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mph" presetSubtype="1" nodeType="clickEffect">
                                  <p:stCondLst>
                                    <p:cond delay="0"/>
                                  </p:stCondLst>
                                  <p:childTnLst>
                                    <p:set>
                                      <p:cBhvr override="childStyle">
                                        <p:cTn id="56" dur="indefinite"/>
                                        <p:tgtEl>
                                          <p:spTgt spid="9">
                                            <p:txEl>
                                              <p:pRg st="1" end="1"/>
                                            </p:txEl>
                                          </p:spTgt>
                                        </p:tgtEl>
                                        <p:attrNameLst>
                                          <p:attrName>style.color</p:attrName>
                                        </p:attrNameLst>
                                      </p:cBhvr>
                                      <p:to>
                                        <p:clrVal>
                                          <a:srgbClr val="E00000"/>
                                        </p:clrVal>
                                      </p:to>
                                    </p:set>
                                  </p:childTnLst>
                                </p:cTn>
                              </p:par>
                              <p:par>
                                <p:cTn id="57" presetID="1" presetClass="entr" presetSubtype="0" fill="hold" nodeType="with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nodeType="clickEffect">
                                  <p:stCondLst>
                                    <p:cond delay="0"/>
                                  </p:stCondLst>
                                  <p:childTnLst>
                                    <p:set>
                                      <p:cBhvr override="childStyle">
                                        <p:cTn id="66" dur="indefinite"/>
                                        <p:tgtEl>
                                          <p:spTgt spid="9">
                                            <p:txEl>
                                              <p:pRg st="2" end="2"/>
                                            </p:txEl>
                                          </p:spTgt>
                                        </p:tgtEl>
                                        <p:attrNameLst>
                                          <p:attrName>style.color</p:attrName>
                                        </p:attrNameLst>
                                      </p:cBhvr>
                                      <p:to>
                                        <p:clrVal>
                                          <a:srgbClr val="33CC33"/>
                                        </p:clrVal>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9">
                                            <p:txEl>
                                              <p:pRg st="3" end="3"/>
                                            </p:txEl>
                                          </p:spTgt>
                                        </p:tgtEl>
                                        <p:attrNameLst>
                                          <p:attrName>style.color</p:attrName>
                                        </p:attrNameLst>
                                      </p:cBhvr>
                                      <p:to>
                                        <p:clrVal>
                                          <a:srgbClr val="E00000"/>
                                        </p:clrVal>
                                      </p:to>
                                    </p:set>
                                  </p:childTnLst>
                                </p:cTn>
                              </p:par>
                              <p:par>
                                <p:cTn id="75" presetID="1" presetClass="entr" presetSubtype="0" fill="hold" nodeType="withEffect">
                                  <p:stCondLst>
                                    <p:cond delay="0"/>
                                  </p:stCondLst>
                                  <p:childTnLst>
                                    <p:set>
                                      <p:cBhvr>
                                        <p:cTn id="7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nodeType="clickEffect">
                                  <p:stCondLst>
                                    <p:cond delay="0"/>
                                  </p:stCondLst>
                                  <p:childTnLst>
                                    <p:set>
                                      <p:cBhvr override="childStyle">
                                        <p:cTn id="84" dur="indefinite"/>
                                        <p:tgtEl>
                                          <p:spTgt spid="9">
                                            <p:txEl>
                                              <p:pRg st="4" end="4"/>
                                            </p:txEl>
                                          </p:spTgt>
                                        </p:tgtEl>
                                        <p:attrNameLst>
                                          <p:attrName>style.color</p:attrName>
                                        </p:attrNameLst>
                                      </p:cBhvr>
                                      <p:to>
                                        <p:clrVal>
                                          <a:srgbClr val="E00000"/>
                                        </p:clrVal>
                                      </p:to>
                                    </p:set>
                                  </p:childTnLst>
                                </p:cTn>
                              </p:par>
                              <p:par>
                                <p:cTn id="85" presetID="1" presetClass="entr" presetSubtype="0" fill="hold" nodeType="withEffect">
                                  <p:stCondLst>
                                    <p:cond delay="0"/>
                                  </p:stCondLst>
                                  <p:childTnLst>
                                    <p:set>
                                      <p:cBhvr>
                                        <p:cTn id="8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6" end="6"/>
                                            </p:txEl>
                                          </p:spTgt>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
                                            <p:txEl>
                                              <p:pRg st="7" end="7"/>
                                            </p:txEl>
                                          </p:spTgt>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
                                            <p:txEl>
                                              <p:pRg st="8" end="8"/>
                                            </p:txEl>
                                          </p:spTgt>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6" presetClass="entr" presetSubtype="0" fill="hold" grpId="0" nodeType="click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down)">
                                      <p:cBhvr>
                                        <p:cTn id="121" dur="870">
                                          <p:stCondLst>
                                            <p:cond delay="0"/>
                                          </p:stCondLst>
                                        </p:cTn>
                                        <p:tgtEl>
                                          <p:spTgt spid="5"/>
                                        </p:tgtEl>
                                      </p:cBhvr>
                                    </p:animEffect>
                                    <p:anim calcmode="lin" valueType="num">
                                      <p:cBhvr>
                                        <p:cTn id="122"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23"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24"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25"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6"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27" dur="39">
                                          <p:stCondLst>
                                            <p:cond delay="975"/>
                                          </p:stCondLst>
                                        </p:cTn>
                                        <p:tgtEl>
                                          <p:spTgt spid="5"/>
                                        </p:tgtEl>
                                      </p:cBhvr>
                                      <p:to x="100000" y="60000"/>
                                    </p:animScale>
                                    <p:animScale>
                                      <p:cBhvr>
                                        <p:cTn id="128" dur="249" decel="50000">
                                          <p:stCondLst>
                                            <p:cond delay="1014"/>
                                          </p:stCondLst>
                                        </p:cTn>
                                        <p:tgtEl>
                                          <p:spTgt spid="5"/>
                                        </p:tgtEl>
                                      </p:cBhvr>
                                      <p:to x="100000" y="100000"/>
                                    </p:animScale>
                                    <p:animScale>
                                      <p:cBhvr>
                                        <p:cTn id="129" dur="39">
                                          <p:stCondLst>
                                            <p:cond delay="1968"/>
                                          </p:stCondLst>
                                        </p:cTn>
                                        <p:tgtEl>
                                          <p:spTgt spid="5"/>
                                        </p:tgtEl>
                                      </p:cBhvr>
                                      <p:to x="100000" y="80000"/>
                                    </p:animScale>
                                    <p:animScale>
                                      <p:cBhvr>
                                        <p:cTn id="130" dur="249" decel="50000">
                                          <p:stCondLst>
                                            <p:cond delay="2007"/>
                                          </p:stCondLst>
                                        </p:cTn>
                                        <p:tgtEl>
                                          <p:spTgt spid="5"/>
                                        </p:tgtEl>
                                      </p:cBhvr>
                                      <p:to x="100000" y="100000"/>
                                    </p:animScale>
                                    <p:animScale>
                                      <p:cBhvr>
                                        <p:cTn id="131" dur="39">
                                          <p:stCondLst>
                                            <p:cond delay="2463"/>
                                          </p:stCondLst>
                                        </p:cTn>
                                        <p:tgtEl>
                                          <p:spTgt spid="5"/>
                                        </p:tgtEl>
                                      </p:cBhvr>
                                      <p:to x="100000" y="90000"/>
                                    </p:animScale>
                                    <p:animScale>
                                      <p:cBhvr>
                                        <p:cTn id="132" dur="249" decel="50000">
                                          <p:stCondLst>
                                            <p:cond delay="2502"/>
                                          </p:stCondLst>
                                        </p:cTn>
                                        <p:tgtEl>
                                          <p:spTgt spid="5"/>
                                        </p:tgtEl>
                                      </p:cBhvr>
                                      <p:to x="100000" y="100000"/>
                                    </p:animScale>
                                    <p:animScale>
                                      <p:cBhvr>
                                        <p:cTn id="133" dur="39">
                                          <p:stCondLst>
                                            <p:cond delay="2712"/>
                                          </p:stCondLst>
                                        </p:cTn>
                                        <p:tgtEl>
                                          <p:spTgt spid="5"/>
                                        </p:tgtEl>
                                      </p:cBhvr>
                                      <p:to x="100000" y="95000"/>
                                    </p:animScale>
                                    <p:animScale>
                                      <p:cBhvr>
                                        <p:cTn id="134" dur="249" decel="50000">
                                          <p:stCondLst>
                                            <p:cond delay="2751"/>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Allowed locations of lambda expressions</a:t>
            </a:r>
          </a:p>
          <a:p>
            <a:pPr lvl="1"/>
            <a:r>
              <a:rPr lang="en-GB" dirty="0" smtClean="0"/>
              <a:t>Right side of assignment</a:t>
            </a:r>
          </a:p>
          <a:p>
            <a:pPr lvl="1"/>
            <a:r>
              <a:rPr lang="en-GB" dirty="0" smtClean="0"/>
              <a:t>Argument in method call</a:t>
            </a:r>
          </a:p>
          <a:p>
            <a:pPr lvl="1"/>
            <a:r>
              <a:rPr lang="en-GB" dirty="0" smtClean="0"/>
              <a:t>Return value of return statement</a:t>
            </a:r>
          </a:p>
          <a:p>
            <a:pPr lvl="1"/>
            <a:r>
              <a:rPr lang="en-GB" dirty="0" smtClean="0"/>
              <a:t>Cast expression</a:t>
            </a:r>
          </a:p>
          <a:p>
            <a:pPr lvl="1"/>
            <a:endParaRPr lang="en-GB" dirty="0"/>
          </a:p>
          <a:p>
            <a:r>
              <a:rPr lang="en-GB" dirty="0" smtClean="0"/>
              <a:t>Variable binding</a:t>
            </a:r>
          </a:p>
          <a:p>
            <a:pPr lvl="1"/>
            <a:r>
              <a:rPr lang="en-GB" dirty="0" smtClean="0"/>
              <a:t>Lambda parameters</a:t>
            </a:r>
          </a:p>
          <a:p>
            <a:pPr lvl="1"/>
            <a:r>
              <a:rPr lang="en-GB" dirty="0" smtClean="0"/>
              <a:t>Everything effective final from method</a:t>
            </a:r>
          </a:p>
          <a:p>
            <a:pPr lvl="1"/>
            <a:r>
              <a:rPr lang="en-GB" dirty="0" smtClean="0"/>
              <a:t>Everything from class</a:t>
            </a:r>
          </a:p>
          <a:p>
            <a:pPr lvl="1"/>
            <a:endParaRPr lang="en-GB" dirty="0" smtClean="0"/>
          </a:p>
          <a:p>
            <a:pPr lvl="1"/>
            <a:endParaRPr lang="en-GB" dirty="0"/>
          </a:p>
        </p:txBody>
      </p:sp>
      <p:sp>
        <p:nvSpPr>
          <p:cNvPr id="3" name="Title 2"/>
          <p:cNvSpPr>
            <a:spLocks noGrp="1"/>
          </p:cNvSpPr>
          <p:nvPr>
            <p:ph type="title"/>
          </p:nvPr>
        </p:nvSpPr>
        <p:spPr/>
        <p:txBody>
          <a:bodyPr/>
          <a:lstStyle/>
          <a:p>
            <a:r>
              <a:rPr lang="en-GB" dirty="0" smtClean="0"/>
              <a:t>Lambda II</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44</a:t>
            </a:fld>
            <a:endParaRPr lang="de-CH" dirty="0"/>
          </a:p>
        </p:txBody>
      </p:sp>
    </p:spTree>
    <p:extLst>
      <p:ext uri="{BB962C8B-B14F-4D97-AF65-F5344CB8AC3E}">
        <p14:creationId xmlns:p14="http://schemas.microsoft.com/office/powerpoint/2010/main" val="3750574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Lambda: More Examples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45</a:t>
            </a:fld>
            <a:endParaRPr lang="de-CH" dirty="0"/>
          </a:p>
        </p:txBody>
      </p:sp>
      <p:sp>
        <p:nvSpPr>
          <p:cNvPr id="8" name="TextBox 7"/>
          <p:cNvSpPr txBox="1"/>
          <p:nvPr/>
        </p:nvSpPr>
        <p:spPr>
          <a:xfrm>
            <a:off x="832712" y="1556792"/>
            <a:ext cx="4000060" cy="1057588"/>
          </a:xfrm>
          <a:prstGeom prst="rect">
            <a:avLst/>
          </a:prstGeom>
          <a:solidFill>
            <a:schemeClr val="bg1">
              <a:lumMod val="85000"/>
            </a:schemeClr>
          </a:solidFill>
        </p:spPr>
        <p:txBody>
          <a:bodyPr wrap="none" lIns="36000" tIns="36000" rIns="36000" bIns="36000" rtlCol="0">
            <a:spAutoFit/>
          </a:bodyPr>
          <a:lstStyle/>
          <a:p>
            <a:r>
              <a:rPr lang="en-GB" sz="1600" dirty="0">
                <a:solidFill>
                  <a:srgbClr val="646464"/>
                </a:solidFill>
                <a:latin typeface="Consolas"/>
              </a:rPr>
              <a:t>@</a:t>
            </a:r>
            <a:r>
              <a:rPr lang="en-GB" sz="1600" dirty="0" err="1">
                <a:solidFill>
                  <a:srgbClr val="646464"/>
                </a:solidFill>
                <a:latin typeface="Consolas"/>
              </a:rPr>
              <a:t>FunctionalInterface</a:t>
            </a:r>
            <a:endParaRPr lang="en-GB" sz="1600" dirty="0">
              <a:solidFill>
                <a:srgbClr val="646464"/>
              </a:solidFill>
              <a:latin typeface="Consolas"/>
            </a:endParaRP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b="1" dirty="0" err="1">
                <a:solidFill>
                  <a:srgbClr val="000000"/>
                </a:solidFill>
                <a:latin typeface="Consolas"/>
              </a:rPr>
              <a:t>IntUnaryOperator</a:t>
            </a:r>
            <a:r>
              <a:rPr lang="en-GB" sz="1600" dirty="0">
                <a:solidFill>
                  <a:srgbClr val="000000"/>
                </a:solidFill>
                <a:latin typeface="Consolas"/>
              </a:rPr>
              <a:t> {</a:t>
            </a:r>
          </a:p>
          <a:p>
            <a:r>
              <a:rPr lang="en-GB" sz="1600" dirty="0" smtClean="0">
                <a:solidFill>
                  <a:srgbClr val="7F0055"/>
                </a:solidFill>
                <a:latin typeface="Consolas"/>
              </a:rPr>
              <a:t>  </a:t>
            </a:r>
            <a:r>
              <a:rPr lang="en-GB" sz="1600" dirty="0" err="1" smtClean="0">
                <a:solidFill>
                  <a:srgbClr val="7F0055"/>
                </a:solidFill>
                <a:latin typeface="Consolas"/>
              </a:rPr>
              <a:t>int</a:t>
            </a:r>
            <a:r>
              <a:rPr lang="en-GB" sz="1600" dirty="0" smtClean="0">
                <a:solidFill>
                  <a:srgbClr val="000000"/>
                </a:solidFill>
                <a:latin typeface="Consolas"/>
              </a:rPr>
              <a:t> </a:t>
            </a:r>
            <a:r>
              <a:rPr lang="en-GB" sz="1600" dirty="0" err="1">
                <a:solidFill>
                  <a:srgbClr val="000000"/>
                </a:solidFill>
                <a:latin typeface="Consolas"/>
              </a:rPr>
              <a:t>applyAsInt</a:t>
            </a:r>
            <a:r>
              <a:rPr lang="en-GB" sz="1600" dirty="0">
                <a:solidFill>
                  <a:srgbClr val="000000"/>
                </a:solidFill>
                <a:latin typeface="Consolas"/>
              </a:rPr>
              <a:t>(</a:t>
            </a:r>
            <a:r>
              <a:rPr lang="en-GB" sz="1600" dirty="0" err="1">
                <a:solidFill>
                  <a:srgbClr val="7F0055"/>
                </a:solidFill>
                <a:latin typeface="Consolas"/>
              </a:rPr>
              <a:t>int</a:t>
            </a:r>
            <a:r>
              <a:rPr lang="en-GB" sz="1600" dirty="0">
                <a:solidFill>
                  <a:srgbClr val="000000"/>
                </a:solidFill>
                <a:latin typeface="Consolas"/>
              </a:rPr>
              <a:t> </a:t>
            </a:r>
            <a:r>
              <a:rPr lang="en-GB" sz="1600" dirty="0">
                <a:solidFill>
                  <a:srgbClr val="6A3E3E"/>
                </a:solidFill>
                <a:latin typeface="Consolas"/>
              </a:rPr>
              <a:t>operand</a:t>
            </a:r>
            <a:r>
              <a:rPr lang="en-GB" sz="1600" dirty="0" smtClean="0">
                <a:solidFill>
                  <a:srgbClr val="000000"/>
                </a:solidFill>
                <a:latin typeface="Consolas"/>
              </a:rPr>
              <a:t>);</a:t>
            </a:r>
          </a:p>
          <a:p>
            <a:r>
              <a:rPr lang="en-GB" sz="1600" dirty="0">
                <a:solidFill>
                  <a:srgbClr val="000000"/>
                </a:solidFill>
                <a:latin typeface="Consolas"/>
              </a:rPr>
              <a:t>}</a:t>
            </a:r>
          </a:p>
        </p:txBody>
      </p:sp>
      <p:sp>
        <p:nvSpPr>
          <p:cNvPr id="9" name="TextBox 8"/>
          <p:cNvSpPr txBox="1"/>
          <p:nvPr/>
        </p:nvSpPr>
        <p:spPr>
          <a:xfrm>
            <a:off x="832712" y="2952119"/>
            <a:ext cx="7254156" cy="2534916"/>
          </a:xfrm>
          <a:prstGeom prst="rect">
            <a:avLst/>
          </a:prstGeom>
          <a:solidFill>
            <a:schemeClr val="bg1"/>
          </a:solidFill>
        </p:spPr>
        <p:txBody>
          <a:bodyPr wrap="none" lIns="36000" tIns="36000" rIns="36000" bIns="36000" rtlCol="0">
            <a:spAutoFit/>
          </a:bodyPr>
          <a:lstStyle/>
          <a:p>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a:solidFill>
                  <a:srgbClr val="7F0055"/>
                </a:solidFill>
                <a:latin typeface="Consolas"/>
              </a:rPr>
              <a:t>static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multiply()</a:t>
            </a:r>
            <a:r>
              <a:rPr lang="en-GB" sz="1600" dirty="0">
                <a:solidFill>
                  <a:srgbClr val="000000"/>
                </a:solidFill>
                <a:latin typeface="Consolas"/>
              </a:rPr>
              <a:t> {</a:t>
            </a:r>
          </a:p>
          <a:p>
            <a:r>
              <a:rPr lang="en-GB" sz="1600" b="1" dirty="0" smtClean="0">
                <a:solidFill>
                  <a:srgbClr val="7F0055"/>
                </a:solidFill>
                <a:latin typeface="Consolas"/>
              </a:rPr>
              <a:t>  </a:t>
            </a:r>
            <a:r>
              <a:rPr lang="en-GB" sz="1600" b="1" dirty="0" err="1" smtClean="0">
                <a:solidFill>
                  <a:srgbClr val="7F0055"/>
                </a:solidFill>
                <a:latin typeface="Consolas"/>
              </a:rPr>
              <a:t>int</a:t>
            </a:r>
            <a:r>
              <a:rPr lang="en-GB" sz="1600" dirty="0" smtClean="0">
                <a:solidFill>
                  <a:srgbClr val="000000"/>
                </a:solidFill>
                <a:latin typeface="Consolas"/>
              </a:rPr>
              <a:t> </a:t>
            </a:r>
            <a:r>
              <a:rPr lang="en-GB" sz="1600" dirty="0">
                <a:solidFill>
                  <a:srgbClr val="6A3E3E"/>
                </a:solidFill>
                <a:latin typeface="Consolas"/>
              </a:rPr>
              <a:t>factor</a:t>
            </a:r>
            <a:r>
              <a:rPr lang="en-GB" sz="1600" dirty="0">
                <a:solidFill>
                  <a:srgbClr val="000000"/>
                </a:solidFill>
                <a:latin typeface="Consolas"/>
              </a:rPr>
              <a:t> = 100</a:t>
            </a:r>
            <a:r>
              <a:rPr lang="en-GB" sz="1600" dirty="0" smtClean="0">
                <a:solidFill>
                  <a:srgbClr val="000000"/>
                </a:solidFill>
                <a:latin typeface="Consolas"/>
              </a:rPr>
              <a:t>;</a:t>
            </a:r>
          </a:p>
          <a:p>
            <a:endParaRPr lang="en-GB" sz="1600" dirty="0">
              <a:solidFill>
                <a:srgbClr val="000000"/>
              </a:solidFill>
              <a:latin typeface="Consolas"/>
            </a:endParaRPr>
          </a:p>
          <a:p>
            <a:r>
              <a:rPr lang="en-US" sz="1600" dirty="0" smtClean="0">
                <a:solidFill>
                  <a:srgbClr val="000000"/>
                </a:solidFill>
                <a:latin typeface="Consolas"/>
              </a:rPr>
              <a:t>  </a:t>
            </a:r>
            <a:r>
              <a:rPr lang="en-US" sz="1600" dirty="0" err="1">
                <a:solidFill>
                  <a:srgbClr val="000000"/>
                </a:solidFill>
                <a:latin typeface="Consolas"/>
              </a:rPr>
              <a:t>IntUnaryOperator</a:t>
            </a:r>
            <a:r>
              <a:rPr lang="en-US" sz="1600" dirty="0">
                <a:solidFill>
                  <a:srgbClr val="000000"/>
                </a:solidFill>
                <a:latin typeface="Consolas"/>
              </a:rPr>
              <a:t> </a:t>
            </a:r>
            <a:r>
              <a:rPr lang="en-US" sz="1600" dirty="0">
                <a:solidFill>
                  <a:srgbClr val="6A3E3E"/>
                </a:solidFill>
                <a:latin typeface="Consolas"/>
              </a:rPr>
              <a:t>multiply</a:t>
            </a:r>
            <a:r>
              <a:rPr lang="en-US" sz="1600" dirty="0">
                <a:solidFill>
                  <a:srgbClr val="000000"/>
                </a:solidFill>
                <a:latin typeface="Consolas"/>
              </a:rPr>
              <a:t> = (</a:t>
            </a:r>
            <a:r>
              <a:rPr lang="en-US" sz="1600" b="1"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x</a:t>
            </a:r>
            <a:r>
              <a:rPr lang="en-US" sz="1600" dirty="0">
                <a:solidFill>
                  <a:srgbClr val="000000"/>
                </a:solidFill>
                <a:latin typeface="Consolas"/>
              </a:rPr>
              <a:t>) -&gt; { </a:t>
            </a:r>
            <a:r>
              <a:rPr lang="en-US" sz="1600" b="1" dirty="0">
                <a:solidFill>
                  <a:srgbClr val="7F0055"/>
                </a:solidFill>
                <a:latin typeface="Consolas"/>
              </a:rPr>
              <a:t>return</a:t>
            </a:r>
            <a:r>
              <a:rPr lang="en-US" sz="1600" dirty="0">
                <a:solidFill>
                  <a:srgbClr val="000000"/>
                </a:solidFill>
                <a:latin typeface="Consolas"/>
              </a:rPr>
              <a:t> </a:t>
            </a:r>
            <a:r>
              <a:rPr lang="en-US" sz="1600" dirty="0">
                <a:solidFill>
                  <a:srgbClr val="6A3E3E"/>
                </a:solidFill>
                <a:latin typeface="Consolas"/>
              </a:rPr>
              <a:t>x</a:t>
            </a:r>
            <a:r>
              <a:rPr lang="en-US" sz="1600" dirty="0">
                <a:solidFill>
                  <a:srgbClr val="000000"/>
                </a:solidFill>
                <a:latin typeface="Consolas"/>
              </a:rPr>
              <a:t> * </a:t>
            </a:r>
            <a:r>
              <a:rPr lang="en-US" sz="1600" dirty="0">
                <a:solidFill>
                  <a:srgbClr val="6A3E3E"/>
                </a:solidFill>
                <a:latin typeface="Consolas"/>
              </a:rPr>
              <a:t>factor</a:t>
            </a:r>
            <a:r>
              <a:rPr lang="en-US" sz="1600" dirty="0">
                <a:solidFill>
                  <a:srgbClr val="000000"/>
                </a:solidFill>
                <a:latin typeface="Consolas"/>
              </a:rPr>
              <a:t>; };</a:t>
            </a:r>
            <a:endParaRPr lang="en-GB" sz="1600" dirty="0"/>
          </a:p>
          <a:p>
            <a:endParaRPr lang="en-GB" sz="1600" dirty="0" smtClean="0">
              <a:solidFill>
                <a:srgbClr val="000000"/>
              </a:solidFill>
              <a:latin typeface="Consolas"/>
            </a:endParaRPr>
          </a:p>
          <a:p>
            <a:r>
              <a:rPr lang="en-GB" sz="1600" dirty="0" smtClean="0">
                <a:solidFill>
                  <a:srgbClr val="000000"/>
                </a:solidFill>
                <a:latin typeface="Consolas"/>
              </a:rPr>
              <a:t>  </a:t>
            </a:r>
            <a:r>
              <a:rPr lang="en-GB" sz="1600" dirty="0" err="1" smtClean="0">
                <a:solidFill>
                  <a:srgbClr val="000000"/>
                </a:solidFill>
                <a:latin typeface="Consolas"/>
              </a:rPr>
              <a:t>IntStream</a:t>
            </a:r>
            <a:endParaRPr lang="en-GB" sz="1600" dirty="0">
              <a:solidFill>
                <a:srgbClr val="000000"/>
              </a:solidFill>
              <a:latin typeface="Consolas"/>
            </a:endParaRPr>
          </a:p>
          <a:p>
            <a:r>
              <a:rPr lang="en-GB" sz="1600" dirty="0" smtClean="0">
                <a:solidFill>
                  <a:srgbClr val="000000"/>
                </a:solidFill>
                <a:latin typeface="Consolas"/>
              </a:rPr>
              <a:t>    .</a:t>
            </a:r>
            <a:r>
              <a:rPr lang="en-GB" sz="1600" i="1" dirty="0">
                <a:solidFill>
                  <a:srgbClr val="000000"/>
                </a:solidFill>
                <a:latin typeface="Consolas"/>
              </a:rPr>
              <a:t>range</a:t>
            </a:r>
            <a:r>
              <a:rPr lang="en-GB" sz="1600" dirty="0">
                <a:solidFill>
                  <a:srgbClr val="000000"/>
                </a:solidFill>
                <a:latin typeface="Consolas"/>
              </a:rPr>
              <a:t>(1,10)</a:t>
            </a:r>
          </a:p>
          <a:p>
            <a:r>
              <a:rPr lang="en-GB" sz="1600" dirty="0" smtClean="0">
                <a:solidFill>
                  <a:srgbClr val="000000"/>
                </a:solidFill>
                <a:latin typeface="Consolas"/>
              </a:rPr>
              <a:t>    .</a:t>
            </a:r>
            <a:r>
              <a:rPr lang="en-GB" sz="1600" dirty="0">
                <a:solidFill>
                  <a:srgbClr val="000000"/>
                </a:solidFill>
                <a:latin typeface="Consolas"/>
              </a:rPr>
              <a:t>map(</a:t>
            </a:r>
            <a:r>
              <a:rPr lang="en-GB" sz="1600" dirty="0">
                <a:solidFill>
                  <a:srgbClr val="6A3E3E"/>
                </a:solidFill>
                <a:latin typeface="Consolas"/>
              </a:rPr>
              <a:t>multiply</a:t>
            </a:r>
            <a:r>
              <a:rPr lang="en-GB" sz="1600" dirty="0">
                <a:solidFill>
                  <a:srgbClr val="000000"/>
                </a:solidFill>
                <a:latin typeface="Consolas"/>
              </a:rPr>
              <a:t>)</a:t>
            </a:r>
          </a:p>
          <a:p>
            <a:r>
              <a:rPr lang="en-GB" sz="1600" dirty="0" smtClean="0">
                <a:solidFill>
                  <a:srgbClr val="000000"/>
                </a:solidFill>
                <a:latin typeface="Consolas"/>
              </a:rPr>
              <a:t>    .</a:t>
            </a:r>
            <a:r>
              <a:rPr lang="en-GB" sz="1600" dirty="0" err="1">
                <a:solidFill>
                  <a:srgbClr val="000000"/>
                </a:solidFill>
                <a:latin typeface="Consolas"/>
              </a:rPr>
              <a:t>forEach</a:t>
            </a:r>
            <a:r>
              <a:rPr lang="en-GB" sz="1600" dirty="0">
                <a:solidFill>
                  <a:srgbClr val="000000"/>
                </a:solidFill>
                <a:latin typeface="Consolas"/>
              </a:rPr>
              <a:t>(</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a:solidFill>
                  <a:srgbClr val="000000"/>
                </a:solidFill>
                <a:latin typeface="Consolas"/>
              </a:rPr>
              <a:t>::</a:t>
            </a:r>
            <a:r>
              <a:rPr lang="en-GB" sz="1600" dirty="0" err="1">
                <a:solidFill>
                  <a:srgbClr val="000000"/>
                </a:solidFill>
                <a:latin typeface="Consolas"/>
              </a:rPr>
              <a:t>println</a:t>
            </a:r>
            <a:r>
              <a:rPr lang="en-GB" sz="1600" dirty="0">
                <a:solidFill>
                  <a:srgbClr val="000000"/>
                </a:solidFill>
                <a:latin typeface="Consolas"/>
              </a:rPr>
              <a:t>);</a:t>
            </a:r>
          </a:p>
          <a:p>
            <a:r>
              <a:rPr lang="en-GB" sz="1600" dirty="0">
                <a:solidFill>
                  <a:srgbClr val="000000"/>
                </a:solidFill>
                <a:latin typeface="Consolas"/>
              </a:rPr>
              <a:t>}</a:t>
            </a:r>
          </a:p>
        </p:txBody>
      </p:sp>
      <p:sp>
        <p:nvSpPr>
          <p:cNvPr id="10" name="Rectangle 9"/>
          <p:cNvSpPr/>
          <p:nvPr/>
        </p:nvSpPr>
        <p:spPr>
          <a:xfrm>
            <a:off x="891428" y="3666510"/>
            <a:ext cx="7758608" cy="338554"/>
          </a:xfrm>
          <a:prstGeom prst="rect">
            <a:avLst/>
          </a:prstGeom>
        </p:spPr>
        <p:txBody>
          <a:bodyPr wrap="square">
            <a:spAutoFit/>
          </a:bodyPr>
          <a:lstStyle/>
          <a:p>
            <a:r>
              <a:rPr lang="en-US" sz="1600" dirty="0">
                <a:solidFill>
                  <a:srgbClr val="000000"/>
                </a:solidFill>
                <a:latin typeface="Consolas"/>
              </a:rPr>
              <a:t> </a:t>
            </a:r>
            <a:r>
              <a:rPr lang="en-US" sz="1600" dirty="0" err="1">
                <a:solidFill>
                  <a:srgbClr val="000000"/>
                </a:solidFill>
                <a:latin typeface="Consolas"/>
              </a:rPr>
              <a:t>IntUnaryOperator</a:t>
            </a:r>
            <a:r>
              <a:rPr lang="en-US" sz="1600" dirty="0">
                <a:solidFill>
                  <a:srgbClr val="000000"/>
                </a:solidFill>
                <a:latin typeface="Consolas"/>
              </a:rPr>
              <a:t> </a:t>
            </a:r>
            <a:r>
              <a:rPr lang="en-US" sz="1600" dirty="0">
                <a:solidFill>
                  <a:srgbClr val="6A3E3E"/>
                </a:solidFill>
                <a:latin typeface="Consolas"/>
              </a:rPr>
              <a:t>multiply</a:t>
            </a:r>
            <a:r>
              <a:rPr lang="en-US" sz="1600" dirty="0">
                <a:solidFill>
                  <a:srgbClr val="000000"/>
                </a:solidFill>
                <a:latin typeface="Consolas"/>
              </a:rPr>
              <a:t> = </a:t>
            </a:r>
            <a:r>
              <a:rPr lang="en-US" sz="1600" dirty="0">
                <a:solidFill>
                  <a:srgbClr val="6A3E3E"/>
                </a:solidFill>
                <a:latin typeface="Consolas"/>
              </a:rPr>
              <a:t>x</a:t>
            </a:r>
            <a:r>
              <a:rPr lang="en-US" sz="1600" dirty="0">
                <a:solidFill>
                  <a:srgbClr val="000000"/>
                </a:solidFill>
                <a:latin typeface="Consolas"/>
              </a:rPr>
              <a:t> -&gt; </a:t>
            </a:r>
            <a:r>
              <a:rPr lang="en-US" sz="1600" dirty="0">
                <a:solidFill>
                  <a:srgbClr val="6A3E3E"/>
                </a:solidFill>
                <a:latin typeface="Consolas"/>
              </a:rPr>
              <a:t>x</a:t>
            </a:r>
            <a:r>
              <a:rPr lang="en-US" sz="1600" dirty="0">
                <a:solidFill>
                  <a:srgbClr val="000000"/>
                </a:solidFill>
                <a:latin typeface="Consolas"/>
              </a:rPr>
              <a:t> * </a:t>
            </a:r>
            <a:r>
              <a:rPr lang="en-US" sz="1600" dirty="0">
                <a:solidFill>
                  <a:srgbClr val="6A3E3E"/>
                </a:solidFill>
                <a:latin typeface="Consolas"/>
              </a:rPr>
              <a:t>factor</a:t>
            </a:r>
            <a:r>
              <a:rPr lang="en-US" sz="1600" dirty="0" smtClean="0">
                <a:solidFill>
                  <a:srgbClr val="000000"/>
                </a:solidFill>
                <a:latin typeface="Consolas"/>
              </a:rPr>
              <a:t>;</a:t>
            </a:r>
            <a:endParaRPr lang="en-GB" sz="1600" dirty="0"/>
          </a:p>
        </p:txBody>
      </p:sp>
    </p:spTree>
    <p:extLst>
      <p:ext uri="{BB962C8B-B14F-4D97-AF65-F5344CB8AC3E}">
        <p14:creationId xmlns:p14="http://schemas.microsoft.com/office/powerpoint/2010/main" val="142127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9">
                                            <p:txEl>
                                              <p:pRg st="3" end="3"/>
                                            </p:txEl>
                                          </p:spTgt>
                                        </p:tgtEl>
                                      </p:cBhvr>
                                    </p:animEffect>
                                    <p:set>
                                      <p:cBhvr>
                                        <p:cTn id="27" dur="1" fill="hold">
                                          <p:stCondLst>
                                            <p:cond delay="499"/>
                                          </p:stCondLst>
                                        </p:cTn>
                                        <p:tgtEl>
                                          <p:spTgt spid="9">
                                            <p:txEl>
                                              <p:pRg st="3" end="3"/>
                                            </p:txEl>
                                          </p:spTgt>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fade">
                                      <p:cBhvr>
                                        <p:cTn id="3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No changes to type system</a:t>
            </a:r>
          </a:p>
          <a:p>
            <a:pPr lvl="1"/>
            <a:r>
              <a:rPr lang="en-GB" dirty="0" smtClean="0"/>
              <a:t>Type of lambda expressions and method references is classic Java type</a:t>
            </a:r>
          </a:p>
          <a:p>
            <a:pPr lvl="1"/>
            <a:r>
              <a:rPr lang="en-GB" dirty="0" smtClean="0"/>
              <a:t>No notion of types describing functions</a:t>
            </a:r>
          </a:p>
          <a:p>
            <a:endParaRPr lang="en-GB" dirty="0"/>
          </a:p>
          <a:p>
            <a:r>
              <a:rPr lang="en-GB" dirty="0" smtClean="0"/>
              <a:t>Target Typing: Compiler deduces target type of expression or reference from context</a:t>
            </a:r>
          </a:p>
          <a:p>
            <a:endParaRPr lang="en-GB" dirty="0" smtClean="0"/>
          </a:p>
          <a:p>
            <a:r>
              <a:rPr lang="en-GB" dirty="0" smtClean="0"/>
              <a:t>Target type is functional interface (aka SAM type)</a:t>
            </a:r>
          </a:p>
          <a:p>
            <a:pPr lvl="1"/>
            <a:r>
              <a:rPr lang="en-GB" dirty="0"/>
              <a:t>Describes </a:t>
            </a:r>
            <a:r>
              <a:rPr lang="en-GB" dirty="0" smtClean="0"/>
              <a:t>functionality: </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FunctionalInterface</a:t>
            </a:r>
            <a:endParaRPr lang="en-GB" dirty="0" smtClean="0">
              <a:latin typeface="Consolas" panose="020B0609020204030204" pitchFamily="49" charset="0"/>
              <a:cs typeface="Consolas" panose="020B0609020204030204" pitchFamily="49" charset="0"/>
            </a:endParaRPr>
          </a:p>
          <a:p>
            <a:pPr lvl="1"/>
            <a:r>
              <a:rPr lang="en-GB" dirty="0" smtClean="0"/>
              <a:t>Contains only one single abstract method</a:t>
            </a:r>
          </a:p>
          <a:p>
            <a:pPr lvl="1"/>
            <a:r>
              <a:rPr lang="en-GB" dirty="0" smtClean="0"/>
              <a:t>No other types can be used as target types</a:t>
            </a:r>
          </a:p>
          <a:p>
            <a:pPr lvl="1"/>
            <a:r>
              <a:rPr lang="en-GB" dirty="0" smtClean="0"/>
              <a:t>SAM type always set by compiler on target typing</a:t>
            </a:r>
            <a:endParaRPr lang="en-GB" dirty="0"/>
          </a:p>
          <a:p>
            <a:pPr lvl="1"/>
            <a:endParaRPr lang="en-GB" dirty="0" smtClean="0"/>
          </a:p>
        </p:txBody>
      </p:sp>
      <p:sp>
        <p:nvSpPr>
          <p:cNvPr id="3" name="Title 2"/>
          <p:cNvSpPr>
            <a:spLocks noGrp="1"/>
          </p:cNvSpPr>
          <p:nvPr>
            <p:ph type="title"/>
          </p:nvPr>
        </p:nvSpPr>
        <p:spPr/>
        <p:txBody>
          <a:bodyPr/>
          <a:lstStyle/>
          <a:p>
            <a:r>
              <a:rPr lang="en-GB" dirty="0" smtClean="0"/>
              <a:t>Function Types and Target Typing</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46</a:t>
            </a:fld>
            <a:endParaRPr lang="de-CH" dirty="0"/>
          </a:p>
        </p:txBody>
      </p:sp>
    </p:spTree>
    <p:extLst>
      <p:ext uri="{BB962C8B-B14F-4D97-AF65-F5344CB8AC3E}">
        <p14:creationId xmlns:p14="http://schemas.microsoft.com/office/powerpoint/2010/main" val="11726233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Target Typing: Examples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47</a:t>
            </a:fld>
            <a:endParaRPr lang="de-CH" dirty="0"/>
          </a:p>
        </p:txBody>
      </p:sp>
      <p:sp>
        <p:nvSpPr>
          <p:cNvPr id="7" name="TextBox 6"/>
          <p:cNvSpPr txBox="1"/>
          <p:nvPr/>
        </p:nvSpPr>
        <p:spPr>
          <a:xfrm>
            <a:off x="251520" y="1845129"/>
            <a:ext cx="4112271" cy="1057588"/>
          </a:xfrm>
          <a:prstGeom prst="rect">
            <a:avLst/>
          </a:prstGeom>
          <a:solidFill>
            <a:schemeClr val="bg1">
              <a:lumMod val="85000"/>
            </a:schemeClr>
          </a:solidFill>
        </p:spPr>
        <p:txBody>
          <a:bodyPr wrap="none" lIns="36000" tIns="36000" rIns="36000" bIns="36000" rtlCol="0">
            <a:spAutoFit/>
          </a:bodyPr>
          <a:lstStyle/>
          <a:p>
            <a:r>
              <a:rPr lang="en-GB" sz="1600" dirty="0" smtClean="0">
                <a:solidFill>
                  <a:srgbClr val="646464"/>
                </a:solidFill>
                <a:latin typeface="Consolas"/>
              </a:rPr>
              <a:t>@</a:t>
            </a:r>
            <a:r>
              <a:rPr lang="en-GB" sz="1600" dirty="0" err="1">
                <a:solidFill>
                  <a:srgbClr val="646464"/>
                </a:solidFill>
                <a:latin typeface="Consolas"/>
              </a:rPr>
              <a:t>FunctionalInterface</a:t>
            </a:r>
            <a:endParaRPr lang="en-GB" sz="1600" dirty="0">
              <a:solidFill>
                <a:srgbClr val="646464"/>
              </a:solidFill>
              <a:latin typeface="Consolas"/>
            </a:endParaRPr>
          </a:p>
          <a:p>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b="1" dirty="0" err="1">
                <a:solidFill>
                  <a:srgbClr val="000000"/>
                </a:solidFill>
                <a:latin typeface="Consolas"/>
              </a:rPr>
              <a:t>BiPredicate</a:t>
            </a:r>
            <a:r>
              <a:rPr lang="en-GB" sz="1600" b="1" dirty="0">
                <a:solidFill>
                  <a:srgbClr val="000000"/>
                </a:solidFill>
                <a:latin typeface="Consolas"/>
              </a:rPr>
              <a:t>&lt;T, U&gt;</a:t>
            </a:r>
            <a:r>
              <a:rPr lang="en-GB" sz="1600" dirty="0">
                <a:solidFill>
                  <a:srgbClr val="000000"/>
                </a:solidFill>
                <a:latin typeface="Consolas"/>
              </a:rPr>
              <a:t> {</a:t>
            </a:r>
          </a:p>
          <a:p>
            <a:r>
              <a:rPr lang="en-GB" sz="1600" dirty="0" smtClean="0">
                <a:solidFill>
                  <a:srgbClr val="7F0055"/>
                </a:solidFill>
                <a:latin typeface="Consolas"/>
              </a:rPr>
              <a:t>  </a:t>
            </a:r>
            <a:r>
              <a:rPr lang="en-GB" sz="1600" dirty="0" err="1" smtClean="0">
                <a:solidFill>
                  <a:srgbClr val="7F0055"/>
                </a:solidFill>
                <a:latin typeface="Consolas"/>
              </a:rPr>
              <a:t>boolean</a:t>
            </a:r>
            <a:r>
              <a:rPr lang="en-GB" sz="1600" dirty="0" smtClean="0">
                <a:solidFill>
                  <a:srgbClr val="000000"/>
                </a:solidFill>
                <a:latin typeface="Consolas"/>
              </a:rPr>
              <a:t> </a:t>
            </a:r>
            <a:r>
              <a:rPr lang="en-GB" sz="1600" dirty="0">
                <a:solidFill>
                  <a:srgbClr val="000000"/>
                </a:solidFill>
                <a:latin typeface="Consolas"/>
              </a:rPr>
              <a:t>test(T </a:t>
            </a:r>
            <a:r>
              <a:rPr lang="en-GB" sz="1600" dirty="0" err="1">
                <a:solidFill>
                  <a:srgbClr val="6A3E3E"/>
                </a:solidFill>
                <a:latin typeface="Consolas"/>
              </a:rPr>
              <a:t>t</a:t>
            </a:r>
            <a:r>
              <a:rPr lang="en-GB" sz="1600" dirty="0">
                <a:solidFill>
                  <a:srgbClr val="000000"/>
                </a:solidFill>
                <a:latin typeface="Consolas"/>
              </a:rPr>
              <a:t>, U </a:t>
            </a:r>
            <a:r>
              <a:rPr lang="en-GB" sz="1600" dirty="0">
                <a:solidFill>
                  <a:srgbClr val="6A3E3E"/>
                </a:solidFill>
                <a:latin typeface="Consolas"/>
              </a:rPr>
              <a:t>u</a:t>
            </a:r>
            <a:r>
              <a:rPr lang="en-GB" sz="1600" dirty="0" smtClean="0">
                <a:solidFill>
                  <a:srgbClr val="000000"/>
                </a:solidFill>
                <a:latin typeface="Consolas"/>
              </a:rPr>
              <a:t>);</a:t>
            </a:r>
          </a:p>
          <a:p>
            <a:r>
              <a:rPr lang="en-GB" sz="1600" dirty="0">
                <a:solidFill>
                  <a:srgbClr val="000000"/>
                </a:solidFill>
                <a:latin typeface="Consolas"/>
              </a:rPr>
              <a:t>}</a:t>
            </a:r>
          </a:p>
        </p:txBody>
      </p:sp>
      <p:sp>
        <p:nvSpPr>
          <p:cNvPr id="8" name="TextBox 7"/>
          <p:cNvSpPr txBox="1"/>
          <p:nvPr/>
        </p:nvSpPr>
        <p:spPr>
          <a:xfrm>
            <a:off x="4644008" y="1844824"/>
            <a:ext cx="4336691" cy="1057588"/>
          </a:xfrm>
          <a:prstGeom prst="rect">
            <a:avLst/>
          </a:prstGeom>
          <a:solidFill>
            <a:schemeClr val="bg1">
              <a:lumMod val="85000"/>
            </a:schemeClr>
          </a:solidFill>
        </p:spPr>
        <p:txBody>
          <a:bodyPr wrap="none" lIns="36000" tIns="36000" rIns="36000" bIns="36000" rtlCol="0">
            <a:spAutoFit/>
          </a:bodyPr>
          <a:lstStyle/>
          <a:p>
            <a:r>
              <a:rPr lang="en-GB" sz="1600" dirty="0" smtClean="0">
                <a:solidFill>
                  <a:srgbClr val="646464"/>
                </a:solidFill>
                <a:latin typeface="Consolas"/>
              </a:rPr>
              <a:t>@</a:t>
            </a:r>
            <a:r>
              <a:rPr lang="en-GB" sz="1600" dirty="0" err="1">
                <a:solidFill>
                  <a:srgbClr val="646464"/>
                </a:solidFill>
                <a:latin typeface="Consolas"/>
              </a:rPr>
              <a:t>FunctionalInterface</a:t>
            </a:r>
            <a:endParaRPr lang="en-GB" sz="1600" dirty="0">
              <a:solidFill>
                <a:srgbClr val="646464"/>
              </a:solidFill>
              <a:latin typeface="Consolas"/>
            </a:endParaRPr>
          </a:p>
          <a:p>
            <a:r>
              <a:rPr lang="fr-FR" sz="1600" b="1" dirty="0">
                <a:solidFill>
                  <a:srgbClr val="7F0055"/>
                </a:solidFill>
                <a:latin typeface="Consolas"/>
              </a:rPr>
              <a:t>public</a:t>
            </a:r>
            <a:r>
              <a:rPr lang="fr-FR" sz="1600" b="1" dirty="0">
                <a:solidFill>
                  <a:srgbClr val="000000"/>
                </a:solidFill>
                <a:latin typeface="Consolas"/>
              </a:rPr>
              <a:t> </a:t>
            </a:r>
            <a:r>
              <a:rPr lang="fr-FR" sz="1600" b="1" dirty="0">
                <a:solidFill>
                  <a:srgbClr val="7F0055"/>
                </a:solidFill>
                <a:latin typeface="Consolas"/>
              </a:rPr>
              <a:t>interface</a:t>
            </a:r>
            <a:r>
              <a:rPr lang="fr-FR" sz="1600" b="1" dirty="0">
                <a:solidFill>
                  <a:srgbClr val="000000"/>
                </a:solidFill>
                <a:latin typeface="Consolas"/>
              </a:rPr>
              <a:t> </a:t>
            </a:r>
            <a:r>
              <a:rPr lang="fr-FR" sz="1600" b="1" dirty="0" err="1">
                <a:solidFill>
                  <a:srgbClr val="000000"/>
                </a:solidFill>
                <a:latin typeface="Consolas"/>
              </a:rPr>
              <a:t>BiFunction</a:t>
            </a:r>
            <a:r>
              <a:rPr lang="fr-FR" sz="1600" b="1" dirty="0">
                <a:solidFill>
                  <a:srgbClr val="000000"/>
                </a:solidFill>
                <a:latin typeface="Consolas"/>
              </a:rPr>
              <a:t>&lt;T, U, R&gt;</a:t>
            </a:r>
            <a:r>
              <a:rPr lang="fr-FR" sz="1600" dirty="0">
                <a:solidFill>
                  <a:srgbClr val="000000"/>
                </a:solidFill>
                <a:latin typeface="Consolas"/>
              </a:rPr>
              <a:t> {</a:t>
            </a:r>
          </a:p>
          <a:p>
            <a:r>
              <a:rPr lang="fr-FR" sz="1600" dirty="0" smtClean="0">
                <a:solidFill>
                  <a:srgbClr val="000000"/>
                </a:solidFill>
                <a:latin typeface="Consolas"/>
              </a:rPr>
              <a:t>  R </a:t>
            </a:r>
            <a:r>
              <a:rPr lang="fr-FR" sz="1600" dirty="0" err="1">
                <a:solidFill>
                  <a:srgbClr val="000000"/>
                </a:solidFill>
                <a:latin typeface="Consolas"/>
              </a:rPr>
              <a:t>apply</a:t>
            </a:r>
            <a:r>
              <a:rPr lang="fr-FR" sz="1600" dirty="0">
                <a:solidFill>
                  <a:srgbClr val="000000"/>
                </a:solidFill>
                <a:latin typeface="Consolas"/>
              </a:rPr>
              <a:t>(T </a:t>
            </a:r>
            <a:r>
              <a:rPr lang="fr-FR" sz="1600" dirty="0" err="1">
                <a:solidFill>
                  <a:srgbClr val="6A3E3E"/>
                </a:solidFill>
                <a:latin typeface="Consolas"/>
              </a:rPr>
              <a:t>t</a:t>
            </a:r>
            <a:r>
              <a:rPr lang="fr-FR" sz="1600" dirty="0">
                <a:solidFill>
                  <a:srgbClr val="000000"/>
                </a:solidFill>
                <a:latin typeface="Consolas"/>
              </a:rPr>
              <a:t>, U </a:t>
            </a:r>
            <a:r>
              <a:rPr lang="fr-FR" sz="1600" dirty="0" err="1">
                <a:solidFill>
                  <a:srgbClr val="6A3E3E"/>
                </a:solidFill>
                <a:latin typeface="Consolas"/>
              </a:rPr>
              <a:t>u</a:t>
            </a:r>
            <a:r>
              <a:rPr lang="fr-FR" sz="1600" dirty="0">
                <a:solidFill>
                  <a:srgbClr val="000000"/>
                </a:solidFill>
                <a:latin typeface="Consolas"/>
              </a:rPr>
              <a:t>);</a:t>
            </a:r>
          </a:p>
          <a:p>
            <a:r>
              <a:rPr lang="en-GB" sz="1600" dirty="0" smtClean="0">
                <a:latin typeface="Consolas"/>
              </a:rPr>
              <a:t>}</a:t>
            </a:r>
            <a:endParaRPr lang="en-GB" sz="1600" dirty="0">
              <a:latin typeface="Consolas"/>
            </a:endParaRPr>
          </a:p>
        </p:txBody>
      </p:sp>
      <p:sp>
        <p:nvSpPr>
          <p:cNvPr id="9" name="TextBox 8"/>
          <p:cNvSpPr txBox="1"/>
          <p:nvPr/>
        </p:nvSpPr>
        <p:spPr>
          <a:xfrm>
            <a:off x="439976" y="3523540"/>
            <a:ext cx="8264048" cy="1057588"/>
          </a:xfrm>
          <a:prstGeom prst="rect">
            <a:avLst/>
          </a:prstGeom>
          <a:solidFill>
            <a:schemeClr val="bg1"/>
          </a:solidFill>
        </p:spPr>
        <p:txBody>
          <a:bodyPr wrap="none" lIns="36000" tIns="36000" rIns="36000" bIns="36000" rtlCol="0">
            <a:spAutoFit/>
          </a:bodyPr>
          <a:lstStyle/>
          <a:p>
            <a:r>
              <a:rPr lang="en-GB" sz="1600" b="1" dirty="0" smtClean="0">
                <a:solidFill>
                  <a:srgbClr val="7F0055"/>
                </a:solidFill>
                <a:latin typeface="Consolas"/>
              </a:rPr>
              <a:t>private</a:t>
            </a:r>
            <a:r>
              <a:rPr lang="en-GB" sz="1600" b="1" dirty="0" smtClean="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b="1" dirty="0" err="1">
                <a:solidFill>
                  <a:srgbClr val="000000"/>
                </a:solidFill>
                <a:latin typeface="Consolas"/>
              </a:rPr>
              <a:t>testTargetTyping</a:t>
            </a:r>
            <a:r>
              <a:rPr lang="en-GB" sz="1600" b="1" dirty="0">
                <a:solidFill>
                  <a:srgbClr val="000000"/>
                </a:solidFill>
                <a:latin typeface="Consolas"/>
              </a:rPr>
              <a:t>()</a:t>
            </a:r>
            <a:r>
              <a:rPr lang="en-GB" sz="1600" dirty="0">
                <a:solidFill>
                  <a:srgbClr val="000000"/>
                </a:solidFill>
                <a:latin typeface="Consolas"/>
              </a:rPr>
              <a:t> {</a:t>
            </a:r>
          </a:p>
          <a:p>
            <a:r>
              <a:rPr lang="en-GB" sz="1600" dirty="0" smtClean="0">
                <a:solidFill>
                  <a:srgbClr val="000000"/>
                </a:solidFill>
                <a:latin typeface="Consolas"/>
              </a:rPr>
              <a:t>  </a:t>
            </a:r>
            <a:r>
              <a:rPr lang="en-GB" sz="1600" dirty="0" err="1" smtClean="0">
                <a:solidFill>
                  <a:srgbClr val="000000"/>
                </a:solidFill>
                <a:latin typeface="Consolas"/>
              </a:rPr>
              <a:t>BiPredicate</a:t>
            </a:r>
            <a:r>
              <a:rPr lang="en-GB" sz="1600" dirty="0" smtClean="0">
                <a:solidFill>
                  <a:srgbClr val="000000"/>
                </a:solidFill>
                <a:latin typeface="Consolas"/>
              </a:rPr>
              <a:t>&lt;</a:t>
            </a:r>
            <a:r>
              <a:rPr lang="en-GB" sz="1600" dirty="0" err="1" smtClean="0">
                <a:solidFill>
                  <a:srgbClr val="000000"/>
                </a:solidFill>
                <a:latin typeface="Consolas"/>
              </a:rPr>
              <a:t>String,String</a:t>
            </a:r>
            <a:r>
              <a:rPr lang="en-GB" sz="1600" dirty="0">
                <a:solidFill>
                  <a:srgbClr val="000000"/>
                </a:solidFill>
                <a:latin typeface="Consolas"/>
              </a:rPr>
              <a:t>&gt; </a:t>
            </a:r>
            <a:r>
              <a:rPr lang="en-GB" sz="1600" dirty="0" smtClean="0">
                <a:solidFill>
                  <a:srgbClr val="000000"/>
                </a:solidFill>
                <a:latin typeface="Consolas"/>
              </a:rPr>
              <a:t>       </a:t>
            </a:r>
            <a:r>
              <a:rPr lang="en-GB" sz="1600" dirty="0" smtClean="0">
                <a:solidFill>
                  <a:srgbClr val="6A3E3E"/>
                </a:solidFill>
                <a:latin typeface="Consolas"/>
              </a:rPr>
              <a:t>sp1</a:t>
            </a:r>
            <a:r>
              <a:rPr lang="en-GB" sz="1600" dirty="0" smtClean="0">
                <a:solidFill>
                  <a:srgbClr val="000000"/>
                </a:solidFill>
                <a:latin typeface="Consolas"/>
              </a:rPr>
              <a:t> </a:t>
            </a:r>
            <a:r>
              <a:rPr lang="en-GB" sz="1600" dirty="0">
                <a:solidFill>
                  <a:srgbClr val="000000"/>
                </a:solidFill>
                <a:latin typeface="Consolas"/>
              </a:rPr>
              <a:t>= (</a:t>
            </a:r>
            <a:r>
              <a:rPr lang="en-GB" sz="1600" dirty="0" err="1">
                <a:solidFill>
                  <a:srgbClr val="6A3E3E"/>
                </a:solidFill>
                <a:latin typeface="Consolas"/>
              </a:rPr>
              <a:t>s</a:t>
            </a:r>
            <a:r>
              <a:rPr lang="en-GB" sz="1600" dirty="0" err="1">
                <a:solidFill>
                  <a:srgbClr val="000000"/>
                </a:solidFill>
                <a:latin typeface="Consolas"/>
              </a:rPr>
              <a:t>,</a:t>
            </a:r>
            <a:r>
              <a:rPr lang="en-GB" sz="1600" dirty="0" err="1">
                <a:solidFill>
                  <a:srgbClr val="6A3E3E"/>
                </a:solidFill>
                <a:latin typeface="Consolas"/>
              </a:rPr>
              <a:t>t</a:t>
            </a:r>
            <a:r>
              <a:rPr lang="en-GB" sz="1600" dirty="0">
                <a:solidFill>
                  <a:srgbClr val="000000"/>
                </a:solidFill>
                <a:latin typeface="Consolas"/>
              </a:rPr>
              <a:t>) -&gt; </a:t>
            </a:r>
            <a:r>
              <a:rPr lang="en-GB" sz="1600" dirty="0" err="1">
                <a:solidFill>
                  <a:srgbClr val="6A3E3E"/>
                </a:solidFill>
                <a:latin typeface="Consolas"/>
              </a:rPr>
              <a:t>s</a:t>
            </a:r>
            <a:r>
              <a:rPr lang="en-GB" sz="1600" dirty="0" err="1">
                <a:solidFill>
                  <a:srgbClr val="000000"/>
                </a:solidFill>
                <a:latin typeface="Consolas"/>
              </a:rPr>
              <a:t>.equalsIgnoreCase</a:t>
            </a:r>
            <a:r>
              <a:rPr lang="en-GB" sz="1600" dirty="0">
                <a:solidFill>
                  <a:srgbClr val="000000"/>
                </a:solidFill>
                <a:latin typeface="Consolas"/>
              </a:rPr>
              <a:t>(</a:t>
            </a:r>
            <a:r>
              <a:rPr lang="en-GB" sz="1600" dirty="0">
                <a:solidFill>
                  <a:srgbClr val="6A3E3E"/>
                </a:solidFill>
                <a:latin typeface="Consolas"/>
              </a:rPr>
              <a:t>t</a:t>
            </a:r>
            <a:r>
              <a:rPr lang="en-GB" sz="1600" dirty="0">
                <a:solidFill>
                  <a:srgbClr val="000000"/>
                </a:solidFill>
                <a:latin typeface="Consolas"/>
              </a:rPr>
              <a:t>);</a:t>
            </a:r>
          </a:p>
          <a:p>
            <a:r>
              <a:rPr lang="en-GB" sz="1600" dirty="0" smtClean="0">
                <a:solidFill>
                  <a:srgbClr val="000000"/>
                </a:solidFill>
                <a:latin typeface="Consolas"/>
              </a:rPr>
              <a:t>  </a:t>
            </a:r>
            <a:r>
              <a:rPr lang="en-GB" sz="1600" dirty="0" err="1" smtClean="0">
                <a:solidFill>
                  <a:srgbClr val="000000"/>
                </a:solidFill>
                <a:latin typeface="Consolas"/>
              </a:rPr>
              <a:t>BiFunction</a:t>
            </a:r>
            <a:r>
              <a:rPr lang="en-GB" sz="1600" dirty="0" smtClean="0">
                <a:solidFill>
                  <a:srgbClr val="000000"/>
                </a:solidFill>
                <a:latin typeface="Consolas"/>
              </a:rPr>
              <a:t>&lt;</a:t>
            </a:r>
            <a:r>
              <a:rPr lang="en-GB" sz="1600" dirty="0" err="1" smtClean="0">
                <a:solidFill>
                  <a:srgbClr val="000000"/>
                </a:solidFill>
                <a:latin typeface="Consolas"/>
              </a:rPr>
              <a:t>String,String,Boolean</a:t>
            </a:r>
            <a:r>
              <a:rPr lang="en-GB" sz="1600" dirty="0">
                <a:solidFill>
                  <a:srgbClr val="000000"/>
                </a:solidFill>
                <a:latin typeface="Consolas"/>
              </a:rPr>
              <a:t>&gt; </a:t>
            </a:r>
            <a:r>
              <a:rPr lang="en-GB" sz="1600" dirty="0">
                <a:solidFill>
                  <a:srgbClr val="6A3E3E"/>
                </a:solidFill>
                <a:latin typeface="Consolas"/>
              </a:rPr>
              <a:t>sp2</a:t>
            </a:r>
            <a:r>
              <a:rPr lang="en-GB" sz="1600" dirty="0">
                <a:solidFill>
                  <a:srgbClr val="000000"/>
                </a:solidFill>
                <a:latin typeface="Consolas"/>
              </a:rPr>
              <a:t> = (</a:t>
            </a:r>
            <a:r>
              <a:rPr lang="en-GB" sz="1600" dirty="0" err="1">
                <a:solidFill>
                  <a:srgbClr val="6A3E3E"/>
                </a:solidFill>
                <a:latin typeface="Consolas"/>
              </a:rPr>
              <a:t>s</a:t>
            </a:r>
            <a:r>
              <a:rPr lang="en-GB" sz="1600" dirty="0" err="1">
                <a:solidFill>
                  <a:srgbClr val="000000"/>
                </a:solidFill>
                <a:latin typeface="Consolas"/>
              </a:rPr>
              <a:t>,</a:t>
            </a:r>
            <a:r>
              <a:rPr lang="en-GB" sz="1600" dirty="0" err="1">
                <a:solidFill>
                  <a:srgbClr val="6A3E3E"/>
                </a:solidFill>
                <a:latin typeface="Consolas"/>
              </a:rPr>
              <a:t>t</a:t>
            </a:r>
            <a:r>
              <a:rPr lang="en-GB" sz="1600" dirty="0">
                <a:solidFill>
                  <a:srgbClr val="000000"/>
                </a:solidFill>
                <a:latin typeface="Consolas"/>
              </a:rPr>
              <a:t>) -&gt; </a:t>
            </a:r>
            <a:r>
              <a:rPr lang="en-GB" sz="1600" dirty="0" err="1">
                <a:solidFill>
                  <a:srgbClr val="6A3E3E"/>
                </a:solidFill>
                <a:latin typeface="Consolas"/>
              </a:rPr>
              <a:t>s</a:t>
            </a:r>
            <a:r>
              <a:rPr lang="en-GB" sz="1600" dirty="0" err="1">
                <a:solidFill>
                  <a:srgbClr val="000000"/>
                </a:solidFill>
                <a:latin typeface="Consolas"/>
              </a:rPr>
              <a:t>.equalsIgnoreCase</a:t>
            </a:r>
            <a:r>
              <a:rPr lang="en-GB" sz="1600" dirty="0">
                <a:solidFill>
                  <a:srgbClr val="000000"/>
                </a:solidFill>
                <a:latin typeface="Consolas"/>
              </a:rPr>
              <a:t>(</a:t>
            </a:r>
            <a:r>
              <a:rPr lang="en-GB" sz="1600" dirty="0">
                <a:solidFill>
                  <a:srgbClr val="6A3E3E"/>
                </a:solidFill>
                <a:latin typeface="Consolas"/>
              </a:rPr>
              <a:t>t</a:t>
            </a:r>
            <a:r>
              <a:rPr lang="en-GB" sz="1600" dirty="0">
                <a:solidFill>
                  <a:srgbClr val="000000"/>
                </a:solidFill>
                <a:latin typeface="Consolas"/>
              </a:rPr>
              <a:t>);</a:t>
            </a:r>
          </a:p>
          <a:p>
            <a:r>
              <a:rPr lang="en-GB" sz="1600" dirty="0">
                <a:solidFill>
                  <a:srgbClr val="000000"/>
                </a:solidFill>
                <a:latin typeface="Consolas"/>
              </a:rPr>
              <a:t>}</a:t>
            </a:r>
          </a:p>
        </p:txBody>
      </p:sp>
    </p:spTree>
    <p:extLst>
      <p:ext uri="{BB962C8B-B14F-4D97-AF65-F5344CB8AC3E}">
        <p14:creationId xmlns:p14="http://schemas.microsoft.com/office/powerpoint/2010/main" val="386088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Use if nothing else done than calling a method</a:t>
            </a:r>
          </a:p>
          <a:p>
            <a:r>
              <a:rPr lang="en-GB" dirty="0" smtClean="0"/>
              <a:t>Comparison</a:t>
            </a:r>
          </a:p>
          <a:p>
            <a:pPr lvl="1"/>
            <a:r>
              <a:rPr lang="en-GB" dirty="0" smtClean="0"/>
              <a:t>More compact than lambda</a:t>
            </a:r>
          </a:p>
          <a:p>
            <a:pPr lvl="1"/>
            <a:r>
              <a:rPr lang="en-US" dirty="0" smtClean="0"/>
              <a:t>Everything </a:t>
            </a:r>
            <a:r>
              <a:rPr lang="en-US" dirty="0"/>
              <a:t>said for </a:t>
            </a:r>
            <a:r>
              <a:rPr lang="en-US" dirty="0" smtClean="0"/>
              <a:t>lambdas </a:t>
            </a:r>
            <a:r>
              <a:rPr lang="en-US" dirty="0"/>
              <a:t>also valid for method references </a:t>
            </a:r>
            <a:endParaRPr lang="en-US" dirty="0" smtClean="0"/>
          </a:p>
          <a:p>
            <a:endParaRPr lang="en-GB" dirty="0"/>
          </a:p>
          <a:p>
            <a:r>
              <a:rPr lang="en-GB" dirty="0" smtClean="0"/>
              <a:t>Syntax</a:t>
            </a:r>
          </a:p>
          <a:p>
            <a:endParaRPr lang="en-GB" dirty="0"/>
          </a:p>
          <a:p>
            <a:pPr lvl="1"/>
            <a:r>
              <a:rPr lang="en-GB" dirty="0" smtClean="0"/>
              <a:t>Receiver:  object or type</a:t>
            </a:r>
          </a:p>
          <a:p>
            <a:pPr lvl="1"/>
            <a:r>
              <a:rPr lang="en-GB" dirty="0" smtClean="0"/>
              <a:t>Method-name: existing method or </a:t>
            </a:r>
            <a:r>
              <a:rPr lang="en-GB" dirty="0" smtClean="0">
                <a:latin typeface="Consolas" panose="020B0609020204030204" pitchFamily="49" charset="0"/>
                <a:cs typeface="Consolas" panose="020B0609020204030204" pitchFamily="49" charset="0"/>
              </a:rPr>
              <a:t>new</a:t>
            </a:r>
            <a:r>
              <a:rPr lang="en-GB" dirty="0" smtClean="0">
                <a:cs typeface="Consolas" panose="020B0609020204030204" pitchFamily="49" charset="0"/>
              </a:rPr>
              <a:t> (keyword)</a:t>
            </a:r>
            <a:endParaRPr lang="en-GB" dirty="0" smtClean="0">
              <a:latin typeface="Consolas" panose="020B0609020204030204" pitchFamily="49" charset="0"/>
              <a:cs typeface="Consolas" panose="020B0609020204030204" pitchFamily="49" charset="0"/>
            </a:endParaRPr>
          </a:p>
          <a:p>
            <a:pPr lvl="1"/>
            <a:endParaRPr lang="en-GB" dirty="0">
              <a:latin typeface="Consolas" panose="020B0609020204030204" pitchFamily="49" charset="0"/>
              <a:cs typeface="Consolas" panose="020B0609020204030204" pitchFamily="49" charset="0"/>
            </a:endParaRPr>
          </a:p>
          <a:p>
            <a:r>
              <a:rPr lang="en-US" dirty="0" smtClean="0"/>
              <a:t>No parameters</a:t>
            </a:r>
          </a:p>
          <a:p>
            <a:pPr lvl="1"/>
            <a:r>
              <a:rPr lang="en-US" dirty="0" smtClean="0"/>
              <a:t>Powerful</a:t>
            </a:r>
            <a:r>
              <a:rPr lang="en-US" dirty="0"/>
              <a:t>: references a bunch of methods and compiler selects right one</a:t>
            </a:r>
          </a:p>
          <a:p>
            <a:pPr lvl="1"/>
            <a:r>
              <a:rPr lang="en-US" dirty="0"/>
              <a:t>Target Typing more advanced, not only type but also parameters are missing</a:t>
            </a:r>
          </a:p>
          <a:p>
            <a:endParaRPr lang="en-GB" dirty="0" smtClean="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GB" dirty="0" smtClean="0"/>
              <a:t>Method and Constructor References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48</a:t>
            </a:fld>
            <a:endParaRPr lang="de-CH" dirty="0"/>
          </a:p>
        </p:txBody>
      </p:sp>
      <p:sp>
        <p:nvSpPr>
          <p:cNvPr id="6" name="TextBox 5"/>
          <p:cNvSpPr txBox="1"/>
          <p:nvPr/>
        </p:nvSpPr>
        <p:spPr>
          <a:xfrm>
            <a:off x="843912" y="3452571"/>
            <a:ext cx="2429117" cy="318924"/>
          </a:xfrm>
          <a:prstGeom prst="rect">
            <a:avLst/>
          </a:prstGeom>
          <a:noFill/>
        </p:spPr>
        <p:txBody>
          <a:bodyPr wrap="none" lIns="36000" tIns="36000" rIns="36000" bIns="36000" rtlCol="0">
            <a:spAutoFit/>
          </a:bodyPr>
          <a:lstStyle/>
          <a:p>
            <a:r>
              <a:rPr lang="en-GB" sz="1600" dirty="0" smtClean="0">
                <a:latin typeface="Consolas"/>
              </a:rPr>
              <a:t>receiver::method-name</a:t>
            </a:r>
            <a:endParaRPr lang="en-GB" sz="1600" dirty="0" smtClean="0"/>
          </a:p>
        </p:txBody>
      </p:sp>
    </p:spTree>
    <p:extLst>
      <p:ext uri="{BB962C8B-B14F-4D97-AF65-F5344CB8AC3E}">
        <p14:creationId xmlns:p14="http://schemas.microsoft.com/office/powerpoint/2010/main" val="33971062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dirty="0"/>
          </a:p>
          <a:p>
            <a:endParaRPr lang="en-CA" dirty="0" smtClean="0"/>
          </a:p>
          <a:p>
            <a:endParaRPr lang="en-CA" dirty="0" smtClean="0"/>
          </a:p>
        </p:txBody>
      </p:sp>
      <p:sp>
        <p:nvSpPr>
          <p:cNvPr id="3" name="Title 2"/>
          <p:cNvSpPr>
            <a:spLocks noGrp="1"/>
          </p:cNvSpPr>
          <p:nvPr>
            <p:ph type="title"/>
          </p:nvPr>
        </p:nvSpPr>
        <p:spPr/>
        <p:txBody>
          <a:bodyPr/>
          <a:lstStyle/>
          <a:p>
            <a:r>
              <a:rPr lang="en-CA" dirty="0" smtClean="0"/>
              <a:t>Examples: </a:t>
            </a:r>
            <a:r>
              <a:rPr lang="en-GB" dirty="0"/>
              <a:t>Method and Constructor References</a:t>
            </a:r>
          </a:p>
        </p:txBody>
      </p:sp>
      <p:sp>
        <p:nvSpPr>
          <p:cNvPr id="4" name="Slide Number Placeholder 3"/>
          <p:cNvSpPr>
            <a:spLocks noGrp="1"/>
          </p:cNvSpPr>
          <p:nvPr>
            <p:ph type="sldNum" sz="quarter" idx="12"/>
          </p:nvPr>
        </p:nvSpPr>
        <p:spPr/>
        <p:txBody>
          <a:bodyPr/>
          <a:lstStyle/>
          <a:p>
            <a:fld id="{159F5E36-B941-428B-BC6B-EDC3E07F8BBB}" type="slidenum">
              <a:rPr lang="de-CH" smtClean="0"/>
              <a:pPr/>
              <a:t>49</a:t>
            </a:fld>
            <a:endParaRPr lang="de-CH" dirty="0"/>
          </a:p>
        </p:txBody>
      </p:sp>
      <p:graphicFrame>
        <p:nvGraphicFramePr>
          <p:cNvPr id="13" name="Table 12"/>
          <p:cNvGraphicFramePr>
            <a:graphicFrameLocks noGrp="1"/>
          </p:cNvGraphicFramePr>
          <p:nvPr>
            <p:extLst>
              <p:ext uri="{D42A27DB-BD31-4B8C-83A1-F6EECF244321}">
                <p14:modId xmlns:p14="http://schemas.microsoft.com/office/powerpoint/2010/main" val="1756951407"/>
              </p:ext>
            </p:extLst>
          </p:nvPr>
        </p:nvGraphicFramePr>
        <p:xfrm>
          <a:off x="611560" y="1628800"/>
          <a:ext cx="7920878" cy="3508272"/>
        </p:xfrm>
        <a:graphic>
          <a:graphicData uri="http://schemas.openxmlformats.org/drawingml/2006/table">
            <a:tbl>
              <a:tblPr firstRow="1" bandRow="1">
                <a:tableStyleId>{5C22544A-7EE6-4342-B048-85BDC9FD1C3A}</a:tableStyleId>
              </a:tblPr>
              <a:tblGrid>
                <a:gridCol w="2252726"/>
                <a:gridCol w="3560763"/>
                <a:gridCol w="2107389"/>
              </a:tblGrid>
              <a:tr h="648072">
                <a:tc>
                  <a:txBody>
                    <a:bodyPr/>
                    <a:lstStyle/>
                    <a:p>
                      <a:r>
                        <a:rPr lang="en-US" sz="1600" dirty="0" smtClean="0"/>
                        <a:t>Kind of Method Reference</a:t>
                      </a:r>
                      <a:endParaRPr lang="en-GB" sz="1600" dirty="0"/>
                    </a:p>
                  </a:txBody>
                  <a:tcPr/>
                </a:tc>
                <a:tc>
                  <a:txBody>
                    <a:bodyPr/>
                    <a:lstStyle/>
                    <a:p>
                      <a:r>
                        <a:rPr lang="en-US" sz="1600" dirty="0" smtClean="0"/>
                        <a:t>Syntax</a:t>
                      </a:r>
                      <a:endParaRPr lang="en-GB" sz="1600" dirty="0"/>
                    </a:p>
                  </a:txBody>
                  <a:tcPr/>
                </a:tc>
                <a:tc>
                  <a:txBody>
                    <a:bodyPr/>
                    <a:lstStyle/>
                    <a:p>
                      <a:r>
                        <a:rPr lang="en-US" sz="1600" dirty="0" smtClean="0"/>
                        <a:t>Example</a:t>
                      </a:r>
                      <a:endParaRPr lang="en-GB" sz="1600" dirty="0"/>
                    </a:p>
                  </a:txBody>
                  <a:tcPr/>
                </a:tc>
              </a:tr>
              <a:tr h="679080">
                <a:tc>
                  <a:txBody>
                    <a:bodyPr/>
                    <a:lstStyle/>
                    <a:p>
                      <a:r>
                        <a:rPr lang="en-US" sz="1600" b="0" i="0" kern="1200" dirty="0" smtClean="0">
                          <a:solidFill>
                            <a:schemeClr val="dk1"/>
                          </a:solidFill>
                          <a:effectLst/>
                          <a:latin typeface="+mn-lt"/>
                          <a:ea typeface="+mn-ea"/>
                          <a:cs typeface="+mn-cs"/>
                        </a:rPr>
                        <a:t>Reference to a static method</a:t>
                      </a:r>
                      <a:endParaRPr lang="en-GB" sz="1600" dirty="0"/>
                    </a:p>
                  </a:txBody>
                  <a:tcPr/>
                </a:tc>
                <a:tc>
                  <a:txBody>
                    <a:bodyPr/>
                    <a:lstStyle/>
                    <a:p>
                      <a:r>
                        <a:rPr lang="en-GB" sz="1600" b="0" i="1" dirty="0" err="1" smtClean="0">
                          <a:solidFill>
                            <a:srgbClr val="000000"/>
                          </a:solidFill>
                          <a:effectLst/>
                          <a:latin typeface="Consolas" panose="020B0609020204030204" pitchFamily="49" charset="0"/>
                          <a:cs typeface="Consolas" panose="020B0609020204030204" pitchFamily="49" charset="0"/>
                        </a:rPr>
                        <a:t>className</a:t>
                      </a:r>
                      <a:r>
                        <a:rPr lang="en-GB" sz="1600" b="0" i="1" dirty="0" smtClean="0">
                          <a:solidFill>
                            <a:srgbClr val="000000"/>
                          </a:solidFill>
                          <a:effectLst/>
                          <a:latin typeface="Consolas" panose="020B0609020204030204" pitchFamily="49" charset="0"/>
                          <a:cs typeface="Consolas" panose="020B0609020204030204" pitchFamily="49" charset="0"/>
                        </a:rPr>
                        <a:t>::</a:t>
                      </a:r>
                      <a:r>
                        <a:rPr lang="en-GB" sz="1600" b="0" i="1" dirty="0" err="1" smtClean="0">
                          <a:solidFill>
                            <a:srgbClr val="000000"/>
                          </a:solidFill>
                          <a:effectLst/>
                          <a:latin typeface="Consolas" panose="020B0609020204030204" pitchFamily="49" charset="0"/>
                          <a:cs typeface="Consolas" panose="020B0609020204030204" pitchFamily="49" charset="0"/>
                        </a:rPr>
                        <a:t>staticMethodName</a:t>
                      </a:r>
                      <a:endParaRPr lang="en-GB" sz="1600" dirty="0">
                        <a:latin typeface="Consolas" panose="020B0609020204030204" pitchFamily="49" charset="0"/>
                        <a:cs typeface="Consolas" panose="020B0609020204030204" pitchFamily="49" charset="0"/>
                      </a:endParaRPr>
                    </a:p>
                  </a:txBody>
                  <a:tcPr/>
                </a:tc>
                <a:tc>
                  <a:txBody>
                    <a:bodyPr/>
                    <a:lstStyle/>
                    <a:p>
                      <a:r>
                        <a:rPr lang="en-GB" sz="1600" b="0" i="0" kern="1200" dirty="0" smtClean="0">
                          <a:solidFill>
                            <a:schemeClr val="dk1"/>
                          </a:solidFill>
                          <a:effectLst/>
                          <a:latin typeface="Consolas" panose="020B0609020204030204" pitchFamily="49" charset="0"/>
                          <a:ea typeface="+mn-ea"/>
                          <a:cs typeface="Consolas" panose="020B0609020204030204" pitchFamily="49" charset="0"/>
                        </a:rPr>
                        <a:t>String::</a:t>
                      </a:r>
                      <a:r>
                        <a:rPr lang="en-GB" sz="1600" b="0" i="0" kern="1200" dirty="0" err="1" smtClean="0">
                          <a:solidFill>
                            <a:schemeClr val="dk1"/>
                          </a:solidFill>
                          <a:effectLst/>
                          <a:latin typeface="Consolas" panose="020B0609020204030204" pitchFamily="49" charset="0"/>
                          <a:ea typeface="+mn-ea"/>
                          <a:cs typeface="Consolas" panose="020B0609020204030204" pitchFamily="49" charset="0"/>
                        </a:rPr>
                        <a:t>valueOf</a:t>
                      </a:r>
                      <a:endParaRPr lang="en-GB" sz="1600" dirty="0">
                        <a:latin typeface="Consolas" panose="020B0609020204030204" pitchFamily="49" charset="0"/>
                        <a:cs typeface="Consolas" panose="020B0609020204030204" pitchFamily="49" charset="0"/>
                      </a:endParaRPr>
                    </a:p>
                  </a:txBody>
                  <a:tcPr/>
                </a:tc>
              </a:tr>
              <a:tr h="679080">
                <a:tc>
                  <a:txBody>
                    <a:bodyPr/>
                    <a:lstStyle/>
                    <a:p>
                      <a:r>
                        <a:rPr lang="en-US" sz="1600" b="0" i="0" kern="1200" dirty="0" smtClean="0">
                          <a:solidFill>
                            <a:schemeClr val="dk1"/>
                          </a:solidFill>
                          <a:effectLst/>
                          <a:latin typeface="+mn-lt"/>
                          <a:ea typeface="+mn-ea"/>
                          <a:cs typeface="+mn-cs"/>
                        </a:rPr>
                        <a:t>Reference to a bound non-static method</a:t>
                      </a:r>
                      <a:endParaRPr lang="en-GB" sz="1600" dirty="0"/>
                    </a:p>
                  </a:txBody>
                  <a:tcPr/>
                </a:tc>
                <a:tc>
                  <a:txBody>
                    <a:bodyPr/>
                    <a:lstStyle/>
                    <a:p>
                      <a:r>
                        <a:rPr lang="en-GB" sz="1600" b="0" i="1" kern="1200" dirty="0" err="1" smtClean="0">
                          <a:solidFill>
                            <a:schemeClr val="dk1"/>
                          </a:solidFill>
                          <a:effectLst/>
                          <a:latin typeface="Consolas" panose="020B0609020204030204" pitchFamily="49" charset="0"/>
                          <a:ea typeface="+mn-ea"/>
                          <a:cs typeface="Consolas" panose="020B0609020204030204" pitchFamily="49" charset="0"/>
                        </a:rPr>
                        <a:t>objectName</a:t>
                      </a:r>
                      <a:r>
                        <a:rPr lang="en-GB" sz="1600" b="0" i="1" kern="1200" dirty="0" smtClean="0">
                          <a:solidFill>
                            <a:schemeClr val="dk1"/>
                          </a:solidFill>
                          <a:effectLst/>
                          <a:latin typeface="Consolas" panose="020B0609020204030204" pitchFamily="49" charset="0"/>
                          <a:ea typeface="+mn-ea"/>
                          <a:cs typeface="Consolas" panose="020B0609020204030204" pitchFamily="49" charset="0"/>
                        </a:rPr>
                        <a:t>::</a:t>
                      </a:r>
                      <a:r>
                        <a:rPr lang="en-GB" sz="1600" b="0" i="1" kern="1200" dirty="0" err="1" smtClean="0">
                          <a:solidFill>
                            <a:schemeClr val="dk1"/>
                          </a:solidFill>
                          <a:effectLst/>
                          <a:latin typeface="Consolas" panose="020B0609020204030204" pitchFamily="49" charset="0"/>
                          <a:ea typeface="+mn-ea"/>
                          <a:cs typeface="Consolas" panose="020B0609020204030204" pitchFamily="49" charset="0"/>
                        </a:rPr>
                        <a:t>instanceMethodName</a:t>
                      </a:r>
                      <a:endParaRPr lang="en-GB" sz="1600" dirty="0">
                        <a:latin typeface="Consolas" panose="020B0609020204030204" pitchFamily="49" charset="0"/>
                        <a:cs typeface="Consolas" panose="020B0609020204030204" pitchFamily="49" charset="0"/>
                      </a:endParaRPr>
                    </a:p>
                  </a:txBody>
                  <a:tcPr/>
                </a:tc>
                <a:tc>
                  <a:txBody>
                    <a:bodyPr/>
                    <a:lstStyle/>
                    <a:p>
                      <a:r>
                        <a:rPr lang="en-GB" sz="1600" b="0" i="0" kern="1200" dirty="0" smtClean="0">
                          <a:solidFill>
                            <a:schemeClr val="dk1"/>
                          </a:solidFill>
                          <a:effectLst/>
                          <a:latin typeface="Consolas" panose="020B0609020204030204" pitchFamily="49" charset="0"/>
                          <a:ea typeface="+mn-ea"/>
                          <a:cs typeface="Consolas" panose="020B0609020204030204" pitchFamily="49" charset="0"/>
                        </a:rPr>
                        <a:t>s::toString</a:t>
                      </a:r>
                      <a:endParaRPr lang="en-GB" sz="1600" dirty="0">
                        <a:latin typeface="Consolas" panose="020B0609020204030204" pitchFamily="49" charset="0"/>
                        <a:cs typeface="Consolas" panose="020B0609020204030204" pitchFamily="49" charset="0"/>
                      </a:endParaRPr>
                    </a:p>
                  </a:txBody>
                  <a:tcPr/>
                </a:tc>
              </a:tr>
              <a:tr h="679080">
                <a:tc>
                  <a:txBody>
                    <a:bodyPr/>
                    <a:lstStyle/>
                    <a:p>
                      <a:r>
                        <a:rPr lang="en-US" sz="1600" b="0" i="0" kern="1200" dirty="0" smtClean="0">
                          <a:solidFill>
                            <a:schemeClr val="dk1"/>
                          </a:solidFill>
                          <a:effectLst/>
                          <a:latin typeface="+mn-lt"/>
                          <a:ea typeface="+mn-ea"/>
                          <a:cs typeface="+mn-cs"/>
                        </a:rPr>
                        <a:t>Reference to an unbound non-static method</a:t>
                      </a:r>
                      <a:endParaRPr lang="en-GB" sz="1600" dirty="0"/>
                    </a:p>
                  </a:txBody>
                  <a:tcPr/>
                </a:tc>
                <a:tc>
                  <a:txBody>
                    <a:bodyPr/>
                    <a:lstStyle/>
                    <a:p>
                      <a:r>
                        <a:rPr lang="en-GB" sz="1600" b="0" i="1" kern="1200" dirty="0" err="1" smtClean="0">
                          <a:solidFill>
                            <a:schemeClr val="dk1"/>
                          </a:solidFill>
                          <a:effectLst/>
                          <a:latin typeface="Consolas" panose="020B0609020204030204" pitchFamily="49" charset="0"/>
                          <a:ea typeface="+mn-ea"/>
                          <a:cs typeface="Consolas" panose="020B0609020204030204" pitchFamily="49" charset="0"/>
                        </a:rPr>
                        <a:t>className</a:t>
                      </a:r>
                      <a:r>
                        <a:rPr lang="en-GB" sz="1600" b="0" i="1" kern="1200" dirty="0" smtClean="0">
                          <a:solidFill>
                            <a:schemeClr val="dk1"/>
                          </a:solidFill>
                          <a:effectLst/>
                          <a:latin typeface="Consolas" panose="020B0609020204030204" pitchFamily="49" charset="0"/>
                          <a:ea typeface="+mn-ea"/>
                          <a:cs typeface="Consolas" panose="020B0609020204030204" pitchFamily="49" charset="0"/>
                        </a:rPr>
                        <a:t>::</a:t>
                      </a:r>
                      <a:r>
                        <a:rPr lang="en-GB" sz="1600" b="0" i="1" kern="1200" dirty="0" err="1" smtClean="0">
                          <a:solidFill>
                            <a:schemeClr val="dk1"/>
                          </a:solidFill>
                          <a:effectLst/>
                          <a:latin typeface="Consolas" panose="020B0609020204030204" pitchFamily="49" charset="0"/>
                          <a:ea typeface="+mn-ea"/>
                          <a:cs typeface="Consolas" panose="020B0609020204030204" pitchFamily="49" charset="0"/>
                        </a:rPr>
                        <a:t>instanceMethodName</a:t>
                      </a:r>
                      <a:endParaRPr lang="en-GB" sz="1600" dirty="0">
                        <a:latin typeface="Consolas" panose="020B0609020204030204" pitchFamily="49" charset="0"/>
                        <a:cs typeface="Consolas" panose="020B0609020204030204" pitchFamily="49" charset="0"/>
                      </a:endParaRPr>
                    </a:p>
                  </a:txBody>
                  <a:tcPr/>
                </a:tc>
                <a:tc>
                  <a:txBody>
                    <a:bodyPr/>
                    <a:lstStyle/>
                    <a:p>
                      <a:r>
                        <a:rPr lang="en-GB" sz="1600" b="0" i="0" kern="1200" dirty="0" smtClean="0">
                          <a:solidFill>
                            <a:schemeClr val="dk1"/>
                          </a:solidFill>
                          <a:effectLst/>
                          <a:latin typeface="Consolas" panose="020B0609020204030204" pitchFamily="49" charset="0"/>
                          <a:ea typeface="+mn-ea"/>
                          <a:cs typeface="Consolas" panose="020B0609020204030204" pitchFamily="49" charset="0"/>
                        </a:rPr>
                        <a:t>Object::</a:t>
                      </a:r>
                      <a:r>
                        <a:rPr lang="en-GB" sz="1600" b="0" i="0" kern="1200" dirty="0" err="1" smtClean="0">
                          <a:solidFill>
                            <a:schemeClr val="dk1"/>
                          </a:solidFill>
                          <a:effectLst/>
                          <a:latin typeface="Consolas" panose="020B0609020204030204" pitchFamily="49" charset="0"/>
                          <a:ea typeface="+mn-ea"/>
                          <a:cs typeface="Consolas" panose="020B0609020204030204" pitchFamily="49" charset="0"/>
                        </a:rPr>
                        <a:t>toString</a:t>
                      </a:r>
                      <a:endParaRPr lang="en-GB" sz="1600" dirty="0">
                        <a:latin typeface="Consolas" panose="020B0609020204030204" pitchFamily="49" charset="0"/>
                        <a:cs typeface="Consolas" panose="020B0609020204030204" pitchFamily="49" charset="0"/>
                      </a:endParaRPr>
                    </a:p>
                  </a:txBody>
                  <a:tcPr/>
                </a:tc>
              </a:tr>
              <a:tr h="679080">
                <a:tc>
                  <a:txBody>
                    <a:bodyPr/>
                    <a:lstStyle/>
                    <a:p>
                      <a:r>
                        <a:rPr lang="en-GB" sz="1600" b="0" i="0" kern="1200" dirty="0" smtClean="0">
                          <a:solidFill>
                            <a:schemeClr val="dk1"/>
                          </a:solidFill>
                          <a:effectLst/>
                          <a:latin typeface="+mn-lt"/>
                          <a:ea typeface="+mn-ea"/>
                          <a:cs typeface="+mn-cs"/>
                        </a:rPr>
                        <a:t>Reference to a constructor</a:t>
                      </a:r>
                      <a:endParaRPr lang="en-GB" sz="1600" dirty="0"/>
                    </a:p>
                  </a:txBody>
                  <a:tcPr/>
                </a:tc>
                <a:tc>
                  <a:txBody>
                    <a:bodyPr/>
                    <a:lstStyle/>
                    <a:p>
                      <a:r>
                        <a:rPr lang="en-GB" sz="1600" b="0" i="1" kern="1200" dirty="0" err="1" smtClean="0">
                          <a:solidFill>
                            <a:schemeClr val="dk1"/>
                          </a:solidFill>
                          <a:effectLst/>
                          <a:latin typeface="Consolas" panose="020B0609020204030204" pitchFamily="49" charset="0"/>
                          <a:ea typeface="+mn-ea"/>
                          <a:cs typeface="Consolas" panose="020B0609020204030204" pitchFamily="49" charset="0"/>
                        </a:rPr>
                        <a:t>className</a:t>
                      </a:r>
                      <a:r>
                        <a:rPr lang="en-GB" sz="1600" b="0" i="1" kern="1200" dirty="0" smtClean="0">
                          <a:solidFill>
                            <a:schemeClr val="dk1"/>
                          </a:solidFill>
                          <a:effectLst/>
                          <a:latin typeface="Consolas" panose="020B0609020204030204" pitchFamily="49" charset="0"/>
                          <a:ea typeface="+mn-ea"/>
                          <a:cs typeface="Consolas" panose="020B0609020204030204" pitchFamily="49" charset="0"/>
                        </a:rPr>
                        <a:t>::new</a:t>
                      </a:r>
                      <a:endParaRPr lang="en-GB" sz="1600" dirty="0">
                        <a:latin typeface="Consolas" panose="020B0609020204030204" pitchFamily="49" charset="0"/>
                        <a:cs typeface="Consolas" panose="020B0609020204030204" pitchFamily="49" charset="0"/>
                      </a:endParaRPr>
                    </a:p>
                  </a:txBody>
                  <a:tcPr/>
                </a:tc>
                <a:tc>
                  <a:txBody>
                    <a:bodyPr/>
                    <a:lstStyle/>
                    <a:p>
                      <a:r>
                        <a:rPr lang="en-GB" sz="1600" b="0" i="0" kern="1200" dirty="0" smtClean="0">
                          <a:solidFill>
                            <a:schemeClr val="dk1"/>
                          </a:solidFill>
                          <a:effectLst/>
                          <a:latin typeface="Consolas" panose="020B0609020204030204" pitchFamily="49" charset="0"/>
                          <a:ea typeface="+mn-ea"/>
                          <a:cs typeface="Consolas" panose="020B0609020204030204" pitchFamily="49" charset="0"/>
                        </a:rPr>
                        <a:t>String::new</a:t>
                      </a:r>
                      <a:endParaRPr lang="en-GB" sz="1600" dirty="0">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988114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Languages</a:t>
            </a:r>
            <a:endParaRPr lang="en-US" dirty="0"/>
          </a:p>
        </p:txBody>
      </p:sp>
      <p:sp>
        <p:nvSpPr>
          <p:cNvPr id="3" name="Rectangle 2"/>
          <p:cNvSpPr/>
          <p:nvPr/>
        </p:nvSpPr>
        <p:spPr>
          <a:xfrm>
            <a:off x="381000" y="1524000"/>
            <a:ext cx="8610600" cy="4708981"/>
          </a:xfrm>
          <a:prstGeom prst="rect">
            <a:avLst/>
          </a:prstGeom>
          <a:solidFill>
            <a:schemeClr val="bg1">
              <a:lumMod val="85000"/>
            </a:schemeClr>
          </a:solidFill>
        </p:spPr>
        <p:txBody>
          <a:bodyPr wrap="square">
            <a:spAutoFit/>
          </a:bodyPr>
          <a:lstStyle/>
          <a:p>
            <a:r>
              <a:rPr lang="en-GB" sz="2000" b="1" dirty="0" err="1">
                <a:solidFill>
                  <a:srgbClr val="000000"/>
                </a:solidFill>
                <a:latin typeface="Courier New"/>
              </a:rPr>
              <a:t>ScriptEngineManager</a:t>
            </a:r>
            <a:r>
              <a:rPr lang="en-GB" sz="2000" b="1" dirty="0">
                <a:solidFill>
                  <a:srgbClr val="000000"/>
                </a:solidFill>
                <a:latin typeface="Courier New"/>
              </a:rPr>
              <a:t> manager </a:t>
            </a:r>
            <a:r>
              <a:rPr lang="en-GB" sz="2000" b="1" dirty="0" smtClean="0">
                <a:solidFill>
                  <a:srgbClr val="000000"/>
                </a:solidFill>
                <a:latin typeface="Courier New"/>
              </a:rPr>
              <a:t/>
            </a:r>
            <a:br>
              <a:rPr lang="en-GB" sz="2000" b="1" dirty="0" smtClean="0">
                <a:solidFill>
                  <a:srgbClr val="000000"/>
                </a:solidFill>
                <a:latin typeface="Courier New"/>
              </a:rPr>
            </a:br>
            <a:r>
              <a:rPr lang="en-GB" sz="2000" b="1" dirty="0" smtClean="0">
                <a:solidFill>
                  <a:srgbClr val="000000"/>
                </a:solidFill>
                <a:latin typeface="Courier New"/>
              </a:rPr>
              <a:t>                        = </a:t>
            </a:r>
            <a:r>
              <a:rPr lang="en-GB" sz="2000" b="1" dirty="0">
                <a:solidFill>
                  <a:srgbClr val="7F0055"/>
                </a:solidFill>
                <a:latin typeface="Courier New"/>
              </a:rPr>
              <a:t>new</a:t>
            </a:r>
            <a:r>
              <a:rPr lang="en-GB" sz="2000" b="1" dirty="0">
                <a:solidFill>
                  <a:srgbClr val="000000"/>
                </a:solidFill>
                <a:latin typeface="Courier New"/>
              </a:rPr>
              <a:t> </a:t>
            </a:r>
            <a:r>
              <a:rPr lang="en-GB" sz="2000" b="1" dirty="0" err="1">
                <a:solidFill>
                  <a:srgbClr val="000000"/>
                </a:solidFill>
                <a:latin typeface="Courier New"/>
              </a:rPr>
              <a:t>ScriptEngineManager</a:t>
            </a:r>
            <a:r>
              <a:rPr lang="en-GB" sz="2000" b="1" dirty="0" smtClean="0">
                <a:solidFill>
                  <a:srgbClr val="000000"/>
                </a:solidFill>
                <a:latin typeface="Courier New"/>
              </a:rPr>
              <a:t>();</a:t>
            </a:r>
          </a:p>
          <a:p>
            <a:endParaRPr lang="en-GB" sz="2000" b="1" dirty="0">
              <a:solidFill>
                <a:srgbClr val="000000"/>
              </a:solidFill>
              <a:latin typeface="Courier New"/>
            </a:endParaRPr>
          </a:p>
          <a:p>
            <a:r>
              <a:rPr lang="en-GB" sz="2000" b="1" dirty="0" err="1">
                <a:solidFill>
                  <a:srgbClr val="000000"/>
                </a:solidFill>
                <a:latin typeface="Courier New"/>
              </a:rPr>
              <a:t>ScriptEngine</a:t>
            </a:r>
            <a:r>
              <a:rPr lang="en-GB" sz="2000" b="1" dirty="0">
                <a:solidFill>
                  <a:srgbClr val="000000"/>
                </a:solidFill>
                <a:latin typeface="Courier New"/>
              </a:rPr>
              <a:t> engine = </a:t>
            </a:r>
            <a:r>
              <a:rPr lang="en-GB" sz="2000" b="1" dirty="0" err="1">
                <a:solidFill>
                  <a:srgbClr val="000000"/>
                </a:solidFill>
                <a:latin typeface="Courier New"/>
              </a:rPr>
              <a:t>manager.getEngineByName</a:t>
            </a:r>
            <a:r>
              <a:rPr lang="en-GB" sz="2000" b="1" dirty="0">
                <a:solidFill>
                  <a:srgbClr val="000000"/>
                </a:solidFill>
                <a:latin typeface="Courier New"/>
              </a:rPr>
              <a:t>(</a:t>
            </a:r>
            <a:r>
              <a:rPr lang="en-GB" sz="2000" b="1" dirty="0">
                <a:solidFill>
                  <a:srgbClr val="2A00FF"/>
                </a:solidFill>
                <a:latin typeface="Courier New"/>
              </a:rPr>
              <a:t>"</a:t>
            </a:r>
            <a:r>
              <a:rPr lang="en-GB" sz="2000" b="1" dirty="0" err="1">
                <a:solidFill>
                  <a:srgbClr val="2A00FF"/>
                </a:solidFill>
                <a:latin typeface="Courier New"/>
              </a:rPr>
              <a:t>js</a:t>
            </a:r>
            <a:r>
              <a:rPr lang="en-GB" sz="2000" b="1" dirty="0" smtClean="0">
                <a:solidFill>
                  <a:srgbClr val="2A00FF"/>
                </a:solidFill>
                <a:latin typeface="Courier New"/>
              </a:rPr>
              <a:t>"</a:t>
            </a:r>
            <a:r>
              <a:rPr lang="en-GB" sz="2000" b="1" dirty="0" smtClean="0">
                <a:solidFill>
                  <a:srgbClr val="000000"/>
                </a:solidFill>
                <a:latin typeface="Courier New"/>
              </a:rPr>
              <a:t>);</a:t>
            </a:r>
          </a:p>
          <a:p>
            <a:endParaRPr lang="en-GB" sz="2000" b="1" dirty="0">
              <a:solidFill>
                <a:srgbClr val="000000"/>
              </a:solidFill>
              <a:latin typeface="Courier New"/>
            </a:endParaRPr>
          </a:p>
          <a:p>
            <a:r>
              <a:rPr lang="en-GB" sz="2000" b="1" dirty="0" err="1">
                <a:solidFill>
                  <a:srgbClr val="000000"/>
                </a:solidFill>
                <a:latin typeface="Courier New"/>
              </a:rPr>
              <a:t>engine.put</a:t>
            </a:r>
            <a:r>
              <a:rPr lang="en-GB" sz="2000" b="1" dirty="0">
                <a:solidFill>
                  <a:srgbClr val="000000"/>
                </a:solidFill>
                <a:latin typeface="Courier New"/>
              </a:rPr>
              <a:t>(</a:t>
            </a:r>
            <a:r>
              <a:rPr lang="en-GB" sz="2000" b="1" dirty="0">
                <a:solidFill>
                  <a:srgbClr val="2A00FF"/>
                </a:solidFill>
                <a:latin typeface="Courier New"/>
              </a:rPr>
              <a:t>"cost"</a:t>
            </a:r>
            <a:r>
              <a:rPr lang="en-GB" sz="2000" b="1" dirty="0">
                <a:solidFill>
                  <a:srgbClr val="000000"/>
                </a:solidFill>
                <a:latin typeface="Courier New"/>
              </a:rPr>
              <a:t>, 1000</a:t>
            </a:r>
            <a:r>
              <a:rPr lang="en-GB" sz="2000" b="1" dirty="0" smtClean="0">
                <a:solidFill>
                  <a:srgbClr val="000000"/>
                </a:solidFill>
                <a:latin typeface="Courier New"/>
              </a:rPr>
              <a:t>);</a:t>
            </a:r>
          </a:p>
          <a:p>
            <a:endParaRPr lang="en-GB" sz="2000" b="1" dirty="0">
              <a:solidFill>
                <a:srgbClr val="000000"/>
              </a:solidFill>
              <a:latin typeface="Courier New"/>
            </a:endParaRPr>
          </a:p>
          <a:p>
            <a:r>
              <a:rPr lang="en-GB" sz="2000" b="1" dirty="0">
                <a:solidFill>
                  <a:srgbClr val="000000"/>
                </a:solidFill>
                <a:latin typeface="Courier New"/>
              </a:rPr>
              <a:t>String decision = (String) </a:t>
            </a:r>
            <a:r>
              <a:rPr lang="en-GB" sz="2000" b="1" dirty="0" err="1">
                <a:solidFill>
                  <a:srgbClr val="000000"/>
                </a:solidFill>
                <a:latin typeface="Courier New"/>
              </a:rPr>
              <a:t>engine.eval</a:t>
            </a:r>
            <a:r>
              <a:rPr lang="en-GB" sz="2000" b="1" dirty="0">
                <a:solidFill>
                  <a:srgbClr val="000000"/>
                </a:solidFill>
                <a:latin typeface="Courier New"/>
              </a:rPr>
              <a:t>(</a:t>
            </a:r>
          </a:p>
          <a:p>
            <a:r>
              <a:rPr lang="en-GB" sz="2000" b="1" dirty="0">
                <a:solidFill>
                  <a:srgbClr val="000000"/>
                </a:solidFill>
                <a:latin typeface="Courier New"/>
              </a:rPr>
              <a:t>  </a:t>
            </a:r>
            <a:r>
              <a:rPr lang="en-GB" sz="2000" b="1" dirty="0">
                <a:solidFill>
                  <a:srgbClr val="2A00FF"/>
                </a:solidFill>
                <a:latin typeface="Courier New"/>
              </a:rPr>
              <a:t>"if ( cost &gt;= 100){ "</a:t>
            </a:r>
          </a:p>
          <a:p>
            <a:r>
              <a:rPr lang="en-GB" sz="2000" b="1" dirty="0">
                <a:solidFill>
                  <a:srgbClr val="000000"/>
                </a:solidFill>
                <a:latin typeface="Courier New"/>
              </a:rPr>
              <a:t>+ </a:t>
            </a:r>
            <a:r>
              <a:rPr lang="en-GB" sz="2000" b="1" dirty="0">
                <a:solidFill>
                  <a:srgbClr val="2A00FF"/>
                </a:solidFill>
                <a:latin typeface="Courier New"/>
              </a:rPr>
              <a:t>" decision = 'Ask the boss'; "</a:t>
            </a:r>
          </a:p>
          <a:p>
            <a:r>
              <a:rPr lang="en-GB" sz="2000" b="1" dirty="0" smtClean="0">
                <a:solidFill>
                  <a:srgbClr val="000000"/>
                </a:solidFill>
                <a:latin typeface="Courier New"/>
              </a:rPr>
              <a:t>+ </a:t>
            </a:r>
            <a:r>
              <a:rPr lang="en-GB" sz="2000" b="1" dirty="0">
                <a:solidFill>
                  <a:srgbClr val="2A00FF"/>
                </a:solidFill>
                <a:latin typeface="Courier New"/>
              </a:rPr>
              <a:t>"} else {"</a:t>
            </a:r>
          </a:p>
          <a:p>
            <a:r>
              <a:rPr lang="en-GB" sz="2000" b="1" dirty="0">
                <a:solidFill>
                  <a:srgbClr val="000000"/>
                </a:solidFill>
                <a:latin typeface="Courier New"/>
              </a:rPr>
              <a:t>+ </a:t>
            </a:r>
            <a:r>
              <a:rPr lang="en-GB" sz="2000" b="1" dirty="0">
                <a:solidFill>
                  <a:srgbClr val="2A00FF"/>
                </a:solidFill>
                <a:latin typeface="Courier New"/>
              </a:rPr>
              <a:t>" decision = 'Buy it'; "</a:t>
            </a:r>
          </a:p>
          <a:p>
            <a:r>
              <a:rPr lang="en-GB" sz="2000" b="1" dirty="0" smtClean="0">
                <a:solidFill>
                  <a:srgbClr val="000000"/>
                </a:solidFill>
                <a:latin typeface="Courier New"/>
              </a:rPr>
              <a:t>+ </a:t>
            </a:r>
            <a:r>
              <a:rPr lang="en-GB" sz="2000" b="1" dirty="0">
                <a:solidFill>
                  <a:srgbClr val="2A00FF"/>
                </a:solidFill>
                <a:latin typeface="Courier New"/>
              </a:rPr>
              <a:t>"}"</a:t>
            </a:r>
            <a:r>
              <a:rPr lang="en-GB" sz="2000" b="1" dirty="0">
                <a:solidFill>
                  <a:srgbClr val="000000"/>
                </a:solidFill>
                <a:latin typeface="Courier New"/>
              </a:rPr>
              <a:t>);</a:t>
            </a:r>
          </a:p>
          <a:p>
            <a:endParaRPr lang="en-GB" sz="2000" b="1" dirty="0" smtClean="0">
              <a:solidFill>
                <a:srgbClr val="000000"/>
              </a:solidFill>
              <a:latin typeface="Courier New"/>
            </a:endParaRPr>
          </a:p>
          <a:p>
            <a:r>
              <a:rPr lang="en-GB" sz="2000" b="1" dirty="0" err="1" smtClean="0">
                <a:solidFill>
                  <a:srgbClr val="000000"/>
                </a:solidFill>
                <a:latin typeface="Courier New"/>
              </a:rPr>
              <a:t>System.</a:t>
            </a:r>
            <a:r>
              <a:rPr lang="en-GB" sz="2000" b="1" i="1" dirty="0" err="1" smtClean="0">
                <a:solidFill>
                  <a:srgbClr val="0000C0"/>
                </a:solidFill>
                <a:latin typeface="Courier New"/>
              </a:rPr>
              <a:t>out</a:t>
            </a:r>
            <a:r>
              <a:rPr lang="en-GB" sz="2000" b="1" dirty="0" err="1" smtClean="0">
                <a:solidFill>
                  <a:srgbClr val="000000"/>
                </a:solidFill>
                <a:latin typeface="Courier New"/>
              </a:rPr>
              <a:t>.println</a:t>
            </a:r>
            <a:r>
              <a:rPr lang="en-GB" sz="2000" b="1" dirty="0" smtClean="0">
                <a:solidFill>
                  <a:srgbClr val="000000"/>
                </a:solidFill>
                <a:latin typeface="Courier New"/>
              </a:rPr>
              <a:t>(decision</a:t>
            </a:r>
            <a:r>
              <a:rPr lang="en-GB" sz="2000" b="1" dirty="0">
                <a:solidFill>
                  <a:srgbClr val="000000"/>
                </a:solidFill>
                <a:latin typeface="Courier New"/>
              </a:rPr>
              <a:t>)</a:t>
            </a:r>
            <a:r>
              <a:rPr lang="en-GB" sz="2000" b="1" i="1" dirty="0">
                <a:solidFill>
                  <a:srgbClr val="000000"/>
                </a:solidFill>
                <a:latin typeface="Courier New"/>
              </a:rPr>
              <a:t>;</a:t>
            </a:r>
            <a:endParaRPr lang="en-GB" sz="2000" b="1" dirty="0"/>
          </a:p>
        </p:txBody>
      </p:sp>
    </p:spTree>
    <p:extLst>
      <p:ext uri="{BB962C8B-B14F-4D97-AF65-F5344CB8AC3E}">
        <p14:creationId xmlns:p14="http://schemas.microsoft.com/office/powerpoint/2010/main" val="3272484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mtClean="0"/>
              <a:t>Method Reference: Example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50</a:t>
            </a:fld>
            <a:endParaRPr lang="de-CH" dirty="0"/>
          </a:p>
        </p:txBody>
      </p:sp>
      <p:sp>
        <p:nvSpPr>
          <p:cNvPr id="8" name="TextBox 7"/>
          <p:cNvSpPr txBox="1"/>
          <p:nvPr/>
        </p:nvSpPr>
        <p:spPr>
          <a:xfrm>
            <a:off x="1140108" y="1556792"/>
            <a:ext cx="4785532" cy="811367"/>
          </a:xfrm>
          <a:prstGeom prst="rect">
            <a:avLst/>
          </a:prstGeom>
          <a:noFill/>
        </p:spPr>
        <p:txBody>
          <a:bodyPr wrap="none" lIns="36000" tIns="36000" rIns="36000" bIns="36000" rtlCol="0">
            <a:spAutoFit/>
          </a:bodyPr>
          <a:lstStyle/>
          <a:p>
            <a:r>
              <a:rPr lang="en-GB" sz="1600" dirty="0">
                <a:solidFill>
                  <a:srgbClr val="000000"/>
                </a:solidFill>
                <a:latin typeface="Consolas"/>
              </a:rPr>
              <a:t>List&lt;Integer&gt; </a:t>
            </a:r>
            <a:r>
              <a:rPr lang="en-GB" sz="1600" dirty="0">
                <a:solidFill>
                  <a:srgbClr val="6A3E3E"/>
                </a:solidFill>
                <a:latin typeface="Consolas"/>
              </a:rPr>
              <a:t>numbers</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ArrayList</a:t>
            </a:r>
            <a:r>
              <a:rPr lang="en-GB" sz="1600" dirty="0" smtClean="0">
                <a:solidFill>
                  <a:srgbClr val="000000"/>
                </a:solidFill>
                <a:latin typeface="Consolas"/>
              </a:rPr>
              <a:t>&lt;&gt;();</a:t>
            </a:r>
          </a:p>
          <a:p>
            <a:r>
              <a:rPr lang="en-GB" sz="1600" dirty="0" smtClean="0">
                <a:solidFill>
                  <a:srgbClr val="3F7F5F"/>
                </a:solidFill>
                <a:latin typeface="Consolas"/>
              </a:rPr>
              <a:t>// </a:t>
            </a:r>
            <a:r>
              <a:rPr lang="en-GB" sz="1600" dirty="0">
                <a:solidFill>
                  <a:srgbClr val="3F7F5F"/>
                </a:solidFill>
                <a:latin typeface="Consolas"/>
              </a:rPr>
              <a:t>populate </a:t>
            </a:r>
            <a:r>
              <a:rPr lang="en-GB" sz="1600" dirty="0" smtClean="0">
                <a:solidFill>
                  <a:srgbClr val="3F7F5F"/>
                </a:solidFill>
                <a:latin typeface="Consolas"/>
              </a:rPr>
              <a:t>list</a:t>
            </a:r>
          </a:p>
          <a:p>
            <a:r>
              <a:rPr lang="en-GB" sz="1600" dirty="0" err="1" smtClean="0">
                <a:solidFill>
                  <a:srgbClr val="6A3E3E"/>
                </a:solidFill>
                <a:latin typeface="Consolas"/>
              </a:rPr>
              <a:t>numbers</a:t>
            </a:r>
            <a:r>
              <a:rPr lang="en-GB" sz="1600" dirty="0" err="1" smtClean="0">
                <a:solidFill>
                  <a:srgbClr val="000000"/>
                </a:solidFill>
                <a:latin typeface="Consolas"/>
              </a:rPr>
              <a:t>.forEach</a:t>
            </a:r>
            <a:r>
              <a:rPr lang="en-GB" sz="1600" dirty="0" smtClean="0">
                <a:solidFill>
                  <a:srgbClr val="000000"/>
                </a:solidFill>
                <a:latin typeface="Consolas"/>
              </a:rPr>
              <a:t>(</a:t>
            </a:r>
            <a:r>
              <a:rPr lang="en-GB" sz="1600" dirty="0" err="1" smtClean="0">
                <a:solidFill>
                  <a:srgbClr val="000000"/>
                </a:solidFill>
                <a:latin typeface="Consolas"/>
              </a:rPr>
              <a:t>System.</a:t>
            </a:r>
            <a:r>
              <a:rPr lang="en-GB" sz="1600" b="1" i="1" dirty="0" err="1" smtClean="0">
                <a:solidFill>
                  <a:srgbClr val="0000C0"/>
                </a:solidFill>
                <a:latin typeface="Consolas"/>
              </a:rPr>
              <a:t>out</a:t>
            </a:r>
            <a:r>
              <a:rPr lang="en-GB" sz="1600" dirty="0">
                <a:solidFill>
                  <a:srgbClr val="000000"/>
                </a:solidFill>
                <a:latin typeface="Consolas"/>
              </a:rPr>
              <a:t>::</a:t>
            </a:r>
            <a:r>
              <a:rPr lang="en-GB" sz="1600" dirty="0" err="1">
                <a:solidFill>
                  <a:srgbClr val="000000"/>
                </a:solidFill>
                <a:latin typeface="Consolas"/>
              </a:rPr>
              <a:t>println</a:t>
            </a:r>
            <a:r>
              <a:rPr lang="en-GB" sz="1600" dirty="0" smtClean="0">
                <a:solidFill>
                  <a:srgbClr val="000000"/>
                </a:solidFill>
                <a:latin typeface="Consolas"/>
              </a:rPr>
              <a:t>);</a:t>
            </a:r>
            <a:endParaRPr lang="en-GB" sz="1600" dirty="0" smtClean="0"/>
          </a:p>
        </p:txBody>
      </p:sp>
      <p:sp>
        <p:nvSpPr>
          <p:cNvPr id="10" name="TextBox 9"/>
          <p:cNvSpPr txBox="1"/>
          <p:nvPr/>
        </p:nvSpPr>
        <p:spPr>
          <a:xfrm>
            <a:off x="1140108" y="2656191"/>
            <a:ext cx="4897742" cy="811367"/>
          </a:xfrm>
          <a:prstGeom prst="rect">
            <a:avLst/>
          </a:prstGeom>
          <a:solidFill>
            <a:schemeClr val="bg1">
              <a:lumMod val="85000"/>
            </a:schemeClr>
          </a:solidFill>
        </p:spPr>
        <p:txBody>
          <a:bodyPr wrap="none" lIns="36000" tIns="36000" rIns="36000" bIns="36000" rtlCol="0">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a:solidFill>
                  <a:srgbClr val="7F0055"/>
                </a:solidFill>
                <a:latin typeface="Consolas"/>
              </a:rPr>
              <a:t>interface</a:t>
            </a:r>
            <a:r>
              <a:rPr lang="en-US" sz="1600" b="1" dirty="0">
                <a:solidFill>
                  <a:srgbClr val="000000"/>
                </a:solidFill>
                <a:latin typeface="Consolas"/>
              </a:rPr>
              <a:t> Stream&lt;T&gt; </a:t>
            </a:r>
            <a:r>
              <a:rPr lang="en-US" sz="1600" dirty="0" smtClean="0">
                <a:solidFill>
                  <a:srgbClr val="000000"/>
                </a:solidFill>
                <a:latin typeface="Consolas"/>
              </a:rPr>
              <a:t>{</a:t>
            </a:r>
            <a:endParaRPr lang="en-US" sz="1600" dirty="0">
              <a:solidFill>
                <a:srgbClr val="000000"/>
              </a:solidFill>
              <a:latin typeface="Consolas"/>
            </a:endParaRPr>
          </a:p>
          <a:p>
            <a:r>
              <a:rPr lang="en-US" sz="1600" dirty="0" smtClean="0">
                <a:solidFill>
                  <a:srgbClr val="7F0055"/>
                </a:solidFill>
                <a:latin typeface="Consolas"/>
              </a:rPr>
              <a:t>  void</a:t>
            </a:r>
            <a:r>
              <a:rPr lang="en-US" sz="1600" dirty="0" smtClean="0">
                <a:solidFill>
                  <a:srgbClr val="000000"/>
                </a:solidFill>
                <a:latin typeface="Consolas"/>
              </a:rPr>
              <a:t> </a:t>
            </a:r>
            <a:r>
              <a:rPr lang="en-US" sz="1600" dirty="0" err="1">
                <a:solidFill>
                  <a:srgbClr val="000000"/>
                </a:solidFill>
                <a:highlight>
                  <a:srgbClr val="D4D4D4"/>
                </a:highlight>
                <a:latin typeface="Consolas"/>
              </a:rPr>
              <a:t>forEach</a:t>
            </a:r>
            <a:r>
              <a:rPr lang="en-US" sz="1600" dirty="0">
                <a:solidFill>
                  <a:srgbClr val="000000"/>
                </a:solidFill>
                <a:highlight>
                  <a:srgbClr val="D4D4D4"/>
                </a:highlight>
                <a:latin typeface="Consolas"/>
              </a:rPr>
              <a:t>(Consumer&lt;? </a:t>
            </a:r>
            <a:r>
              <a:rPr lang="en-US" sz="1600" dirty="0">
                <a:solidFill>
                  <a:srgbClr val="7F0055"/>
                </a:solidFill>
                <a:highlight>
                  <a:srgbClr val="D4D4D4"/>
                </a:highlight>
                <a:latin typeface="Consolas"/>
              </a:rPr>
              <a:t>super</a:t>
            </a:r>
            <a:r>
              <a:rPr lang="en-US" sz="1600" dirty="0">
                <a:solidFill>
                  <a:srgbClr val="000000"/>
                </a:solidFill>
                <a:highlight>
                  <a:srgbClr val="D4D4D4"/>
                </a:highlight>
                <a:latin typeface="Consolas"/>
              </a:rPr>
              <a:t> T&gt; </a:t>
            </a:r>
            <a:r>
              <a:rPr lang="en-US" sz="1600" dirty="0">
                <a:solidFill>
                  <a:srgbClr val="6A3E3E"/>
                </a:solidFill>
                <a:highlight>
                  <a:srgbClr val="D4D4D4"/>
                </a:highlight>
                <a:latin typeface="Consolas"/>
              </a:rPr>
              <a:t>action</a:t>
            </a:r>
            <a:r>
              <a:rPr lang="en-US" sz="1600" dirty="0">
                <a:solidFill>
                  <a:srgbClr val="000000"/>
                </a:solidFill>
                <a:highlight>
                  <a:srgbClr val="D4D4D4"/>
                </a:highlight>
                <a:latin typeface="Consolas"/>
              </a:rPr>
              <a:t>);</a:t>
            </a:r>
            <a:endParaRPr lang="en-US" sz="1600" dirty="0" smtClean="0">
              <a:solidFill>
                <a:srgbClr val="000000"/>
              </a:solidFill>
              <a:latin typeface="Consolas"/>
            </a:endParaRPr>
          </a:p>
          <a:p>
            <a:r>
              <a:rPr lang="en-GB" sz="1600" dirty="0" smtClean="0">
                <a:latin typeface="Consolas"/>
              </a:rPr>
              <a:t>}</a:t>
            </a:r>
            <a:endParaRPr lang="en-GB" sz="1600" dirty="0">
              <a:latin typeface="Consolas"/>
            </a:endParaRPr>
          </a:p>
        </p:txBody>
      </p:sp>
      <p:sp>
        <p:nvSpPr>
          <p:cNvPr id="11" name="TextBox 10"/>
          <p:cNvSpPr txBox="1"/>
          <p:nvPr/>
        </p:nvSpPr>
        <p:spPr>
          <a:xfrm>
            <a:off x="1140108" y="3811572"/>
            <a:ext cx="3439009" cy="1057588"/>
          </a:xfrm>
          <a:prstGeom prst="rect">
            <a:avLst/>
          </a:prstGeom>
          <a:solidFill>
            <a:schemeClr val="bg1">
              <a:lumMod val="85000"/>
            </a:schemeClr>
          </a:solidFill>
        </p:spPr>
        <p:txBody>
          <a:bodyPr wrap="none" lIns="36000" tIns="36000" rIns="36000" bIns="36000" rtlCol="0">
            <a:spAutoFit/>
          </a:bodyPr>
          <a:lstStyle/>
          <a:p>
            <a:r>
              <a:rPr lang="en-GB" sz="1600" dirty="0">
                <a:solidFill>
                  <a:srgbClr val="646464"/>
                </a:solidFill>
                <a:latin typeface="Consolas"/>
              </a:rPr>
              <a:t>@</a:t>
            </a:r>
            <a:r>
              <a:rPr lang="en-GB" sz="1600" dirty="0" err="1">
                <a:solidFill>
                  <a:srgbClr val="646464"/>
                </a:solidFill>
                <a:latin typeface="Consolas"/>
              </a:rPr>
              <a:t>FunctionalInterface</a:t>
            </a:r>
            <a:endParaRPr lang="en-GB" sz="1600" dirty="0">
              <a:solidFill>
                <a:srgbClr val="646464"/>
              </a:solidFill>
              <a:latin typeface="Consolas"/>
            </a:endParaRPr>
          </a:p>
          <a:p>
            <a:r>
              <a:rPr lang="en-GB" sz="1600" b="1" dirty="0" smtClean="0">
                <a:solidFill>
                  <a:srgbClr val="7F0055"/>
                </a:solidFill>
                <a:latin typeface="Consolas"/>
              </a:rPr>
              <a:t>public</a:t>
            </a:r>
            <a:r>
              <a:rPr lang="en-GB" sz="1600" b="1" dirty="0" smtClean="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Consumer&lt;T&gt; </a:t>
            </a:r>
            <a:r>
              <a:rPr lang="en-GB" sz="1600" dirty="0">
                <a:solidFill>
                  <a:srgbClr val="000000"/>
                </a:solidFill>
                <a:latin typeface="Consolas"/>
              </a:rPr>
              <a:t>{</a:t>
            </a:r>
          </a:p>
          <a:p>
            <a:r>
              <a:rPr lang="en-GB" sz="1600" dirty="0" smtClean="0">
                <a:solidFill>
                  <a:srgbClr val="7F0055"/>
                </a:solidFill>
                <a:latin typeface="Consolas"/>
              </a:rPr>
              <a:t>  void</a:t>
            </a:r>
            <a:r>
              <a:rPr lang="en-GB" sz="1600" dirty="0" smtClean="0">
                <a:solidFill>
                  <a:srgbClr val="000000"/>
                </a:solidFill>
                <a:latin typeface="Consolas"/>
              </a:rPr>
              <a:t> </a:t>
            </a:r>
            <a:r>
              <a:rPr lang="en-GB" sz="1600" dirty="0">
                <a:solidFill>
                  <a:srgbClr val="000000"/>
                </a:solidFill>
                <a:latin typeface="Consolas"/>
              </a:rPr>
              <a:t>accept(T </a:t>
            </a:r>
            <a:r>
              <a:rPr lang="en-GB" sz="1600" dirty="0">
                <a:solidFill>
                  <a:srgbClr val="6A3E3E"/>
                </a:solidFill>
                <a:latin typeface="Consolas"/>
              </a:rPr>
              <a:t>t</a:t>
            </a:r>
            <a:r>
              <a:rPr lang="en-GB" sz="1600" dirty="0">
                <a:solidFill>
                  <a:srgbClr val="000000"/>
                </a:solidFill>
                <a:latin typeface="Consolas"/>
              </a:rPr>
              <a:t>);</a:t>
            </a:r>
          </a:p>
          <a:p>
            <a:r>
              <a:rPr lang="en-GB" sz="1600" dirty="0">
                <a:solidFill>
                  <a:srgbClr val="000000"/>
                </a:solidFill>
                <a:latin typeface="Consolas"/>
              </a:rPr>
              <a:t>}</a:t>
            </a:r>
          </a:p>
        </p:txBody>
      </p:sp>
    </p:spTree>
    <p:extLst>
      <p:ext uri="{BB962C8B-B14F-4D97-AF65-F5344CB8AC3E}">
        <p14:creationId xmlns:p14="http://schemas.microsoft.com/office/powerpoint/2010/main" val="148737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Constructor Reference: Example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51</a:t>
            </a:fld>
            <a:endParaRPr lang="de-CH" dirty="0"/>
          </a:p>
        </p:txBody>
      </p:sp>
      <p:sp>
        <p:nvSpPr>
          <p:cNvPr id="8" name="TextBox 7"/>
          <p:cNvSpPr txBox="1"/>
          <p:nvPr/>
        </p:nvSpPr>
        <p:spPr>
          <a:xfrm>
            <a:off x="1140108" y="3284984"/>
            <a:ext cx="6917526" cy="811367"/>
          </a:xfrm>
          <a:prstGeom prst="rect">
            <a:avLst/>
          </a:prstGeom>
          <a:solidFill>
            <a:schemeClr val="bg1">
              <a:lumMod val="85000"/>
            </a:schemeClr>
          </a:solidFill>
        </p:spPr>
        <p:txBody>
          <a:bodyPr wrap="none" lIns="36000" tIns="36000" rIns="36000" bIns="36000" rtlCol="0">
            <a:spAutoFit/>
          </a:bodyPr>
          <a:lstStyle/>
          <a:p>
            <a:r>
              <a:rPr lang="en-US" sz="1600" b="1" dirty="0" smtClean="0">
                <a:solidFill>
                  <a:srgbClr val="7F0055"/>
                </a:solidFill>
                <a:latin typeface="Consolas"/>
              </a:rPr>
              <a:t>public</a:t>
            </a:r>
            <a:r>
              <a:rPr lang="en-US" sz="1600" b="1" dirty="0" smtClean="0">
                <a:solidFill>
                  <a:srgbClr val="000000"/>
                </a:solidFill>
                <a:latin typeface="Consolas"/>
              </a:rPr>
              <a:t> </a:t>
            </a:r>
            <a:r>
              <a:rPr lang="en-US" sz="1600" b="1" dirty="0">
                <a:solidFill>
                  <a:srgbClr val="7F0055"/>
                </a:solidFill>
                <a:latin typeface="Consolas"/>
              </a:rPr>
              <a:t>interface</a:t>
            </a:r>
            <a:r>
              <a:rPr lang="en-US" sz="1600" b="1" dirty="0">
                <a:solidFill>
                  <a:srgbClr val="000000"/>
                </a:solidFill>
                <a:latin typeface="Consolas"/>
              </a:rPr>
              <a:t> Stream&lt;T&gt; </a:t>
            </a:r>
            <a:r>
              <a:rPr lang="en-US" sz="1600" dirty="0" smtClean="0">
                <a:solidFill>
                  <a:srgbClr val="000000"/>
                </a:solidFill>
                <a:latin typeface="Consolas"/>
              </a:rPr>
              <a:t>{</a:t>
            </a:r>
            <a:endParaRPr lang="en-US" sz="1600" dirty="0">
              <a:solidFill>
                <a:srgbClr val="000000"/>
              </a:solidFill>
              <a:latin typeface="Consolas"/>
            </a:endParaRPr>
          </a:p>
          <a:p>
            <a:r>
              <a:rPr lang="en-US" sz="1600" dirty="0" smtClean="0">
                <a:solidFill>
                  <a:srgbClr val="000000"/>
                </a:solidFill>
                <a:latin typeface="Consolas"/>
              </a:rPr>
              <a:t>  &lt;</a:t>
            </a:r>
            <a:r>
              <a:rPr lang="en-US" sz="1600" dirty="0">
                <a:solidFill>
                  <a:srgbClr val="000000"/>
                </a:solidFill>
                <a:latin typeface="Consolas"/>
              </a:rPr>
              <a:t>R&gt; Stream&lt;R&gt; map(Function&lt;? </a:t>
            </a:r>
            <a:r>
              <a:rPr lang="en-US" sz="1600" dirty="0">
                <a:solidFill>
                  <a:srgbClr val="7F0055"/>
                </a:solidFill>
                <a:latin typeface="Consolas"/>
              </a:rPr>
              <a:t>super</a:t>
            </a:r>
            <a:r>
              <a:rPr lang="en-US" sz="1600" dirty="0">
                <a:solidFill>
                  <a:srgbClr val="000000"/>
                </a:solidFill>
                <a:latin typeface="Consolas"/>
              </a:rPr>
              <a:t> T, ? </a:t>
            </a:r>
            <a:r>
              <a:rPr lang="en-US" sz="1600" dirty="0">
                <a:solidFill>
                  <a:srgbClr val="7F0055"/>
                </a:solidFill>
                <a:latin typeface="Consolas"/>
              </a:rPr>
              <a:t>extends</a:t>
            </a:r>
            <a:r>
              <a:rPr lang="en-US" sz="1600" dirty="0">
                <a:solidFill>
                  <a:srgbClr val="000000"/>
                </a:solidFill>
                <a:latin typeface="Consolas"/>
              </a:rPr>
              <a:t> R&gt; </a:t>
            </a:r>
            <a:r>
              <a:rPr lang="en-US" sz="1600" dirty="0">
                <a:solidFill>
                  <a:srgbClr val="6A3E3E"/>
                </a:solidFill>
                <a:latin typeface="Consolas"/>
              </a:rPr>
              <a:t>mapper</a:t>
            </a:r>
            <a:r>
              <a:rPr lang="en-US" sz="1600" dirty="0">
                <a:solidFill>
                  <a:srgbClr val="000000"/>
                </a:solidFill>
                <a:latin typeface="Consolas"/>
              </a:rPr>
              <a:t>);</a:t>
            </a:r>
          </a:p>
          <a:p>
            <a:r>
              <a:rPr lang="en-GB" sz="1600" dirty="0" smtClean="0">
                <a:latin typeface="Consolas"/>
              </a:rPr>
              <a:t>}</a:t>
            </a:r>
            <a:endParaRPr lang="en-GB" sz="1600" dirty="0">
              <a:latin typeface="Consolas"/>
            </a:endParaRPr>
          </a:p>
        </p:txBody>
      </p:sp>
      <p:sp>
        <p:nvSpPr>
          <p:cNvPr id="9" name="TextBox 8"/>
          <p:cNvSpPr txBox="1"/>
          <p:nvPr/>
        </p:nvSpPr>
        <p:spPr>
          <a:xfrm>
            <a:off x="1140108" y="1556792"/>
            <a:ext cx="6132054" cy="1550031"/>
          </a:xfrm>
          <a:prstGeom prst="rect">
            <a:avLst/>
          </a:prstGeom>
          <a:noFill/>
        </p:spPr>
        <p:txBody>
          <a:bodyPr wrap="none" lIns="36000" tIns="36000" rIns="36000" bIns="36000" rtlCol="0">
            <a:spAutoFit/>
          </a:bodyPr>
          <a:lstStyle/>
          <a:p>
            <a:r>
              <a:rPr lang="en-GB" sz="1600" dirty="0" smtClean="0">
                <a:solidFill>
                  <a:srgbClr val="7F0055"/>
                </a:solidFill>
                <a:latin typeface="Consolas"/>
              </a:rPr>
              <a:t>char</a:t>
            </a:r>
            <a:r>
              <a:rPr lang="en-GB" sz="1600" dirty="0">
                <a:solidFill>
                  <a:srgbClr val="000000"/>
                </a:solidFill>
                <a:latin typeface="Consolas"/>
              </a:rPr>
              <a:t>[] </a:t>
            </a:r>
            <a:r>
              <a:rPr lang="en-GB" sz="1600" dirty="0">
                <a:solidFill>
                  <a:srgbClr val="6A3E3E"/>
                </a:solidFill>
                <a:latin typeface="Consolas"/>
              </a:rPr>
              <a:t>suffix</a:t>
            </a:r>
            <a:r>
              <a:rPr lang="en-GB" sz="1600" dirty="0">
                <a:solidFill>
                  <a:srgbClr val="000000"/>
                </a:solidFill>
                <a:latin typeface="Consolas"/>
              </a:rPr>
              <a:t> = </a:t>
            </a:r>
            <a:r>
              <a:rPr lang="en-GB" sz="1600" b="1" dirty="0">
                <a:solidFill>
                  <a:srgbClr val="7F0055"/>
                </a:solidFill>
                <a:latin typeface="Consolas"/>
              </a:rPr>
              <a:t>new</a:t>
            </a:r>
            <a:r>
              <a:rPr lang="en-GB" sz="1600" dirty="0">
                <a:solidFill>
                  <a:srgbClr val="000000"/>
                </a:solidFill>
                <a:latin typeface="Consolas"/>
              </a:rPr>
              <a:t> </a:t>
            </a:r>
            <a:r>
              <a:rPr lang="en-GB" sz="1600" dirty="0">
                <a:solidFill>
                  <a:srgbClr val="7F0055"/>
                </a:solidFill>
                <a:latin typeface="Consolas"/>
              </a:rPr>
              <a:t>char</a:t>
            </a:r>
            <a:r>
              <a:rPr lang="en-GB" sz="1600" dirty="0">
                <a:solidFill>
                  <a:srgbClr val="000000"/>
                </a:solidFill>
                <a:latin typeface="Consolas"/>
              </a:rPr>
              <a:t>[] {</a:t>
            </a:r>
            <a:r>
              <a:rPr lang="en-GB" sz="1600" dirty="0">
                <a:solidFill>
                  <a:srgbClr val="2A00FF"/>
                </a:solidFill>
                <a:latin typeface="Consolas"/>
              </a:rPr>
              <a:t>'.'</a:t>
            </a:r>
            <a:r>
              <a:rPr lang="en-GB" sz="1600" dirty="0">
                <a:solidFill>
                  <a:srgbClr val="000000"/>
                </a:solidFill>
                <a:latin typeface="Consolas"/>
              </a:rPr>
              <a:t>,</a:t>
            </a:r>
            <a:r>
              <a:rPr lang="en-GB" sz="1600" dirty="0">
                <a:solidFill>
                  <a:srgbClr val="2A00FF"/>
                </a:solidFill>
                <a:latin typeface="Consolas"/>
              </a:rPr>
              <a:t>'</a:t>
            </a:r>
            <a:r>
              <a:rPr lang="en-GB" sz="1600" dirty="0" err="1">
                <a:solidFill>
                  <a:srgbClr val="2A00FF"/>
                </a:solidFill>
                <a:latin typeface="Consolas"/>
              </a:rPr>
              <a:t>t'</a:t>
            </a:r>
            <a:r>
              <a:rPr lang="en-GB" sz="1600" dirty="0" err="1">
                <a:solidFill>
                  <a:srgbClr val="000000"/>
                </a:solidFill>
                <a:latin typeface="Consolas"/>
              </a:rPr>
              <a:t>,</a:t>
            </a:r>
            <a:r>
              <a:rPr lang="en-GB" sz="1600" dirty="0" err="1">
                <a:solidFill>
                  <a:srgbClr val="2A00FF"/>
                </a:solidFill>
                <a:latin typeface="Consolas"/>
              </a:rPr>
              <a:t>'x'</a:t>
            </a:r>
            <a:r>
              <a:rPr lang="en-GB" sz="1600" dirty="0" err="1">
                <a:solidFill>
                  <a:srgbClr val="000000"/>
                </a:solidFill>
                <a:latin typeface="Consolas"/>
              </a:rPr>
              <a:t>,</a:t>
            </a:r>
            <a:r>
              <a:rPr lang="en-GB" sz="1600" dirty="0" err="1">
                <a:solidFill>
                  <a:srgbClr val="2A00FF"/>
                </a:solidFill>
                <a:latin typeface="Consolas"/>
              </a:rPr>
              <a:t>'t</a:t>
            </a:r>
            <a:r>
              <a:rPr lang="en-GB" sz="1600" dirty="0">
                <a:solidFill>
                  <a:srgbClr val="2A00FF"/>
                </a:solidFill>
                <a:latin typeface="Consolas"/>
              </a:rPr>
              <a:t>'</a:t>
            </a:r>
            <a:r>
              <a:rPr lang="en-GB" sz="1600" dirty="0">
                <a:solidFill>
                  <a:srgbClr val="000000"/>
                </a:solidFill>
                <a:latin typeface="Consolas"/>
              </a:rPr>
              <a:t>};</a:t>
            </a:r>
          </a:p>
          <a:p>
            <a:r>
              <a:rPr lang="en-GB" sz="1600" dirty="0" err="1">
                <a:solidFill>
                  <a:srgbClr val="000000"/>
                </a:solidFill>
                <a:latin typeface="Consolas"/>
              </a:rPr>
              <a:t>Arrays.</a:t>
            </a:r>
            <a:r>
              <a:rPr lang="en-GB" sz="1600" i="1" dirty="0" err="1">
                <a:solidFill>
                  <a:srgbClr val="000000"/>
                </a:solidFill>
                <a:latin typeface="Consolas"/>
              </a:rPr>
              <a:t>stream</a:t>
            </a:r>
            <a:r>
              <a:rPr lang="en-GB" sz="1600" dirty="0">
                <a:solidFill>
                  <a:srgbClr val="000000"/>
                </a:solidFill>
                <a:latin typeface="Consolas"/>
              </a:rPr>
              <a:t>(</a:t>
            </a:r>
            <a:r>
              <a:rPr lang="en-GB" sz="1600" b="1" dirty="0">
                <a:solidFill>
                  <a:srgbClr val="7F0055"/>
                </a:solidFill>
                <a:latin typeface="Consolas"/>
              </a:rPr>
              <a:t>new</a:t>
            </a:r>
            <a:r>
              <a:rPr lang="en-GB" sz="1600" dirty="0">
                <a:solidFill>
                  <a:srgbClr val="000000"/>
                </a:solidFill>
                <a:latin typeface="Consolas"/>
              </a:rPr>
              <a:t> String[] {</a:t>
            </a:r>
            <a:r>
              <a:rPr lang="en-GB" sz="1600" dirty="0">
                <a:solidFill>
                  <a:srgbClr val="2A00FF"/>
                </a:solidFill>
                <a:latin typeface="Consolas"/>
              </a:rPr>
              <a:t>"readme"</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releasenotes</a:t>
            </a:r>
            <a:r>
              <a:rPr lang="en-GB" sz="1600" dirty="0">
                <a:solidFill>
                  <a:srgbClr val="2A00FF"/>
                </a:solidFill>
                <a:latin typeface="Consolas"/>
              </a:rPr>
              <a:t>"</a:t>
            </a:r>
            <a:r>
              <a:rPr lang="en-GB" sz="1600" dirty="0">
                <a:solidFill>
                  <a:srgbClr val="000000"/>
                </a:solidFill>
                <a:latin typeface="Consolas"/>
              </a:rPr>
              <a:t>})</a:t>
            </a:r>
          </a:p>
          <a:p>
            <a:r>
              <a:rPr lang="en-GB" sz="1600" dirty="0" smtClean="0">
                <a:solidFill>
                  <a:srgbClr val="000000"/>
                </a:solidFill>
                <a:latin typeface="Consolas"/>
              </a:rPr>
              <a:t>  .</a:t>
            </a:r>
            <a:r>
              <a:rPr lang="en-GB" sz="1600" dirty="0">
                <a:solidFill>
                  <a:srgbClr val="000000"/>
                </a:solidFill>
                <a:latin typeface="Consolas"/>
              </a:rPr>
              <a:t>map(</a:t>
            </a:r>
            <a:r>
              <a:rPr lang="en-GB" sz="1600" dirty="0" err="1">
                <a:solidFill>
                  <a:srgbClr val="000000"/>
                </a:solidFill>
                <a:latin typeface="Consolas"/>
              </a:rPr>
              <a:t>StringBuilder</a:t>
            </a:r>
            <a:r>
              <a:rPr lang="en-GB" sz="1600" dirty="0">
                <a:solidFill>
                  <a:srgbClr val="000000"/>
                </a:solidFill>
                <a:latin typeface="Consolas"/>
              </a:rPr>
              <a:t>::</a:t>
            </a:r>
            <a:r>
              <a:rPr lang="en-GB" sz="1600" b="1" dirty="0">
                <a:solidFill>
                  <a:srgbClr val="7F0055"/>
                </a:solidFill>
                <a:latin typeface="Consolas"/>
              </a:rPr>
              <a:t>new</a:t>
            </a:r>
            <a:r>
              <a:rPr lang="en-GB" sz="1600" b="1" dirty="0">
                <a:solidFill>
                  <a:srgbClr val="000000"/>
                </a:solidFill>
                <a:latin typeface="Consolas"/>
              </a:rPr>
              <a:t>)</a:t>
            </a:r>
          </a:p>
          <a:p>
            <a:r>
              <a:rPr lang="en-GB" sz="1600" dirty="0" smtClean="0">
                <a:solidFill>
                  <a:srgbClr val="000000"/>
                </a:solidFill>
                <a:latin typeface="Consolas"/>
              </a:rPr>
              <a:t>  .</a:t>
            </a:r>
            <a:r>
              <a:rPr lang="en-GB" sz="1600" dirty="0">
                <a:solidFill>
                  <a:srgbClr val="000000"/>
                </a:solidFill>
                <a:latin typeface="Consolas"/>
              </a:rPr>
              <a:t>map(</a:t>
            </a:r>
            <a:r>
              <a:rPr lang="en-GB" sz="1600" dirty="0">
                <a:solidFill>
                  <a:srgbClr val="6A3E3E"/>
                </a:solidFill>
                <a:latin typeface="Consolas"/>
              </a:rPr>
              <a:t>s</a:t>
            </a:r>
            <a:r>
              <a:rPr lang="en-GB" sz="1600" dirty="0">
                <a:solidFill>
                  <a:srgbClr val="000000"/>
                </a:solidFill>
                <a:latin typeface="Consolas"/>
              </a:rPr>
              <a:t> -&gt; </a:t>
            </a:r>
            <a:r>
              <a:rPr lang="en-GB" sz="1600" dirty="0" err="1">
                <a:solidFill>
                  <a:srgbClr val="6A3E3E"/>
                </a:solidFill>
                <a:latin typeface="Consolas"/>
              </a:rPr>
              <a:t>s</a:t>
            </a:r>
            <a:r>
              <a:rPr lang="en-GB" sz="1600" dirty="0" err="1">
                <a:solidFill>
                  <a:srgbClr val="000000"/>
                </a:solidFill>
                <a:latin typeface="Consolas"/>
              </a:rPr>
              <a:t>.append</a:t>
            </a:r>
            <a:r>
              <a:rPr lang="en-GB" sz="1600" dirty="0">
                <a:solidFill>
                  <a:srgbClr val="000000"/>
                </a:solidFill>
                <a:latin typeface="Consolas"/>
              </a:rPr>
              <a:t>(</a:t>
            </a:r>
            <a:r>
              <a:rPr lang="en-GB" sz="1600" dirty="0">
                <a:solidFill>
                  <a:srgbClr val="6A3E3E"/>
                </a:solidFill>
                <a:latin typeface="Consolas"/>
              </a:rPr>
              <a:t>suffix</a:t>
            </a:r>
            <a:r>
              <a:rPr lang="en-GB" sz="1600" dirty="0">
                <a:solidFill>
                  <a:srgbClr val="000000"/>
                </a:solidFill>
                <a:latin typeface="Consolas"/>
              </a:rPr>
              <a:t>))</a:t>
            </a:r>
          </a:p>
          <a:p>
            <a:r>
              <a:rPr lang="en-GB" sz="1600" dirty="0" smtClean="0">
                <a:solidFill>
                  <a:srgbClr val="000000"/>
                </a:solidFill>
                <a:latin typeface="Consolas"/>
              </a:rPr>
              <a:t>  .</a:t>
            </a:r>
            <a:r>
              <a:rPr lang="en-GB" sz="1600" dirty="0" err="1">
                <a:solidFill>
                  <a:srgbClr val="000000"/>
                </a:solidFill>
                <a:latin typeface="Consolas"/>
              </a:rPr>
              <a:t>forEach</a:t>
            </a:r>
            <a:r>
              <a:rPr lang="en-GB" sz="1600" dirty="0">
                <a:solidFill>
                  <a:srgbClr val="000000"/>
                </a:solidFill>
                <a:latin typeface="Consolas"/>
              </a:rPr>
              <a:t>(</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a:solidFill>
                  <a:srgbClr val="000000"/>
                </a:solidFill>
                <a:latin typeface="Consolas"/>
              </a:rPr>
              <a:t>::</a:t>
            </a:r>
            <a:r>
              <a:rPr lang="en-GB" sz="1600" dirty="0" err="1">
                <a:solidFill>
                  <a:srgbClr val="000000"/>
                </a:solidFill>
                <a:latin typeface="Consolas"/>
              </a:rPr>
              <a:t>println</a:t>
            </a:r>
            <a:r>
              <a:rPr lang="en-GB" sz="1600" dirty="0">
                <a:solidFill>
                  <a:srgbClr val="000000"/>
                </a:solidFill>
                <a:latin typeface="Consolas"/>
              </a:rPr>
              <a:t>);</a:t>
            </a:r>
          </a:p>
          <a:p>
            <a:r>
              <a:rPr lang="en-GB" sz="1600" dirty="0">
                <a:solidFill>
                  <a:srgbClr val="000000"/>
                </a:solidFill>
                <a:latin typeface="Consolas"/>
              </a:rPr>
              <a:t>}</a:t>
            </a:r>
            <a:endParaRPr lang="en-GB" sz="1600" dirty="0" smtClean="0"/>
          </a:p>
        </p:txBody>
      </p:sp>
      <p:sp>
        <p:nvSpPr>
          <p:cNvPr id="10" name="TextBox 9"/>
          <p:cNvSpPr txBox="1"/>
          <p:nvPr/>
        </p:nvSpPr>
        <p:spPr>
          <a:xfrm>
            <a:off x="1140108" y="4365104"/>
            <a:ext cx="3775640" cy="1057588"/>
          </a:xfrm>
          <a:prstGeom prst="rect">
            <a:avLst/>
          </a:prstGeom>
          <a:solidFill>
            <a:schemeClr val="bg1">
              <a:lumMod val="85000"/>
            </a:schemeClr>
          </a:solidFill>
        </p:spPr>
        <p:txBody>
          <a:bodyPr wrap="none" lIns="36000" tIns="36000" rIns="36000" bIns="36000" rtlCol="0">
            <a:spAutoFit/>
          </a:bodyPr>
          <a:lstStyle/>
          <a:p>
            <a:r>
              <a:rPr lang="en-GB" sz="1600" dirty="0" smtClean="0">
                <a:solidFill>
                  <a:srgbClr val="646464"/>
                </a:solidFill>
                <a:latin typeface="Consolas"/>
              </a:rPr>
              <a:t>@</a:t>
            </a:r>
            <a:r>
              <a:rPr lang="en-GB" sz="1600" dirty="0" err="1">
                <a:solidFill>
                  <a:srgbClr val="646464"/>
                </a:solidFill>
                <a:latin typeface="Consolas"/>
              </a:rPr>
              <a:t>FunctionalInterface</a:t>
            </a:r>
            <a:endParaRPr lang="en-GB" sz="1600" dirty="0">
              <a:solidFill>
                <a:srgbClr val="646464"/>
              </a:solidFill>
              <a:latin typeface="Consolas"/>
            </a:endParaRP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b="1" dirty="0">
                <a:solidFill>
                  <a:srgbClr val="000000"/>
                </a:solidFill>
                <a:highlight>
                  <a:srgbClr val="D4D4D4"/>
                </a:highlight>
                <a:latin typeface="Consolas"/>
              </a:rPr>
              <a:t>Function&lt;T, R&gt;</a:t>
            </a:r>
            <a:r>
              <a:rPr lang="en-GB" sz="1600" dirty="0">
                <a:solidFill>
                  <a:srgbClr val="000000"/>
                </a:solidFill>
                <a:highlight>
                  <a:srgbClr val="D4D4D4"/>
                </a:highlight>
                <a:latin typeface="Consolas"/>
              </a:rPr>
              <a:t> {</a:t>
            </a:r>
          </a:p>
          <a:p>
            <a:r>
              <a:rPr lang="en-GB" sz="1600" dirty="0" smtClean="0">
                <a:solidFill>
                  <a:srgbClr val="000000"/>
                </a:solidFill>
                <a:latin typeface="Consolas"/>
              </a:rPr>
              <a:t>  R </a:t>
            </a:r>
            <a:r>
              <a:rPr lang="en-GB" sz="1600" dirty="0">
                <a:solidFill>
                  <a:srgbClr val="000000"/>
                </a:solidFill>
                <a:latin typeface="Consolas"/>
              </a:rPr>
              <a:t>apply(T </a:t>
            </a:r>
            <a:r>
              <a:rPr lang="en-GB" sz="1600" dirty="0">
                <a:solidFill>
                  <a:srgbClr val="6A3E3E"/>
                </a:solidFill>
                <a:latin typeface="Consolas"/>
              </a:rPr>
              <a:t>t</a:t>
            </a:r>
            <a:r>
              <a:rPr lang="en-GB" sz="1600" dirty="0">
                <a:solidFill>
                  <a:srgbClr val="000000"/>
                </a:solidFill>
                <a:latin typeface="Consolas"/>
              </a:rPr>
              <a:t>);</a:t>
            </a:r>
          </a:p>
          <a:p>
            <a:r>
              <a:rPr lang="en-GB" sz="1600" dirty="0" smtClean="0">
                <a:latin typeface="Consolas"/>
              </a:rPr>
              <a:t>}</a:t>
            </a:r>
            <a:endParaRPr lang="en-GB" sz="1600" dirty="0">
              <a:latin typeface="Consolas"/>
            </a:endParaRPr>
          </a:p>
        </p:txBody>
      </p:sp>
    </p:spTree>
    <p:extLst>
      <p:ext uri="{BB962C8B-B14F-4D97-AF65-F5344CB8AC3E}">
        <p14:creationId xmlns:p14="http://schemas.microsoft.com/office/powerpoint/2010/main" val="41121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Method References compared to alternatives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52</a:t>
            </a:fld>
            <a:endParaRPr lang="de-CH" dirty="0"/>
          </a:p>
        </p:txBody>
      </p:sp>
      <p:sp>
        <p:nvSpPr>
          <p:cNvPr id="6" name="TextBox 5"/>
          <p:cNvSpPr txBox="1"/>
          <p:nvPr/>
        </p:nvSpPr>
        <p:spPr>
          <a:xfrm>
            <a:off x="683568" y="1556792"/>
            <a:ext cx="7776864" cy="4797152"/>
          </a:xfrm>
          <a:prstGeom prst="rect">
            <a:avLst/>
          </a:prstGeom>
          <a:no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class</a:t>
            </a:r>
            <a:r>
              <a:rPr lang="en-GB" sz="1600" dirty="0">
                <a:solidFill>
                  <a:srgbClr val="000000"/>
                </a:solidFill>
                <a:latin typeface="Consolas"/>
              </a:rPr>
              <a:t> </a:t>
            </a:r>
            <a:r>
              <a:rPr lang="en-GB" sz="1600" dirty="0" err="1">
                <a:solidFill>
                  <a:srgbClr val="000000"/>
                </a:solidFill>
                <a:latin typeface="Consolas"/>
              </a:rPr>
              <a:t>MethodRefDemo</a:t>
            </a:r>
            <a:r>
              <a:rPr lang="en-GB" sz="1600" dirty="0">
                <a:solidFill>
                  <a:srgbClr val="000000"/>
                </a:solidFill>
                <a:latin typeface="Consolas"/>
              </a:rPr>
              <a:t> {</a:t>
            </a:r>
          </a:p>
          <a:p>
            <a:r>
              <a:rPr lang="en-US" sz="1600" b="1" dirty="0" smtClean="0">
                <a:solidFill>
                  <a:srgbClr val="7F0055"/>
                </a:solidFill>
                <a:latin typeface="Consolas"/>
              </a:rPr>
              <a:t>    public</a:t>
            </a:r>
            <a:r>
              <a:rPr lang="en-US" sz="1600" b="1" dirty="0" smtClean="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dirty="0">
                <a:solidFill>
                  <a:srgbClr val="000000"/>
                </a:solidFill>
                <a:latin typeface="Consolas"/>
              </a:rPr>
              <a:t>main(String[] </a:t>
            </a:r>
            <a:r>
              <a:rPr lang="en-US" sz="1600" dirty="0" err="1">
                <a:solidFill>
                  <a:srgbClr val="000000"/>
                </a:solidFill>
                <a:latin typeface="Consolas"/>
              </a:rPr>
              <a:t>args</a:t>
            </a:r>
            <a:r>
              <a:rPr lang="en-US" sz="1600" dirty="0">
                <a:solidFill>
                  <a:srgbClr val="000000"/>
                </a:solidFill>
                <a:latin typeface="Consolas"/>
              </a:rPr>
              <a:t>) </a:t>
            </a:r>
            <a:r>
              <a:rPr lang="en-US" sz="1600" dirty="0" smtClean="0">
                <a:solidFill>
                  <a:srgbClr val="000000"/>
                </a:solidFill>
                <a:latin typeface="Consolas"/>
              </a:rPr>
              <a:t>{</a:t>
            </a:r>
          </a:p>
          <a:p>
            <a:r>
              <a:rPr lang="en-GB" sz="1600" dirty="0" smtClean="0">
                <a:solidFill>
                  <a:srgbClr val="000000"/>
                </a:solidFill>
                <a:latin typeface="Consolas"/>
              </a:rPr>
              <a:t>        </a:t>
            </a:r>
            <a:r>
              <a:rPr lang="en-GB" sz="1600" b="1" dirty="0" smtClean="0">
                <a:solidFill>
                  <a:srgbClr val="7F0055"/>
                </a:solidFill>
                <a:latin typeface="Consolas"/>
              </a:rPr>
              <a:t>new</a:t>
            </a:r>
            <a:r>
              <a:rPr lang="en-GB" sz="1600" b="1" dirty="0" smtClean="0">
                <a:solidFill>
                  <a:srgbClr val="000000"/>
                </a:solidFill>
                <a:latin typeface="Consolas"/>
              </a:rPr>
              <a:t> </a:t>
            </a:r>
            <a:r>
              <a:rPr lang="en-GB" sz="1600" dirty="0">
                <a:solidFill>
                  <a:srgbClr val="000000"/>
                </a:solidFill>
                <a:latin typeface="Consolas"/>
              </a:rPr>
              <a:t>Thread(</a:t>
            </a:r>
            <a:r>
              <a:rPr lang="en-GB" sz="1600" b="1" dirty="0">
                <a:solidFill>
                  <a:srgbClr val="7F0055"/>
                </a:solidFill>
                <a:latin typeface="Consolas"/>
              </a:rPr>
              <a:t>new</a:t>
            </a:r>
            <a:r>
              <a:rPr lang="en-GB" sz="1600" b="1" dirty="0">
                <a:solidFill>
                  <a:srgbClr val="000000"/>
                </a:solidFill>
                <a:latin typeface="Consolas"/>
              </a:rPr>
              <a:t> </a:t>
            </a:r>
            <a:r>
              <a:rPr lang="en-GB" sz="1600" dirty="0">
                <a:solidFill>
                  <a:srgbClr val="000000"/>
                </a:solidFill>
                <a:latin typeface="Consolas"/>
              </a:rPr>
              <a:t>Runnable() {</a:t>
            </a:r>
          </a:p>
          <a:p>
            <a:r>
              <a:rPr lang="en-GB" sz="1600" dirty="0">
                <a:solidFill>
                  <a:srgbClr val="646464"/>
                </a:solidFill>
                <a:latin typeface="Consolas"/>
              </a:rPr>
              <a:t>            @</a:t>
            </a:r>
            <a:r>
              <a:rPr lang="en-GB" sz="1600" dirty="0">
                <a:solidFill>
                  <a:srgbClr val="000000"/>
                </a:solidFill>
                <a:latin typeface="Consolas"/>
              </a:rPr>
              <a:t>Override</a:t>
            </a:r>
          </a:p>
          <a:p>
            <a:r>
              <a:rPr lang="en-GB" sz="1600" dirty="0">
                <a:solidFill>
                  <a:srgbClr val="000000"/>
                </a:solidFill>
                <a:latin typeface="Consolas"/>
              </a:rPr>
              <a:t>            </a:t>
            </a:r>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a:solidFill>
                  <a:srgbClr val="000000"/>
                </a:solidFill>
                <a:latin typeface="Consolas"/>
              </a:rPr>
              <a:t>run() {</a:t>
            </a:r>
          </a:p>
          <a:p>
            <a:r>
              <a:rPr lang="en-GB" sz="1600" dirty="0">
                <a:solidFill>
                  <a:srgbClr val="000000"/>
                </a:solidFill>
                <a:latin typeface="Consolas"/>
              </a:rPr>
              <a:t>                </a:t>
            </a:r>
            <a:r>
              <a:rPr lang="en-GB" sz="1600" dirty="0" err="1">
                <a:solidFill>
                  <a:srgbClr val="000000"/>
                </a:solidFill>
                <a:latin typeface="Consolas"/>
              </a:rPr>
              <a:t>doWork</a:t>
            </a:r>
            <a:r>
              <a:rPr lang="en-GB" sz="1600" dirty="0">
                <a:solidFill>
                  <a:srgbClr val="000000"/>
                </a:solidFill>
                <a:latin typeface="Consolas"/>
              </a:rPr>
              <a:t>();</a:t>
            </a:r>
          </a:p>
          <a:p>
            <a:r>
              <a:rPr lang="en-GB" sz="1600" dirty="0">
                <a:solidFill>
                  <a:srgbClr val="000000"/>
                </a:solidFill>
                <a:latin typeface="Consolas"/>
              </a:rPr>
              <a:t>            }</a:t>
            </a:r>
          </a:p>
          <a:p>
            <a:r>
              <a:rPr lang="en-GB" sz="1600" dirty="0">
                <a:solidFill>
                  <a:srgbClr val="000000"/>
                </a:solidFill>
                <a:latin typeface="Consolas"/>
              </a:rPr>
              <a:t>        }).start</a:t>
            </a:r>
            <a:r>
              <a:rPr lang="en-GB" sz="1600" dirty="0" smtClean="0">
                <a:solidFill>
                  <a:srgbClr val="000000"/>
                </a:solidFill>
                <a:latin typeface="Consolas"/>
              </a:rPr>
              <a:t>();</a:t>
            </a:r>
          </a:p>
          <a:p>
            <a:endParaRPr lang="en-US" sz="1600" dirty="0">
              <a:solidFill>
                <a:srgbClr val="000000"/>
              </a:solidFill>
              <a:latin typeface="Consolas"/>
            </a:endParaRPr>
          </a:p>
          <a:p>
            <a:r>
              <a:rPr lang="en-GB" sz="1600" b="1" dirty="0" smtClean="0">
                <a:solidFill>
                  <a:srgbClr val="7F0055"/>
                </a:solidFill>
                <a:latin typeface="Consolas"/>
              </a:rPr>
              <a:t>        new</a:t>
            </a:r>
            <a:r>
              <a:rPr lang="en-GB" sz="1600" b="1" dirty="0" smtClean="0">
                <a:solidFill>
                  <a:srgbClr val="000000"/>
                </a:solidFill>
                <a:latin typeface="Consolas"/>
              </a:rPr>
              <a:t> </a:t>
            </a:r>
            <a:r>
              <a:rPr lang="en-GB" sz="1600" dirty="0">
                <a:solidFill>
                  <a:srgbClr val="000000"/>
                </a:solidFill>
                <a:latin typeface="Consolas"/>
              </a:rPr>
              <a:t>Thread(() -&gt; </a:t>
            </a:r>
            <a:r>
              <a:rPr lang="en-GB" sz="1600" dirty="0" err="1">
                <a:solidFill>
                  <a:srgbClr val="000000"/>
                </a:solidFill>
                <a:latin typeface="Consolas"/>
              </a:rPr>
              <a:t>doWork</a:t>
            </a:r>
            <a:r>
              <a:rPr lang="en-GB" sz="1600" dirty="0">
                <a:solidFill>
                  <a:srgbClr val="000000"/>
                </a:solidFill>
                <a:latin typeface="Consolas"/>
              </a:rPr>
              <a:t>()).start</a:t>
            </a:r>
            <a:r>
              <a:rPr lang="en-GB" sz="1600" dirty="0" smtClean="0">
                <a:solidFill>
                  <a:srgbClr val="000000"/>
                </a:solidFill>
                <a:latin typeface="Consolas"/>
              </a:rPr>
              <a:t>();</a:t>
            </a:r>
          </a:p>
          <a:p>
            <a:endParaRPr lang="en-GB" sz="1600" dirty="0" smtClean="0">
              <a:solidFill>
                <a:srgbClr val="000000"/>
              </a:solidFill>
              <a:latin typeface="Consolas"/>
            </a:endParaRPr>
          </a:p>
          <a:p>
            <a:r>
              <a:rPr lang="en-GB" sz="1600" dirty="0" smtClean="0">
                <a:solidFill>
                  <a:srgbClr val="000000"/>
                </a:solidFill>
                <a:latin typeface="Consolas"/>
              </a:rPr>
              <a:t>        </a:t>
            </a:r>
            <a:r>
              <a:rPr lang="en-GB" sz="1600" b="1" dirty="0">
                <a:solidFill>
                  <a:srgbClr val="7F0055"/>
                </a:solidFill>
                <a:latin typeface="Consolas"/>
              </a:rPr>
              <a:t>new</a:t>
            </a:r>
            <a:r>
              <a:rPr lang="en-GB" sz="1600" b="1" dirty="0">
                <a:solidFill>
                  <a:srgbClr val="000000"/>
                </a:solidFill>
                <a:latin typeface="Consolas"/>
              </a:rPr>
              <a:t> </a:t>
            </a:r>
            <a:r>
              <a:rPr lang="en-GB" sz="1600" dirty="0">
                <a:solidFill>
                  <a:srgbClr val="000000"/>
                </a:solidFill>
                <a:latin typeface="Consolas"/>
              </a:rPr>
              <a:t>Thread(</a:t>
            </a:r>
            <a:r>
              <a:rPr lang="en-GB" sz="1600" dirty="0" err="1">
                <a:solidFill>
                  <a:srgbClr val="000000"/>
                </a:solidFill>
                <a:latin typeface="Consolas"/>
              </a:rPr>
              <a:t>MethodRefDemo</a:t>
            </a:r>
            <a:r>
              <a:rPr lang="en-GB" sz="1600" dirty="0">
                <a:solidFill>
                  <a:srgbClr val="000000"/>
                </a:solidFill>
                <a:latin typeface="Consolas"/>
              </a:rPr>
              <a:t>::</a:t>
            </a:r>
            <a:r>
              <a:rPr lang="en-GB" sz="1600" dirty="0" err="1">
                <a:solidFill>
                  <a:srgbClr val="000000"/>
                </a:solidFill>
                <a:latin typeface="Consolas"/>
              </a:rPr>
              <a:t>doWork</a:t>
            </a:r>
            <a:r>
              <a:rPr lang="en-GB" sz="1600" dirty="0">
                <a:solidFill>
                  <a:srgbClr val="000000"/>
                </a:solidFill>
                <a:latin typeface="Consolas"/>
              </a:rPr>
              <a:t>).start();</a:t>
            </a:r>
          </a:p>
          <a:p>
            <a:r>
              <a:rPr lang="en-GB" sz="1600" dirty="0" smtClean="0">
                <a:solidFill>
                  <a:srgbClr val="000000"/>
                </a:solidFill>
                <a:latin typeface="Consolas"/>
              </a:rPr>
              <a:t>}</a:t>
            </a:r>
            <a:endParaRPr lang="en-GB" sz="1600" dirty="0">
              <a:solidFill>
                <a:srgbClr val="000000"/>
              </a:solidFill>
              <a:latin typeface="Consolas"/>
            </a:endParaRPr>
          </a:p>
          <a:p>
            <a:endParaRPr lang="en-GB" sz="1600" dirty="0">
              <a:latin typeface="Consolas"/>
            </a:endParaRPr>
          </a:p>
          <a:p>
            <a:r>
              <a:rPr lang="en-GB" sz="1600" b="1" dirty="0" smtClean="0">
                <a:solidFill>
                  <a:srgbClr val="7F0055"/>
                </a:solidFill>
                <a:latin typeface="Consolas"/>
              </a:rPr>
              <a:t>   static</a:t>
            </a:r>
            <a:r>
              <a:rPr lang="en-GB" sz="1600" b="1" dirty="0" smtClean="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doWork</a:t>
            </a:r>
            <a:r>
              <a:rPr lang="en-GB" sz="1600" dirty="0">
                <a:solidFill>
                  <a:srgbClr val="000000"/>
                </a:solidFill>
                <a:latin typeface="Consolas"/>
              </a:rPr>
              <a:t>() {</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a:solidFill>
                  <a:srgbClr val="000000"/>
                </a:solidFill>
                <a:latin typeface="Consolas"/>
              </a:rPr>
              <a:t>}</a:t>
            </a:r>
          </a:p>
          <a:p>
            <a:endParaRPr lang="en-GB" sz="1600" dirty="0">
              <a:solidFill>
                <a:srgbClr val="000000"/>
              </a:solidFill>
              <a:latin typeface="Consolas"/>
            </a:endParaRPr>
          </a:p>
        </p:txBody>
      </p:sp>
    </p:spTree>
    <p:extLst>
      <p:ext uri="{BB962C8B-B14F-4D97-AF65-F5344CB8AC3E}">
        <p14:creationId xmlns:p14="http://schemas.microsoft.com/office/powerpoint/2010/main" val="29336154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Method provides implementation in </a:t>
            </a:r>
            <a:r>
              <a:rPr lang="en-GB" dirty="0"/>
              <a:t>interface </a:t>
            </a:r>
            <a:endParaRPr lang="en-GB" dirty="0" smtClean="0"/>
          </a:p>
          <a:p>
            <a:r>
              <a:rPr lang="en-GB" dirty="0" smtClean="0"/>
              <a:t>Inherited by subtypes if not overridden</a:t>
            </a:r>
          </a:p>
          <a:p>
            <a:pPr lvl="1"/>
            <a:endParaRPr lang="en-GB" dirty="0"/>
          </a:p>
          <a:p>
            <a:r>
              <a:rPr lang="en-GB" dirty="0" smtClean="0"/>
              <a:t>Motivation</a:t>
            </a:r>
          </a:p>
          <a:p>
            <a:pPr lvl="1"/>
            <a:r>
              <a:rPr lang="en-GB" dirty="0" smtClean="0"/>
              <a:t>Interface evolution</a:t>
            </a:r>
            <a:endParaRPr lang="en-GB" dirty="0"/>
          </a:p>
          <a:p>
            <a:pPr lvl="1"/>
            <a:r>
              <a:rPr lang="en-GB" dirty="0" smtClean="0"/>
              <a:t>Extension of collections framework</a:t>
            </a:r>
          </a:p>
          <a:p>
            <a:pPr lvl="1"/>
            <a:endParaRPr lang="en-GB" dirty="0"/>
          </a:p>
          <a:p>
            <a:r>
              <a:rPr lang="en-GB" dirty="0" smtClean="0"/>
              <a:t>Syntax: </a:t>
            </a:r>
            <a:r>
              <a:rPr lang="en-GB" dirty="0" smtClean="0">
                <a:latin typeface="Consolas" panose="020B0609020204030204" pitchFamily="49" charset="0"/>
                <a:cs typeface="Consolas" panose="020B0609020204030204" pitchFamily="49" charset="0"/>
              </a:rPr>
              <a:t>default</a:t>
            </a:r>
            <a:r>
              <a:rPr lang="en-GB" dirty="0" smtClean="0"/>
              <a:t> </a:t>
            </a:r>
          </a:p>
          <a:p>
            <a:pPr lvl="1"/>
            <a:r>
              <a:rPr lang="en-GB" dirty="0" smtClean="0"/>
              <a:t>First modifier</a:t>
            </a:r>
          </a:p>
          <a:p>
            <a:pPr lvl="1"/>
            <a:r>
              <a:rPr lang="en-GB" dirty="0" smtClean="0"/>
              <a:t>Keyword technically superfluous but for </a:t>
            </a:r>
          </a:p>
          <a:p>
            <a:pPr lvl="2"/>
            <a:r>
              <a:rPr lang="en-GB" dirty="0" smtClean="0"/>
              <a:t>Safety reasons</a:t>
            </a:r>
          </a:p>
          <a:p>
            <a:pPr lvl="2"/>
            <a:r>
              <a:rPr lang="en-GB" dirty="0" smtClean="0"/>
              <a:t>Readability</a:t>
            </a:r>
          </a:p>
          <a:p>
            <a:pPr lvl="1"/>
            <a:endParaRPr lang="en-GB" dirty="0" smtClean="0"/>
          </a:p>
          <a:p>
            <a:r>
              <a:rPr lang="en-GB" dirty="0" smtClean="0"/>
              <a:t>Still not allowed</a:t>
            </a:r>
          </a:p>
          <a:p>
            <a:pPr lvl="1"/>
            <a:r>
              <a:rPr lang="en-GB" dirty="0" smtClean="0"/>
              <a:t>Non static methods</a:t>
            </a:r>
          </a:p>
          <a:p>
            <a:pPr lvl="1"/>
            <a:r>
              <a:rPr lang="en-GB" dirty="0" smtClean="0"/>
              <a:t>Non static final fields</a:t>
            </a:r>
            <a:endParaRPr lang="en-GB" dirty="0"/>
          </a:p>
        </p:txBody>
      </p:sp>
      <p:sp>
        <p:nvSpPr>
          <p:cNvPr id="3" name="Title 2"/>
          <p:cNvSpPr>
            <a:spLocks noGrp="1"/>
          </p:cNvSpPr>
          <p:nvPr>
            <p:ph type="title"/>
          </p:nvPr>
        </p:nvSpPr>
        <p:spPr/>
        <p:txBody>
          <a:bodyPr/>
          <a:lstStyle/>
          <a:p>
            <a:r>
              <a:rPr lang="en-GB" dirty="0" smtClean="0"/>
              <a:t>Default Methods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53</a:t>
            </a:fld>
            <a:endParaRPr lang="de-CH" dirty="0"/>
          </a:p>
        </p:txBody>
      </p:sp>
    </p:spTree>
    <p:extLst>
      <p:ext uri="{BB962C8B-B14F-4D97-AF65-F5344CB8AC3E}">
        <p14:creationId xmlns:p14="http://schemas.microsoft.com/office/powerpoint/2010/main" val="3538895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Interface with default method</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54</a:t>
            </a:fld>
            <a:endParaRPr lang="de-CH" dirty="0"/>
          </a:p>
        </p:txBody>
      </p:sp>
      <p:sp>
        <p:nvSpPr>
          <p:cNvPr id="7" name="TextBox 6"/>
          <p:cNvSpPr txBox="1"/>
          <p:nvPr/>
        </p:nvSpPr>
        <p:spPr>
          <a:xfrm>
            <a:off x="1618183" y="2276872"/>
            <a:ext cx="5907634" cy="2534916"/>
          </a:xfrm>
          <a:prstGeom prst="rect">
            <a:avLst/>
          </a:prstGeom>
          <a:noFill/>
        </p:spPr>
        <p:txBody>
          <a:bodyPr wrap="none" lIns="36000" tIns="36000" rIns="36000" bIns="36000" rtlCol="0">
            <a:spAutoFit/>
          </a:bodyPr>
          <a:lstStyle/>
          <a:p>
            <a:r>
              <a:rPr lang="fr-FR" sz="1600" b="1" dirty="0">
                <a:solidFill>
                  <a:srgbClr val="7F0055"/>
                </a:solidFill>
                <a:latin typeface="Consolas"/>
              </a:rPr>
              <a:t>public</a:t>
            </a:r>
            <a:r>
              <a:rPr lang="fr-FR" sz="1600" b="1" dirty="0">
                <a:solidFill>
                  <a:srgbClr val="000000"/>
                </a:solidFill>
                <a:latin typeface="Consolas"/>
              </a:rPr>
              <a:t> </a:t>
            </a:r>
            <a:r>
              <a:rPr lang="fr-FR" sz="1600" b="1" dirty="0">
                <a:solidFill>
                  <a:srgbClr val="7F0055"/>
                </a:solidFill>
                <a:latin typeface="Consolas"/>
              </a:rPr>
              <a:t>interface</a:t>
            </a:r>
            <a:r>
              <a:rPr lang="fr-FR" sz="1600" b="1" dirty="0">
                <a:solidFill>
                  <a:srgbClr val="000000"/>
                </a:solidFill>
                <a:latin typeface="Consolas"/>
              </a:rPr>
              <a:t> </a:t>
            </a:r>
            <a:r>
              <a:rPr lang="fr-FR" sz="1600" b="1" dirty="0" err="1">
                <a:solidFill>
                  <a:srgbClr val="000000"/>
                </a:solidFill>
                <a:latin typeface="Consolas"/>
              </a:rPr>
              <a:t>Iterable</a:t>
            </a:r>
            <a:r>
              <a:rPr lang="fr-FR" sz="1600" b="1" dirty="0">
                <a:solidFill>
                  <a:srgbClr val="000000"/>
                </a:solidFill>
                <a:latin typeface="Consolas"/>
              </a:rPr>
              <a:t>&lt;T</a:t>
            </a:r>
            <a:r>
              <a:rPr lang="fr-FR" sz="1600" b="1" dirty="0" smtClean="0">
                <a:solidFill>
                  <a:srgbClr val="000000"/>
                </a:solidFill>
                <a:latin typeface="Consolas"/>
              </a:rPr>
              <a:t>&gt;</a:t>
            </a:r>
            <a:r>
              <a:rPr lang="fr-FR" sz="1600" dirty="0" smtClean="0">
                <a:solidFill>
                  <a:srgbClr val="000000"/>
                </a:solidFill>
                <a:latin typeface="Consolas"/>
              </a:rPr>
              <a:t> {</a:t>
            </a:r>
            <a:endParaRPr lang="fr-FR" sz="1600" dirty="0" smtClean="0">
              <a:solidFill>
                <a:srgbClr val="000000"/>
              </a:solidFill>
              <a:highlight>
                <a:srgbClr val="D4D4D4"/>
              </a:highlight>
              <a:latin typeface="Consolas"/>
            </a:endParaRPr>
          </a:p>
          <a:p>
            <a:r>
              <a:rPr lang="en-GB" sz="1600" dirty="0" smtClean="0">
                <a:solidFill>
                  <a:srgbClr val="000000"/>
                </a:solidFill>
                <a:latin typeface="Consolas"/>
              </a:rPr>
              <a:t>  Iterator&lt;T&gt; iterator();</a:t>
            </a:r>
            <a:endParaRPr lang="en-GB" sz="1600" dirty="0" smtClean="0">
              <a:solidFill>
                <a:srgbClr val="000000"/>
              </a:solidFill>
              <a:highlight>
                <a:srgbClr val="D4D4D4"/>
              </a:highlight>
              <a:latin typeface="Consolas"/>
            </a:endParaRPr>
          </a:p>
          <a:p>
            <a:endParaRPr lang="en-GB" sz="1600" dirty="0">
              <a:latin typeface="Consolas"/>
            </a:endParaRPr>
          </a:p>
          <a:p>
            <a:r>
              <a:rPr lang="en-US" sz="1600" b="1" dirty="0" smtClean="0">
                <a:solidFill>
                  <a:srgbClr val="7F0055"/>
                </a:solidFill>
                <a:latin typeface="Consolas"/>
              </a:rPr>
              <a:t>  default</a:t>
            </a:r>
            <a:r>
              <a:rPr lang="en-US" sz="1600" b="1" dirty="0" smtClean="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forEach</a:t>
            </a:r>
            <a:r>
              <a:rPr lang="en-US" sz="1600" b="1" dirty="0">
                <a:solidFill>
                  <a:srgbClr val="000000"/>
                </a:solidFill>
                <a:latin typeface="Consolas"/>
              </a:rPr>
              <a:t>(Consumer&lt;? </a:t>
            </a:r>
            <a:r>
              <a:rPr lang="en-US" sz="1600" b="1" dirty="0">
                <a:solidFill>
                  <a:srgbClr val="7F0055"/>
                </a:solidFill>
                <a:latin typeface="Consolas"/>
              </a:rPr>
              <a:t>super</a:t>
            </a:r>
            <a:r>
              <a:rPr lang="en-US" sz="1600" b="1" dirty="0">
                <a:solidFill>
                  <a:srgbClr val="000000"/>
                </a:solidFill>
                <a:latin typeface="Consolas"/>
              </a:rPr>
              <a:t> T&gt; </a:t>
            </a:r>
            <a:r>
              <a:rPr lang="en-US" sz="1600" b="1" dirty="0">
                <a:solidFill>
                  <a:srgbClr val="6A3E3E"/>
                </a:solidFill>
                <a:latin typeface="Consolas"/>
              </a:rPr>
              <a:t>action</a:t>
            </a:r>
            <a:r>
              <a:rPr lang="en-US" sz="1600" b="1" dirty="0">
                <a:solidFill>
                  <a:srgbClr val="000000"/>
                </a:solidFill>
                <a:latin typeface="Consolas"/>
              </a:rPr>
              <a:t>)</a:t>
            </a:r>
            <a:r>
              <a:rPr lang="en-US" sz="1600" dirty="0">
                <a:solidFill>
                  <a:srgbClr val="000000"/>
                </a:solidFill>
                <a:latin typeface="Consolas"/>
              </a:rPr>
              <a:t> {</a:t>
            </a:r>
          </a:p>
          <a:p>
            <a:r>
              <a:rPr lang="en-GB" sz="1600" b="1" dirty="0" smtClean="0">
                <a:solidFill>
                  <a:srgbClr val="7F0055"/>
                </a:solidFill>
                <a:latin typeface="Consolas"/>
              </a:rPr>
              <a:t>    for</a:t>
            </a:r>
            <a:r>
              <a:rPr lang="en-GB" sz="1600" dirty="0" smtClean="0">
                <a:solidFill>
                  <a:srgbClr val="000000"/>
                </a:solidFill>
                <a:latin typeface="Consolas"/>
              </a:rPr>
              <a:t>(T </a:t>
            </a:r>
            <a:r>
              <a:rPr lang="en-GB" sz="1600" dirty="0" err="1">
                <a:solidFill>
                  <a:srgbClr val="6A3E3E"/>
                </a:solidFill>
                <a:latin typeface="Consolas"/>
              </a:rPr>
              <a:t>t</a:t>
            </a:r>
            <a:r>
              <a:rPr lang="en-GB" sz="1600" dirty="0">
                <a:solidFill>
                  <a:srgbClr val="000000"/>
                </a:solidFill>
                <a:latin typeface="Consolas"/>
              </a:rPr>
              <a:t> : </a:t>
            </a:r>
            <a:r>
              <a:rPr lang="en-GB" sz="1600" dirty="0">
                <a:solidFill>
                  <a:srgbClr val="7F0055"/>
                </a:solidFill>
                <a:latin typeface="Consolas"/>
              </a:rPr>
              <a:t>this</a:t>
            </a:r>
            <a:r>
              <a:rPr lang="en-GB" sz="1600" dirty="0">
                <a:solidFill>
                  <a:srgbClr val="000000"/>
                </a:solidFill>
                <a:latin typeface="Consolas"/>
              </a:rPr>
              <a:t>) {</a:t>
            </a:r>
          </a:p>
          <a:p>
            <a:r>
              <a:rPr lang="en-GB" sz="1600" dirty="0" smtClean="0">
                <a:solidFill>
                  <a:srgbClr val="6A3E3E"/>
                </a:solidFill>
                <a:latin typeface="Consolas"/>
              </a:rPr>
              <a:t>      </a:t>
            </a:r>
            <a:r>
              <a:rPr lang="en-GB" sz="1600" dirty="0" err="1" smtClean="0">
                <a:solidFill>
                  <a:srgbClr val="6A3E3E"/>
                </a:solidFill>
                <a:latin typeface="Consolas"/>
              </a:rPr>
              <a:t>action</a:t>
            </a:r>
            <a:r>
              <a:rPr lang="en-GB" sz="1600" dirty="0" err="1" smtClean="0">
                <a:solidFill>
                  <a:srgbClr val="000000"/>
                </a:solidFill>
                <a:latin typeface="Consolas"/>
              </a:rPr>
              <a:t>.accept</a:t>
            </a:r>
            <a:r>
              <a:rPr lang="en-GB" sz="1600" dirty="0" smtClean="0">
                <a:solidFill>
                  <a:srgbClr val="000000"/>
                </a:solidFill>
                <a:latin typeface="Consolas"/>
              </a:rPr>
              <a:t>(</a:t>
            </a:r>
            <a:r>
              <a:rPr lang="en-GB" sz="1600" dirty="0" smtClean="0">
                <a:solidFill>
                  <a:srgbClr val="6A3E3E"/>
                </a:solidFill>
                <a:latin typeface="Consolas"/>
              </a:rPr>
              <a:t>t</a:t>
            </a:r>
            <a:r>
              <a:rPr lang="en-GB" sz="1600"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endParaRPr lang="en-GB" sz="1600" dirty="0">
              <a:solidFill>
                <a:srgbClr val="000000"/>
              </a:solidFill>
              <a:latin typeface="Consolas"/>
            </a:endParaRPr>
          </a:p>
          <a:p>
            <a:endParaRPr lang="en-GB" sz="1600" dirty="0">
              <a:latin typeface="Consolas"/>
            </a:endParaRPr>
          </a:p>
          <a:p>
            <a:r>
              <a:rPr lang="en-GB" sz="1600" dirty="0">
                <a:solidFill>
                  <a:srgbClr val="000000"/>
                </a:solidFill>
                <a:latin typeface="Consolas"/>
              </a:rPr>
              <a:t>}</a:t>
            </a:r>
          </a:p>
        </p:txBody>
      </p:sp>
    </p:spTree>
    <p:extLst>
      <p:ext uri="{BB962C8B-B14F-4D97-AF65-F5344CB8AC3E}">
        <p14:creationId xmlns:p14="http://schemas.microsoft.com/office/powerpoint/2010/main" val="19222112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Class inherits same (default) method from super class and multiple interfaces</a:t>
            </a:r>
          </a:p>
          <a:p>
            <a:endParaRPr lang="en-GB" dirty="0"/>
          </a:p>
          <a:p>
            <a:r>
              <a:rPr lang="en-GB" dirty="0" smtClean="0"/>
              <a:t>Rules</a:t>
            </a:r>
          </a:p>
          <a:p>
            <a:pPr lvl="1"/>
            <a:r>
              <a:rPr lang="en-US" dirty="0" smtClean="0"/>
              <a:t>Method implementation from class takes precedence over interface</a:t>
            </a:r>
          </a:p>
          <a:p>
            <a:pPr lvl="1"/>
            <a:r>
              <a:rPr lang="en-US" dirty="0" smtClean="0"/>
              <a:t>Implementation in nearest interface in super hierarchy has priority over others</a:t>
            </a:r>
          </a:p>
          <a:p>
            <a:pPr lvl="1"/>
            <a:r>
              <a:rPr lang="en-US" dirty="0" smtClean="0"/>
              <a:t>Multiple direct interfaces: manual definition with super call necessary</a:t>
            </a:r>
            <a:endParaRPr lang="en-US" dirty="0"/>
          </a:p>
        </p:txBody>
      </p:sp>
      <p:sp>
        <p:nvSpPr>
          <p:cNvPr id="3" name="Title 2"/>
          <p:cNvSpPr>
            <a:spLocks noGrp="1"/>
          </p:cNvSpPr>
          <p:nvPr>
            <p:ph type="title"/>
          </p:nvPr>
        </p:nvSpPr>
        <p:spPr/>
        <p:txBody>
          <a:bodyPr/>
          <a:lstStyle/>
          <a:p>
            <a:r>
              <a:rPr lang="en-GB" dirty="0" smtClean="0"/>
              <a:t>Multiple Inheritance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55</a:t>
            </a:fld>
            <a:endParaRPr lang="de-CH" dirty="0"/>
          </a:p>
        </p:txBody>
      </p:sp>
      <p:sp>
        <p:nvSpPr>
          <p:cNvPr id="7" name="TextBox 6"/>
          <p:cNvSpPr txBox="1"/>
          <p:nvPr/>
        </p:nvSpPr>
        <p:spPr>
          <a:xfrm>
            <a:off x="6319347" y="3717032"/>
            <a:ext cx="2653538" cy="2365639"/>
          </a:xfrm>
          <a:prstGeom prst="rect">
            <a:avLst/>
          </a:prstGeom>
          <a:noFill/>
        </p:spPr>
        <p:txBody>
          <a:bodyPr wrap="none" lIns="36000" tIns="36000" rIns="36000" bIns="36000" rtlCol="0">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smtClean="0">
                <a:solidFill>
                  <a:srgbClr val="000000"/>
                </a:solidFill>
                <a:latin typeface="Consolas"/>
              </a:rPr>
              <a:t>C3 </a:t>
            </a:r>
          </a:p>
          <a:p>
            <a:r>
              <a:rPr lang="en-US" sz="1600" b="1" dirty="0">
                <a:solidFill>
                  <a:srgbClr val="000000"/>
                </a:solidFill>
                <a:latin typeface="Consolas"/>
              </a:rPr>
              <a:t> </a:t>
            </a:r>
            <a:r>
              <a:rPr lang="en-US" sz="1600" b="1" dirty="0" smtClean="0">
                <a:solidFill>
                  <a:srgbClr val="000000"/>
                </a:solidFill>
                <a:latin typeface="Consolas"/>
              </a:rPr>
              <a:t>   </a:t>
            </a:r>
            <a:r>
              <a:rPr lang="en-US" sz="1600" b="1" dirty="0" smtClean="0">
                <a:solidFill>
                  <a:srgbClr val="7F0055"/>
                </a:solidFill>
                <a:latin typeface="Consolas"/>
              </a:rPr>
              <a:t>implements</a:t>
            </a:r>
            <a:r>
              <a:rPr lang="en-US" sz="1600" b="1" dirty="0" smtClean="0">
                <a:solidFill>
                  <a:srgbClr val="000000"/>
                </a:solidFill>
                <a:latin typeface="Consolas"/>
              </a:rPr>
              <a:t> </a:t>
            </a:r>
            <a:r>
              <a:rPr lang="en-US" sz="1600" b="1" dirty="0">
                <a:solidFill>
                  <a:srgbClr val="000000"/>
                </a:solidFill>
                <a:latin typeface="Consolas"/>
              </a:rPr>
              <a:t>I1, I2 {</a:t>
            </a:r>
          </a:p>
          <a:p>
            <a:endParaRPr lang="en-GB" sz="1600" dirty="0">
              <a:latin typeface="Consolas"/>
            </a:endParaRPr>
          </a:p>
          <a:p>
            <a:r>
              <a:rPr lang="en-GB" sz="1600" dirty="0" smtClean="0">
                <a:solidFill>
                  <a:srgbClr val="646464"/>
                </a:solidFill>
                <a:latin typeface="Consolas"/>
              </a:rPr>
              <a:t>  @</a:t>
            </a:r>
            <a:r>
              <a:rPr lang="en-GB" sz="1600" dirty="0">
                <a:solidFill>
                  <a:srgbClr val="646464"/>
                </a:solidFill>
                <a:latin typeface="Consolas"/>
              </a:rPr>
              <a:t>Override</a:t>
            </a:r>
          </a:p>
          <a:p>
            <a:r>
              <a:rPr lang="en-GB" sz="1600" b="1" dirty="0" smtClean="0">
                <a:solidFill>
                  <a:srgbClr val="7F0055"/>
                </a:solidFill>
                <a:latin typeface="Consolas"/>
              </a:rPr>
              <a:t>  public</a:t>
            </a:r>
            <a:r>
              <a:rPr lang="en-GB" sz="1600" b="1" dirty="0" smtClean="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foo() {</a:t>
            </a:r>
          </a:p>
          <a:p>
            <a:r>
              <a:rPr lang="en-GB" sz="1600" dirty="0" smtClean="0">
                <a:solidFill>
                  <a:srgbClr val="000000"/>
                </a:solidFill>
                <a:latin typeface="Consolas"/>
              </a:rPr>
              <a:t>    I2.</a:t>
            </a:r>
            <a:r>
              <a:rPr lang="en-GB" sz="1600" b="1" dirty="0" smtClean="0">
                <a:solidFill>
                  <a:srgbClr val="7F0055"/>
                </a:solidFill>
                <a:latin typeface="Consolas"/>
              </a:rPr>
              <a:t>super</a:t>
            </a:r>
            <a:r>
              <a:rPr lang="en-GB" sz="1600" b="1" dirty="0" smtClean="0">
                <a:solidFill>
                  <a:srgbClr val="000000"/>
                </a:solidFill>
                <a:latin typeface="Consolas"/>
              </a:rPr>
              <a:t>.foo</a:t>
            </a:r>
            <a:r>
              <a:rPr lang="en-GB" sz="1600" b="1" dirty="0">
                <a:solidFill>
                  <a:srgbClr val="000000"/>
                </a:solidFill>
                <a:latin typeface="Consolas"/>
              </a:rPr>
              <a:t>();</a:t>
            </a: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a:t>
            </a:r>
            <a:endParaRPr lang="en-GB" sz="1600" dirty="0">
              <a:solidFill>
                <a:srgbClr val="000000"/>
              </a:solidFill>
              <a:latin typeface="Consolas"/>
            </a:endParaRPr>
          </a:p>
          <a:p>
            <a:pPr>
              <a:spcBef>
                <a:spcPts val="600"/>
              </a:spcBef>
              <a:buClr>
                <a:srgbClr val="004893"/>
              </a:buClr>
            </a:pPr>
            <a:endParaRPr lang="en-GB" sz="1600" dirty="0" smtClean="0"/>
          </a:p>
        </p:txBody>
      </p:sp>
      <p:sp>
        <p:nvSpPr>
          <p:cNvPr id="8" name="TextBox 7"/>
          <p:cNvSpPr txBox="1"/>
          <p:nvPr/>
        </p:nvSpPr>
        <p:spPr>
          <a:xfrm>
            <a:off x="179512" y="3717032"/>
            <a:ext cx="1941805" cy="503590"/>
          </a:xfrm>
          <a:prstGeom prst="rect">
            <a:avLst/>
          </a:prstGeom>
          <a:noFill/>
        </p:spPr>
        <p:txBody>
          <a:bodyPr wrap="none" lIns="36000" tIns="36000" rIns="36000" bIns="36000" rtlCol="0">
            <a:spAutoFit/>
          </a:bodyPr>
          <a:lstStyle/>
          <a:p>
            <a:r>
              <a:rPr lang="en-US" sz="1600" b="1" dirty="0" smtClean="0">
                <a:solidFill>
                  <a:srgbClr val="000000"/>
                </a:solidFill>
                <a:latin typeface="Consolas"/>
              </a:rPr>
              <a:t>I1</a:t>
            </a:r>
            <a:endParaRPr lang="en-US" sz="1600" b="1" dirty="0">
              <a:solidFill>
                <a:srgbClr val="000000"/>
              </a:solidFill>
              <a:latin typeface="Consolas"/>
            </a:endParaRPr>
          </a:p>
          <a:p>
            <a:r>
              <a:rPr lang="en-GB" sz="1200" b="1" dirty="0" smtClean="0">
                <a:solidFill>
                  <a:srgbClr val="7F0055"/>
                </a:solidFill>
                <a:latin typeface="Consolas"/>
              </a:rPr>
              <a:t>default</a:t>
            </a:r>
            <a:r>
              <a:rPr lang="en-GB" sz="1200" b="1" dirty="0" smtClean="0">
                <a:solidFill>
                  <a:srgbClr val="000000"/>
                </a:solidFill>
                <a:latin typeface="Consolas"/>
              </a:rPr>
              <a:t> </a:t>
            </a:r>
            <a:r>
              <a:rPr lang="en-GB" sz="1200" b="1" dirty="0">
                <a:solidFill>
                  <a:srgbClr val="7F0055"/>
                </a:solidFill>
                <a:latin typeface="Consolas"/>
              </a:rPr>
              <a:t>void</a:t>
            </a:r>
            <a:r>
              <a:rPr lang="en-GB" sz="1200" b="1" dirty="0">
                <a:solidFill>
                  <a:srgbClr val="000000"/>
                </a:solidFill>
                <a:latin typeface="Consolas"/>
              </a:rPr>
              <a:t> foo() </a:t>
            </a:r>
            <a:r>
              <a:rPr lang="en-GB" sz="1200" b="1" dirty="0" smtClean="0">
                <a:solidFill>
                  <a:srgbClr val="000000"/>
                </a:solidFill>
                <a:latin typeface="Consolas"/>
              </a:rPr>
              <a:t>{…}</a:t>
            </a:r>
            <a:endParaRPr lang="en-GB" sz="1200" b="1" dirty="0" smtClean="0"/>
          </a:p>
        </p:txBody>
      </p:sp>
      <p:sp>
        <p:nvSpPr>
          <p:cNvPr id="9" name="TextBox 8"/>
          <p:cNvSpPr txBox="1"/>
          <p:nvPr/>
        </p:nvSpPr>
        <p:spPr>
          <a:xfrm>
            <a:off x="179512" y="4527494"/>
            <a:ext cx="1941805" cy="503590"/>
          </a:xfrm>
          <a:prstGeom prst="rect">
            <a:avLst/>
          </a:prstGeom>
          <a:noFill/>
        </p:spPr>
        <p:txBody>
          <a:bodyPr wrap="none" lIns="36000" tIns="36000" rIns="36000" bIns="36000" rtlCol="0">
            <a:spAutoFit/>
          </a:bodyPr>
          <a:lstStyle/>
          <a:p>
            <a:r>
              <a:rPr lang="en-US" sz="1600" b="1" dirty="0" smtClean="0">
                <a:solidFill>
                  <a:srgbClr val="000000"/>
                </a:solidFill>
                <a:latin typeface="Consolas"/>
              </a:rPr>
              <a:t>I2</a:t>
            </a:r>
            <a:endParaRPr lang="en-US" sz="1600" b="1" dirty="0">
              <a:solidFill>
                <a:srgbClr val="000000"/>
              </a:solidFill>
              <a:latin typeface="Consolas"/>
            </a:endParaRPr>
          </a:p>
          <a:p>
            <a:r>
              <a:rPr lang="en-GB" sz="1200" b="1" dirty="0" smtClean="0">
                <a:solidFill>
                  <a:srgbClr val="7F0055"/>
                </a:solidFill>
                <a:latin typeface="Consolas"/>
              </a:rPr>
              <a:t>default</a:t>
            </a:r>
            <a:r>
              <a:rPr lang="en-GB" sz="1200" b="1" dirty="0" smtClean="0">
                <a:solidFill>
                  <a:srgbClr val="000000"/>
                </a:solidFill>
                <a:latin typeface="Consolas"/>
              </a:rPr>
              <a:t> </a:t>
            </a:r>
            <a:r>
              <a:rPr lang="en-GB" sz="1200" b="1" dirty="0">
                <a:solidFill>
                  <a:srgbClr val="7F0055"/>
                </a:solidFill>
                <a:latin typeface="Consolas"/>
              </a:rPr>
              <a:t>void</a:t>
            </a:r>
            <a:r>
              <a:rPr lang="en-GB" sz="1200" b="1" dirty="0">
                <a:solidFill>
                  <a:srgbClr val="000000"/>
                </a:solidFill>
                <a:latin typeface="Consolas"/>
              </a:rPr>
              <a:t> foo() </a:t>
            </a:r>
            <a:r>
              <a:rPr lang="en-GB" sz="1200" b="1" dirty="0" smtClean="0">
                <a:solidFill>
                  <a:srgbClr val="000000"/>
                </a:solidFill>
                <a:latin typeface="Consolas"/>
              </a:rPr>
              <a:t>{…}</a:t>
            </a:r>
            <a:endParaRPr lang="en-GB" sz="1200" b="1" dirty="0" smtClean="0"/>
          </a:p>
        </p:txBody>
      </p:sp>
      <p:sp>
        <p:nvSpPr>
          <p:cNvPr id="10" name="TextBox 9"/>
          <p:cNvSpPr txBox="1"/>
          <p:nvPr/>
        </p:nvSpPr>
        <p:spPr>
          <a:xfrm>
            <a:off x="179512" y="5362550"/>
            <a:ext cx="297124" cy="318924"/>
          </a:xfrm>
          <a:prstGeom prst="rect">
            <a:avLst/>
          </a:prstGeom>
          <a:noFill/>
        </p:spPr>
        <p:txBody>
          <a:bodyPr wrap="none" lIns="36000" tIns="36000" rIns="36000" bIns="36000" rtlCol="0">
            <a:spAutoFit/>
          </a:bodyPr>
          <a:lstStyle/>
          <a:p>
            <a:r>
              <a:rPr lang="en-US" sz="1600" b="1" dirty="0" smtClean="0">
                <a:solidFill>
                  <a:srgbClr val="000000"/>
                </a:solidFill>
                <a:latin typeface="Consolas"/>
              </a:rPr>
              <a:t>C1</a:t>
            </a:r>
            <a:endParaRPr lang="en-US" sz="1600" b="1" dirty="0">
              <a:solidFill>
                <a:srgbClr val="000000"/>
              </a:solidFill>
              <a:latin typeface="Consolas"/>
            </a:endParaRPr>
          </a:p>
        </p:txBody>
      </p:sp>
      <p:sp>
        <p:nvSpPr>
          <p:cNvPr id="11" name="TextBox 10"/>
          <p:cNvSpPr txBox="1"/>
          <p:nvPr/>
        </p:nvSpPr>
        <p:spPr>
          <a:xfrm>
            <a:off x="2843808" y="3717032"/>
            <a:ext cx="1941805" cy="503590"/>
          </a:xfrm>
          <a:prstGeom prst="rect">
            <a:avLst/>
          </a:prstGeom>
          <a:noFill/>
        </p:spPr>
        <p:txBody>
          <a:bodyPr wrap="none" lIns="36000" tIns="36000" rIns="36000" bIns="36000" rtlCol="0">
            <a:spAutoFit/>
          </a:bodyPr>
          <a:lstStyle/>
          <a:p>
            <a:r>
              <a:rPr lang="en-US" sz="1600" b="1" dirty="0" smtClean="0">
                <a:solidFill>
                  <a:srgbClr val="000000"/>
                </a:solidFill>
                <a:latin typeface="Consolas"/>
              </a:rPr>
              <a:t>I</a:t>
            </a:r>
            <a:endParaRPr lang="en-US" sz="1600" b="1" dirty="0">
              <a:solidFill>
                <a:srgbClr val="000000"/>
              </a:solidFill>
              <a:latin typeface="Consolas"/>
            </a:endParaRPr>
          </a:p>
          <a:p>
            <a:r>
              <a:rPr lang="en-GB" sz="1200" b="1" dirty="0" smtClean="0">
                <a:solidFill>
                  <a:srgbClr val="7F0055"/>
                </a:solidFill>
                <a:latin typeface="Consolas"/>
              </a:rPr>
              <a:t>default</a:t>
            </a:r>
            <a:r>
              <a:rPr lang="en-GB" sz="1200" b="1" dirty="0" smtClean="0">
                <a:solidFill>
                  <a:srgbClr val="000000"/>
                </a:solidFill>
                <a:latin typeface="Consolas"/>
              </a:rPr>
              <a:t> </a:t>
            </a:r>
            <a:r>
              <a:rPr lang="en-GB" sz="1200" b="1" dirty="0">
                <a:solidFill>
                  <a:srgbClr val="7F0055"/>
                </a:solidFill>
                <a:latin typeface="Consolas"/>
              </a:rPr>
              <a:t>void</a:t>
            </a:r>
            <a:r>
              <a:rPr lang="en-GB" sz="1200" b="1" dirty="0">
                <a:solidFill>
                  <a:srgbClr val="000000"/>
                </a:solidFill>
                <a:latin typeface="Consolas"/>
              </a:rPr>
              <a:t> foo() </a:t>
            </a:r>
            <a:r>
              <a:rPr lang="en-GB" sz="1200" b="1" dirty="0" smtClean="0">
                <a:solidFill>
                  <a:srgbClr val="000000"/>
                </a:solidFill>
                <a:latin typeface="Consolas"/>
              </a:rPr>
              <a:t>{…}</a:t>
            </a:r>
            <a:endParaRPr lang="en-GB" sz="1200" b="1" dirty="0" smtClean="0"/>
          </a:p>
        </p:txBody>
      </p:sp>
      <p:sp>
        <p:nvSpPr>
          <p:cNvPr id="12" name="TextBox 11"/>
          <p:cNvSpPr txBox="1"/>
          <p:nvPr/>
        </p:nvSpPr>
        <p:spPr>
          <a:xfrm>
            <a:off x="3867282" y="4527494"/>
            <a:ext cx="1856846" cy="503590"/>
          </a:xfrm>
          <a:prstGeom prst="rect">
            <a:avLst/>
          </a:prstGeom>
          <a:noFill/>
        </p:spPr>
        <p:txBody>
          <a:bodyPr wrap="none" lIns="36000" tIns="36000" rIns="36000" bIns="36000" rtlCol="0">
            <a:spAutoFit/>
          </a:bodyPr>
          <a:lstStyle/>
          <a:p>
            <a:r>
              <a:rPr lang="en-US" sz="1600" b="1" dirty="0" smtClean="0">
                <a:solidFill>
                  <a:srgbClr val="000000"/>
                </a:solidFill>
                <a:latin typeface="Consolas"/>
              </a:rPr>
              <a:t>C</a:t>
            </a:r>
            <a:endParaRPr lang="en-US" sz="1600" b="1" dirty="0">
              <a:solidFill>
                <a:srgbClr val="000000"/>
              </a:solidFill>
              <a:latin typeface="Consolas"/>
            </a:endParaRPr>
          </a:p>
          <a:p>
            <a:r>
              <a:rPr lang="en-GB" sz="1200" b="1" dirty="0" smtClean="0">
                <a:solidFill>
                  <a:srgbClr val="7F0055"/>
                </a:solidFill>
                <a:latin typeface="Consolas"/>
              </a:rPr>
              <a:t>public</a:t>
            </a:r>
            <a:r>
              <a:rPr lang="en-GB" sz="1200" b="1" dirty="0" smtClean="0">
                <a:solidFill>
                  <a:srgbClr val="000000"/>
                </a:solidFill>
                <a:latin typeface="Consolas"/>
              </a:rPr>
              <a:t> </a:t>
            </a:r>
            <a:r>
              <a:rPr lang="en-GB" sz="1200" b="1" dirty="0">
                <a:solidFill>
                  <a:srgbClr val="7F0055"/>
                </a:solidFill>
                <a:latin typeface="Consolas"/>
              </a:rPr>
              <a:t>void</a:t>
            </a:r>
            <a:r>
              <a:rPr lang="en-GB" sz="1200" b="1" dirty="0">
                <a:solidFill>
                  <a:srgbClr val="000000"/>
                </a:solidFill>
                <a:latin typeface="Consolas"/>
              </a:rPr>
              <a:t> foo() </a:t>
            </a:r>
            <a:r>
              <a:rPr lang="en-GB" sz="1200" b="1" dirty="0" smtClean="0">
                <a:solidFill>
                  <a:srgbClr val="000000"/>
                </a:solidFill>
                <a:latin typeface="Consolas"/>
              </a:rPr>
              <a:t>{…}</a:t>
            </a:r>
            <a:endParaRPr lang="en-GB" sz="1200" b="1" dirty="0" smtClean="0"/>
          </a:p>
        </p:txBody>
      </p:sp>
      <p:sp>
        <p:nvSpPr>
          <p:cNvPr id="13" name="TextBox 12"/>
          <p:cNvSpPr txBox="1"/>
          <p:nvPr/>
        </p:nvSpPr>
        <p:spPr>
          <a:xfrm>
            <a:off x="2843808" y="5362550"/>
            <a:ext cx="297124" cy="318924"/>
          </a:xfrm>
          <a:prstGeom prst="rect">
            <a:avLst/>
          </a:prstGeom>
          <a:noFill/>
        </p:spPr>
        <p:txBody>
          <a:bodyPr wrap="none" lIns="36000" tIns="36000" rIns="36000" bIns="36000" rtlCol="0">
            <a:spAutoFit/>
          </a:bodyPr>
          <a:lstStyle/>
          <a:p>
            <a:r>
              <a:rPr lang="en-US" sz="1600" b="1" dirty="0" smtClean="0">
                <a:solidFill>
                  <a:srgbClr val="000000"/>
                </a:solidFill>
                <a:latin typeface="Consolas"/>
              </a:rPr>
              <a:t>C2</a:t>
            </a:r>
            <a:endParaRPr lang="en-US" sz="1600" b="1" dirty="0">
              <a:solidFill>
                <a:srgbClr val="000000"/>
              </a:solidFill>
              <a:latin typeface="Consolas"/>
            </a:endParaRPr>
          </a:p>
        </p:txBody>
      </p:sp>
      <p:cxnSp>
        <p:nvCxnSpPr>
          <p:cNvPr id="17" name="Straight Arrow Connector 16"/>
          <p:cNvCxnSpPr/>
          <p:nvPr/>
        </p:nvCxnSpPr>
        <p:spPr>
          <a:xfrm flipV="1">
            <a:off x="323528" y="4996266"/>
            <a:ext cx="0" cy="396000"/>
          </a:xfrm>
          <a:prstGeom prst="straightConnector1">
            <a:avLst/>
          </a:prstGeom>
          <a:ln w="19050">
            <a:round/>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23206" y="4180830"/>
            <a:ext cx="0" cy="396000"/>
          </a:xfrm>
          <a:prstGeom prst="straightConnector1">
            <a:avLst/>
          </a:prstGeom>
          <a:ln w="19050">
            <a:round/>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992370" y="4180830"/>
            <a:ext cx="0" cy="1211436"/>
          </a:xfrm>
          <a:prstGeom prst="straightConnector1">
            <a:avLst/>
          </a:prstGeom>
          <a:ln w="19050">
            <a:round/>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084728" y="4750545"/>
            <a:ext cx="807450" cy="641721"/>
          </a:xfrm>
          <a:prstGeom prst="straightConnector1">
            <a:avLst/>
          </a:prstGeom>
          <a:ln w="19050">
            <a:roun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0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Now allowed also in interfaces</a:t>
            </a:r>
          </a:p>
          <a:p>
            <a:endParaRPr lang="en-GB" dirty="0" smtClean="0"/>
          </a:p>
          <a:p>
            <a:r>
              <a:rPr lang="en-GB" dirty="0" smtClean="0"/>
              <a:t>Same behaviour like in classes</a:t>
            </a:r>
          </a:p>
          <a:p>
            <a:r>
              <a:rPr lang="en-GB" dirty="0" smtClean="0"/>
              <a:t>No inheritance: not handed down to subtypes</a:t>
            </a:r>
          </a:p>
          <a:p>
            <a:endParaRPr lang="en-GB" dirty="0"/>
          </a:p>
          <a:p>
            <a:r>
              <a:rPr lang="en-GB" dirty="0" smtClean="0"/>
              <a:t>Usages?</a:t>
            </a:r>
            <a:endParaRPr lang="en-GB" dirty="0"/>
          </a:p>
        </p:txBody>
      </p:sp>
      <p:sp>
        <p:nvSpPr>
          <p:cNvPr id="3" name="Title 2"/>
          <p:cNvSpPr>
            <a:spLocks noGrp="1"/>
          </p:cNvSpPr>
          <p:nvPr>
            <p:ph type="title"/>
          </p:nvPr>
        </p:nvSpPr>
        <p:spPr/>
        <p:txBody>
          <a:bodyPr/>
          <a:lstStyle/>
          <a:p>
            <a:r>
              <a:rPr lang="en-GB" dirty="0" smtClean="0"/>
              <a:t>Static Methods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56</a:t>
            </a:fld>
            <a:endParaRPr lang="de-CH" dirty="0"/>
          </a:p>
        </p:txBody>
      </p:sp>
    </p:spTree>
    <p:extLst>
      <p:ext uri="{BB962C8B-B14F-4D97-AF65-F5344CB8AC3E}">
        <p14:creationId xmlns:p14="http://schemas.microsoft.com/office/powerpoint/2010/main" val="2058139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Extension of collection framework to support functional programming style</a:t>
            </a:r>
          </a:p>
          <a:p>
            <a:r>
              <a:rPr lang="en-GB" dirty="0" smtClean="0"/>
              <a:t>Simplifies parallel access of collection elements</a:t>
            </a:r>
          </a:p>
          <a:p>
            <a:pPr lvl="1"/>
            <a:endParaRPr lang="en-GB" dirty="0" smtClean="0"/>
          </a:p>
          <a:p>
            <a:r>
              <a:rPr lang="en-GB" dirty="0" smtClean="0"/>
              <a:t>Stream </a:t>
            </a:r>
            <a:r>
              <a:rPr lang="en-GB" dirty="0"/>
              <a:t>types</a:t>
            </a:r>
          </a:p>
          <a:p>
            <a:pPr lvl="1"/>
            <a:r>
              <a:rPr lang="en-GB" dirty="0"/>
              <a:t>Sequential: </a:t>
            </a:r>
            <a:r>
              <a:rPr lang="en-GB" dirty="0">
                <a:latin typeface="Consolas" panose="020B0609020204030204" pitchFamily="49" charset="0"/>
                <a:cs typeface="Consolas" panose="020B0609020204030204" pitchFamily="49" charset="0"/>
              </a:rPr>
              <a:t>stream()</a:t>
            </a:r>
          </a:p>
          <a:p>
            <a:pPr lvl="1"/>
            <a:r>
              <a:rPr lang="en-GB" dirty="0"/>
              <a:t>Parallel: </a:t>
            </a:r>
            <a:r>
              <a:rPr lang="en-GB" dirty="0" err="1">
                <a:latin typeface="Consolas" panose="020B0609020204030204" pitchFamily="49" charset="0"/>
                <a:cs typeface="Consolas" panose="020B0609020204030204" pitchFamily="49" charset="0"/>
              </a:rPr>
              <a:t>parallelStream</a:t>
            </a:r>
            <a:r>
              <a:rPr lang="en-GB" dirty="0" smtClean="0">
                <a:latin typeface="Consolas" panose="020B0609020204030204" pitchFamily="49" charset="0"/>
                <a:cs typeface="Consolas" panose="020B0609020204030204" pitchFamily="49" charset="0"/>
              </a:rPr>
              <a:t>()</a:t>
            </a:r>
          </a:p>
          <a:p>
            <a:r>
              <a:rPr lang="en-GB" dirty="0" smtClean="0"/>
              <a:t>Collection vs. Stream</a:t>
            </a:r>
          </a:p>
          <a:p>
            <a:pPr lvl="1"/>
            <a:r>
              <a:rPr lang="en-GB" dirty="0"/>
              <a:t>Collection stores </a:t>
            </a:r>
            <a:r>
              <a:rPr lang="en-GB" dirty="0" smtClean="0"/>
              <a:t>elements</a:t>
            </a:r>
          </a:p>
          <a:p>
            <a:pPr lvl="1"/>
            <a:r>
              <a:rPr lang="en-GB" dirty="0" smtClean="0"/>
              <a:t>Stream </a:t>
            </a:r>
            <a:r>
              <a:rPr lang="en-GB" dirty="0"/>
              <a:t>references collection (underlying stream source</a:t>
            </a:r>
            <a:r>
              <a:rPr lang="en-GB" dirty="0" smtClean="0"/>
              <a:t>) and stores pending operations</a:t>
            </a:r>
            <a:endParaRPr lang="en-GB" dirty="0"/>
          </a:p>
          <a:p>
            <a:pPr lvl="1"/>
            <a:endParaRPr lang="en-GB" dirty="0" smtClean="0"/>
          </a:p>
          <a:p>
            <a:r>
              <a:rPr lang="en-GB" dirty="0"/>
              <a:t>Concurrent operations in Stream interface: </a:t>
            </a:r>
            <a:r>
              <a:rPr lang="en-GB" dirty="0" err="1" smtClean="0">
                <a:latin typeface="Consolas" panose="020B0609020204030204" pitchFamily="49" charset="0"/>
                <a:cs typeface="Consolas" panose="020B0609020204030204" pitchFamily="49" charset="0"/>
              </a:rPr>
              <a:t>forEach</a:t>
            </a:r>
            <a:r>
              <a:rPr lang="en-GB" dirty="0" smtClean="0">
                <a:latin typeface="Consolas" panose="020B0609020204030204" pitchFamily="49" charset="0"/>
                <a:cs typeface="Consolas" panose="020B0609020204030204" pitchFamily="49" charset="0"/>
              </a:rPr>
              <a:t>()</a:t>
            </a:r>
            <a:r>
              <a:rPr lang="en-GB" dirty="0" smtClean="0"/>
              <a:t>, </a:t>
            </a:r>
            <a:r>
              <a:rPr lang="en-GB" dirty="0" smtClean="0">
                <a:latin typeface="Consolas" panose="020B0609020204030204" pitchFamily="49" charset="0"/>
                <a:cs typeface="Consolas" panose="020B0609020204030204" pitchFamily="49" charset="0"/>
              </a:rPr>
              <a:t>count()</a:t>
            </a:r>
            <a:r>
              <a:rPr lang="en-GB" dirty="0" smtClean="0"/>
              <a:t>, </a:t>
            </a:r>
            <a:r>
              <a:rPr lang="en-GB" dirty="0" smtClean="0">
                <a:latin typeface="Consolas" panose="020B0609020204030204" pitchFamily="49" charset="0"/>
                <a:cs typeface="Consolas" panose="020B0609020204030204" pitchFamily="49" charset="0"/>
              </a:rPr>
              <a:t>sorted()</a:t>
            </a:r>
            <a:r>
              <a:rPr lang="en-GB" dirty="0" smtClean="0"/>
              <a:t>, </a:t>
            </a:r>
            <a:r>
              <a:rPr lang="en-GB" dirty="0"/>
              <a:t>etc.</a:t>
            </a:r>
          </a:p>
          <a:p>
            <a:pPr lvl="1"/>
            <a:r>
              <a:rPr lang="en-GB" dirty="0"/>
              <a:t>Intermediate operations (e.g. </a:t>
            </a:r>
            <a:r>
              <a:rPr lang="en-GB" dirty="0" smtClean="0">
                <a:latin typeface="Consolas" panose="020B0609020204030204" pitchFamily="49" charset="0"/>
                <a:cs typeface="Consolas" panose="020B0609020204030204" pitchFamily="49" charset="0"/>
              </a:rPr>
              <a:t>filter()</a:t>
            </a:r>
            <a:r>
              <a:rPr lang="en-GB" dirty="0" smtClean="0"/>
              <a:t>, </a:t>
            </a:r>
            <a:r>
              <a:rPr lang="en-GB" dirty="0" smtClean="0">
                <a:latin typeface="Consolas" panose="020B0609020204030204" pitchFamily="49" charset="0"/>
                <a:cs typeface="Consolas" panose="020B0609020204030204" pitchFamily="49" charset="0"/>
              </a:rPr>
              <a:t>map()</a:t>
            </a:r>
            <a:r>
              <a:rPr lang="en-GB" dirty="0" smtClean="0"/>
              <a:t>)</a:t>
            </a:r>
            <a:endParaRPr lang="en-GB" dirty="0"/>
          </a:p>
          <a:p>
            <a:pPr lvl="2"/>
            <a:r>
              <a:rPr lang="en-GB" dirty="0"/>
              <a:t>Support fluent programming</a:t>
            </a:r>
          </a:p>
          <a:p>
            <a:pPr lvl="2"/>
            <a:r>
              <a:rPr lang="en-GB" dirty="0"/>
              <a:t>Lazy: execution starts with terminal operation, done in pipeline (per element, “vertically”)</a:t>
            </a:r>
          </a:p>
          <a:p>
            <a:pPr lvl="1"/>
            <a:r>
              <a:rPr lang="en-GB" dirty="0"/>
              <a:t>Terminal operations  (e.g. </a:t>
            </a:r>
            <a:r>
              <a:rPr lang="en-GB" dirty="0" err="1" smtClean="0">
                <a:latin typeface="Consolas" panose="020B0609020204030204" pitchFamily="49" charset="0"/>
                <a:cs typeface="Consolas" panose="020B0609020204030204" pitchFamily="49" charset="0"/>
              </a:rPr>
              <a:t>forEach</a:t>
            </a:r>
            <a:r>
              <a:rPr lang="en-GB" dirty="0" smtClean="0">
                <a:latin typeface="Consolas" panose="020B0609020204030204" pitchFamily="49" charset="0"/>
                <a:cs typeface="Consolas" panose="020B0609020204030204" pitchFamily="49" charset="0"/>
              </a:rPr>
              <a:t>()</a:t>
            </a:r>
            <a:r>
              <a:rPr lang="en-GB" dirty="0" smtClean="0"/>
              <a:t>, </a:t>
            </a:r>
            <a:r>
              <a:rPr lang="en-GB" dirty="0" smtClean="0">
                <a:latin typeface="Consolas" panose="020B0609020204030204" pitchFamily="49" charset="0"/>
                <a:cs typeface="Consolas" panose="020B0609020204030204" pitchFamily="49" charset="0"/>
              </a:rPr>
              <a:t>reduce()</a:t>
            </a:r>
            <a:r>
              <a:rPr lang="en-GB" dirty="0" smtClean="0"/>
              <a:t>)</a:t>
            </a:r>
            <a:endParaRPr lang="en-GB" dirty="0"/>
          </a:p>
          <a:p>
            <a:pPr lvl="2"/>
            <a:r>
              <a:rPr lang="en-GB" dirty="0"/>
              <a:t>Consume stream, not useable anymore afterwards</a:t>
            </a:r>
          </a:p>
          <a:p>
            <a:pPr lvl="2"/>
            <a:r>
              <a:rPr lang="en-GB" dirty="0"/>
              <a:t>Eager: </a:t>
            </a:r>
            <a:r>
              <a:rPr lang="en-GB" dirty="0" smtClean="0"/>
              <a:t>execution</a:t>
            </a:r>
            <a:endParaRPr lang="en-GB" dirty="0"/>
          </a:p>
        </p:txBody>
      </p:sp>
      <p:sp>
        <p:nvSpPr>
          <p:cNvPr id="3" name="Title 2"/>
          <p:cNvSpPr>
            <a:spLocks noGrp="1"/>
          </p:cNvSpPr>
          <p:nvPr>
            <p:ph type="title"/>
          </p:nvPr>
        </p:nvSpPr>
        <p:spPr/>
        <p:txBody>
          <a:bodyPr/>
          <a:lstStyle/>
          <a:p>
            <a:r>
              <a:rPr lang="en-GB" dirty="0" smtClean="0"/>
              <a:t>Streams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57</a:t>
            </a:fld>
            <a:endParaRPr lang="de-CH" dirty="0"/>
          </a:p>
        </p:txBody>
      </p:sp>
    </p:spTree>
    <p:extLst>
      <p:ext uri="{BB962C8B-B14F-4D97-AF65-F5344CB8AC3E}">
        <p14:creationId xmlns:p14="http://schemas.microsoft.com/office/powerpoint/2010/main" val="545296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Streams: Example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58</a:t>
            </a:fld>
            <a:endParaRPr lang="de-CH"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3140968"/>
            <a:ext cx="40957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651263" y="1556792"/>
            <a:ext cx="9090453" cy="1303809"/>
          </a:xfrm>
          <a:prstGeom prst="rect">
            <a:avLst/>
          </a:prstGeom>
          <a:noFill/>
        </p:spPr>
        <p:txBody>
          <a:bodyPr wrap="none" lIns="36000" tIns="36000" rIns="36000" bIns="36000" rtlCol="0">
            <a:spAutoFit/>
          </a:bodyPr>
          <a:lstStyle/>
          <a:p>
            <a:r>
              <a:rPr lang="en-US" sz="1600" dirty="0">
                <a:solidFill>
                  <a:srgbClr val="000000"/>
                </a:solidFill>
                <a:latin typeface="Consolas"/>
              </a:rPr>
              <a:t>String[] </a:t>
            </a:r>
            <a:r>
              <a:rPr lang="en-US" sz="1600" dirty="0">
                <a:solidFill>
                  <a:srgbClr val="6A3E3E"/>
                </a:solidFill>
                <a:latin typeface="Consolas"/>
              </a:rPr>
              <a:t>txt</a:t>
            </a:r>
            <a:r>
              <a:rPr lang="en-US" sz="1600" dirty="0">
                <a:solidFill>
                  <a:srgbClr val="000000"/>
                </a:solidFill>
                <a:latin typeface="Consolas"/>
              </a:rPr>
              <a:t> = { </a:t>
            </a:r>
            <a:r>
              <a:rPr lang="en-US" sz="1600" dirty="0">
                <a:solidFill>
                  <a:srgbClr val="2A00FF"/>
                </a:solidFill>
                <a:latin typeface="Consolas"/>
              </a:rPr>
              <a:t>"State"</a:t>
            </a:r>
            <a:r>
              <a:rPr lang="en-US" sz="1600" dirty="0">
                <a:solidFill>
                  <a:srgbClr val="000000"/>
                </a:solidFill>
                <a:latin typeface="Consolas"/>
              </a:rPr>
              <a:t>, </a:t>
            </a:r>
            <a:r>
              <a:rPr lang="en-US" sz="1600" dirty="0">
                <a:solidFill>
                  <a:srgbClr val="2A00FF"/>
                </a:solidFill>
                <a:latin typeface="Consolas"/>
              </a:rPr>
              <a:t>"of"</a:t>
            </a:r>
            <a:r>
              <a:rPr lang="en-US" sz="1600" dirty="0">
                <a:solidFill>
                  <a:srgbClr val="000000"/>
                </a:solidFill>
                <a:latin typeface="Consolas"/>
              </a:rPr>
              <a:t>, </a:t>
            </a:r>
            <a:r>
              <a:rPr lang="en-US" sz="1600" dirty="0">
                <a:solidFill>
                  <a:srgbClr val="2A00FF"/>
                </a:solidFill>
                <a:latin typeface="Consolas"/>
              </a:rPr>
              <a:t>"the"</a:t>
            </a:r>
            <a:r>
              <a:rPr lang="en-US" sz="1600" dirty="0">
                <a:solidFill>
                  <a:srgbClr val="000000"/>
                </a:solidFill>
                <a:latin typeface="Consolas"/>
              </a:rPr>
              <a:t>, </a:t>
            </a:r>
            <a:r>
              <a:rPr lang="en-US" sz="1600" dirty="0">
                <a:solidFill>
                  <a:srgbClr val="2A00FF"/>
                </a:solidFill>
                <a:latin typeface="Consolas"/>
              </a:rPr>
              <a:t>"Lambda"</a:t>
            </a:r>
            <a:r>
              <a:rPr lang="en-US" sz="1600" dirty="0">
                <a:solidFill>
                  <a:srgbClr val="000000"/>
                </a:solidFill>
                <a:latin typeface="Consolas"/>
              </a:rPr>
              <a:t>, </a:t>
            </a:r>
            <a:r>
              <a:rPr lang="en-US" sz="1600" dirty="0">
                <a:solidFill>
                  <a:srgbClr val="2A00FF"/>
                </a:solidFill>
                <a:latin typeface="Consolas"/>
              </a:rPr>
              <a:t>"Libraries"</a:t>
            </a:r>
            <a:r>
              <a:rPr lang="en-US" sz="1600" dirty="0">
                <a:solidFill>
                  <a:srgbClr val="000000"/>
                </a:solidFill>
                <a:latin typeface="Consolas"/>
              </a:rPr>
              <a:t>, </a:t>
            </a:r>
            <a:r>
              <a:rPr lang="en-US" sz="1600" dirty="0">
                <a:solidFill>
                  <a:srgbClr val="2A00FF"/>
                </a:solidFill>
                <a:latin typeface="Consolas"/>
              </a:rPr>
              <a:t>"Edition"</a:t>
            </a:r>
            <a:r>
              <a:rPr lang="en-US" sz="1600" dirty="0">
                <a:solidFill>
                  <a:srgbClr val="000000"/>
                </a:solidFill>
                <a:latin typeface="Consolas"/>
              </a:rPr>
              <a:t>};</a:t>
            </a:r>
          </a:p>
          <a:p>
            <a:r>
              <a:rPr lang="en-GB" sz="1600" b="1" dirty="0" err="1">
                <a:solidFill>
                  <a:srgbClr val="7F0055"/>
                </a:solidFill>
                <a:latin typeface="Consolas"/>
              </a:rPr>
              <a:t>int</a:t>
            </a:r>
            <a:r>
              <a:rPr lang="en-GB" sz="1600" b="1" dirty="0">
                <a:solidFill>
                  <a:srgbClr val="000000"/>
                </a:solidFill>
                <a:latin typeface="Consolas"/>
              </a:rPr>
              <a:t> </a:t>
            </a:r>
            <a:r>
              <a:rPr lang="en-GB" sz="1600" dirty="0">
                <a:solidFill>
                  <a:srgbClr val="6A3E3E"/>
                </a:solidFill>
                <a:latin typeface="Consolas"/>
              </a:rPr>
              <a:t>sum</a:t>
            </a:r>
            <a:r>
              <a:rPr lang="en-GB" sz="1600" dirty="0">
                <a:solidFill>
                  <a:srgbClr val="000000"/>
                </a:solidFill>
                <a:latin typeface="Consolas"/>
              </a:rPr>
              <a:t> = </a:t>
            </a:r>
            <a:r>
              <a:rPr lang="en-GB" sz="1600" dirty="0" err="1">
                <a:solidFill>
                  <a:srgbClr val="000000"/>
                </a:solidFill>
                <a:latin typeface="Consolas"/>
              </a:rPr>
              <a:t>Arrays.</a:t>
            </a:r>
            <a:r>
              <a:rPr lang="en-GB" sz="1600" i="1" dirty="0" err="1">
                <a:solidFill>
                  <a:srgbClr val="000000"/>
                </a:solidFill>
                <a:latin typeface="Consolas"/>
              </a:rPr>
              <a:t>stream</a:t>
            </a:r>
            <a:r>
              <a:rPr lang="en-GB" sz="1600" dirty="0">
                <a:solidFill>
                  <a:srgbClr val="000000"/>
                </a:solidFill>
                <a:latin typeface="Consolas"/>
              </a:rPr>
              <a:t>(</a:t>
            </a:r>
            <a:r>
              <a:rPr lang="en-GB" sz="1600" dirty="0">
                <a:solidFill>
                  <a:srgbClr val="6A3E3E"/>
                </a:solidFill>
                <a:latin typeface="Consolas"/>
              </a:rPr>
              <a:t>txt</a:t>
            </a:r>
            <a:r>
              <a:rPr lang="en-GB" sz="1600" dirty="0">
                <a:solidFill>
                  <a:srgbClr val="000000"/>
                </a:solidFill>
                <a:latin typeface="Consolas"/>
              </a:rPr>
              <a:t>)</a:t>
            </a:r>
          </a:p>
          <a:p>
            <a:r>
              <a:rPr lang="en-GB" sz="1600" dirty="0" smtClean="0">
                <a:solidFill>
                  <a:srgbClr val="000000"/>
                </a:solidFill>
                <a:latin typeface="Consolas"/>
              </a:rPr>
              <a:t>            .</a:t>
            </a:r>
            <a:r>
              <a:rPr lang="en-GB" sz="1600" dirty="0">
                <a:solidFill>
                  <a:srgbClr val="000000"/>
                </a:solidFill>
                <a:latin typeface="Consolas"/>
              </a:rPr>
              <a:t>filter(</a:t>
            </a:r>
            <a:r>
              <a:rPr lang="en-GB" sz="1600" dirty="0">
                <a:solidFill>
                  <a:srgbClr val="6A3E3E"/>
                </a:solidFill>
                <a:latin typeface="Consolas"/>
              </a:rPr>
              <a:t>s</a:t>
            </a:r>
            <a:r>
              <a:rPr lang="en-GB" sz="1600" dirty="0">
                <a:solidFill>
                  <a:srgbClr val="000000"/>
                </a:solidFill>
                <a:latin typeface="Consolas"/>
              </a:rPr>
              <a:t> -&gt; </a:t>
            </a:r>
            <a:r>
              <a:rPr lang="en-GB" sz="1600" dirty="0" err="1">
                <a:solidFill>
                  <a:srgbClr val="6A3E3E"/>
                </a:solidFill>
                <a:latin typeface="Consolas"/>
              </a:rPr>
              <a:t>s</a:t>
            </a:r>
            <a:r>
              <a:rPr lang="en-GB" sz="1600" dirty="0" err="1">
                <a:solidFill>
                  <a:srgbClr val="000000"/>
                </a:solidFill>
                <a:latin typeface="Consolas"/>
              </a:rPr>
              <a:t>.length</a:t>
            </a:r>
            <a:r>
              <a:rPr lang="en-GB" sz="1600" dirty="0">
                <a:solidFill>
                  <a:srgbClr val="000000"/>
                </a:solidFill>
                <a:latin typeface="Consolas"/>
              </a:rPr>
              <a:t>() &gt; 3)</a:t>
            </a:r>
          </a:p>
          <a:p>
            <a:r>
              <a:rPr lang="en-GB" sz="1600" dirty="0" smtClean="0">
                <a:solidFill>
                  <a:srgbClr val="000000"/>
                </a:solidFill>
                <a:latin typeface="Consolas"/>
              </a:rPr>
              <a:t>            .</a:t>
            </a:r>
            <a:r>
              <a:rPr lang="en-GB" sz="1600" dirty="0">
                <a:solidFill>
                  <a:srgbClr val="000000"/>
                </a:solidFill>
                <a:latin typeface="Consolas"/>
              </a:rPr>
              <a:t>map(String::length)</a:t>
            </a:r>
          </a:p>
          <a:p>
            <a:r>
              <a:rPr lang="en-GB" sz="1600" dirty="0" smtClean="0">
                <a:solidFill>
                  <a:srgbClr val="000000"/>
                </a:solidFill>
                <a:latin typeface="Consolas"/>
              </a:rPr>
              <a:t>            .</a:t>
            </a:r>
            <a:r>
              <a:rPr lang="en-GB" sz="1600" dirty="0">
                <a:solidFill>
                  <a:srgbClr val="000000"/>
                </a:solidFill>
                <a:latin typeface="Consolas"/>
              </a:rPr>
              <a:t>reduce(0, Integer::</a:t>
            </a:r>
            <a:r>
              <a:rPr lang="en-GB" sz="1600" i="1" dirty="0">
                <a:solidFill>
                  <a:srgbClr val="000000"/>
                </a:solidFill>
                <a:latin typeface="Consolas"/>
              </a:rPr>
              <a:t>sum</a:t>
            </a:r>
            <a:r>
              <a:rPr lang="en-GB" sz="1600" dirty="0">
                <a:solidFill>
                  <a:srgbClr val="000000"/>
                </a:solidFill>
                <a:latin typeface="Consolas"/>
              </a:rPr>
              <a:t>);</a:t>
            </a:r>
            <a:endParaRPr lang="en-GB" sz="1600" dirty="0" smtClean="0"/>
          </a:p>
        </p:txBody>
      </p:sp>
      <p:sp>
        <p:nvSpPr>
          <p:cNvPr id="7" name="5-Point Star 6"/>
          <p:cNvSpPr/>
          <p:nvPr/>
        </p:nvSpPr>
        <p:spPr>
          <a:xfrm>
            <a:off x="8540604" y="6226796"/>
            <a:ext cx="360040" cy="33833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GB" sz="1600" dirty="0" err="1" smtClean="0"/>
          </a:p>
        </p:txBody>
      </p:sp>
    </p:spTree>
    <p:extLst>
      <p:ext uri="{BB962C8B-B14F-4D97-AF65-F5344CB8AC3E}">
        <p14:creationId xmlns:p14="http://schemas.microsoft.com/office/powerpoint/2010/main" val="162369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870">
                                          <p:stCondLst>
                                            <p:cond delay="0"/>
                                          </p:stCondLst>
                                        </p:cTn>
                                        <p:tgtEl>
                                          <p:spTgt spid="7"/>
                                        </p:tgtEl>
                                      </p:cBhvr>
                                    </p:animEffect>
                                    <p:anim calcmode="lin" valueType="num">
                                      <p:cBhvr>
                                        <p:cTn id="12" dur="2733"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3" dur="996"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4" dur="996" tmFilter="0, 0; 0.125,0.2665; 0.25,0.4; 0.375,0.465; 0.5,0.5;  0.625,0.535; 0.75,0.6; 0.875,0.7335; 1,1">
                                          <p:stCondLst>
                                            <p:cond delay="996"/>
                                          </p:stCondLst>
                                        </p:cTn>
                                        <p:tgtEl>
                                          <p:spTgt spid="7"/>
                                        </p:tgtEl>
                                        <p:attrNameLst>
                                          <p:attrName>ppt_y</p:attrName>
                                        </p:attrNameLst>
                                      </p:cBhvr>
                                      <p:tavLst>
                                        <p:tav tm="0" fmla="#ppt_y-sin(pi*$)/9">
                                          <p:val>
                                            <p:fltVal val="0"/>
                                          </p:val>
                                        </p:tav>
                                        <p:tav tm="100000">
                                          <p:val>
                                            <p:fltVal val="1"/>
                                          </p:val>
                                        </p:tav>
                                      </p:tavLst>
                                    </p:anim>
                                    <p:anim calcmode="lin" valueType="num">
                                      <p:cBhvr>
                                        <p:cTn id="15" dur="498" tmFilter="0, 0; 0.125,0.2665; 0.25,0.4; 0.375,0.465; 0.5,0.5;  0.625,0.535; 0.75,0.6; 0.875,0.7335; 1,1">
                                          <p:stCondLst>
                                            <p:cond delay="1986"/>
                                          </p:stCondLst>
                                        </p:cTn>
                                        <p:tgtEl>
                                          <p:spTgt spid="7"/>
                                        </p:tgtEl>
                                        <p:attrNameLst>
                                          <p:attrName>ppt_y</p:attrName>
                                        </p:attrNameLst>
                                      </p:cBhvr>
                                      <p:tavLst>
                                        <p:tav tm="0" fmla="#ppt_y-sin(pi*$)/27">
                                          <p:val>
                                            <p:fltVal val="0"/>
                                          </p:val>
                                        </p:tav>
                                        <p:tav tm="100000">
                                          <p:val>
                                            <p:fltVal val="1"/>
                                          </p:val>
                                        </p:tav>
                                      </p:tavLst>
                                    </p:anim>
                                    <p:anim calcmode="lin" valueType="num">
                                      <p:cBhvr>
                                        <p:cTn id="16" dur="246" tmFilter="0, 0; 0.125,0.2665; 0.25,0.4; 0.375,0.465; 0.5,0.5;  0.625,0.535; 0.75,0.6; 0.875,0.7335; 1,1">
                                          <p:stCondLst>
                                            <p:cond delay="2484"/>
                                          </p:stCondLst>
                                        </p:cTn>
                                        <p:tgtEl>
                                          <p:spTgt spid="7"/>
                                        </p:tgtEl>
                                        <p:attrNameLst>
                                          <p:attrName>ppt_y</p:attrName>
                                        </p:attrNameLst>
                                      </p:cBhvr>
                                      <p:tavLst>
                                        <p:tav tm="0" fmla="#ppt_y-sin(pi*$)/81">
                                          <p:val>
                                            <p:fltVal val="0"/>
                                          </p:val>
                                        </p:tav>
                                        <p:tav tm="100000">
                                          <p:val>
                                            <p:fltVal val="1"/>
                                          </p:val>
                                        </p:tav>
                                      </p:tavLst>
                                    </p:anim>
                                    <p:animScale>
                                      <p:cBhvr>
                                        <p:cTn id="17" dur="39">
                                          <p:stCondLst>
                                            <p:cond delay="975"/>
                                          </p:stCondLst>
                                        </p:cTn>
                                        <p:tgtEl>
                                          <p:spTgt spid="7"/>
                                        </p:tgtEl>
                                      </p:cBhvr>
                                      <p:to x="100000" y="60000"/>
                                    </p:animScale>
                                    <p:animScale>
                                      <p:cBhvr>
                                        <p:cTn id="18" dur="249" decel="50000">
                                          <p:stCondLst>
                                            <p:cond delay="1014"/>
                                          </p:stCondLst>
                                        </p:cTn>
                                        <p:tgtEl>
                                          <p:spTgt spid="7"/>
                                        </p:tgtEl>
                                      </p:cBhvr>
                                      <p:to x="100000" y="100000"/>
                                    </p:animScale>
                                    <p:animScale>
                                      <p:cBhvr>
                                        <p:cTn id="19" dur="39">
                                          <p:stCondLst>
                                            <p:cond delay="1968"/>
                                          </p:stCondLst>
                                        </p:cTn>
                                        <p:tgtEl>
                                          <p:spTgt spid="7"/>
                                        </p:tgtEl>
                                      </p:cBhvr>
                                      <p:to x="100000" y="80000"/>
                                    </p:animScale>
                                    <p:animScale>
                                      <p:cBhvr>
                                        <p:cTn id="20" dur="249" decel="50000">
                                          <p:stCondLst>
                                            <p:cond delay="2007"/>
                                          </p:stCondLst>
                                        </p:cTn>
                                        <p:tgtEl>
                                          <p:spTgt spid="7"/>
                                        </p:tgtEl>
                                      </p:cBhvr>
                                      <p:to x="100000" y="100000"/>
                                    </p:animScale>
                                    <p:animScale>
                                      <p:cBhvr>
                                        <p:cTn id="21" dur="39">
                                          <p:stCondLst>
                                            <p:cond delay="2463"/>
                                          </p:stCondLst>
                                        </p:cTn>
                                        <p:tgtEl>
                                          <p:spTgt spid="7"/>
                                        </p:tgtEl>
                                      </p:cBhvr>
                                      <p:to x="100000" y="90000"/>
                                    </p:animScale>
                                    <p:animScale>
                                      <p:cBhvr>
                                        <p:cTn id="22" dur="249" decel="50000">
                                          <p:stCondLst>
                                            <p:cond delay="2502"/>
                                          </p:stCondLst>
                                        </p:cTn>
                                        <p:tgtEl>
                                          <p:spTgt spid="7"/>
                                        </p:tgtEl>
                                      </p:cBhvr>
                                      <p:to x="100000" y="100000"/>
                                    </p:animScale>
                                    <p:animScale>
                                      <p:cBhvr>
                                        <p:cTn id="23" dur="39">
                                          <p:stCondLst>
                                            <p:cond delay="2712"/>
                                          </p:stCondLst>
                                        </p:cTn>
                                        <p:tgtEl>
                                          <p:spTgt spid="7"/>
                                        </p:tgtEl>
                                      </p:cBhvr>
                                      <p:to x="100000" y="95000"/>
                                    </p:animScale>
                                    <p:animScale>
                                      <p:cBhvr>
                                        <p:cTn id="24" dur="249" decel="50000">
                                          <p:stCondLst>
                                            <p:cond delay="2751"/>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Creation of streams</a:t>
            </a:r>
          </a:p>
          <a:p>
            <a:pPr lvl="1"/>
            <a:r>
              <a:rPr lang="en-GB" dirty="0" smtClean="0"/>
              <a:t>Collection based streams</a:t>
            </a:r>
          </a:p>
          <a:p>
            <a:pPr lvl="1"/>
            <a:endParaRPr lang="en-GB" dirty="0" smtClean="0"/>
          </a:p>
          <a:p>
            <a:pPr lvl="1"/>
            <a:endParaRPr lang="en-GB" dirty="0" smtClean="0"/>
          </a:p>
          <a:p>
            <a:pPr lvl="1"/>
            <a:endParaRPr lang="en-GB" dirty="0"/>
          </a:p>
          <a:p>
            <a:pPr lvl="1"/>
            <a:r>
              <a:rPr lang="en-GB" dirty="0" smtClean="0"/>
              <a:t>Array based streams</a:t>
            </a:r>
          </a:p>
          <a:p>
            <a:pPr lvl="1"/>
            <a:endParaRPr lang="en-GB" dirty="0" smtClean="0"/>
          </a:p>
          <a:p>
            <a:pPr lvl="1"/>
            <a:endParaRPr lang="en-GB" dirty="0"/>
          </a:p>
          <a:p>
            <a:pPr lvl="1"/>
            <a:endParaRPr lang="en-GB" dirty="0" smtClean="0"/>
          </a:p>
          <a:p>
            <a:pPr lvl="1"/>
            <a:r>
              <a:rPr lang="en-GB" dirty="0" smtClean="0"/>
              <a:t>Factory methods in </a:t>
            </a:r>
            <a:r>
              <a:rPr lang="en-GB" dirty="0" smtClean="0">
                <a:latin typeface="Consolas" panose="020B0609020204030204" pitchFamily="49" charset="0"/>
                <a:cs typeface="Consolas" panose="020B0609020204030204" pitchFamily="49" charset="0"/>
              </a:rPr>
              <a:t>Stream</a:t>
            </a:r>
            <a:r>
              <a:rPr lang="en-GB" dirty="0" smtClean="0"/>
              <a:t> interface</a:t>
            </a:r>
          </a:p>
          <a:p>
            <a:pPr lvl="1"/>
            <a:endParaRPr lang="en-GB" dirty="0"/>
          </a:p>
          <a:p>
            <a:pPr lvl="1"/>
            <a:endParaRPr lang="en-GB" dirty="0" smtClean="0"/>
          </a:p>
          <a:p>
            <a:endParaRPr lang="en-GB" dirty="0"/>
          </a:p>
        </p:txBody>
      </p:sp>
      <p:sp>
        <p:nvSpPr>
          <p:cNvPr id="3" name="Title 2"/>
          <p:cNvSpPr>
            <a:spLocks noGrp="1"/>
          </p:cNvSpPr>
          <p:nvPr>
            <p:ph type="title"/>
          </p:nvPr>
        </p:nvSpPr>
        <p:spPr/>
        <p:txBody>
          <a:bodyPr/>
          <a:lstStyle/>
          <a:p>
            <a:r>
              <a:rPr lang="en-GB" dirty="0" smtClean="0"/>
              <a:t>Streams: Creation</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59</a:t>
            </a:fld>
            <a:endParaRPr lang="de-CH" dirty="0"/>
          </a:p>
        </p:txBody>
      </p:sp>
      <p:sp>
        <p:nvSpPr>
          <p:cNvPr id="8" name="TextBox 7"/>
          <p:cNvSpPr txBox="1"/>
          <p:nvPr/>
        </p:nvSpPr>
        <p:spPr>
          <a:xfrm>
            <a:off x="1237384" y="2124692"/>
            <a:ext cx="7478577" cy="811367"/>
          </a:xfrm>
          <a:prstGeom prst="rect">
            <a:avLst/>
          </a:prstGeom>
          <a:noFill/>
        </p:spPr>
        <p:txBody>
          <a:bodyPr wrap="none" lIns="36000" tIns="36000" rIns="36000" bIns="36000" rtlCol="0">
            <a:spAutoFit/>
          </a:bodyPr>
          <a:lstStyle/>
          <a:p>
            <a:r>
              <a:rPr lang="en-GB" sz="1600" dirty="0" smtClean="0">
                <a:solidFill>
                  <a:srgbClr val="000000"/>
                </a:solidFill>
                <a:latin typeface="Consolas"/>
              </a:rPr>
              <a:t>List&lt;String</a:t>
            </a:r>
            <a:r>
              <a:rPr lang="en-GB" sz="1600" dirty="0">
                <a:solidFill>
                  <a:srgbClr val="000000"/>
                </a:solidFill>
                <a:latin typeface="Consolas"/>
              </a:rPr>
              <a:t>&gt; </a:t>
            </a:r>
            <a:r>
              <a:rPr lang="en-GB" sz="1600" dirty="0" err="1">
                <a:solidFill>
                  <a:srgbClr val="6A3E3E"/>
                </a:solidFill>
                <a:latin typeface="Consolas"/>
              </a:rPr>
              <a:t>stringList</a:t>
            </a:r>
            <a:r>
              <a:rPr lang="en-GB" sz="1600" dirty="0">
                <a:solidFill>
                  <a:srgbClr val="000000"/>
                </a:solidFill>
                <a:latin typeface="Consolas"/>
              </a:rPr>
              <a:t> = </a:t>
            </a:r>
            <a:r>
              <a:rPr lang="en-GB" sz="1600" b="1" dirty="0" smtClean="0">
                <a:solidFill>
                  <a:srgbClr val="7F0055"/>
                </a:solidFill>
                <a:latin typeface="Consolas"/>
              </a:rPr>
              <a:t>…</a:t>
            </a:r>
            <a:endParaRPr lang="en-GB" sz="1600" dirty="0">
              <a:solidFill>
                <a:srgbClr val="000000"/>
              </a:solidFill>
              <a:latin typeface="Consolas"/>
            </a:endParaRPr>
          </a:p>
          <a:p>
            <a:r>
              <a:rPr lang="en-GB" sz="1600" dirty="0">
                <a:solidFill>
                  <a:srgbClr val="000000"/>
                </a:solidFill>
                <a:latin typeface="Consolas"/>
              </a:rPr>
              <a:t>Stream&lt;String&gt; </a:t>
            </a:r>
            <a:r>
              <a:rPr lang="en-GB" sz="1600" dirty="0" err="1">
                <a:solidFill>
                  <a:srgbClr val="6A3E3E"/>
                </a:solidFill>
                <a:latin typeface="Consolas"/>
              </a:rPr>
              <a:t>sequentialStringStream</a:t>
            </a:r>
            <a:r>
              <a:rPr lang="en-GB" sz="1600" dirty="0">
                <a:solidFill>
                  <a:srgbClr val="000000"/>
                </a:solidFill>
                <a:latin typeface="Consolas"/>
              </a:rPr>
              <a:t> = </a:t>
            </a:r>
            <a:r>
              <a:rPr lang="en-GB" sz="1600" dirty="0" err="1">
                <a:solidFill>
                  <a:srgbClr val="6A3E3E"/>
                </a:solidFill>
                <a:latin typeface="Consolas"/>
              </a:rPr>
              <a:t>stringList</a:t>
            </a:r>
            <a:r>
              <a:rPr lang="en-GB" sz="1600" dirty="0" err="1">
                <a:solidFill>
                  <a:srgbClr val="000000"/>
                </a:solidFill>
                <a:latin typeface="Consolas"/>
              </a:rPr>
              <a:t>.stream</a:t>
            </a:r>
            <a:r>
              <a:rPr lang="en-GB" sz="1600" dirty="0">
                <a:solidFill>
                  <a:srgbClr val="000000"/>
                </a:solidFill>
                <a:latin typeface="Consolas"/>
              </a:rPr>
              <a:t>();</a:t>
            </a:r>
          </a:p>
          <a:p>
            <a:r>
              <a:rPr lang="en-GB" sz="1600" dirty="0">
                <a:solidFill>
                  <a:srgbClr val="000000"/>
                </a:solidFill>
                <a:latin typeface="Consolas"/>
              </a:rPr>
              <a:t>Stream&lt;String&gt; </a:t>
            </a:r>
            <a:r>
              <a:rPr lang="en-GB" sz="1600" dirty="0" err="1">
                <a:solidFill>
                  <a:srgbClr val="6A3E3E"/>
                </a:solidFill>
                <a:latin typeface="Consolas"/>
              </a:rPr>
              <a:t>parallelStringStream</a:t>
            </a:r>
            <a:r>
              <a:rPr lang="en-GB" sz="1600" dirty="0">
                <a:solidFill>
                  <a:srgbClr val="000000"/>
                </a:solidFill>
                <a:latin typeface="Consolas"/>
              </a:rPr>
              <a:t> = </a:t>
            </a:r>
            <a:r>
              <a:rPr lang="en-GB" sz="1600" dirty="0" err="1">
                <a:solidFill>
                  <a:srgbClr val="6A3E3E"/>
                </a:solidFill>
                <a:latin typeface="Consolas"/>
              </a:rPr>
              <a:t>stringList</a:t>
            </a:r>
            <a:r>
              <a:rPr lang="en-GB" sz="1600" dirty="0" err="1">
                <a:solidFill>
                  <a:srgbClr val="000000"/>
                </a:solidFill>
                <a:latin typeface="Consolas"/>
              </a:rPr>
              <a:t>.parallelStream</a:t>
            </a:r>
            <a:r>
              <a:rPr lang="en-GB" sz="1600" dirty="0" smtClean="0">
                <a:solidFill>
                  <a:srgbClr val="000000"/>
                </a:solidFill>
                <a:latin typeface="Consolas"/>
              </a:rPr>
              <a:t>();</a:t>
            </a:r>
            <a:endParaRPr lang="en-GB" sz="1600" dirty="0">
              <a:solidFill>
                <a:srgbClr val="000000"/>
              </a:solidFill>
              <a:latin typeface="Consolas"/>
            </a:endParaRPr>
          </a:p>
        </p:txBody>
      </p:sp>
      <p:sp>
        <p:nvSpPr>
          <p:cNvPr id="9" name="TextBox 8"/>
          <p:cNvSpPr txBox="1"/>
          <p:nvPr/>
        </p:nvSpPr>
        <p:spPr>
          <a:xfrm>
            <a:off x="1237384" y="3287925"/>
            <a:ext cx="8039628" cy="811367"/>
          </a:xfrm>
          <a:prstGeom prst="rect">
            <a:avLst/>
          </a:prstGeom>
          <a:noFill/>
        </p:spPr>
        <p:txBody>
          <a:bodyPr wrap="none" lIns="36000" tIns="36000" rIns="36000" bIns="36000" rtlCol="0">
            <a:spAutoFit/>
          </a:bodyPr>
          <a:lstStyle/>
          <a:p>
            <a:r>
              <a:rPr lang="en-GB" sz="1600" dirty="0">
                <a:solidFill>
                  <a:srgbClr val="000000"/>
                </a:solidFill>
                <a:latin typeface="Consolas"/>
              </a:rPr>
              <a:t>String[] </a:t>
            </a:r>
            <a:r>
              <a:rPr lang="en-GB" sz="1600" dirty="0">
                <a:solidFill>
                  <a:srgbClr val="6A3E3E"/>
                </a:solidFill>
                <a:latin typeface="Consolas"/>
              </a:rPr>
              <a:t>array</a:t>
            </a:r>
            <a:r>
              <a:rPr lang="en-GB" sz="1600" dirty="0">
                <a:solidFill>
                  <a:srgbClr val="000000"/>
                </a:solidFill>
                <a:latin typeface="Consolas"/>
              </a:rPr>
              <a:t> = </a:t>
            </a:r>
            <a:r>
              <a:rPr lang="en-GB" sz="1600" b="1" dirty="0">
                <a:solidFill>
                  <a:srgbClr val="7F0055"/>
                </a:solidFill>
                <a:latin typeface="Consolas"/>
              </a:rPr>
              <a:t>…</a:t>
            </a:r>
            <a:endParaRPr lang="en-GB" sz="1600" b="1" dirty="0">
              <a:solidFill>
                <a:srgbClr val="000000"/>
              </a:solidFill>
              <a:latin typeface="Consolas"/>
            </a:endParaRPr>
          </a:p>
          <a:p>
            <a:r>
              <a:rPr lang="en-GB" sz="1600" dirty="0">
                <a:solidFill>
                  <a:srgbClr val="000000"/>
                </a:solidFill>
                <a:latin typeface="Consolas"/>
              </a:rPr>
              <a:t>Stream&lt;String&gt; </a:t>
            </a:r>
            <a:r>
              <a:rPr lang="en-GB" sz="1600" dirty="0" err="1" smtClean="0">
                <a:solidFill>
                  <a:srgbClr val="6A3E3E"/>
                </a:solidFill>
                <a:latin typeface="Consolas"/>
              </a:rPr>
              <a:t>sequentialStringStream</a:t>
            </a:r>
            <a:r>
              <a:rPr lang="en-GB" sz="1600" dirty="0" smtClean="0">
                <a:solidFill>
                  <a:srgbClr val="000000"/>
                </a:solidFill>
                <a:latin typeface="Consolas"/>
              </a:rPr>
              <a:t> </a:t>
            </a:r>
            <a:r>
              <a:rPr lang="en-GB" sz="1600" dirty="0">
                <a:solidFill>
                  <a:srgbClr val="000000"/>
                </a:solidFill>
                <a:latin typeface="Consolas"/>
              </a:rPr>
              <a:t>= </a:t>
            </a:r>
            <a:r>
              <a:rPr lang="en-GB" sz="1600" dirty="0" err="1">
                <a:solidFill>
                  <a:srgbClr val="000000"/>
                </a:solidFill>
                <a:latin typeface="Consolas"/>
              </a:rPr>
              <a:t>Arrays.</a:t>
            </a:r>
            <a:r>
              <a:rPr lang="en-GB" sz="1600" i="1" dirty="0" err="1">
                <a:solidFill>
                  <a:srgbClr val="000000"/>
                </a:solidFill>
                <a:latin typeface="Consolas"/>
              </a:rPr>
              <a:t>stream</a:t>
            </a:r>
            <a:r>
              <a:rPr lang="en-GB" sz="1600" dirty="0">
                <a:solidFill>
                  <a:srgbClr val="000000"/>
                </a:solidFill>
                <a:latin typeface="Consolas"/>
              </a:rPr>
              <a:t>(</a:t>
            </a:r>
            <a:r>
              <a:rPr lang="en-GB" sz="1600" dirty="0">
                <a:solidFill>
                  <a:srgbClr val="6A3E3E"/>
                </a:solidFill>
                <a:latin typeface="Consolas"/>
              </a:rPr>
              <a:t>array</a:t>
            </a:r>
            <a:r>
              <a:rPr lang="en-GB" sz="1600" dirty="0">
                <a:solidFill>
                  <a:srgbClr val="000000"/>
                </a:solidFill>
                <a:latin typeface="Consolas"/>
              </a:rPr>
              <a:t>);</a:t>
            </a:r>
          </a:p>
          <a:p>
            <a:r>
              <a:rPr lang="en-GB" sz="1600" dirty="0">
                <a:solidFill>
                  <a:srgbClr val="000000"/>
                </a:solidFill>
                <a:latin typeface="Consolas"/>
              </a:rPr>
              <a:t>Stream&lt;String&gt; </a:t>
            </a:r>
            <a:r>
              <a:rPr lang="en-GB" sz="1600" dirty="0" err="1" smtClean="0">
                <a:solidFill>
                  <a:srgbClr val="6A3E3E"/>
                </a:solidFill>
                <a:latin typeface="Consolas"/>
              </a:rPr>
              <a:t>parallelStringStream</a:t>
            </a:r>
            <a:r>
              <a:rPr lang="en-GB" sz="1600" dirty="0" smtClean="0">
                <a:solidFill>
                  <a:srgbClr val="000000"/>
                </a:solidFill>
                <a:latin typeface="Consolas"/>
              </a:rPr>
              <a:t> </a:t>
            </a:r>
            <a:r>
              <a:rPr lang="en-GB" sz="1600" dirty="0">
                <a:solidFill>
                  <a:srgbClr val="000000"/>
                </a:solidFill>
                <a:latin typeface="Consolas"/>
              </a:rPr>
              <a:t>= </a:t>
            </a:r>
            <a:r>
              <a:rPr lang="en-GB" sz="1600" dirty="0" err="1">
                <a:solidFill>
                  <a:srgbClr val="000000"/>
                </a:solidFill>
                <a:latin typeface="Consolas"/>
              </a:rPr>
              <a:t>Arrays.</a:t>
            </a:r>
            <a:r>
              <a:rPr lang="en-GB" sz="1600" i="1" dirty="0" err="1">
                <a:solidFill>
                  <a:srgbClr val="000000"/>
                </a:solidFill>
                <a:latin typeface="Consolas"/>
              </a:rPr>
              <a:t>stream</a:t>
            </a:r>
            <a:r>
              <a:rPr lang="en-GB" sz="1600" dirty="0">
                <a:solidFill>
                  <a:srgbClr val="000000"/>
                </a:solidFill>
                <a:latin typeface="Consolas"/>
              </a:rPr>
              <a:t>(</a:t>
            </a:r>
            <a:r>
              <a:rPr lang="en-GB" sz="1600" dirty="0">
                <a:solidFill>
                  <a:srgbClr val="6A3E3E"/>
                </a:solidFill>
                <a:latin typeface="Consolas"/>
              </a:rPr>
              <a:t>array</a:t>
            </a:r>
            <a:r>
              <a:rPr lang="en-GB" sz="1600" dirty="0">
                <a:solidFill>
                  <a:srgbClr val="000000"/>
                </a:solidFill>
                <a:latin typeface="Consolas"/>
              </a:rPr>
              <a:t>).parallel</a:t>
            </a:r>
            <a:r>
              <a:rPr lang="en-GB" sz="1600" dirty="0" smtClean="0">
                <a:solidFill>
                  <a:srgbClr val="000000"/>
                </a:solidFill>
                <a:latin typeface="Consolas"/>
              </a:rPr>
              <a:t>();</a:t>
            </a:r>
            <a:endParaRPr lang="en-GB" sz="1600" dirty="0">
              <a:solidFill>
                <a:srgbClr val="000000"/>
              </a:solidFill>
              <a:latin typeface="Consolas"/>
            </a:endParaRPr>
          </a:p>
        </p:txBody>
      </p:sp>
      <p:sp>
        <p:nvSpPr>
          <p:cNvPr id="10" name="TextBox 9"/>
          <p:cNvSpPr txBox="1"/>
          <p:nvPr/>
        </p:nvSpPr>
        <p:spPr>
          <a:xfrm>
            <a:off x="1237384" y="4437112"/>
            <a:ext cx="5795424" cy="1550031"/>
          </a:xfrm>
          <a:prstGeom prst="rect">
            <a:avLst/>
          </a:prstGeom>
          <a:noFill/>
        </p:spPr>
        <p:txBody>
          <a:bodyPr wrap="none" lIns="36000" tIns="36000" rIns="36000" bIns="36000" rtlCol="0">
            <a:spAutoFit/>
          </a:bodyPr>
          <a:lstStyle/>
          <a:p>
            <a:r>
              <a:rPr lang="en-GB" sz="1600" dirty="0">
                <a:solidFill>
                  <a:srgbClr val="000000"/>
                </a:solidFill>
                <a:latin typeface="Consolas"/>
              </a:rPr>
              <a:t>Stream&lt;String&gt; </a:t>
            </a:r>
            <a:r>
              <a:rPr lang="en-GB" sz="1600" dirty="0" err="1" smtClean="0">
                <a:solidFill>
                  <a:srgbClr val="6A3E3E"/>
                </a:solidFill>
                <a:latin typeface="Consolas"/>
              </a:rPr>
              <a:t>sequentialStringStream</a:t>
            </a:r>
            <a:r>
              <a:rPr lang="en-GB" sz="1600" dirty="0" smtClean="0">
                <a:solidFill>
                  <a:srgbClr val="000000"/>
                </a:solidFill>
                <a:latin typeface="Consolas"/>
              </a:rPr>
              <a:t> </a:t>
            </a:r>
            <a:r>
              <a:rPr lang="en-GB" sz="1600" dirty="0">
                <a:solidFill>
                  <a:srgbClr val="000000"/>
                </a:solidFill>
                <a:latin typeface="Consolas"/>
              </a:rPr>
              <a:t>= </a:t>
            </a:r>
            <a:r>
              <a:rPr lang="en-GB" sz="1600" dirty="0" err="1">
                <a:solidFill>
                  <a:srgbClr val="000000"/>
                </a:solidFill>
                <a:latin typeface="Consolas"/>
              </a:rPr>
              <a:t>Stream.</a:t>
            </a:r>
            <a:r>
              <a:rPr lang="en-GB" sz="1600" i="1" dirty="0" err="1">
                <a:solidFill>
                  <a:srgbClr val="000000"/>
                </a:solidFill>
                <a:latin typeface="Consolas"/>
              </a:rPr>
              <a:t>of</a:t>
            </a:r>
            <a:r>
              <a:rPr lang="en-GB" sz="1600" dirty="0">
                <a:solidFill>
                  <a:srgbClr val="000000"/>
                </a:solidFill>
                <a:latin typeface="Consolas"/>
              </a:rPr>
              <a:t>(</a:t>
            </a:r>
          </a:p>
          <a:p>
            <a:r>
              <a:rPr lang="en-GB" sz="1600" dirty="0">
                <a:solidFill>
                  <a:srgbClr val="2A00FF"/>
                </a:solidFill>
                <a:latin typeface="Consolas"/>
              </a:rPr>
              <a:t>	"</a:t>
            </a:r>
            <a:r>
              <a:rPr lang="en-GB" sz="1600" dirty="0" err="1">
                <a:solidFill>
                  <a:srgbClr val="2A00FF"/>
                </a:solidFill>
                <a:latin typeface="Consolas"/>
              </a:rPr>
              <a:t>Ich</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ging</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im</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Walde</a:t>
            </a:r>
            <a:r>
              <a:rPr lang="en-GB" sz="1600" dirty="0">
                <a:solidFill>
                  <a:srgbClr val="2A00FF"/>
                </a:solidFill>
                <a:latin typeface="Consolas"/>
              </a:rPr>
              <a:t>"</a:t>
            </a:r>
            <a:r>
              <a:rPr lang="en-GB" sz="1600" dirty="0">
                <a:solidFill>
                  <a:srgbClr val="000000"/>
                </a:solidFill>
                <a:latin typeface="Consolas"/>
              </a:rPr>
              <a:t>, </a:t>
            </a:r>
          </a:p>
          <a:p>
            <a:r>
              <a:rPr lang="en-GB" sz="1600" dirty="0">
                <a:solidFill>
                  <a:srgbClr val="2A00FF"/>
                </a:solidFill>
                <a:latin typeface="Consolas"/>
              </a:rPr>
              <a:t>	"so"</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für</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mich</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hin</a:t>
            </a:r>
            <a:r>
              <a:rPr lang="en-GB" sz="1600" dirty="0">
                <a:solidFill>
                  <a:srgbClr val="2A00FF"/>
                </a:solidFill>
                <a:latin typeface="Consolas"/>
              </a:rPr>
              <a:t>"</a:t>
            </a:r>
            <a:r>
              <a:rPr lang="en-GB" sz="1600" dirty="0">
                <a:solidFill>
                  <a:srgbClr val="000000"/>
                </a:solidFill>
                <a:latin typeface="Consolas"/>
              </a:rPr>
              <a:t>, </a:t>
            </a:r>
          </a:p>
          <a:p>
            <a:r>
              <a:rPr lang="en-GB" sz="1600" dirty="0">
                <a:solidFill>
                  <a:srgbClr val="2A00FF"/>
                </a:solidFill>
                <a:latin typeface="Consolas"/>
              </a:rPr>
              <a:t>	"und"</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nichts</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zu</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suchen</a:t>
            </a:r>
            <a:r>
              <a:rPr lang="en-GB" sz="1600" dirty="0">
                <a:solidFill>
                  <a:srgbClr val="2A00FF"/>
                </a:solidFill>
                <a:latin typeface="Consolas"/>
              </a:rPr>
              <a:t>"</a:t>
            </a:r>
            <a:r>
              <a:rPr lang="en-GB" sz="1600" dirty="0">
                <a:solidFill>
                  <a:srgbClr val="000000"/>
                </a:solidFill>
                <a:latin typeface="Consolas"/>
              </a:rPr>
              <a:t>, </a:t>
            </a:r>
          </a:p>
          <a:p>
            <a:r>
              <a:rPr lang="en-GB" sz="1600" dirty="0">
                <a:solidFill>
                  <a:srgbClr val="2A00FF"/>
                </a:solidFill>
                <a:latin typeface="Consolas"/>
              </a:rPr>
              <a:t>	"das"</a:t>
            </a:r>
            <a:r>
              <a:rPr lang="en-GB" sz="1600" dirty="0">
                <a:solidFill>
                  <a:srgbClr val="000000"/>
                </a:solidFill>
                <a:latin typeface="Consolas"/>
              </a:rPr>
              <a:t>, </a:t>
            </a:r>
            <a:r>
              <a:rPr lang="en-GB" sz="1600" dirty="0">
                <a:solidFill>
                  <a:srgbClr val="2A00FF"/>
                </a:solidFill>
                <a:latin typeface="Consolas"/>
              </a:rPr>
              <a:t>"war"</a:t>
            </a:r>
            <a:r>
              <a:rPr lang="en-GB" sz="1600" dirty="0">
                <a:solidFill>
                  <a:srgbClr val="000000"/>
                </a:solidFill>
                <a:latin typeface="Consolas"/>
              </a:rPr>
              <a:t>, </a:t>
            </a:r>
            <a:r>
              <a:rPr lang="en-GB" sz="1600" dirty="0">
                <a:solidFill>
                  <a:srgbClr val="2A00FF"/>
                </a:solidFill>
                <a:latin typeface="Consolas"/>
              </a:rPr>
              <a:t>"</a:t>
            </a:r>
            <a:r>
              <a:rPr lang="en-GB" sz="1600" dirty="0" err="1">
                <a:solidFill>
                  <a:srgbClr val="2A00FF"/>
                </a:solidFill>
                <a:latin typeface="Consolas"/>
              </a:rPr>
              <a:t>mein</a:t>
            </a:r>
            <a:r>
              <a:rPr lang="en-GB" sz="1600" dirty="0">
                <a:solidFill>
                  <a:srgbClr val="2A00FF"/>
                </a:solidFill>
                <a:latin typeface="Consolas"/>
              </a:rPr>
              <a:t>"</a:t>
            </a:r>
            <a:r>
              <a:rPr lang="en-GB" sz="1600" dirty="0">
                <a:solidFill>
                  <a:srgbClr val="000000"/>
                </a:solidFill>
                <a:latin typeface="Consolas"/>
              </a:rPr>
              <a:t>, </a:t>
            </a:r>
            <a:r>
              <a:rPr lang="en-GB" sz="1600" dirty="0">
                <a:solidFill>
                  <a:srgbClr val="2A00FF"/>
                </a:solidFill>
                <a:latin typeface="Consolas"/>
              </a:rPr>
              <a:t>"Sinn"</a:t>
            </a:r>
            <a:r>
              <a:rPr lang="en-GB" sz="1600" dirty="0">
                <a:solidFill>
                  <a:srgbClr val="000000"/>
                </a:solidFill>
                <a:latin typeface="Consolas"/>
              </a:rPr>
              <a:t>);</a:t>
            </a:r>
          </a:p>
          <a:p>
            <a:r>
              <a:rPr lang="en-GB" sz="1600" dirty="0">
                <a:solidFill>
                  <a:srgbClr val="000000"/>
                </a:solidFill>
                <a:latin typeface="Consolas"/>
              </a:rPr>
              <a:t>Stream&lt;String&gt; </a:t>
            </a:r>
            <a:r>
              <a:rPr lang="en-GB" sz="1600" dirty="0" err="1">
                <a:solidFill>
                  <a:srgbClr val="6A3E3E"/>
                </a:solidFill>
                <a:latin typeface="Consolas"/>
              </a:rPr>
              <a:t>emptyStringStream</a:t>
            </a:r>
            <a:r>
              <a:rPr lang="en-GB" sz="1600" dirty="0">
                <a:solidFill>
                  <a:srgbClr val="000000"/>
                </a:solidFill>
                <a:latin typeface="Consolas"/>
              </a:rPr>
              <a:t> = </a:t>
            </a:r>
            <a:r>
              <a:rPr lang="en-GB" sz="1600" dirty="0" err="1">
                <a:solidFill>
                  <a:srgbClr val="000000"/>
                </a:solidFill>
                <a:latin typeface="Consolas"/>
              </a:rPr>
              <a:t>Stream.</a:t>
            </a:r>
            <a:r>
              <a:rPr lang="en-GB" sz="1600" i="1" dirty="0" err="1">
                <a:solidFill>
                  <a:srgbClr val="000000"/>
                </a:solidFill>
                <a:latin typeface="Consolas"/>
              </a:rPr>
              <a:t>empty</a:t>
            </a:r>
            <a:r>
              <a:rPr lang="en-GB" sz="1600" dirty="0">
                <a:solidFill>
                  <a:srgbClr val="000000"/>
                </a:solidFill>
                <a:latin typeface="Consolas"/>
              </a:rPr>
              <a:t>();</a:t>
            </a:r>
            <a:endParaRPr lang="en-GB" sz="1600" dirty="0"/>
          </a:p>
        </p:txBody>
      </p:sp>
      <p:sp>
        <p:nvSpPr>
          <p:cNvPr id="11" name="5-Point Star 10"/>
          <p:cNvSpPr/>
          <p:nvPr/>
        </p:nvSpPr>
        <p:spPr>
          <a:xfrm>
            <a:off x="8540604" y="6226796"/>
            <a:ext cx="360040" cy="33833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GB" sz="1600" dirty="0" err="1" smtClean="0"/>
          </a:p>
        </p:txBody>
      </p:sp>
    </p:spTree>
    <p:extLst>
      <p:ext uri="{BB962C8B-B14F-4D97-AF65-F5344CB8AC3E}">
        <p14:creationId xmlns:p14="http://schemas.microsoft.com/office/powerpoint/2010/main" val="305047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870">
                                          <p:stCondLst>
                                            <p:cond delay="0"/>
                                          </p:stCondLst>
                                        </p:cTn>
                                        <p:tgtEl>
                                          <p:spTgt spid="11"/>
                                        </p:tgtEl>
                                      </p:cBhvr>
                                    </p:animEffect>
                                    <p:anim calcmode="lin" valueType="num">
                                      <p:cBhvr>
                                        <p:cTn id="8" dur="2733"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11"/>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11"/>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11"/>
                                        </p:tgtEl>
                                        <p:attrNameLst>
                                          <p:attrName>ppt_y</p:attrName>
                                        </p:attrNameLst>
                                      </p:cBhvr>
                                      <p:tavLst>
                                        <p:tav tm="0" fmla="#ppt_y-sin(pi*$)/81">
                                          <p:val>
                                            <p:fltVal val="0"/>
                                          </p:val>
                                        </p:tav>
                                        <p:tav tm="100000">
                                          <p:val>
                                            <p:fltVal val="1"/>
                                          </p:val>
                                        </p:tav>
                                      </p:tavLst>
                                    </p:anim>
                                    <p:animScale>
                                      <p:cBhvr>
                                        <p:cTn id="13" dur="39">
                                          <p:stCondLst>
                                            <p:cond delay="975"/>
                                          </p:stCondLst>
                                        </p:cTn>
                                        <p:tgtEl>
                                          <p:spTgt spid="11"/>
                                        </p:tgtEl>
                                      </p:cBhvr>
                                      <p:to x="100000" y="60000"/>
                                    </p:animScale>
                                    <p:animScale>
                                      <p:cBhvr>
                                        <p:cTn id="14" dur="249" decel="50000">
                                          <p:stCondLst>
                                            <p:cond delay="1014"/>
                                          </p:stCondLst>
                                        </p:cTn>
                                        <p:tgtEl>
                                          <p:spTgt spid="11"/>
                                        </p:tgtEl>
                                      </p:cBhvr>
                                      <p:to x="100000" y="100000"/>
                                    </p:animScale>
                                    <p:animScale>
                                      <p:cBhvr>
                                        <p:cTn id="15" dur="39">
                                          <p:stCondLst>
                                            <p:cond delay="1968"/>
                                          </p:stCondLst>
                                        </p:cTn>
                                        <p:tgtEl>
                                          <p:spTgt spid="11"/>
                                        </p:tgtEl>
                                      </p:cBhvr>
                                      <p:to x="100000" y="80000"/>
                                    </p:animScale>
                                    <p:animScale>
                                      <p:cBhvr>
                                        <p:cTn id="16" dur="249" decel="50000">
                                          <p:stCondLst>
                                            <p:cond delay="2007"/>
                                          </p:stCondLst>
                                        </p:cTn>
                                        <p:tgtEl>
                                          <p:spTgt spid="11"/>
                                        </p:tgtEl>
                                      </p:cBhvr>
                                      <p:to x="100000" y="100000"/>
                                    </p:animScale>
                                    <p:animScale>
                                      <p:cBhvr>
                                        <p:cTn id="17" dur="39">
                                          <p:stCondLst>
                                            <p:cond delay="2463"/>
                                          </p:stCondLst>
                                        </p:cTn>
                                        <p:tgtEl>
                                          <p:spTgt spid="11"/>
                                        </p:tgtEl>
                                      </p:cBhvr>
                                      <p:to x="100000" y="90000"/>
                                    </p:animScale>
                                    <p:animScale>
                                      <p:cBhvr>
                                        <p:cTn id="18" dur="249" decel="50000">
                                          <p:stCondLst>
                                            <p:cond delay="2502"/>
                                          </p:stCondLst>
                                        </p:cTn>
                                        <p:tgtEl>
                                          <p:spTgt spid="11"/>
                                        </p:tgtEl>
                                      </p:cBhvr>
                                      <p:to x="100000" y="100000"/>
                                    </p:animScale>
                                    <p:animScale>
                                      <p:cBhvr>
                                        <p:cTn id="19" dur="39">
                                          <p:stCondLst>
                                            <p:cond delay="2712"/>
                                          </p:stCondLst>
                                        </p:cTn>
                                        <p:tgtEl>
                                          <p:spTgt spid="11"/>
                                        </p:tgtEl>
                                      </p:cBhvr>
                                      <p:to x="100000" y="95000"/>
                                    </p:animScale>
                                    <p:animScale>
                                      <p:cBhvr>
                                        <p:cTn id="20" dur="249" decel="50000">
                                          <p:stCondLst>
                                            <p:cond delay="2751"/>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smtClean="0"/>
              <a:t>No more explicit driver loading</a:t>
            </a:r>
          </a:p>
          <a:p>
            <a:pPr marL="457200" lvl="1" indent="0">
              <a:buNone/>
            </a:pPr>
            <a:r>
              <a:rPr lang="en-US" dirty="0" smtClean="0"/>
              <a:t>Drivers have </a:t>
            </a:r>
            <a:r>
              <a:rPr lang="en-US" dirty="0"/>
              <a:t>META-INF/services/</a:t>
            </a:r>
            <a:r>
              <a:rPr lang="en-US" dirty="0" err="1"/>
              <a:t>java.sql.Driver</a:t>
            </a:r>
            <a:r>
              <a:rPr lang="en-US" dirty="0"/>
              <a:t> </a:t>
            </a:r>
            <a:r>
              <a:rPr lang="en-US" dirty="0" smtClean="0"/>
              <a:t> which is found by </a:t>
            </a:r>
            <a:r>
              <a:rPr lang="en-US" dirty="0" err="1" smtClean="0"/>
              <a:t>ServiceLoader</a:t>
            </a:r>
            <a:endParaRPr lang="en-US" dirty="0"/>
          </a:p>
          <a:p>
            <a:endParaRPr lang="en-US" dirty="0" smtClean="0"/>
          </a:p>
          <a:p>
            <a:r>
              <a:rPr lang="en-US" dirty="0"/>
              <a:t>BLOB support improved</a:t>
            </a:r>
          </a:p>
          <a:p>
            <a:endParaRPr lang="en-US" dirty="0" smtClean="0"/>
          </a:p>
          <a:p>
            <a:r>
              <a:rPr lang="en-US" dirty="0" err="1" smtClean="0"/>
              <a:t>RowID</a:t>
            </a:r>
            <a:r>
              <a:rPr lang="en-US" dirty="0" smtClean="0"/>
              <a:t> data type support (Oracle, DB2)</a:t>
            </a:r>
          </a:p>
          <a:p>
            <a:endParaRPr lang="en-US" dirty="0" smtClean="0"/>
          </a:p>
          <a:p>
            <a:r>
              <a:rPr lang="en-US" dirty="0" smtClean="0"/>
              <a:t>Annotation-based SQL Queries</a:t>
            </a:r>
          </a:p>
          <a:p>
            <a:endParaRPr lang="en-US" dirty="0" smtClean="0"/>
          </a:p>
          <a:p>
            <a:r>
              <a:rPr lang="en-US" dirty="0" smtClean="0"/>
              <a:t>New exceptions and casual relationship</a:t>
            </a:r>
          </a:p>
          <a:p>
            <a:endParaRPr lang="en-US" dirty="0" smtClean="0"/>
          </a:p>
          <a:p>
            <a:r>
              <a:rPr lang="en-US" dirty="0" smtClean="0"/>
              <a:t>SQLXML data type with string or </a:t>
            </a:r>
            <a:r>
              <a:rPr lang="en-US" dirty="0" err="1" smtClean="0"/>
              <a:t>StAX</a:t>
            </a:r>
            <a:r>
              <a:rPr lang="en-US" dirty="0" smtClean="0"/>
              <a:t> API</a:t>
            </a:r>
          </a:p>
          <a:p>
            <a:endParaRPr lang="en-US" dirty="0" smtClean="0"/>
          </a:p>
          <a:p>
            <a:r>
              <a:rPr lang="en-US" dirty="0" err="1" smtClean="0"/>
              <a:t>DataSet</a:t>
            </a:r>
            <a:r>
              <a:rPr lang="en-US" dirty="0" smtClean="0"/>
              <a:t> introduced</a:t>
            </a:r>
          </a:p>
          <a:p>
            <a:endParaRPr lang="en-US" dirty="0" smtClean="0"/>
          </a:p>
          <a:p>
            <a:endParaRPr lang="en-US" dirty="0" smtClean="0"/>
          </a:p>
          <a:p>
            <a:pPr>
              <a:buNone/>
            </a:pPr>
            <a:endParaRPr lang="en-US" dirty="0" smtClean="0"/>
          </a:p>
          <a:p>
            <a:endParaRPr lang="en-US" dirty="0"/>
          </a:p>
        </p:txBody>
      </p:sp>
      <p:sp>
        <p:nvSpPr>
          <p:cNvPr id="2" name="Title 1"/>
          <p:cNvSpPr>
            <a:spLocks noGrp="1"/>
          </p:cNvSpPr>
          <p:nvPr>
            <p:ph type="title"/>
          </p:nvPr>
        </p:nvSpPr>
        <p:spPr/>
        <p:txBody>
          <a:bodyPr/>
          <a:lstStyle/>
          <a:p>
            <a:r>
              <a:rPr lang="en-US" dirty="0" smtClean="0"/>
              <a:t>JDBC 4.0</a:t>
            </a:r>
            <a:endParaRPr lang="en-US" dirty="0"/>
          </a:p>
        </p:txBody>
      </p:sp>
      <p:sp>
        <p:nvSpPr>
          <p:cNvPr id="4" name="Rectangle 3"/>
          <p:cNvSpPr/>
          <p:nvPr/>
        </p:nvSpPr>
        <p:spPr>
          <a:xfrm>
            <a:off x="3450198" y="2514599"/>
            <a:ext cx="5486400" cy="646331"/>
          </a:xfrm>
          <a:prstGeom prst="rect">
            <a:avLst/>
          </a:prstGeom>
        </p:spPr>
        <p:txBody>
          <a:bodyPr wrap="square">
            <a:spAutoFit/>
          </a:bodyPr>
          <a:lstStyle/>
          <a:p>
            <a:r>
              <a:rPr lang="en-GB" dirty="0" smtClean="0">
                <a:solidFill>
                  <a:schemeClr val="accent3">
                    <a:lumMod val="50000"/>
                  </a:schemeClr>
                </a:solidFill>
              </a:rPr>
              <a:t>ASMD can now use</a:t>
            </a:r>
          </a:p>
          <a:p>
            <a:r>
              <a:rPr lang="en-GB" dirty="0" err="1" smtClean="0">
                <a:solidFill>
                  <a:schemeClr val="accent3">
                    <a:lumMod val="50000"/>
                  </a:schemeClr>
                </a:solidFill>
              </a:rPr>
              <a:t>setBinaryStream</a:t>
            </a:r>
            <a:r>
              <a:rPr lang="en-GB" dirty="0" smtClean="0">
                <a:solidFill>
                  <a:schemeClr val="accent3">
                    <a:lumMod val="50000"/>
                  </a:schemeClr>
                </a:solidFill>
              </a:rPr>
              <a:t>(</a:t>
            </a:r>
            <a:r>
              <a:rPr lang="en-GB" dirty="0" err="1" smtClean="0">
                <a:solidFill>
                  <a:schemeClr val="accent3">
                    <a:lumMod val="50000"/>
                  </a:schemeClr>
                </a:solidFill>
              </a:rPr>
              <a:t>int</a:t>
            </a:r>
            <a:r>
              <a:rPr lang="en-GB" dirty="0" smtClean="0">
                <a:solidFill>
                  <a:schemeClr val="accent3">
                    <a:lumMod val="50000"/>
                  </a:schemeClr>
                </a:solidFill>
              </a:rPr>
              <a:t> </a:t>
            </a:r>
            <a:r>
              <a:rPr lang="en-GB" dirty="0" err="1">
                <a:solidFill>
                  <a:schemeClr val="accent3">
                    <a:lumMod val="50000"/>
                  </a:schemeClr>
                </a:solidFill>
              </a:rPr>
              <a:t>parameterIndex</a:t>
            </a:r>
            <a:r>
              <a:rPr lang="en-GB" dirty="0">
                <a:solidFill>
                  <a:schemeClr val="accent3">
                    <a:lumMod val="50000"/>
                  </a:schemeClr>
                </a:solidFill>
              </a:rPr>
              <a:t>, </a:t>
            </a:r>
            <a:r>
              <a:rPr lang="en-GB" dirty="0" err="1">
                <a:solidFill>
                  <a:schemeClr val="accent3">
                    <a:lumMod val="50000"/>
                  </a:schemeClr>
                </a:solidFill>
              </a:rPr>
              <a:t>InputStream</a:t>
            </a:r>
            <a:r>
              <a:rPr lang="en-GB" dirty="0">
                <a:solidFill>
                  <a:schemeClr val="accent3">
                    <a:lumMod val="50000"/>
                  </a:schemeClr>
                </a:solidFill>
              </a:rPr>
              <a:t> x)</a:t>
            </a:r>
            <a:endParaRPr lang="en-US" dirty="0">
              <a:solidFill>
                <a:schemeClr val="accent3">
                  <a:lumMod val="50000"/>
                </a:schemeClr>
              </a:solidFill>
            </a:endParaRPr>
          </a:p>
        </p:txBody>
      </p:sp>
    </p:spTree>
    <p:extLst>
      <p:ext uri="{BB962C8B-B14F-4D97-AF65-F5344CB8AC3E}">
        <p14:creationId xmlns:p14="http://schemas.microsoft.com/office/powerpoint/2010/main" val="2070538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Short-circuiting operations</a:t>
            </a:r>
            <a:endParaRPr lang="en-GB" dirty="0" smtClean="0"/>
          </a:p>
          <a:p>
            <a:pPr lvl="1"/>
            <a:r>
              <a:rPr lang="en-GB" dirty="0" smtClean="0"/>
              <a:t>Don’t visit all elements, stop as soon as possible </a:t>
            </a:r>
          </a:p>
          <a:p>
            <a:pPr lvl="1"/>
            <a:r>
              <a:rPr lang="en-GB" dirty="0" smtClean="0"/>
              <a:t>Examples: </a:t>
            </a:r>
            <a:r>
              <a:rPr lang="en-GB" dirty="0" smtClean="0">
                <a:latin typeface="Consolas" panose="020B0609020204030204" pitchFamily="49" charset="0"/>
                <a:cs typeface="Consolas" panose="020B0609020204030204" pitchFamily="49" charset="0"/>
              </a:rPr>
              <a:t>limit()</a:t>
            </a:r>
            <a:r>
              <a:rPr lang="en-GB" dirty="0" smtClean="0"/>
              <a:t>, </a:t>
            </a:r>
            <a:r>
              <a:rPr lang="en-GB" dirty="0" smtClean="0">
                <a:latin typeface="Consolas" panose="020B0609020204030204" pitchFamily="49" charset="0"/>
                <a:cs typeface="Consolas" panose="020B0609020204030204" pitchFamily="49" charset="0"/>
              </a:rPr>
              <a:t>skip()</a:t>
            </a:r>
            <a:r>
              <a:rPr lang="en-GB" dirty="0" smtClean="0"/>
              <a:t>, </a:t>
            </a:r>
            <a:r>
              <a:rPr lang="en-GB" dirty="0" err="1" smtClean="0">
                <a:latin typeface="Consolas" panose="020B0609020204030204" pitchFamily="49" charset="0"/>
                <a:cs typeface="Consolas" panose="020B0609020204030204" pitchFamily="49" charset="0"/>
              </a:rPr>
              <a:t>allMatch</a:t>
            </a:r>
            <a:r>
              <a:rPr lang="en-GB" dirty="0" smtClean="0">
                <a:latin typeface="Consolas" panose="020B0609020204030204" pitchFamily="49" charset="0"/>
                <a:cs typeface="Consolas" panose="020B0609020204030204" pitchFamily="49" charset="0"/>
              </a:rPr>
              <a:t>()</a:t>
            </a:r>
            <a:r>
              <a:rPr lang="en-GB" dirty="0" smtClean="0"/>
              <a:t>, </a:t>
            </a:r>
            <a:r>
              <a:rPr lang="en-GB" dirty="0" err="1" smtClean="0">
                <a:latin typeface="Consolas" panose="020B0609020204030204" pitchFamily="49" charset="0"/>
                <a:cs typeface="Consolas" panose="020B0609020204030204" pitchFamily="49" charset="0"/>
              </a:rPr>
              <a:t>anyMatch</a:t>
            </a:r>
            <a:r>
              <a:rPr lang="en-GB" dirty="0" smtClean="0">
                <a:latin typeface="Consolas" panose="020B0609020204030204" pitchFamily="49" charset="0"/>
                <a:cs typeface="Consolas" panose="020B0609020204030204" pitchFamily="49" charset="0"/>
              </a:rPr>
              <a:t>()</a:t>
            </a:r>
            <a:r>
              <a:rPr lang="en-GB" dirty="0" smtClean="0"/>
              <a:t>, </a:t>
            </a:r>
            <a:r>
              <a:rPr lang="en-GB" dirty="0" err="1" smtClean="0">
                <a:latin typeface="Consolas" panose="020B0609020204030204" pitchFamily="49" charset="0"/>
                <a:cs typeface="Consolas" panose="020B0609020204030204" pitchFamily="49" charset="0"/>
              </a:rPr>
              <a:t>noneMatch</a:t>
            </a:r>
            <a:r>
              <a:rPr lang="en-GB" dirty="0" smtClean="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a:p>
            <a:pPr lvl="1"/>
            <a:endParaRPr lang="en-GB" dirty="0"/>
          </a:p>
          <a:p>
            <a:r>
              <a:rPr lang="en-GB" dirty="0" smtClean="0"/>
              <a:t>State</a:t>
            </a:r>
          </a:p>
          <a:p>
            <a:pPr lvl="1"/>
            <a:r>
              <a:rPr lang="en-GB" dirty="0" err="1" smtClean="0"/>
              <a:t>Stateful</a:t>
            </a:r>
            <a:r>
              <a:rPr lang="en-GB" dirty="0" smtClean="0"/>
              <a:t> operation: needs to store and consider context information (e.g. </a:t>
            </a:r>
            <a:r>
              <a:rPr lang="en-GB" dirty="0" smtClean="0">
                <a:latin typeface="Consolas" panose="020B0609020204030204" pitchFamily="49" charset="0"/>
                <a:cs typeface="Consolas" panose="020B0609020204030204" pitchFamily="49" charset="0"/>
              </a:rPr>
              <a:t>limit()</a:t>
            </a:r>
            <a:r>
              <a:rPr lang="en-GB" dirty="0" smtClean="0"/>
              <a:t>, </a:t>
            </a:r>
            <a:r>
              <a:rPr lang="en-GB" dirty="0" smtClean="0">
                <a:latin typeface="Consolas" panose="020B0609020204030204" pitchFamily="49" charset="0"/>
                <a:cs typeface="Consolas" panose="020B0609020204030204" pitchFamily="49" charset="0"/>
              </a:rPr>
              <a:t>sorted()</a:t>
            </a:r>
            <a:r>
              <a:rPr lang="en-GB" dirty="0" smtClean="0"/>
              <a:t>)</a:t>
            </a:r>
          </a:p>
          <a:p>
            <a:pPr lvl="1"/>
            <a:r>
              <a:rPr lang="en-GB" dirty="0" smtClean="0"/>
              <a:t>Stateless operations: (e.g. </a:t>
            </a:r>
            <a:r>
              <a:rPr lang="en-GB" dirty="0" smtClean="0">
                <a:latin typeface="Consolas" panose="020B0609020204030204" pitchFamily="49" charset="0"/>
                <a:cs typeface="Consolas" panose="020B0609020204030204" pitchFamily="49" charset="0"/>
              </a:rPr>
              <a:t>filter()</a:t>
            </a:r>
            <a:r>
              <a:rPr lang="en-GB" dirty="0" smtClean="0"/>
              <a:t>, </a:t>
            </a:r>
            <a:r>
              <a:rPr lang="en-GB" dirty="0" smtClean="0">
                <a:latin typeface="Consolas" panose="020B0609020204030204" pitchFamily="49" charset="0"/>
                <a:cs typeface="Consolas" panose="020B0609020204030204" pitchFamily="49" charset="0"/>
              </a:rPr>
              <a:t>map()</a:t>
            </a:r>
            <a:r>
              <a:rPr lang="en-GB" dirty="0" smtClean="0"/>
              <a:t>)</a:t>
            </a:r>
          </a:p>
        </p:txBody>
      </p:sp>
      <p:sp>
        <p:nvSpPr>
          <p:cNvPr id="3" name="Title 2"/>
          <p:cNvSpPr>
            <a:spLocks noGrp="1"/>
          </p:cNvSpPr>
          <p:nvPr>
            <p:ph type="title"/>
          </p:nvPr>
        </p:nvSpPr>
        <p:spPr/>
        <p:txBody>
          <a:bodyPr/>
          <a:lstStyle/>
          <a:p>
            <a:r>
              <a:rPr lang="en-GB" dirty="0" smtClean="0"/>
              <a:t>Stream Operations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60</a:t>
            </a:fld>
            <a:endParaRPr lang="de-CH" dirty="0"/>
          </a:p>
        </p:txBody>
      </p:sp>
    </p:spTree>
    <p:extLst>
      <p:ext uri="{BB962C8B-B14F-4D97-AF65-F5344CB8AC3E}">
        <p14:creationId xmlns:p14="http://schemas.microsoft.com/office/powerpoint/2010/main" val="41308510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Primitive streams</a:t>
            </a:r>
          </a:p>
          <a:p>
            <a:pPr lvl="1"/>
            <a:r>
              <a:rPr lang="en-GB" dirty="0" smtClean="0"/>
              <a:t>More efficient, no </a:t>
            </a:r>
            <a:r>
              <a:rPr lang="en-GB" dirty="0" err="1" smtClean="0"/>
              <a:t>autoboxing</a:t>
            </a:r>
            <a:endParaRPr lang="en-GB" dirty="0" smtClean="0"/>
          </a:p>
          <a:p>
            <a:pPr lvl="1"/>
            <a:r>
              <a:rPr lang="en-GB" dirty="0" smtClean="0"/>
              <a:t>Types: </a:t>
            </a:r>
            <a:r>
              <a:rPr lang="en-GB" dirty="0" err="1" smtClean="0">
                <a:latin typeface="Consolas" panose="020B0609020204030204" pitchFamily="49" charset="0"/>
                <a:cs typeface="Consolas" panose="020B0609020204030204" pitchFamily="49" charset="0"/>
              </a:rPr>
              <a:t>IntStream</a:t>
            </a:r>
            <a:r>
              <a:rPr lang="en-GB" dirty="0" smtClean="0"/>
              <a:t>, </a:t>
            </a:r>
            <a:r>
              <a:rPr lang="en-GB" dirty="0" err="1" smtClean="0">
                <a:latin typeface="Consolas" panose="020B0609020204030204" pitchFamily="49" charset="0"/>
                <a:cs typeface="Consolas" panose="020B0609020204030204" pitchFamily="49" charset="0"/>
              </a:rPr>
              <a:t>LongStream</a:t>
            </a:r>
            <a:r>
              <a:rPr lang="en-GB" dirty="0" smtClean="0"/>
              <a:t>, </a:t>
            </a:r>
            <a:r>
              <a:rPr lang="en-GB" dirty="0" err="1" smtClean="0">
                <a:latin typeface="Consolas" panose="020B0609020204030204" pitchFamily="49" charset="0"/>
                <a:cs typeface="Consolas" panose="020B0609020204030204" pitchFamily="49" charset="0"/>
              </a:rPr>
              <a:t>DoubleStream</a:t>
            </a:r>
            <a:endParaRPr lang="en-GB" dirty="0" smtClean="0">
              <a:latin typeface="Consolas" panose="020B0609020204030204" pitchFamily="49" charset="0"/>
              <a:cs typeface="Consolas" panose="020B0609020204030204" pitchFamily="49" charset="0"/>
            </a:endParaRPr>
          </a:p>
          <a:p>
            <a:pPr lvl="1"/>
            <a:endParaRPr lang="en-GB" dirty="0" smtClean="0"/>
          </a:p>
          <a:p>
            <a:r>
              <a:rPr lang="en-GB" dirty="0"/>
              <a:t>Infinite </a:t>
            </a:r>
            <a:r>
              <a:rPr lang="en-GB" dirty="0" smtClean="0"/>
              <a:t>streams </a:t>
            </a:r>
          </a:p>
          <a:p>
            <a:pPr lvl="1"/>
            <a:r>
              <a:rPr lang="en-GB" dirty="0" smtClean="0"/>
              <a:t>Without any length restriction</a:t>
            </a:r>
          </a:p>
          <a:p>
            <a:pPr lvl="1"/>
            <a:r>
              <a:rPr lang="en-GB" dirty="0" smtClean="0"/>
              <a:t>Use </a:t>
            </a:r>
            <a:r>
              <a:rPr lang="en-GB" dirty="0" smtClean="0">
                <a:latin typeface="Consolas" panose="020B0609020204030204" pitchFamily="49" charset="0"/>
                <a:cs typeface="Consolas" panose="020B0609020204030204" pitchFamily="49" charset="0"/>
              </a:rPr>
              <a:t>generate()</a:t>
            </a:r>
            <a:r>
              <a:rPr lang="en-GB" dirty="0" smtClean="0"/>
              <a:t> </a:t>
            </a:r>
            <a:r>
              <a:rPr lang="en-GB" dirty="0"/>
              <a:t>and </a:t>
            </a:r>
            <a:r>
              <a:rPr lang="en-GB" dirty="0" smtClean="0">
                <a:latin typeface="Consolas" panose="020B0609020204030204" pitchFamily="49" charset="0"/>
                <a:cs typeface="Consolas" panose="020B0609020204030204" pitchFamily="49" charset="0"/>
              </a:rPr>
              <a:t>iterate()</a:t>
            </a:r>
            <a:r>
              <a:rPr lang="en-GB" dirty="0" smtClean="0"/>
              <a:t> instead of underlying data source</a:t>
            </a:r>
            <a:endParaRPr lang="en-GB" dirty="0"/>
          </a:p>
          <a:p>
            <a:pPr lvl="1"/>
            <a:endParaRPr lang="en-GB" dirty="0" smtClean="0"/>
          </a:p>
          <a:p>
            <a:r>
              <a:rPr lang="en-GB" dirty="0" smtClean="0"/>
              <a:t>Other </a:t>
            </a:r>
          </a:p>
          <a:p>
            <a:pPr lvl="1"/>
            <a:r>
              <a:rPr lang="en-GB" dirty="0" smtClean="0"/>
              <a:t>Streams of random values (</a:t>
            </a:r>
            <a:r>
              <a:rPr lang="en-GB" dirty="0" err="1" smtClean="0">
                <a:latin typeface="Consolas" panose="020B0609020204030204" pitchFamily="49" charset="0"/>
                <a:cs typeface="Consolas" panose="020B0609020204030204" pitchFamily="49" charset="0"/>
              </a:rPr>
              <a:t>java.util.SplittableRandom</a:t>
            </a:r>
            <a:r>
              <a:rPr lang="en-GB" dirty="0" smtClean="0"/>
              <a:t>)</a:t>
            </a:r>
          </a:p>
          <a:p>
            <a:pPr lvl="1"/>
            <a:r>
              <a:rPr lang="en-GB" dirty="0" smtClean="0"/>
              <a:t>Character-based streams (</a:t>
            </a:r>
            <a:r>
              <a:rPr lang="en-GB" dirty="0" smtClean="0">
                <a:latin typeface="Consolas" panose="020B0609020204030204" pitchFamily="49" charset="0"/>
                <a:cs typeface="Consolas" panose="020B0609020204030204" pitchFamily="49" charset="0"/>
              </a:rPr>
              <a:t>chars()</a:t>
            </a:r>
            <a:r>
              <a:rPr lang="en-GB" dirty="0" smtClean="0"/>
              <a:t>, </a:t>
            </a:r>
            <a:r>
              <a:rPr lang="en-GB" dirty="0" err="1" smtClean="0">
                <a:latin typeface="Consolas" panose="020B0609020204030204" pitchFamily="49" charset="0"/>
                <a:cs typeface="Consolas" panose="020B0609020204030204" pitchFamily="49" charset="0"/>
              </a:rPr>
              <a:t>codePoints</a:t>
            </a:r>
            <a:r>
              <a:rPr lang="en-GB" dirty="0" smtClean="0">
                <a:latin typeface="Consolas" panose="020B0609020204030204" pitchFamily="49" charset="0"/>
                <a:cs typeface="Consolas" panose="020B0609020204030204" pitchFamily="49" charset="0"/>
              </a:rPr>
              <a:t>()</a:t>
            </a:r>
            <a:r>
              <a:rPr lang="en-GB" dirty="0" smtClean="0"/>
              <a:t>)</a:t>
            </a:r>
          </a:p>
          <a:p>
            <a:pPr lvl="1"/>
            <a:r>
              <a:rPr lang="en-GB" dirty="0" err="1" smtClean="0">
                <a:latin typeface="Consolas" panose="020B0609020204030204" pitchFamily="49" charset="0"/>
                <a:cs typeface="Consolas" panose="020B0609020204030204" pitchFamily="49" charset="0"/>
              </a:rPr>
              <a:t>java.util.regex.Pattern</a:t>
            </a:r>
            <a:endParaRPr lang="en-GB" dirty="0" smtClean="0">
              <a:latin typeface="Consolas" panose="020B0609020204030204" pitchFamily="49" charset="0"/>
              <a:cs typeface="Consolas" panose="020B0609020204030204" pitchFamily="49" charset="0"/>
            </a:endParaRPr>
          </a:p>
          <a:p>
            <a:pPr lvl="1"/>
            <a:r>
              <a:rPr lang="en-GB" dirty="0" err="1" smtClean="0">
                <a:latin typeface="Consolas" panose="020B0609020204030204" pitchFamily="49" charset="0"/>
                <a:cs typeface="Consolas" panose="020B0609020204030204" pitchFamily="49" charset="0"/>
              </a:rPr>
              <a:t>java.nio.file.Files</a:t>
            </a:r>
            <a:endParaRPr lang="en-GB"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GB" dirty="0" smtClean="0"/>
              <a:t>More Types of Streams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61</a:t>
            </a:fld>
            <a:endParaRPr lang="de-CH" dirty="0"/>
          </a:p>
        </p:txBody>
      </p:sp>
    </p:spTree>
    <p:extLst>
      <p:ext uri="{BB962C8B-B14F-4D97-AF65-F5344CB8AC3E}">
        <p14:creationId xmlns:p14="http://schemas.microsoft.com/office/powerpoint/2010/main" val="38311366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latin typeface="Consolas" panose="020B0609020204030204" pitchFamily="49" charset="0"/>
                <a:cs typeface="Consolas" panose="020B0609020204030204" pitchFamily="49" charset="0"/>
              </a:rPr>
              <a:t>collect()</a:t>
            </a:r>
          </a:p>
          <a:p>
            <a:pPr lvl="1"/>
            <a:r>
              <a:rPr lang="en-GB" dirty="0" smtClean="0"/>
              <a:t>Collects elements of a stream into a collection</a:t>
            </a:r>
          </a:p>
          <a:p>
            <a:pPr lvl="1"/>
            <a:r>
              <a:rPr lang="en-GB" dirty="0" smtClean="0"/>
              <a:t>Terminal operation</a:t>
            </a:r>
          </a:p>
          <a:p>
            <a:pPr lvl="1"/>
            <a:r>
              <a:rPr lang="en-GB" dirty="0" smtClean="0"/>
              <a:t>Collectors are used to do the work (use factory methods in </a:t>
            </a:r>
            <a:r>
              <a:rPr lang="en-GB" dirty="0" smtClean="0">
                <a:latin typeface="Consolas" panose="020B0609020204030204" pitchFamily="49" charset="0"/>
                <a:cs typeface="Consolas" panose="020B0609020204030204" pitchFamily="49" charset="0"/>
              </a:rPr>
              <a:t>Collectors</a:t>
            </a:r>
            <a:r>
              <a:rPr lang="en-GB" dirty="0" smtClean="0"/>
              <a:t>)</a:t>
            </a:r>
          </a:p>
          <a:p>
            <a:pPr lvl="1"/>
            <a:endParaRPr lang="en-GB" dirty="0"/>
          </a:p>
          <a:p>
            <a:r>
              <a:rPr lang="en-GB" dirty="0" smtClean="0"/>
              <a:t>Grouping (</a:t>
            </a:r>
            <a:r>
              <a:rPr lang="en-GB" dirty="0" err="1" smtClean="0">
                <a:latin typeface="Consolas" panose="020B0609020204030204" pitchFamily="49" charset="0"/>
                <a:cs typeface="Consolas" panose="020B0609020204030204" pitchFamily="49" charset="0"/>
              </a:rPr>
              <a:t>Collectors.groupingBy</a:t>
            </a:r>
            <a:r>
              <a:rPr lang="en-GB" dirty="0" smtClean="0">
                <a:latin typeface="Consolas" panose="020B0609020204030204" pitchFamily="49" charset="0"/>
                <a:cs typeface="Consolas" panose="020B0609020204030204" pitchFamily="49" charset="0"/>
              </a:rPr>
              <a:t>()</a:t>
            </a:r>
            <a:r>
              <a:rPr lang="en-GB" dirty="0" smtClean="0"/>
              <a:t>)</a:t>
            </a:r>
          </a:p>
          <a:p>
            <a:pPr lvl="1"/>
            <a:r>
              <a:rPr lang="en-GB" dirty="0" smtClean="0"/>
              <a:t>Group elements according to classifier (key)</a:t>
            </a:r>
          </a:p>
          <a:p>
            <a:pPr lvl="1"/>
            <a:r>
              <a:rPr lang="en-GB" dirty="0"/>
              <a:t>Result is </a:t>
            </a:r>
            <a:r>
              <a:rPr lang="en-GB" dirty="0" smtClean="0">
                <a:latin typeface="Consolas" panose="020B0609020204030204" pitchFamily="49" charset="0"/>
                <a:cs typeface="Consolas" panose="020B0609020204030204" pitchFamily="49" charset="0"/>
              </a:rPr>
              <a:t>Map&lt;</a:t>
            </a:r>
            <a:r>
              <a:rPr lang="en-GB" dirty="0" err="1" smtClean="0">
                <a:latin typeface="Consolas" panose="020B0609020204030204" pitchFamily="49" charset="0"/>
                <a:cs typeface="Consolas" panose="020B0609020204030204" pitchFamily="49" charset="0"/>
              </a:rPr>
              <a:t>K,List</a:t>
            </a:r>
            <a:r>
              <a:rPr lang="en-GB" dirty="0" smtClean="0">
                <a:latin typeface="Consolas" panose="020B0609020204030204" pitchFamily="49" charset="0"/>
                <a:cs typeface="Consolas" panose="020B0609020204030204" pitchFamily="49" charset="0"/>
              </a:rPr>
              <a:t>&lt;T</a:t>
            </a:r>
            <a:r>
              <a:rPr lang="en-GB" dirty="0">
                <a:latin typeface="Consolas" panose="020B0609020204030204" pitchFamily="49" charset="0"/>
                <a:cs typeface="Consolas" panose="020B0609020204030204" pitchFamily="49" charset="0"/>
              </a:rPr>
              <a:t>&gt;&gt;</a:t>
            </a:r>
          </a:p>
          <a:p>
            <a:pPr lvl="1"/>
            <a:endParaRPr lang="en-GB" dirty="0"/>
          </a:p>
          <a:p>
            <a:r>
              <a:rPr lang="en-GB" dirty="0" smtClean="0"/>
              <a:t>Partitioning (</a:t>
            </a:r>
            <a:r>
              <a:rPr lang="en-GB" dirty="0" err="1" smtClean="0">
                <a:latin typeface="Consolas" panose="020B0609020204030204" pitchFamily="49" charset="0"/>
                <a:cs typeface="Consolas" panose="020B0609020204030204" pitchFamily="49" charset="0"/>
              </a:rPr>
              <a:t>Collectors.partitioningBy</a:t>
            </a:r>
            <a:r>
              <a:rPr lang="en-GB" dirty="0" smtClean="0">
                <a:latin typeface="Consolas" panose="020B0609020204030204" pitchFamily="49" charset="0"/>
                <a:cs typeface="Consolas" panose="020B0609020204030204" pitchFamily="49" charset="0"/>
              </a:rPr>
              <a:t>()</a:t>
            </a:r>
            <a:r>
              <a:rPr lang="en-GB" dirty="0" smtClean="0"/>
              <a:t>)</a:t>
            </a:r>
          </a:p>
          <a:p>
            <a:pPr lvl="1"/>
            <a:r>
              <a:rPr lang="en-GB" dirty="0" smtClean="0"/>
              <a:t>Special form of grouping</a:t>
            </a:r>
          </a:p>
          <a:p>
            <a:pPr lvl="1"/>
            <a:r>
              <a:rPr lang="en-GB" dirty="0" smtClean="0"/>
              <a:t>Classifier is function (evaluates elements, returns true or false)</a:t>
            </a:r>
          </a:p>
          <a:p>
            <a:pPr lvl="1"/>
            <a:r>
              <a:rPr lang="en-GB" dirty="0" smtClean="0"/>
              <a:t>Result is </a:t>
            </a:r>
            <a:r>
              <a:rPr lang="en-GB" dirty="0" smtClean="0">
                <a:latin typeface="Consolas" panose="020B0609020204030204" pitchFamily="49" charset="0"/>
                <a:cs typeface="Consolas" panose="020B0609020204030204" pitchFamily="49" charset="0"/>
              </a:rPr>
              <a:t>Map&lt;</a:t>
            </a:r>
            <a:r>
              <a:rPr lang="en-GB" dirty="0" err="1" smtClean="0">
                <a:latin typeface="Consolas" panose="020B0609020204030204" pitchFamily="49" charset="0"/>
                <a:cs typeface="Consolas" panose="020B0609020204030204" pitchFamily="49" charset="0"/>
              </a:rPr>
              <a:t>Boolean,List</a:t>
            </a:r>
            <a:r>
              <a:rPr lang="en-GB" dirty="0" smtClean="0">
                <a:latin typeface="Consolas" panose="020B0609020204030204" pitchFamily="49" charset="0"/>
                <a:cs typeface="Consolas" panose="020B0609020204030204" pitchFamily="49" charset="0"/>
              </a:rPr>
              <a:t>&lt;T&gt;&gt;</a:t>
            </a:r>
            <a:endParaRPr lang="en-GB" dirty="0">
              <a:latin typeface="Consolas" panose="020B0609020204030204" pitchFamily="49" charset="0"/>
              <a:cs typeface="Consolas" panose="020B0609020204030204" pitchFamily="49" charset="0"/>
            </a:endParaRPr>
          </a:p>
        </p:txBody>
      </p:sp>
      <p:sp>
        <p:nvSpPr>
          <p:cNvPr id="3" name="Title 2"/>
          <p:cNvSpPr>
            <a:spLocks noGrp="1"/>
          </p:cNvSpPr>
          <p:nvPr>
            <p:ph type="title"/>
          </p:nvPr>
        </p:nvSpPr>
        <p:spPr/>
        <p:txBody>
          <a:bodyPr/>
          <a:lstStyle/>
          <a:p>
            <a:r>
              <a:rPr lang="en-GB" dirty="0" smtClean="0"/>
              <a:t>Streams: Collectors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62</a:t>
            </a:fld>
            <a:endParaRPr lang="de-CH" dirty="0"/>
          </a:p>
        </p:txBody>
      </p:sp>
      <p:sp>
        <p:nvSpPr>
          <p:cNvPr id="5" name="5-Point Star 4"/>
          <p:cNvSpPr/>
          <p:nvPr/>
        </p:nvSpPr>
        <p:spPr>
          <a:xfrm>
            <a:off x="8540604" y="6226796"/>
            <a:ext cx="360040" cy="338336"/>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GB" sz="1600" dirty="0" err="1" smtClean="0"/>
          </a:p>
        </p:txBody>
      </p:sp>
    </p:spTree>
    <p:extLst>
      <p:ext uri="{BB962C8B-B14F-4D97-AF65-F5344CB8AC3E}">
        <p14:creationId xmlns:p14="http://schemas.microsoft.com/office/powerpoint/2010/main" val="11941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70">
                                          <p:stCondLst>
                                            <p:cond delay="0"/>
                                          </p:stCondLst>
                                        </p:cTn>
                                        <p:tgtEl>
                                          <p:spTgt spid="5"/>
                                        </p:tgtEl>
                                      </p:cBhvr>
                                    </p:animEffect>
                                    <p:anim calcmode="lin" valueType="num">
                                      <p:cBhvr>
                                        <p:cTn id="8"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3" dur="39">
                                          <p:stCondLst>
                                            <p:cond delay="975"/>
                                          </p:stCondLst>
                                        </p:cTn>
                                        <p:tgtEl>
                                          <p:spTgt spid="5"/>
                                        </p:tgtEl>
                                      </p:cBhvr>
                                      <p:to x="100000" y="60000"/>
                                    </p:animScale>
                                    <p:animScale>
                                      <p:cBhvr>
                                        <p:cTn id="14" dur="249" decel="50000">
                                          <p:stCondLst>
                                            <p:cond delay="1014"/>
                                          </p:stCondLst>
                                        </p:cTn>
                                        <p:tgtEl>
                                          <p:spTgt spid="5"/>
                                        </p:tgtEl>
                                      </p:cBhvr>
                                      <p:to x="100000" y="100000"/>
                                    </p:animScale>
                                    <p:animScale>
                                      <p:cBhvr>
                                        <p:cTn id="15" dur="39">
                                          <p:stCondLst>
                                            <p:cond delay="1968"/>
                                          </p:stCondLst>
                                        </p:cTn>
                                        <p:tgtEl>
                                          <p:spTgt spid="5"/>
                                        </p:tgtEl>
                                      </p:cBhvr>
                                      <p:to x="100000" y="80000"/>
                                    </p:animScale>
                                    <p:animScale>
                                      <p:cBhvr>
                                        <p:cTn id="16" dur="249" decel="50000">
                                          <p:stCondLst>
                                            <p:cond delay="2007"/>
                                          </p:stCondLst>
                                        </p:cTn>
                                        <p:tgtEl>
                                          <p:spTgt spid="5"/>
                                        </p:tgtEl>
                                      </p:cBhvr>
                                      <p:to x="100000" y="100000"/>
                                    </p:animScale>
                                    <p:animScale>
                                      <p:cBhvr>
                                        <p:cTn id="17" dur="39">
                                          <p:stCondLst>
                                            <p:cond delay="2463"/>
                                          </p:stCondLst>
                                        </p:cTn>
                                        <p:tgtEl>
                                          <p:spTgt spid="5"/>
                                        </p:tgtEl>
                                      </p:cBhvr>
                                      <p:to x="100000" y="90000"/>
                                    </p:animScale>
                                    <p:animScale>
                                      <p:cBhvr>
                                        <p:cTn id="18" dur="249" decel="50000">
                                          <p:stCondLst>
                                            <p:cond delay="2502"/>
                                          </p:stCondLst>
                                        </p:cTn>
                                        <p:tgtEl>
                                          <p:spTgt spid="5"/>
                                        </p:tgtEl>
                                      </p:cBhvr>
                                      <p:to x="100000" y="100000"/>
                                    </p:animScale>
                                    <p:animScale>
                                      <p:cBhvr>
                                        <p:cTn id="19" dur="39">
                                          <p:stCondLst>
                                            <p:cond delay="2712"/>
                                          </p:stCondLst>
                                        </p:cTn>
                                        <p:tgtEl>
                                          <p:spTgt spid="5"/>
                                        </p:tgtEl>
                                      </p:cBhvr>
                                      <p:to x="100000" y="95000"/>
                                    </p:animScale>
                                    <p:animScale>
                                      <p:cBhvr>
                                        <p:cTn id="20" dur="249" decel="50000">
                                          <p:stCondLst>
                                            <p:cond delay="2751"/>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String Collector</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63</a:t>
            </a:fld>
            <a:endParaRPr lang="de-CH" dirty="0"/>
          </a:p>
        </p:txBody>
      </p:sp>
      <p:sp>
        <p:nvSpPr>
          <p:cNvPr id="9" name="TextBox 8"/>
          <p:cNvSpPr txBox="1"/>
          <p:nvPr/>
        </p:nvSpPr>
        <p:spPr>
          <a:xfrm>
            <a:off x="2123129" y="2124692"/>
            <a:ext cx="4474549" cy="1303809"/>
          </a:xfrm>
          <a:prstGeom prst="rect">
            <a:avLst/>
          </a:prstGeom>
          <a:noFill/>
        </p:spPr>
        <p:txBody>
          <a:bodyPr wrap="none" lIns="36000" tIns="36000" rIns="36000" bIns="36000" rtlCol="0">
            <a:spAutoFit/>
          </a:bodyPr>
          <a:lstStyle/>
          <a:p>
            <a:r>
              <a:rPr lang="en-GB" sz="1600" dirty="0">
                <a:solidFill>
                  <a:srgbClr val="000000"/>
                </a:solidFill>
                <a:latin typeface="Consolas"/>
              </a:rPr>
              <a:t>List&lt;String&gt; </a:t>
            </a:r>
            <a:r>
              <a:rPr lang="en-GB" sz="1600" dirty="0" err="1">
                <a:solidFill>
                  <a:srgbClr val="6A3E3E"/>
                </a:solidFill>
                <a:latin typeface="Consolas"/>
              </a:rPr>
              <a:t>streamSource</a:t>
            </a:r>
            <a:r>
              <a:rPr lang="en-GB" sz="1600" dirty="0">
                <a:solidFill>
                  <a:srgbClr val="000000"/>
                </a:solidFill>
                <a:latin typeface="Consolas"/>
              </a:rPr>
              <a:t> </a:t>
            </a:r>
            <a:r>
              <a:rPr lang="en-GB" sz="1600" dirty="0" smtClean="0">
                <a:solidFill>
                  <a:srgbClr val="000000"/>
                </a:solidFill>
                <a:latin typeface="Consolas"/>
              </a:rPr>
              <a:t>= …</a:t>
            </a:r>
            <a:endParaRPr lang="en-GB" sz="1600" b="1" dirty="0">
              <a:solidFill>
                <a:srgbClr val="000000"/>
              </a:solidFill>
              <a:latin typeface="Consolas"/>
            </a:endParaRPr>
          </a:p>
          <a:p>
            <a:r>
              <a:rPr lang="en-GB" sz="1600" dirty="0">
                <a:solidFill>
                  <a:srgbClr val="000000"/>
                </a:solidFill>
                <a:latin typeface="Consolas"/>
              </a:rPr>
              <a:t>String </a:t>
            </a:r>
            <a:r>
              <a:rPr lang="en-GB" sz="1600" dirty="0" err="1">
                <a:solidFill>
                  <a:srgbClr val="6A3E3E"/>
                </a:solidFill>
                <a:latin typeface="Consolas"/>
              </a:rPr>
              <a:t>resultString</a:t>
            </a:r>
            <a:r>
              <a:rPr lang="en-GB" sz="1600" dirty="0">
                <a:solidFill>
                  <a:srgbClr val="000000"/>
                </a:solidFill>
                <a:latin typeface="Consolas"/>
              </a:rPr>
              <a:t> = </a:t>
            </a:r>
            <a:r>
              <a:rPr lang="en-GB" sz="1600" dirty="0" err="1" smtClean="0">
                <a:solidFill>
                  <a:srgbClr val="6A3E3E"/>
                </a:solidFill>
                <a:latin typeface="Consolas"/>
              </a:rPr>
              <a:t>streamSource</a:t>
            </a:r>
            <a:endParaRPr lang="en-GB" sz="1600" dirty="0" smtClean="0">
              <a:solidFill>
                <a:srgbClr val="6A3E3E"/>
              </a:solidFill>
              <a:latin typeface="Consolas"/>
            </a:endParaRPr>
          </a:p>
          <a:p>
            <a:r>
              <a:rPr lang="en-GB" sz="1600" dirty="0">
                <a:solidFill>
                  <a:srgbClr val="6A3E3E"/>
                </a:solidFill>
                <a:latin typeface="Consolas"/>
              </a:rPr>
              <a:t>	</a:t>
            </a:r>
            <a:r>
              <a:rPr lang="en-GB" sz="1600" dirty="0" smtClean="0">
                <a:solidFill>
                  <a:srgbClr val="000000"/>
                </a:solidFill>
                <a:latin typeface="Consolas"/>
              </a:rPr>
              <a:t>.</a:t>
            </a:r>
            <a:r>
              <a:rPr lang="en-GB" sz="1600" dirty="0">
                <a:solidFill>
                  <a:srgbClr val="000000"/>
                </a:solidFill>
                <a:latin typeface="Consolas"/>
              </a:rPr>
              <a:t>stream</a:t>
            </a:r>
            <a:r>
              <a:rPr lang="en-GB" sz="1600" dirty="0" smtClean="0">
                <a:solidFill>
                  <a:srgbClr val="000000"/>
                </a:solidFill>
                <a:latin typeface="Consolas"/>
              </a:rPr>
              <a:t>()</a:t>
            </a:r>
          </a:p>
          <a:p>
            <a:r>
              <a:rPr lang="en-GB" sz="1600" dirty="0">
                <a:solidFill>
                  <a:srgbClr val="000000"/>
                </a:solidFill>
                <a:latin typeface="Consolas"/>
              </a:rPr>
              <a:t>	</a:t>
            </a:r>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joining</a:t>
            </a:r>
            <a:r>
              <a:rPr lang="en-GB" sz="1600" i="1" dirty="0">
                <a:solidFill>
                  <a:srgbClr val="000000"/>
                </a:solidFill>
                <a:latin typeface="Consolas"/>
              </a:rPr>
              <a:t>());</a:t>
            </a:r>
            <a:endParaRPr lang="en-GB" sz="1600" dirty="0">
              <a:solidFill>
                <a:srgbClr val="000000"/>
              </a:solidFill>
              <a:latin typeface="Consolas"/>
            </a:endParaRPr>
          </a:p>
        </p:txBody>
      </p:sp>
    </p:spTree>
    <p:extLst>
      <p:ext uri="{BB962C8B-B14F-4D97-AF65-F5344CB8AC3E}">
        <p14:creationId xmlns:p14="http://schemas.microsoft.com/office/powerpoint/2010/main" val="6253984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Collection Collector</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64</a:t>
            </a:fld>
            <a:endParaRPr lang="de-CH" dirty="0"/>
          </a:p>
        </p:txBody>
      </p:sp>
      <p:sp>
        <p:nvSpPr>
          <p:cNvPr id="6" name="TextBox 5"/>
          <p:cNvSpPr txBox="1"/>
          <p:nvPr/>
        </p:nvSpPr>
        <p:spPr>
          <a:xfrm>
            <a:off x="1237384" y="2124692"/>
            <a:ext cx="6382123" cy="2288694"/>
          </a:xfrm>
          <a:prstGeom prst="rect">
            <a:avLst/>
          </a:prstGeom>
          <a:noFill/>
        </p:spPr>
        <p:txBody>
          <a:bodyPr wrap="none" lIns="36000" tIns="36000" rIns="36000" bIns="36000" rtlCol="0">
            <a:spAutoFit/>
          </a:bodyPr>
          <a:lstStyle/>
          <a:p>
            <a:r>
              <a:rPr lang="en-GB" sz="1600" dirty="0">
                <a:solidFill>
                  <a:srgbClr val="000000"/>
                </a:solidFill>
                <a:latin typeface="Consolas"/>
              </a:rPr>
              <a:t>List&lt;String&gt; </a:t>
            </a:r>
            <a:r>
              <a:rPr lang="en-GB" sz="1600" dirty="0" err="1">
                <a:solidFill>
                  <a:srgbClr val="6A3E3E"/>
                </a:solidFill>
                <a:latin typeface="Consolas"/>
              </a:rPr>
              <a:t>streamSource</a:t>
            </a:r>
            <a:r>
              <a:rPr lang="en-GB" sz="1600" dirty="0">
                <a:solidFill>
                  <a:srgbClr val="000000"/>
                </a:solidFill>
                <a:latin typeface="Consolas"/>
              </a:rPr>
              <a:t> </a:t>
            </a:r>
            <a:r>
              <a:rPr lang="en-GB" sz="1600" dirty="0" smtClean="0">
                <a:solidFill>
                  <a:srgbClr val="000000"/>
                </a:solidFill>
                <a:latin typeface="Consolas"/>
              </a:rPr>
              <a:t>= …</a:t>
            </a:r>
            <a:endParaRPr lang="en-GB" sz="1600" b="1" dirty="0">
              <a:solidFill>
                <a:srgbClr val="000000"/>
              </a:solidFill>
              <a:latin typeface="Consolas"/>
            </a:endParaRPr>
          </a:p>
          <a:p>
            <a:r>
              <a:rPr lang="en-GB" sz="1600" dirty="0">
                <a:solidFill>
                  <a:srgbClr val="000000"/>
                </a:solidFill>
                <a:latin typeface="Consolas"/>
              </a:rPr>
              <a:t>Set&lt;String&gt; </a:t>
            </a:r>
            <a:r>
              <a:rPr lang="en-GB" sz="1600" dirty="0" err="1">
                <a:solidFill>
                  <a:srgbClr val="6A3E3E"/>
                </a:solidFill>
                <a:latin typeface="Consolas"/>
              </a:rPr>
              <a:t>resultSet</a:t>
            </a:r>
            <a:r>
              <a:rPr lang="en-GB" sz="1600" dirty="0">
                <a:solidFill>
                  <a:srgbClr val="000000"/>
                </a:solidFill>
                <a:latin typeface="Consolas"/>
              </a:rPr>
              <a:t> = </a:t>
            </a:r>
            <a:r>
              <a:rPr lang="en-GB" sz="1600" dirty="0" err="1" smtClean="0">
                <a:solidFill>
                  <a:srgbClr val="6A3E3E"/>
                </a:solidFill>
                <a:latin typeface="Consolas"/>
              </a:rPr>
              <a:t>streamSource</a:t>
            </a:r>
            <a:endParaRPr lang="en-GB" sz="1600" dirty="0" smtClean="0">
              <a:solidFill>
                <a:srgbClr val="6A3E3E"/>
              </a:solidFill>
              <a:latin typeface="Consolas"/>
            </a:endParaRPr>
          </a:p>
          <a:p>
            <a:r>
              <a:rPr lang="en-GB" sz="1600" dirty="0">
                <a:solidFill>
                  <a:srgbClr val="6A3E3E"/>
                </a:solidFill>
                <a:latin typeface="Consolas"/>
              </a:rPr>
              <a:t>	</a:t>
            </a:r>
            <a:r>
              <a:rPr lang="en-GB" sz="1600" dirty="0" smtClean="0">
                <a:solidFill>
                  <a:srgbClr val="000000"/>
                </a:solidFill>
                <a:latin typeface="Consolas"/>
              </a:rPr>
              <a:t>.</a:t>
            </a:r>
            <a:r>
              <a:rPr lang="en-GB" sz="1600" dirty="0" err="1">
                <a:solidFill>
                  <a:srgbClr val="000000"/>
                </a:solidFill>
                <a:latin typeface="Consolas"/>
              </a:rPr>
              <a:t>parallelStream</a:t>
            </a:r>
            <a:r>
              <a:rPr lang="en-GB" sz="1600" dirty="0">
                <a:solidFill>
                  <a:srgbClr val="000000"/>
                </a:solidFill>
                <a:latin typeface="Consolas"/>
              </a:rPr>
              <a:t>()</a:t>
            </a:r>
          </a:p>
          <a:p>
            <a:r>
              <a:rPr lang="en-GB" sz="1600" dirty="0" smtClean="0">
                <a:solidFill>
                  <a:srgbClr val="000000"/>
                </a:solidFill>
                <a:latin typeface="Consolas"/>
              </a:rPr>
              <a:t>	.</a:t>
            </a:r>
            <a:r>
              <a:rPr lang="en-GB" sz="1600" dirty="0">
                <a:solidFill>
                  <a:srgbClr val="000000"/>
                </a:solidFill>
                <a:latin typeface="Consolas"/>
              </a:rPr>
              <a:t>filter(</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6A3E3E"/>
                </a:solidFill>
                <a:latin typeface="Consolas"/>
              </a:rPr>
              <a:t>w</a:t>
            </a:r>
            <a:r>
              <a:rPr lang="en-GB" sz="1600" dirty="0" err="1">
                <a:solidFill>
                  <a:srgbClr val="000000"/>
                </a:solidFill>
                <a:latin typeface="Consolas"/>
              </a:rPr>
              <a:t>.length</a:t>
            </a:r>
            <a:r>
              <a:rPr lang="en-GB" sz="1600" dirty="0">
                <a:solidFill>
                  <a:srgbClr val="000000"/>
                </a:solidFill>
                <a:latin typeface="Consolas"/>
              </a:rPr>
              <a:t>() &gt; 0)</a:t>
            </a:r>
          </a:p>
          <a:p>
            <a:r>
              <a:rPr lang="en-GB" sz="1600" dirty="0" smtClean="0">
                <a:solidFill>
                  <a:srgbClr val="000000"/>
                </a:solidFill>
                <a:latin typeface="Consolas"/>
              </a:rPr>
              <a:t>	.</a:t>
            </a:r>
            <a:r>
              <a:rPr lang="en-GB" sz="1600" dirty="0">
                <a:solidFill>
                  <a:srgbClr val="000000"/>
                </a:solidFill>
                <a:latin typeface="Consolas"/>
              </a:rPr>
              <a:t>filter(</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000000"/>
                </a:solidFill>
                <a:latin typeface="Consolas"/>
              </a:rPr>
              <a:t>Character.</a:t>
            </a:r>
            <a:r>
              <a:rPr lang="en-GB" sz="1600" i="1" dirty="0" err="1">
                <a:solidFill>
                  <a:srgbClr val="000000"/>
                </a:solidFill>
                <a:latin typeface="Consolas"/>
              </a:rPr>
              <a:t>isUpperCase</a:t>
            </a:r>
            <a:r>
              <a:rPr lang="en-GB" sz="1600" dirty="0">
                <a:solidFill>
                  <a:srgbClr val="000000"/>
                </a:solidFill>
                <a:latin typeface="Consolas"/>
              </a:rPr>
              <a:t>(</a:t>
            </a:r>
            <a:r>
              <a:rPr lang="en-GB" sz="1600" dirty="0" err="1">
                <a:solidFill>
                  <a:srgbClr val="6A3E3E"/>
                </a:solidFill>
                <a:latin typeface="Consolas"/>
              </a:rPr>
              <a:t>w</a:t>
            </a:r>
            <a:r>
              <a:rPr lang="en-GB" sz="1600" dirty="0" err="1">
                <a:solidFill>
                  <a:srgbClr val="000000"/>
                </a:solidFill>
                <a:latin typeface="Consolas"/>
              </a:rPr>
              <a:t>.charAt</a:t>
            </a:r>
            <a:r>
              <a:rPr lang="en-GB" sz="1600" dirty="0">
                <a:solidFill>
                  <a:srgbClr val="000000"/>
                </a:solidFill>
                <a:latin typeface="Consolas"/>
              </a:rPr>
              <a:t>(0)))</a:t>
            </a:r>
          </a:p>
          <a:p>
            <a:r>
              <a:rPr lang="en-GB" sz="1600" dirty="0" smtClean="0">
                <a:solidFill>
                  <a:srgbClr val="000000"/>
                </a:solidFill>
                <a:latin typeface="Consolas"/>
              </a:rPr>
              <a:t>	.collect(</a:t>
            </a:r>
            <a:r>
              <a:rPr lang="en-GB" sz="1600" dirty="0" err="1" smtClean="0">
                <a:solidFill>
                  <a:srgbClr val="000000"/>
                </a:solidFill>
                <a:latin typeface="Consolas"/>
              </a:rPr>
              <a:t>Collectors.</a:t>
            </a:r>
            <a:r>
              <a:rPr lang="en-GB" sz="1600" i="1" dirty="0" err="1" smtClean="0">
                <a:solidFill>
                  <a:srgbClr val="000000"/>
                </a:solidFill>
                <a:latin typeface="Consolas"/>
              </a:rPr>
              <a:t>toSet</a:t>
            </a:r>
            <a:r>
              <a:rPr lang="en-GB" sz="1600" dirty="0" smtClean="0">
                <a:solidFill>
                  <a:srgbClr val="000000"/>
                </a:solidFill>
                <a:latin typeface="Consolas"/>
              </a:rPr>
              <a:t>());</a:t>
            </a:r>
            <a:endParaRPr lang="en-GB" sz="1600" dirty="0">
              <a:solidFill>
                <a:srgbClr val="000000"/>
              </a:solidFill>
              <a:latin typeface="Consolas"/>
            </a:endParaRPr>
          </a:p>
          <a:p>
            <a:endParaRPr lang="en-GB" sz="1600" dirty="0" smtClean="0">
              <a:solidFill>
                <a:srgbClr val="000000"/>
              </a:solidFill>
              <a:latin typeface="Consolas"/>
            </a:endParaRPr>
          </a:p>
          <a:p>
            <a:r>
              <a:rPr lang="en-GB" sz="1600" dirty="0" smtClean="0">
                <a:solidFill>
                  <a:srgbClr val="000000"/>
                </a:solidFill>
                <a:latin typeface="Consolas"/>
              </a:rPr>
              <a:t>	…</a:t>
            </a:r>
            <a:endParaRPr lang="en-GB" sz="1600" dirty="0">
              <a:solidFill>
                <a:srgbClr val="000000"/>
              </a:solidFill>
              <a:latin typeface="Consolas"/>
            </a:endParaRP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toCollection</a:t>
            </a:r>
            <a:r>
              <a:rPr lang="en-GB" sz="1600" dirty="0">
                <a:solidFill>
                  <a:srgbClr val="000000"/>
                </a:solidFill>
                <a:latin typeface="Consolas"/>
              </a:rPr>
              <a:t>(</a:t>
            </a:r>
            <a:r>
              <a:rPr lang="en-GB" sz="1600" dirty="0" err="1">
                <a:solidFill>
                  <a:srgbClr val="000000"/>
                </a:solidFill>
                <a:latin typeface="Consolas"/>
              </a:rPr>
              <a:t>TreeSet</a:t>
            </a:r>
            <a:r>
              <a:rPr lang="en-GB" sz="1600" dirty="0">
                <a:solidFill>
                  <a:srgbClr val="000000"/>
                </a:solidFill>
                <a:latin typeface="Consolas"/>
              </a:rPr>
              <a:t>::</a:t>
            </a:r>
            <a:r>
              <a:rPr lang="en-GB" sz="1600" b="1" dirty="0">
                <a:solidFill>
                  <a:srgbClr val="7F0055"/>
                </a:solidFill>
                <a:latin typeface="Consolas"/>
              </a:rPr>
              <a:t>new</a:t>
            </a:r>
            <a:r>
              <a:rPr lang="en-GB" sz="1600" dirty="0">
                <a:solidFill>
                  <a:srgbClr val="000000"/>
                </a:solidFill>
                <a:latin typeface="Consolas"/>
              </a:rPr>
              <a:t>));</a:t>
            </a:r>
          </a:p>
        </p:txBody>
      </p:sp>
    </p:spTree>
    <p:extLst>
      <p:ext uri="{BB962C8B-B14F-4D97-AF65-F5344CB8AC3E}">
        <p14:creationId xmlns:p14="http://schemas.microsoft.com/office/powerpoint/2010/main" val="25637386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Map Collector</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65</a:t>
            </a:fld>
            <a:endParaRPr lang="de-CH" dirty="0"/>
          </a:p>
        </p:txBody>
      </p:sp>
      <p:sp>
        <p:nvSpPr>
          <p:cNvPr id="6" name="TextBox 5"/>
          <p:cNvSpPr txBox="1"/>
          <p:nvPr/>
        </p:nvSpPr>
        <p:spPr>
          <a:xfrm>
            <a:off x="642986" y="2060848"/>
            <a:ext cx="8177486" cy="2288694"/>
          </a:xfrm>
          <a:prstGeom prst="rect">
            <a:avLst/>
          </a:prstGeom>
          <a:noFill/>
        </p:spPr>
        <p:txBody>
          <a:bodyPr wrap="none" lIns="36000" tIns="36000" rIns="36000" bIns="36000" rtlCol="0">
            <a:spAutoFit/>
          </a:bodyPr>
          <a:lstStyle/>
          <a:p>
            <a:r>
              <a:rPr lang="en-GB" sz="1600" dirty="0">
                <a:solidFill>
                  <a:srgbClr val="000000"/>
                </a:solidFill>
                <a:latin typeface="Consolas"/>
              </a:rPr>
              <a:t>Collection&lt;Person&gt; </a:t>
            </a:r>
            <a:r>
              <a:rPr lang="en-GB" sz="1600" dirty="0">
                <a:solidFill>
                  <a:srgbClr val="6A3E3E"/>
                </a:solidFill>
                <a:latin typeface="Consolas"/>
              </a:rPr>
              <a:t>people</a:t>
            </a:r>
            <a:r>
              <a:rPr lang="en-GB" sz="1600" dirty="0">
                <a:solidFill>
                  <a:srgbClr val="000000"/>
                </a:solidFill>
                <a:latin typeface="Consolas"/>
              </a:rPr>
              <a:t> </a:t>
            </a:r>
            <a:r>
              <a:rPr lang="en-GB" sz="1600" dirty="0" smtClean="0">
                <a:solidFill>
                  <a:srgbClr val="000000"/>
                </a:solidFill>
                <a:latin typeface="Consolas"/>
              </a:rPr>
              <a:t>= …</a:t>
            </a:r>
            <a:endParaRPr lang="en-GB" sz="1600" b="1" dirty="0">
              <a:solidFill>
                <a:srgbClr val="000000"/>
              </a:solidFill>
              <a:latin typeface="Consolas"/>
            </a:endParaRPr>
          </a:p>
          <a:p>
            <a:r>
              <a:rPr lang="en-GB" sz="1600" dirty="0">
                <a:solidFill>
                  <a:srgbClr val="000000"/>
                </a:solidFill>
                <a:latin typeface="Consolas"/>
              </a:rPr>
              <a:t>Map&lt;</a:t>
            </a:r>
            <a:r>
              <a:rPr lang="en-GB" sz="1600" dirty="0" err="1">
                <a:solidFill>
                  <a:srgbClr val="000000"/>
                </a:solidFill>
                <a:latin typeface="Consolas"/>
              </a:rPr>
              <a:t>Integer,String</a:t>
            </a:r>
            <a:r>
              <a:rPr lang="en-GB" sz="1600" dirty="0">
                <a:solidFill>
                  <a:srgbClr val="000000"/>
                </a:solidFill>
                <a:latin typeface="Consolas"/>
              </a:rPr>
              <a:t>&gt; </a:t>
            </a:r>
            <a:r>
              <a:rPr lang="en-GB" sz="1600" dirty="0" err="1">
                <a:solidFill>
                  <a:srgbClr val="6A3E3E"/>
                </a:solidFill>
                <a:latin typeface="Consolas"/>
              </a:rPr>
              <a:t>idToName</a:t>
            </a:r>
            <a:r>
              <a:rPr lang="en-GB" sz="1600" dirty="0">
                <a:solidFill>
                  <a:srgbClr val="000000"/>
                </a:solidFill>
                <a:latin typeface="Consolas"/>
              </a:rPr>
              <a:t> = </a:t>
            </a:r>
            <a:r>
              <a:rPr lang="en-GB" sz="1600" dirty="0" smtClean="0">
                <a:solidFill>
                  <a:srgbClr val="6A3E3E"/>
                </a:solidFill>
                <a:latin typeface="Consolas"/>
              </a:rPr>
              <a:t>people</a:t>
            </a:r>
          </a:p>
          <a:p>
            <a:r>
              <a:rPr lang="en-GB" sz="1600" dirty="0">
                <a:solidFill>
                  <a:srgbClr val="6A3E3E"/>
                </a:solidFill>
                <a:latin typeface="Consolas"/>
              </a:rPr>
              <a:t>	</a:t>
            </a:r>
            <a:r>
              <a:rPr lang="en-GB" sz="1600" dirty="0" smtClean="0">
                <a:solidFill>
                  <a:srgbClr val="000000"/>
                </a:solidFill>
                <a:latin typeface="Consolas"/>
              </a:rPr>
              <a:t>.</a:t>
            </a:r>
            <a:r>
              <a:rPr lang="en-GB" sz="1600" dirty="0">
                <a:solidFill>
                  <a:srgbClr val="000000"/>
                </a:solidFill>
                <a:latin typeface="Consolas"/>
              </a:rPr>
              <a:t>stream()</a:t>
            </a: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toMap</a:t>
            </a:r>
            <a:r>
              <a:rPr lang="en-GB" sz="1600" dirty="0">
                <a:solidFill>
                  <a:srgbClr val="000000"/>
                </a:solidFill>
                <a:latin typeface="Consolas"/>
              </a:rPr>
              <a:t>(Person::</a:t>
            </a:r>
            <a:r>
              <a:rPr lang="en-GB" sz="1600" dirty="0" err="1">
                <a:solidFill>
                  <a:srgbClr val="000000"/>
                </a:solidFill>
                <a:latin typeface="Consolas"/>
              </a:rPr>
              <a:t>getTIN</a:t>
            </a:r>
            <a:r>
              <a:rPr lang="en-GB" sz="1600" dirty="0">
                <a:solidFill>
                  <a:srgbClr val="000000"/>
                </a:solidFill>
                <a:latin typeface="Consolas"/>
              </a:rPr>
              <a:t>, Person::</a:t>
            </a:r>
            <a:r>
              <a:rPr lang="en-GB" sz="1600" dirty="0" err="1">
                <a:solidFill>
                  <a:srgbClr val="000000"/>
                </a:solidFill>
                <a:latin typeface="Consolas"/>
              </a:rPr>
              <a:t>getName</a:t>
            </a:r>
            <a:r>
              <a:rPr lang="en-GB" sz="1600" dirty="0">
                <a:solidFill>
                  <a:srgbClr val="000000"/>
                </a:solidFill>
                <a:latin typeface="Consolas"/>
              </a:rPr>
              <a:t>));</a:t>
            </a:r>
          </a:p>
          <a:p>
            <a:endParaRPr lang="en-GB" sz="1600" dirty="0" smtClean="0">
              <a:solidFill>
                <a:srgbClr val="000000"/>
              </a:solidFill>
              <a:latin typeface="Consolas"/>
            </a:endParaRPr>
          </a:p>
          <a:p>
            <a:endParaRPr lang="en-GB" sz="1600" dirty="0" smtClean="0">
              <a:solidFill>
                <a:srgbClr val="000000"/>
              </a:solidFill>
              <a:latin typeface="Consolas"/>
            </a:endParaRPr>
          </a:p>
          <a:p>
            <a:r>
              <a:rPr lang="en-GB" sz="1600" dirty="0" smtClean="0">
                <a:solidFill>
                  <a:srgbClr val="000000"/>
                </a:solidFill>
                <a:latin typeface="Consolas"/>
              </a:rPr>
              <a:t>Map&lt;</a:t>
            </a:r>
            <a:r>
              <a:rPr lang="en-GB" sz="1600" dirty="0" err="1" smtClean="0">
                <a:solidFill>
                  <a:srgbClr val="000000"/>
                </a:solidFill>
                <a:latin typeface="Consolas"/>
              </a:rPr>
              <a:t>Integer,Person</a:t>
            </a:r>
            <a:r>
              <a:rPr lang="en-GB" sz="1600" dirty="0">
                <a:solidFill>
                  <a:srgbClr val="000000"/>
                </a:solidFill>
                <a:latin typeface="Consolas"/>
              </a:rPr>
              <a:t>&gt; </a:t>
            </a:r>
            <a:r>
              <a:rPr lang="en-GB" sz="1600" dirty="0" err="1">
                <a:solidFill>
                  <a:srgbClr val="6A3E3E"/>
                </a:solidFill>
                <a:latin typeface="Consolas"/>
              </a:rPr>
              <a:t>idToPerson</a:t>
            </a:r>
            <a:r>
              <a:rPr lang="en-GB" sz="1600" dirty="0">
                <a:solidFill>
                  <a:srgbClr val="000000"/>
                </a:solidFill>
                <a:latin typeface="Consolas"/>
              </a:rPr>
              <a:t> = </a:t>
            </a:r>
            <a:r>
              <a:rPr lang="en-GB" sz="1600" dirty="0" smtClean="0">
                <a:solidFill>
                  <a:srgbClr val="6A3E3E"/>
                </a:solidFill>
                <a:latin typeface="Consolas"/>
              </a:rPr>
              <a:t>people</a:t>
            </a:r>
          </a:p>
          <a:p>
            <a:r>
              <a:rPr lang="en-GB" sz="1600" dirty="0">
                <a:solidFill>
                  <a:srgbClr val="6A3E3E"/>
                </a:solidFill>
                <a:latin typeface="Consolas"/>
              </a:rPr>
              <a:t>	</a:t>
            </a:r>
            <a:r>
              <a:rPr lang="en-GB" sz="1600" dirty="0" smtClean="0">
                <a:solidFill>
                  <a:srgbClr val="000000"/>
                </a:solidFill>
                <a:latin typeface="Consolas"/>
              </a:rPr>
              <a:t>.</a:t>
            </a:r>
            <a:r>
              <a:rPr lang="en-GB" sz="1600" dirty="0">
                <a:solidFill>
                  <a:srgbClr val="000000"/>
                </a:solidFill>
                <a:latin typeface="Consolas"/>
              </a:rPr>
              <a:t>stream</a:t>
            </a:r>
            <a:r>
              <a:rPr lang="en-GB" sz="1600" dirty="0" smtClean="0">
                <a:solidFill>
                  <a:srgbClr val="000000"/>
                </a:solidFill>
                <a:latin typeface="Consolas"/>
              </a:rPr>
              <a:t>()</a:t>
            </a:r>
            <a:endParaRPr lang="en-GB" sz="1600" dirty="0">
              <a:solidFill>
                <a:srgbClr val="000000"/>
              </a:solidFill>
              <a:latin typeface="Consolas"/>
            </a:endParaRP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toMap</a:t>
            </a:r>
            <a:r>
              <a:rPr lang="en-GB" sz="1600" dirty="0">
                <a:solidFill>
                  <a:srgbClr val="000000"/>
                </a:solidFill>
                <a:latin typeface="Consolas"/>
              </a:rPr>
              <a:t>(Person::</a:t>
            </a:r>
            <a:r>
              <a:rPr lang="en-GB" sz="1600" dirty="0" err="1">
                <a:solidFill>
                  <a:srgbClr val="000000"/>
                </a:solidFill>
                <a:latin typeface="Consolas"/>
              </a:rPr>
              <a:t>getTIN</a:t>
            </a:r>
            <a:r>
              <a:rPr lang="en-GB" sz="1600" dirty="0">
                <a:solidFill>
                  <a:srgbClr val="000000"/>
                </a:solidFill>
                <a:latin typeface="Consolas"/>
              </a:rPr>
              <a:t>, </a:t>
            </a:r>
            <a:r>
              <a:rPr lang="en-GB" sz="1600" dirty="0" err="1">
                <a:solidFill>
                  <a:srgbClr val="000000"/>
                </a:solidFill>
                <a:latin typeface="Consolas"/>
              </a:rPr>
              <a:t>Function.identity</a:t>
            </a:r>
            <a:r>
              <a:rPr lang="en-GB" sz="1600" dirty="0">
                <a:solidFill>
                  <a:srgbClr val="000000"/>
                </a:solidFill>
                <a:latin typeface="Consolas"/>
              </a:rPr>
              <a:t>()));</a:t>
            </a:r>
          </a:p>
        </p:txBody>
      </p:sp>
    </p:spTree>
    <p:extLst>
      <p:ext uri="{BB962C8B-B14F-4D97-AF65-F5344CB8AC3E}">
        <p14:creationId xmlns:p14="http://schemas.microsoft.com/office/powerpoint/2010/main" val="8686663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itle 2"/>
          <p:cNvSpPr>
            <a:spLocks noGrp="1"/>
          </p:cNvSpPr>
          <p:nvPr>
            <p:ph type="title"/>
          </p:nvPr>
        </p:nvSpPr>
        <p:spPr/>
        <p:txBody>
          <a:bodyPr/>
          <a:lstStyle/>
          <a:p>
            <a:r>
              <a:rPr lang="en-GB" dirty="0" smtClean="0"/>
              <a:t>Example: Grouping Collector</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66</a:t>
            </a:fld>
            <a:endParaRPr lang="de-CH" dirty="0"/>
          </a:p>
        </p:txBody>
      </p:sp>
      <p:sp>
        <p:nvSpPr>
          <p:cNvPr id="8" name="TextBox 7"/>
          <p:cNvSpPr txBox="1"/>
          <p:nvPr/>
        </p:nvSpPr>
        <p:spPr>
          <a:xfrm>
            <a:off x="1237384" y="1772816"/>
            <a:ext cx="6830963" cy="3027358"/>
          </a:xfrm>
          <a:prstGeom prst="rect">
            <a:avLst/>
          </a:prstGeom>
          <a:noFill/>
        </p:spPr>
        <p:txBody>
          <a:bodyPr wrap="none" lIns="36000" tIns="36000" rIns="36000" bIns="36000" rtlCol="0">
            <a:spAutoFit/>
          </a:bodyPr>
          <a:lstStyle/>
          <a:p>
            <a:r>
              <a:rPr lang="en-GB" sz="1600" dirty="0">
                <a:solidFill>
                  <a:srgbClr val="000000"/>
                </a:solidFill>
                <a:latin typeface="Consolas"/>
              </a:rPr>
              <a:t>Collection&lt;Person&gt; </a:t>
            </a:r>
            <a:r>
              <a:rPr lang="en-GB" sz="1600" dirty="0">
                <a:solidFill>
                  <a:srgbClr val="6A3E3E"/>
                </a:solidFill>
                <a:latin typeface="Consolas"/>
              </a:rPr>
              <a:t>people</a:t>
            </a:r>
            <a:r>
              <a:rPr lang="en-GB" sz="1600" dirty="0">
                <a:solidFill>
                  <a:srgbClr val="000000"/>
                </a:solidFill>
                <a:latin typeface="Consolas"/>
              </a:rPr>
              <a:t> </a:t>
            </a:r>
            <a:r>
              <a:rPr lang="en-GB" sz="1600" dirty="0" smtClean="0">
                <a:solidFill>
                  <a:srgbClr val="000000"/>
                </a:solidFill>
                <a:latin typeface="Consolas"/>
              </a:rPr>
              <a:t>= …</a:t>
            </a:r>
            <a:endParaRPr lang="en-GB" sz="1600" b="1" dirty="0">
              <a:solidFill>
                <a:srgbClr val="000000"/>
              </a:solidFill>
              <a:latin typeface="Consolas"/>
            </a:endParaRPr>
          </a:p>
          <a:p>
            <a:r>
              <a:rPr lang="en-GB" sz="1600" dirty="0">
                <a:solidFill>
                  <a:srgbClr val="000000"/>
                </a:solidFill>
                <a:latin typeface="Consolas"/>
              </a:rPr>
              <a:t>Map&lt;</a:t>
            </a:r>
            <a:r>
              <a:rPr lang="en-GB" sz="1600" dirty="0" err="1">
                <a:solidFill>
                  <a:srgbClr val="000000"/>
                </a:solidFill>
                <a:latin typeface="Consolas"/>
              </a:rPr>
              <a:t>Address,List</a:t>
            </a:r>
            <a:r>
              <a:rPr lang="en-GB" sz="1600" dirty="0">
                <a:solidFill>
                  <a:srgbClr val="000000"/>
                </a:solidFill>
                <a:latin typeface="Consolas"/>
              </a:rPr>
              <a:t>&lt;Person&gt;&gt; </a:t>
            </a:r>
            <a:r>
              <a:rPr lang="en-GB" sz="1600" dirty="0" err="1">
                <a:solidFill>
                  <a:srgbClr val="6A3E3E"/>
                </a:solidFill>
                <a:latin typeface="Consolas"/>
              </a:rPr>
              <a:t>addressToPerson</a:t>
            </a:r>
            <a:r>
              <a:rPr lang="en-GB" sz="1600" dirty="0">
                <a:solidFill>
                  <a:srgbClr val="000000"/>
                </a:solidFill>
                <a:latin typeface="Consolas"/>
              </a:rPr>
              <a:t> = </a:t>
            </a:r>
            <a:r>
              <a:rPr lang="en-GB" sz="1600" dirty="0" smtClean="0">
                <a:solidFill>
                  <a:srgbClr val="6A3E3E"/>
                </a:solidFill>
                <a:latin typeface="Consolas"/>
              </a:rPr>
              <a:t>people</a:t>
            </a:r>
          </a:p>
          <a:p>
            <a:r>
              <a:rPr lang="en-GB" sz="1600" dirty="0">
                <a:solidFill>
                  <a:srgbClr val="6A3E3E"/>
                </a:solidFill>
                <a:latin typeface="Consolas"/>
              </a:rPr>
              <a:t>	</a:t>
            </a:r>
            <a:r>
              <a:rPr lang="en-GB" sz="1600" dirty="0" smtClean="0">
                <a:solidFill>
                  <a:srgbClr val="000000"/>
                </a:solidFill>
                <a:latin typeface="Consolas"/>
              </a:rPr>
              <a:t>.</a:t>
            </a:r>
            <a:r>
              <a:rPr lang="en-GB" sz="1600" dirty="0">
                <a:solidFill>
                  <a:srgbClr val="000000"/>
                </a:solidFill>
                <a:latin typeface="Consolas"/>
              </a:rPr>
              <a:t>stream()</a:t>
            </a: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groupingBy</a:t>
            </a:r>
            <a:r>
              <a:rPr lang="en-GB" sz="1600" dirty="0">
                <a:solidFill>
                  <a:srgbClr val="000000"/>
                </a:solidFill>
                <a:latin typeface="Consolas"/>
              </a:rPr>
              <a:t>(Person::</a:t>
            </a:r>
            <a:r>
              <a:rPr lang="en-GB" sz="1600" dirty="0" err="1">
                <a:solidFill>
                  <a:srgbClr val="000000"/>
                </a:solidFill>
                <a:latin typeface="Consolas"/>
              </a:rPr>
              <a:t>getAddress</a:t>
            </a:r>
            <a:r>
              <a:rPr lang="en-GB" sz="1600" dirty="0">
                <a:solidFill>
                  <a:srgbClr val="000000"/>
                </a:solidFill>
                <a:latin typeface="Consolas"/>
              </a:rPr>
              <a:t>));</a:t>
            </a:r>
          </a:p>
          <a:p>
            <a:endParaRPr lang="en-GB" sz="1600" dirty="0" smtClean="0">
              <a:latin typeface="Consolas"/>
            </a:endParaRPr>
          </a:p>
          <a:p>
            <a:endParaRPr lang="en-GB" sz="1600" dirty="0">
              <a:latin typeface="Consolas"/>
            </a:endParaRPr>
          </a:p>
          <a:p>
            <a:r>
              <a:rPr lang="en-GB" sz="1600" dirty="0">
                <a:solidFill>
                  <a:srgbClr val="000000"/>
                </a:solidFill>
                <a:latin typeface="Consolas"/>
              </a:rPr>
              <a:t>List&lt;String&gt; </a:t>
            </a:r>
            <a:r>
              <a:rPr lang="en-GB" sz="1600" dirty="0" err="1">
                <a:solidFill>
                  <a:srgbClr val="6A3E3E"/>
                </a:solidFill>
                <a:latin typeface="Consolas"/>
              </a:rPr>
              <a:t>streamSource</a:t>
            </a:r>
            <a:r>
              <a:rPr lang="en-GB" sz="1600" dirty="0">
                <a:solidFill>
                  <a:srgbClr val="000000"/>
                </a:solidFill>
                <a:latin typeface="Consolas"/>
              </a:rPr>
              <a:t> </a:t>
            </a:r>
            <a:r>
              <a:rPr lang="en-GB" sz="1600" dirty="0" smtClean="0">
                <a:solidFill>
                  <a:srgbClr val="000000"/>
                </a:solidFill>
                <a:latin typeface="Consolas"/>
              </a:rPr>
              <a:t>= … </a:t>
            </a:r>
            <a:endParaRPr lang="en-GB" sz="1600" b="1" dirty="0">
              <a:solidFill>
                <a:srgbClr val="000000"/>
              </a:solidFill>
              <a:latin typeface="Consolas"/>
            </a:endParaRPr>
          </a:p>
          <a:p>
            <a:r>
              <a:rPr lang="en-GB" sz="1600" dirty="0">
                <a:solidFill>
                  <a:srgbClr val="000000"/>
                </a:solidFill>
                <a:latin typeface="Consolas"/>
              </a:rPr>
              <a:t>Map&lt;</a:t>
            </a:r>
            <a:r>
              <a:rPr lang="en-GB" sz="1600" dirty="0" err="1">
                <a:solidFill>
                  <a:srgbClr val="000000"/>
                </a:solidFill>
                <a:latin typeface="Consolas"/>
              </a:rPr>
              <a:t>Character,List</a:t>
            </a:r>
            <a:r>
              <a:rPr lang="en-GB" sz="1600" dirty="0">
                <a:solidFill>
                  <a:srgbClr val="000000"/>
                </a:solidFill>
                <a:latin typeface="Consolas"/>
              </a:rPr>
              <a:t>&lt;String&gt;&gt; </a:t>
            </a:r>
            <a:r>
              <a:rPr lang="en-GB" sz="1600" dirty="0" err="1">
                <a:solidFill>
                  <a:srgbClr val="6A3E3E"/>
                </a:solidFill>
                <a:latin typeface="Consolas"/>
              </a:rPr>
              <a:t>resultMap</a:t>
            </a:r>
            <a:r>
              <a:rPr lang="en-GB" sz="1600" dirty="0">
                <a:solidFill>
                  <a:srgbClr val="000000"/>
                </a:solidFill>
                <a:latin typeface="Consolas"/>
              </a:rPr>
              <a:t> = </a:t>
            </a:r>
            <a:r>
              <a:rPr lang="en-GB" sz="1600" dirty="0" err="1" smtClean="0">
                <a:solidFill>
                  <a:srgbClr val="6A3E3E"/>
                </a:solidFill>
                <a:latin typeface="Consolas"/>
              </a:rPr>
              <a:t>streamSource</a:t>
            </a:r>
            <a:endParaRPr lang="en-GB" sz="1600" dirty="0" smtClean="0">
              <a:solidFill>
                <a:srgbClr val="6A3E3E"/>
              </a:solidFill>
              <a:latin typeface="Consolas"/>
            </a:endParaRPr>
          </a:p>
          <a:p>
            <a:r>
              <a:rPr lang="en-GB" sz="1600" dirty="0">
                <a:solidFill>
                  <a:srgbClr val="6A3E3E"/>
                </a:solidFill>
                <a:latin typeface="Consolas"/>
              </a:rPr>
              <a:t>	</a:t>
            </a:r>
            <a:r>
              <a:rPr lang="en-GB" sz="1600" dirty="0" smtClean="0">
                <a:solidFill>
                  <a:srgbClr val="000000"/>
                </a:solidFill>
                <a:latin typeface="Consolas"/>
              </a:rPr>
              <a:t>.</a:t>
            </a:r>
            <a:r>
              <a:rPr lang="en-GB" sz="1600" dirty="0">
                <a:solidFill>
                  <a:srgbClr val="000000"/>
                </a:solidFill>
                <a:latin typeface="Consolas"/>
              </a:rPr>
              <a:t>stream()</a:t>
            </a:r>
          </a:p>
          <a:p>
            <a:r>
              <a:rPr lang="en-GB" sz="1600" dirty="0" smtClean="0">
                <a:solidFill>
                  <a:srgbClr val="000000"/>
                </a:solidFill>
                <a:latin typeface="Consolas"/>
              </a:rPr>
              <a:t>	.</a:t>
            </a:r>
            <a:r>
              <a:rPr lang="en-GB" sz="1600" dirty="0">
                <a:solidFill>
                  <a:srgbClr val="000000"/>
                </a:solidFill>
                <a:latin typeface="Consolas"/>
              </a:rPr>
              <a:t>filter(</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6A3E3E"/>
                </a:solidFill>
                <a:latin typeface="Consolas"/>
              </a:rPr>
              <a:t>w</a:t>
            </a:r>
            <a:r>
              <a:rPr lang="en-GB" sz="1600" dirty="0" err="1">
                <a:solidFill>
                  <a:srgbClr val="000000"/>
                </a:solidFill>
                <a:latin typeface="Consolas"/>
              </a:rPr>
              <a:t>.length</a:t>
            </a:r>
            <a:r>
              <a:rPr lang="en-GB" sz="1600" dirty="0">
                <a:solidFill>
                  <a:srgbClr val="000000"/>
                </a:solidFill>
                <a:latin typeface="Consolas"/>
              </a:rPr>
              <a:t>() &gt; 0)</a:t>
            </a:r>
          </a:p>
          <a:p>
            <a:r>
              <a:rPr lang="en-GB" sz="1600" dirty="0" smtClean="0">
                <a:solidFill>
                  <a:srgbClr val="000000"/>
                </a:solidFill>
                <a:latin typeface="Consolas"/>
              </a:rPr>
              <a:t>	.</a:t>
            </a:r>
            <a:r>
              <a:rPr lang="en-GB" sz="1600" dirty="0">
                <a:solidFill>
                  <a:srgbClr val="000000"/>
                </a:solidFill>
                <a:latin typeface="Consolas"/>
              </a:rPr>
              <a:t>distinct()</a:t>
            </a:r>
          </a:p>
          <a:p>
            <a:r>
              <a:rPr lang="en-GB" sz="1600" dirty="0" smtClean="0">
                <a:solidFill>
                  <a:srgbClr val="000000"/>
                </a:solidFill>
                <a:latin typeface="Consolas"/>
              </a:rPr>
              <a:t>	.</a:t>
            </a:r>
            <a:r>
              <a:rPr lang="en-GB" sz="1600" dirty="0">
                <a:solidFill>
                  <a:srgbClr val="000000"/>
                </a:solidFill>
                <a:latin typeface="Consolas"/>
              </a:rPr>
              <a:t>collect(</a:t>
            </a:r>
            <a:r>
              <a:rPr lang="en-GB" sz="1600" dirty="0" err="1">
                <a:solidFill>
                  <a:srgbClr val="000000"/>
                </a:solidFill>
                <a:latin typeface="Consolas"/>
              </a:rPr>
              <a:t>Collectors.</a:t>
            </a:r>
            <a:r>
              <a:rPr lang="en-GB" sz="1600" i="1" dirty="0" err="1">
                <a:solidFill>
                  <a:srgbClr val="000000"/>
                </a:solidFill>
                <a:latin typeface="Consolas"/>
              </a:rPr>
              <a:t>groupingBy</a:t>
            </a:r>
            <a:r>
              <a:rPr lang="en-GB" sz="1600" dirty="0">
                <a:solidFill>
                  <a:srgbClr val="000000"/>
                </a:solidFill>
                <a:latin typeface="Consolas"/>
              </a:rPr>
              <a:t>(</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6A3E3E"/>
                </a:solidFill>
                <a:latin typeface="Consolas"/>
              </a:rPr>
              <a:t>w</a:t>
            </a:r>
            <a:r>
              <a:rPr lang="en-GB" sz="1600" dirty="0" err="1">
                <a:solidFill>
                  <a:srgbClr val="000000"/>
                </a:solidFill>
                <a:latin typeface="Consolas"/>
              </a:rPr>
              <a:t>.charAt</a:t>
            </a:r>
            <a:r>
              <a:rPr lang="en-GB" sz="1600" dirty="0">
                <a:solidFill>
                  <a:srgbClr val="000000"/>
                </a:solidFill>
                <a:latin typeface="Consolas"/>
              </a:rPr>
              <a:t>(0)));</a:t>
            </a:r>
          </a:p>
        </p:txBody>
      </p:sp>
    </p:spTree>
    <p:extLst>
      <p:ext uri="{BB962C8B-B14F-4D97-AF65-F5344CB8AC3E}">
        <p14:creationId xmlns:p14="http://schemas.microsoft.com/office/powerpoint/2010/main" val="32022654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Functional programming: no side effects allowed</a:t>
            </a:r>
          </a:p>
          <a:p>
            <a:pPr lvl="1"/>
            <a:r>
              <a:rPr lang="en-GB" dirty="0" smtClean="0"/>
              <a:t>Function never modifies but only produces new data</a:t>
            </a:r>
          </a:p>
          <a:p>
            <a:pPr lvl="1"/>
            <a:r>
              <a:rPr lang="en-GB" dirty="0" smtClean="0"/>
              <a:t>May be called on elements in any order and arbitrary often</a:t>
            </a:r>
          </a:p>
          <a:p>
            <a:pPr lvl="2"/>
            <a:endParaRPr lang="en-GB" dirty="0" smtClean="0"/>
          </a:p>
          <a:p>
            <a:r>
              <a:rPr lang="en-GB" dirty="0" smtClean="0"/>
              <a:t>Java: no means to prevent modifications of fields or variables</a:t>
            </a:r>
          </a:p>
          <a:p>
            <a:r>
              <a:rPr lang="en-GB" dirty="0" smtClean="0"/>
              <a:t>Function passed (lambda or method reference) needs to meet certain requirements</a:t>
            </a:r>
          </a:p>
          <a:p>
            <a:pPr lvl="2"/>
            <a:endParaRPr lang="en-GB" dirty="0"/>
          </a:p>
          <a:p>
            <a:r>
              <a:rPr lang="en-GB" dirty="0" smtClean="0"/>
              <a:t>Stateless</a:t>
            </a:r>
          </a:p>
          <a:p>
            <a:pPr lvl="1"/>
            <a:r>
              <a:rPr lang="en-GB" dirty="0" smtClean="0"/>
              <a:t>Executions of function on different elements must not depend on/affect each other</a:t>
            </a:r>
          </a:p>
          <a:p>
            <a:pPr lvl="1"/>
            <a:r>
              <a:rPr lang="en-GB" dirty="0" smtClean="0"/>
              <a:t>Data must not be modified or accumulated </a:t>
            </a:r>
          </a:p>
          <a:p>
            <a:pPr lvl="1"/>
            <a:r>
              <a:rPr lang="en-GB" dirty="0" smtClean="0"/>
              <a:t>Required by most operations except </a:t>
            </a:r>
            <a:r>
              <a:rPr lang="en-GB" dirty="0" err="1" smtClean="0">
                <a:latin typeface="Consolas" panose="020B0609020204030204" pitchFamily="49" charset="0"/>
                <a:cs typeface="Consolas" panose="020B0609020204030204" pitchFamily="49" charset="0"/>
              </a:rPr>
              <a:t>forEach</a:t>
            </a:r>
            <a:r>
              <a:rPr lang="en-GB" dirty="0" smtClean="0">
                <a:latin typeface="Consolas" panose="020B0609020204030204" pitchFamily="49" charset="0"/>
                <a:cs typeface="Consolas" panose="020B0609020204030204" pitchFamily="49" charset="0"/>
              </a:rPr>
              <a:t>()</a:t>
            </a:r>
            <a:r>
              <a:rPr lang="en-GB" dirty="0" smtClean="0"/>
              <a:t>, </a:t>
            </a:r>
            <a:r>
              <a:rPr lang="en-GB" dirty="0" err="1" smtClean="0">
                <a:latin typeface="Consolas" panose="020B0609020204030204" pitchFamily="49" charset="0"/>
                <a:cs typeface="Consolas" panose="020B0609020204030204" pitchFamily="49" charset="0"/>
              </a:rPr>
              <a:t>forEachOrdered</a:t>
            </a:r>
            <a:r>
              <a:rPr lang="en-GB" dirty="0" smtClean="0">
                <a:latin typeface="Consolas" panose="020B0609020204030204" pitchFamily="49" charset="0"/>
                <a:cs typeface="Consolas" panose="020B0609020204030204" pitchFamily="49" charset="0"/>
              </a:rPr>
              <a:t>()</a:t>
            </a:r>
            <a:r>
              <a:rPr lang="en-GB" dirty="0" smtClean="0"/>
              <a:t> and </a:t>
            </a:r>
            <a:r>
              <a:rPr lang="en-GB" dirty="0" smtClean="0">
                <a:latin typeface="Consolas" panose="020B0609020204030204" pitchFamily="49" charset="0"/>
                <a:cs typeface="Consolas" panose="020B0609020204030204" pitchFamily="49" charset="0"/>
              </a:rPr>
              <a:t>peek()</a:t>
            </a:r>
          </a:p>
          <a:p>
            <a:pPr lvl="2"/>
            <a:endParaRPr lang="en-GB" dirty="0"/>
          </a:p>
          <a:p>
            <a:r>
              <a:rPr lang="en-GB" dirty="0" smtClean="0"/>
              <a:t>Non-interfering</a:t>
            </a:r>
          </a:p>
          <a:p>
            <a:pPr lvl="1"/>
            <a:r>
              <a:rPr lang="en-GB" dirty="0" smtClean="0"/>
              <a:t>Function must not modify underlying stream source</a:t>
            </a:r>
          </a:p>
          <a:p>
            <a:pPr lvl="1"/>
            <a:r>
              <a:rPr lang="en-GB" dirty="0" smtClean="0"/>
              <a:t>General requirement </a:t>
            </a:r>
            <a:endParaRPr lang="en-GB" dirty="0"/>
          </a:p>
        </p:txBody>
      </p:sp>
      <p:sp>
        <p:nvSpPr>
          <p:cNvPr id="3" name="Title 2"/>
          <p:cNvSpPr>
            <a:spLocks noGrp="1"/>
          </p:cNvSpPr>
          <p:nvPr>
            <p:ph type="title"/>
          </p:nvPr>
        </p:nvSpPr>
        <p:spPr/>
        <p:txBody>
          <a:bodyPr/>
          <a:lstStyle/>
          <a:p>
            <a:r>
              <a:rPr lang="en-GB" dirty="0" smtClean="0"/>
              <a:t>Side Effects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67</a:t>
            </a:fld>
            <a:endParaRPr lang="de-CH" dirty="0"/>
          </a:p>
        </p:txBody>
      </p:sp>
    </p:spTree>
    <p:extLst>
      <p:ext uri="{BB962C8B-B14F-4D97-AF65-F5344CB8AC3E}">
        <p14:creationId xmlns:p14="http://schemas.microsoft.com/office/powerpoint/2010/main" val="871500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Side Effects: Examples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68</a:t>
            </a:fld>
            <a:endParaRPr lang="de-CH" dirty="0"/>
          </a:p>
        </p:txBody>
      </p:sp>
      <p:sp>
        <p:nvSpPr>
          <p:cNvPr id="6" name="TextBox 5"/>
          <p:cNvSpPr txBox="1"/>
          <p:nvPr/>
        </p:nvSpPr>
        <p:spPr>
          <a:xfrm>
            <a:off x="611560" y="3428999"/>
            <a:ext cx="4112271" cy="1550031"/>
          </a:xfrm>
          <a:prstGeom prst="rect">
            <a:avLst/>
          </a:prstGeom>
          <a:noFill/>
        </p:spPr>
        <p:txBody>
          <a:bodyPr wrap="none" lIns="36000" tIns="36000" rIns="36000" bIns="36000" rtlCol="0">
            <a:spAutoFit/>
          </a:bodyPr>
          <a:lstStyle/>
          <a:p>
            <a:r>
              <a:rPr lang="en-GB" sz="1600" dirty="0" smtClean="0">
                <a:solidFill>
                  <a:srgbClr val="000000"/>
                </a:solidFill>
                <a:latin typeface="Consolas"/>
              </a:rPr>
              <a:t>List&lt;Integer</a:t>
            </a:r>
            <a:r>
              <a:rPr lang="en-GB" sz="1600" dirty="0">
                <a:solidFill>
                  <a:srgbClr val="000000"/>
                </a:solidFill>
                <a:latin typeface="Consolas"/>
              </a:rPr>
              <a:t>&gt; </a:t>
            </a:r>
            <a:r>
              <a:rPr lang="en-GB" sz="1600" dirty="0" err="1">
                <a:solidFill>
                  <a:srgbClr val="6A3E3E"/>
                </a:solidFill>
                <a:latin typeface="Consolas"/>
              </a:rPr>
              <a:t>underlyingList</a:t>
            </a:r>
            <a:r>
              <a:rPr lang="en-GB" sz="1600" dirty="0">
                <a:solidFill>
                  <a:srgbClr val="000000"/>
                </a:solidFill>
                <a:latin typeface="Consolas"/>
              </a:rPr>
              <a:t> = </a:t>
            </a:r>
            <a:endParaRPr lang="en-GB" sz="1600" dirty="0" smtClean="0">
              <a:solidFill>
                <a:srgbClr val="000000"/>
              </a:solidFill>
              <a:latin typeface="Consolas"/>
            </a:endParaRPr>
          </a:p>
          <a:p>
            <a:r>
              <a:rPr lang="en-GB" sz="1600" dirty="0" smtClean="0">
                <a:solidFill>
                  <a:srgbClr val="000000"/>
                </a:solidFill>
                <a:latin typeface="Consolas"/>
              </a:rPr>
              <a:t>   </a:t>
            </a:r>
            <a:r>
              <a:rPr lang="en-GB" sz="1600" dirty="0" err="1" smtClean="0">
                <a:solidFill>
                  <a:srgbClr val="000000"/>
                </a:solidFill>
                <a:latin typeface="Consolas"/>
              </a:rPr>
              <a:t>Arrays.</a:t>
            </a:r>
            <a:r>
              <a:rPr lang="en-GB" sz="1600" i="1" dirty="0" err="1" smtClean="0">
                <a:solidFill>
                  <a:srgbClr val="000000"/>
                </a:solidFill>
                <a:latin typeface="Consolas"/>
              </a:rPr>
              <a:t>asList</a:t>
            </a:r>
            <a:r>
              <a:rPr lang="en-GB" sz="1600" dirty="0" smtClean="0">
                <a:solidFill>
                  <a:srgbClr val="000000"/>
                </a:solidFill>
                <a:latin typeface="Consolas"/>
              </a:rPr>
              <a:t>(1,2,3,4,5,6,7,8,9</a:t>
            </a:r>
            <a:r>
              <a:rPr lang="en-GB" sz="1600" dirty="0">
                <a:solidFill>
                  <a:srgbClr val="000000"/>
                </a:solidFill>
                <a:latin typeface="Consolas"/>
              </a:rPr>
              <a:t>);</a:t>
            </a:r>
          </a:p>
          <a:p>
            <a:r>
              <a:rPr lang="en-GB" sz="1600" dirty="0" err="1" smtClean="0">
                <a:solidFill>
                  <a:srgbClr val="6A3E3E"/>
                </a:solidFill>
                <a:latin typeface="Consolas"/>
              </a:rPr>
              <a:t>underlyingList</a:t>
            </a:r>
            <a:endParaRPr lang="en-GB" sz="1600" dirty="0">
              <a:solidFill>
                <a:srgbClr val="6A3E3E"/>
              </a:solidFill>
              <a:latin typeface="Consolas"/>
            </a:endParaRPr>
          </a:p>
          <a:p>
            <a:r>
              <a:rPr lang="en-GB" sz="1600" dirty="0" smtClean="0">
                <a:solidFill>
                  <a:srgbClr val="000000"/>
                </a:solidFill>
                <a:latin typeface="Consolas"/>
              </a:rPr>
              <a:t>   .</a:t>
            </a:r>
            <a:r>
              <a:rPr lang="en-GB" sz="1600" dirty="0">
                <a:solidFill>
                  <a:srgbClr val="000000"/>
                </a:solidFill>
                <a:latin typeface="Consolas"/>
              </a:rPr>
              <a:t>stream()</a:t>
            </a:r>
          </a:p>
          <a:p>
            <a:r>
              <a:rPr lang="en-GB" sz="1600" dirty="0" smtClean="0">
                <a:solidFill>
                  <a:srgbClr val="000000"/>
                </a:solidFill>
                <a:latin typeface="Consolas"/>
              </a:rPr>
              <a:t>   .</a:t>
            </a:r>
            <a:r>
              <a:rPr lang="en-GB" sz="1600" dirty="0">
                <a:solidFill>
                  <a:srgbClr val="000000"/>
                </a:solidFill>
                <a:latin typeface="Consolas"/>
              </a:rPr>
              <a:t>map(</a:t>
            </a:r>
            <a:r>
              <a:rPr lang="en-GB" sz="1600" dirty="0" err="1">
                <a:solidFill>
                  <a:srgbClr val="6A3E3E"/>
                </a:solidFill>
                <a:latin typeface="Consolas"/>
              </a:rPr>
              <a:t>i</a:t>
            </a:r>
            <a:r>
              <a:rPr lang="en-GB" sz="1600" dirty="0">
                <a:solidFill>
                  <a:srgbClr val="000000"/>
                </a:solidFill>
                <a:latin typeface="Consolas"/>
              </a:rPr>
              <a:t> -&gt; 2*</a:t>
            </a:r>
            <a:r>
              <a:rPr lang="en-GB" sz="1600" dirty="0" err="1">
                <a:solidFill>
                  <a:srgbClr val="6A3E3E"/>
                </a:solidFill>
                <a:latin typeface="Consolas"/>
              </a:rPr>
              <a:t>i</a:t>
            </a:r>
            <a:r>
              <a:rPr lang="en-GB" sz="1600" dirty="0">
                <a:solidFill>
                  <a:srgbClr val="000000"/>
                </a:solidFill>
                <a:latin typeface="Consolas"/>
              </a:rPr>
              <a:t>)</a:t>
            </a:r>
          </a:p>
          <a:p>
            <a:r>
              <a:rPr lang="en-GB" sz="1600" dirty="0" smtClean="0">
                <a:solidFill>
                  <a:srgbClr val="000000"/>
                </a:solidFill>
                <a:latin typeface="Consolas"/>
              </a:rPr>
              <a:t>   .</a:t>
            </a:r>
            <a:r>
              <a:rPr lang="en-GB" sz="1600" dirty="0" err="1">
                <a:solidFill>
                  <a:srgbClr val="000000"/>
                </a:solidFill>
                <a:latin typeface="Consolas"/>
              </a:rPr>
              <a:t>forEach</a:t>
            </a:r>
            <a:r>
              <a:rPr lang="en-GB" sz="1600" dirty="0">
                <a:solidFill>
                  <a:srgbClr val="000000"/>
                </a:solidFill>
                <a:latin typeface="Consolas"/>
              </a:rPr>
              <a:t>(</a:t>
            </a:r>
            <a:r>
              <a:rPr lang="en-GB" sz="1600" dirty="0" err="1">
                <a:solidFill>
                  <a:srgbClr val="6A3E3E"/>
                </a:solidFill>
                <a:latin typeface="Consolas"/>
              </a:rPr>
              <a:t>underlyingList</a:t>
            </a:r>
            <a:r>
              <a:rPr lang="en-GB" sz="1600" dirty="0">
                <a:solidFill>
                  <a:srgbClr val="000000"/>
                </a:solidFill>
                <a:latin typeface="Consolas"/>
              </a:rPr>
              <a:t>::add</a:t>
            </a:r>
            <a:r>
              <a:rPr lang="en-GB" sz="1600" dirty="0" smtClean="0">
                <a:solidFill>
                  <a:srgbClr val="000000"/>
                </a:solidFill>
                <a:latin typeface="Consolas"/>
              </a:rPr>
              <a:t>);</a:t>
            </a:r>
            <a:endParaRPr lang="en-GB" sz="1600" dirty="0">
              <a:solidFill>
                <a:srgbClr val="000000"/>
              </a:solidFill>
              <a:latin typeface="Consolas"/>
            </a:endParaRPr>
          </a:p>
        </p:txBody>
      </p:sp>
      <p:sp>
        <p:nvSpPr>
          <p:cNvPr id="8" name="TextBox 7"/>
          <p:cNvSpPr txBox="1"/>
          <p:nvPr/>
        </p:nvSpPr>
        <p:spPr>
          <a:xfrm>
            <a:off x="5148064" y="3428999"/>
            <a:ext cx="3551219" cy="1550031"/>
          </a:xfrm>
          <a:prstGeom prst="rect">
            <a:avLst/>
          </a:prstGeom>
          <a:noFill/>
        </p:spPr>
        <p:txBody>
          <a:bodyPr wrap="none" lIns="36000" tIns="36000" rIns="36000" bIns="36000" rtlCol="0">
            <a:spAutoFit/>
          </a:bodyPr>
          <a:lstStyle/>
          <a:p>
            <a:r>
              <a:rPr lang="en-GB" sz="1600" dirty="0" smtClean="0">
                <a:solidFill>
                  <a:srgbClr val="000000"/>
                </a:solidFill>
                <a:latin typeface="Consolas"/>
              </a:rPr>
              <a:t>List&lt;String</a:t>
            </a:r>
            <a:r>
              <a:rPr lang="en-GB" sz="1600" dirty="0">
                <a:solidFill>
                  <a:srgbClr val="000000"/>
                </a:solidFill>
                <a:latin typeface="Consolas"/>
              </a:rPr>
              <a:t>&gt; </a:t>
            </a:r>
            <a:r>
              <a:rPr lang="en-GB" sz="1600" dirty="0" err="1">
                <a:solidFill>
                  <a:srgbClr val="6A3E3E"/>
                </a:solidFill>
                <a:latin typeface="Consolas"/>
              </a:rPr>
              <a:t>streamSource</a:t>
            </a:r>
            <a:r>
              <a:rPr lang="en-GB" sz="1600" dirty="0">
                <a:solidFill>
                  <a:srgbClr val="000000"/>
                </a:solidFill>
                <a:latin typeface="Consolas"/>
              </a:rPr>
              <a:t> </a:t>
            </a:r>
            <a:r>
              <a:rPr lang="en-GB" sz="1600" dirty="0" smtClean="0">
                <a:solidFill>
                  <a:srgbClr val="000000"/>
                </a:solidFill>
                <a:latin typeface="Consolas"/>
              </a:rPr>
              <a:t>= …</a:t>
            </a:r>
            <a:endParaRPr lang="en-GB" sz="1600" b="1" dirty="0">
              <a:solidFill>
                <a:srgbClr val="000000"/>
              </a:solidFill>
              <a:latin typeface="Consolas"/>
            </a:endParaRPr>
          </a:p>
          <a:p>
            <a:r>
              <a:rPr lang="en-GB" sz="1600" dirty="0" err="1">
                <a:solidFill>
                  <a:srgbClr val="6A3E3E"/>
                </a:solidFill>
                <a:latin typeface="Consolas"/>
              </a:rPr>
              <a:t>streamSource</a:t>
            </a:r>
            <a:endParaRPr lang="en-GB" sz="1600" dirty="0">
              <a:solidFill>
                <a:srgbClr val="6A3E3E"/>
              </a:solidFill>
              <a:latin typeface="Consolas"/>
            </a:endParaRPr>
          </a:p>
          <a:p>
            <a:r>
              <a:rPr lang="en-GB" sz="1600" dirty="0" smtClean="0">
                <a:solidFill>
                  <a:srgbClr val="000000"/>
                </a:solidFill>
                <a:latin typeface="Consolas"/>
              </a:rPr>
              <a:t>   .</a:t>
            </a:r>
            <a:r>
              <a:rPr lang="en-GB" sz="1600" dirty="0" err="1">
                <a:solidFill>
                  <a:srgbClr val="000000"/>
                </a:solidFill>
                <a:latin typeface="Consolas"/>
              </a:rPr>
              <a:t>parallelStream</a:t>
            </a:r>
            <a:r>
              <a:rPr lang="en-GB" sz="1600" dirty="0">
                <a:solidFill>
                  <a:srgbClr val="000000"/>
                </a:solidFill>
                <a:latin typeface="Consolas"/>
              </a:rPr>
              <a:t>()</a:t>
            </a:r>
          </a:p>
          <a:p>
            <a:r>
              <a:rPr lang="en-GB" sz="1600" dirty="0" smtClean="0">
                <a:solidFill>
                  <a:srgbClr val="000000"/>
                </a:solidFill>
                <a:latin typeface="Consolas"/>
              </a:rPr>
              <a:t>   .</a:t>
            </a:r>
            <a:r>
              <a:rPr lang="en-GB" sz="1600" dirty="0">
                <a:solidFill>
                  <a:srgbClr val="000000"/>
                </a:solidFill>
                <a:latin typeface="Consolas"/>
              </a:rPr>
              <a:t>filter(</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6A3E3E"/>
                </a:solidFill>
                <a:latin typeface="Consolas"/>
              </a:rPr>
              <a:t>w</a:t>
            </a:r>
            <a:r>
              <a:rPr lang="en-GB" sz="1600" dirty="0" err="1">
                <a:solidFill>
                  <a:srgbClr val="000000"/>
                </a:solidFill>
                <a:latin typeface="Consolas"/>
              </a:rPr>
              <a:t>.length</a:t>
            </a:r>
            <a:r>
              <a:rPr lang="en-GB" sz="1600" dirty="0">
                <a:solidFill>
                  <a:srgbClr val="000000"/>
                </a:solidFill>
                <a:latin typeface="Consolas"/>
              </a:rPr>
              <a:t>() &gt; 0)</a:t>
            </a:r>
          </a:p>
          <a:p>
            <a:r>
              <a:rPr lang="en-GB" sz="1600" dirty="0" smtClean="0">
                <a:solidFill>
                  <a:srgbClr val="000000"/>
                </a:solidFill>
                <a:latin typeface="Consolas"/>
              </a:rPr>
              <a:t>   .</a:t>
            </a:r>
            <a:r>
              <a:rPr lang="en-GB" sz="1600" dirty="0">
                <a:solidFill>
                  <a:srgbClr val="000000"/>
                </a:solidFill>
                <a:latin typeface="Consolas"/>
              </a:rPr>
              <a:t>map(</a:t>
            </a:r>
            <a:r>
              <a:rPr lang="en-GB" sz="1600" dirty="0">
                <a:solidFill>
                  <a:srgbClr val="6A3E3E"/>
                </a:solidFill>
                <a:latin typeface="Consolas"/>
              </a:rPr>
              <a:t>w</a:t>
            </a:r>
            <a:r>
              <a:rPr lang="en-GB" sz="1600" dirty="0">
                <a:solidFill>
                  <a:srgbClr val="000000"/>
                </a:solidFill>
                <a:latin typeface="Consolas"/>
              </a:rPr>
              <a:t> -&gt; </a:t>
            </a:r>
            <a:r>
              <a:rPr lang="en-GB" sz="1600" dirty="0" err="1">
                <a:solidFill>
                  <a:srgbClr val="6A3E3E"/>
                </a:solidFill>
                <a:latin typeface="Consolas"/>
              </a:rPr>
              <a:t>w</a:t>
            </a:r>
            <a:r>
              <a:rPr lang="en-GB" sz="1600" dirty="0" err="1">
                <a:solidFill>
                  <a:srgbClr val="000000"/>
                </a:solidFill>
                <a:latin typeface="Consolas"/>
              </a:rPr>
              <a:t>.charAt</a:t>
            </a:r>
            <a:r>
              <a:rPr lang="en-GB" sz="1600" dirty="0">
                <a:solidFill>
                  <a:srgbClr val="000000"/>
                </a:solidFill>
                <a:latin typeface="Consolas"/>
              </a:rPr>
              <a:t>(0))</a:t>
            </a:r>
          </a:p>
          <a:p>
            <a:r>
              <a:rPr lang="en-GB" sz="1600" dirty="0" smtClean="0">
                <a:solidFill>
                  <a:srgbClr val="000000"/>
                </a:solidFill>
                <a:latin typeface="Consolas"/>
              </a:rPr>
              <a:t>   .</a:t>
            </a:r>
            <a:r>
              <a:rPr lang="en-GB" sz="1600" dirty="0" err="1">
                <a:solidFill>
                  <a:srgbClr val="000000"/>
                </a:solidFill>
                <a:latin typeface="Consolas"/>
              </a:rPr>
              <a:t>forEach</a:t>
            </a:r>
            <a:r>
              <a:rPr lang="en-GB" sz="1600" dirty="0">
                <a:solidFill>
                  <a:srgbClr val="000000"/>
                </a:solidFill>
                <a:latin typeface="Consolas"/>
              </a:rPr>
              <a:t>(</a:t>
            </a:r>
            <a:r>
              <a:rPr lang="en-GB" sz="1600" dirty="0" err="1">
                <a:solidFill>
                  <a:srgbClr val="000000"/>
                </a:solidFill>
                <a:latin typeface="Consolas"/>
              </a:rPr>
              <a:t>System.</a:t>
            </a:r>
            <a:r>
              <a:rPr lang="en-GB" sz="1600" b="1" i="1" dirty="0" err="1">
                <a:solidFill>
                  <a:srgbClr val="0000C0"/>
                </a:solidFill>
                <a:latin typeface="Consolas"/>
              </a:rPr>
              <a:t>out</a:t>
            </a:r>
            <a:r>
              <a:rPr lang="en-GB" sz="1600" dirty="0">
                <a:solidFill>
                  <a:srgbClr val="000000"/>
                </a:solidFill>
                <a:latin typeface="Consolas"/>
              </a:rPr>
              <a:t>::print</a:t>
            </a:r>
            <a:r>
              <a:rPr lang="en-GB" sz="1600" dirty="0" smtClean="0">
                <a:solidFill>
                  <a:srgbClr val="000000"/>
                </a:solidFill>
                <a:latin typeface="Consolas"/>
              </a:rPr>
              <a:t>);</a:t>
            </a:r>
            <a:endParaRPr lang="en-GB" sz="1600" dirty="0">
              <a:solidFill>
                <a:srgbClr val="000000"/>
              </a:solidFill>
              <a:latin typeface="Consolas"/>
            </a:endParaRPr>
          </a:p>
        </p:txBody>
      </p:sp>
      <p:sp>
        <p:nvSpPr>
          <p:cNvPr id="9" name="TextBox 8"/>
          <p:cNvSpPr txBox="1"/>
          <p:nvPr/>
        </p:nvSpPr>
        <p:spPr>
          <a:xfrm>
            <a:off x="1337658" y="1772816"/>
            <a:ext cx="6468685" cy="1057588"/>
          </a:xfrm>
          <a:prstGeom prst="rect">
            <a:avLst/>
          </a:prstGeom>
          <a:noFill/>
        </p:spPr>
        <p:txBody>
          <a:bodyPr wrap="none" lIns="36000" tIns="36000" rIns="36000" bIns="36000" rtlCol="0">
            <a:spAutoFit/>
          </a:bodyPr>
          <a:lstStyle/>
          <a:p>
            <a:r>
              <a:rPr lang="en-GB" sz="1600" dirty="0" smtClean="0">
                <a:solidFill>
                  <a:srgbClr val="000000"/>
                </a:solidFill>
                <a:latin typeface="Consolas"/>
              </a:rPr>
              <a:t>List&lt;String</a:t>
            </a:r>
            <a:r>
              <a:rPr lang="en-GB" sz="1600" dirty="0">
                <a:solidFill>
                  <a:srgbClr val="000000"/>
                </a:solidFill>
                <a:latin typeface="Consolas"/>
              </a:rPr>
              <a:t>&gt; </a:t>
            </a:r>
            <a:r>
              <a:rPr lang="en-GB" sz="1600" dirty="0" err="1">
                <a:solidFill>
                  <a:srgbClr val="6A3E3E"/>
                </a:solidFill>
                <a:latin typeface="Consolas"/>
              </a:rPr>
              <a:t>streamSource</a:t>
            </a:r>
            <a:r>
              <a:rPr lang="en-GB" sz="1600" dirty="0">
                <a:solidFill>
                  <a:srgbClr val="000000"/>
                </a:solidFill>
                <a:latin typeface="Consolas"/>
              </a:rPr>
              <a:t> = …</a:t>
            </a:r>
            <a:endParaRPr lang="en-GB" sz="1600" b="1" dirty="0">
              <a:solidFill>
                <a:srgbClr val="000000"/>
              </a:solidFill>
              <a:latin typeface="Consolas"/>
            </a:endParaRPr>
          </a:p>
          <a:p>
            <a:r>
              <a:rPr lang="en-GB" sz="1600" dirty="0" err="1" smtClean="0">
                <a:solidFill>
                  <a:srgbClr val="000000"/>
                </a:solidFill>
                <a:latin typeface="Consolas"/>
              </a:rPr>
              <a:t>StringBuffer</a:t>
            </a:r>
            <a:r>
              <a:rPr lang="en-GB" sz="1600" dirty="0" smtClean="0">
                <a:solidFill>
                  <a:srgbClr val="000000"/>
                </a:solidFill>
                <a:latin typeface="Consolas"/>
              </a:rPr>
              <a:t> </a:t>
            </a:r>
            <a:r>
              <a:rPr lang="en-GB" sz="1600" dirty="0" err="1">
                <a:solidFill>
                  <a:srgbClr val="6A3E3E"/>
                </a:solidFill>
                <a:latin typeface="Consolas"/>
              </a:rPr>
              <a:t>sb</a:t>
            </a:r>
            <a:r>
              <a:rPr lang="en-GB" sz="1600" dirty="0">
                <a:solidFill>
                  <a:srgbClr val="000000"/>
                </a:solidFill>
                <a:latin typeface="Consolas"/>
              </a:rPr>
              <a:t> = </a:t>
            </a:r>
            <a:r>
              <a:rPr lang="en-GB" sz="1600" dirty="0">
                <a:solidFill>
                  <a:srgbClr val="7F0055"/>
                </a:solidFill>
                <a:latin typeface="Consolas"/>
              </a:rPr>
              <a:t>new</a:t>
            </a:r>
            <a:r>
              <a:rPr lang="en-GB" sz="1600" dirty="0">
                <a:solidFill>
                  <a:srgbClr val="000000"/>
                </a:solidFill>
                <a:latin typeface="Consolas"/>
              </a:rPr>
              <a:t> </a:t>
            </a:r>
            <a:r>
              <a:rPr lang="en-GB" sz="1600" dirty="0" err="1">
                <a:solidFill>
                  <a:srgbClr val="000000"/>
                </a:solidFill>
                <a:latin typeface="Consolas"/>
              </a:rPr>
              <a:t>StringBuffer</a:t>
            </a:r>
            <a:r>
              <a:rPr lang="en-GB" sz="1600" dirty="0">
                <a:solidFill>
                  <a:srgbClr val="000000"/>
                </a:solidFill>
                <a:latin typeface="Consolas"/>
              </a:rPr>
              <a:t>();</a:t>
            </a:r>
          </a:p>
          <a:p>
            <a:r>
              <a:rPr lang="en-GB" sz="1600" dirty="0" err="1">
                <a:solidFill>
                  <a:srgbClr val="6A3E3E"/>
                </a:solidFill>
                <a:latin typeface="Consolas"/>
              </a:rPr>
              <a:t>streamSource</a:t>
            </a:r>
            <a:r>
              <a:rPr lang="en-GB" sz="1600" dirty="0" err="1">
                <a:solidFill>
                  <a:srgbClr val="000000"/>
                </a:solidFill>
                <a:latin typeface="Consolas"/>
              </a:rPr>
              <a:t>.parallelStream</a:t>
            </a:r>
            <a:r>
              <a:rPr lang="en-GB" sz="1600" dirty="0">
                <a:solidFill>
                  <a:srgbClr val="000000"/>
                </a:solidFill>
                <a:latin typeface="Consolas"/>
              </a:rPr>
              <a:t>().</a:t>
            </a:r>
            <a:r>
              <a:rPr lang="en-GB" sz="1600" dirty="0" err="1">
                <a:solidFill>
                  <a:srgbClr val="000000"/>
                </a:solidFill>
                <a:latin typeface="Consolas"/>
              </a:rPr>
              <a:t>forEach</a:t>
            </a:r>
            <a:r>
              <a:rPr lang="en-GB" sz="1600" dirty="0">
                <a:solidFill>
                  <a:srgbClr val="000000"/>
                </a:solidFill>
                <a:latin typeface="Consolas"/>
              </a:rPr>
              <a:t>(</a:t>
            </a:r>
            <a:r>
              <a:rPr lang="en-GB" sz="1600" dirty="0">
                <a:solidFill>
                  <a:srgbClr val="6A3E3E"/>
                </a:solidFill>
                <a:latin typeface="Consolas"/>
              </a:rPr>
              <a:t>s</a:t>
            </a:r>
            <a:r>
              <a:rPr lang="en-GB" sz="1600" dirty="0">
                <a:solidFill>
                  <a:srgbClr val="000000"/>
                </a:solidFill>
                <a:latin typeface="Consolas"/>
              </a:rPr>
              <a:t> -&gt; </a:t>
            </a:r>
            <a:r>
              <a:rPr lang="en-GB" sz="1600" dirty="0" err="1">
                <a:solidFill>
                  <a:srgbClr val="6A3E3E"/>
                </a:solidFill>
                <a:latin typeface="Consolas"/>
              </a:rPr>
              <a:t>sb</a:t>
            </a:r>
            <a:r>
              <a:rPr lang="en-GB" sz="1600" dirty="0" err="1">
                <a:solidFill>
                  <a:srgbClr val="000000"/>
                </a:solidFill>
                <a:latin typeface="Consolas"/>
              </a:rPr>
              <a:t>.append</a:t>
            </a:r>
            <a:r>
              <a:rPr lang="en-GB" sz="1600" dirty="0">
                <a:solidFill>
                  <a:srgbClr val="000000"/>
                </a:solidFill>
                <a:latin typeface="Consolas"/>
              </a:rPr>
              <a:t>(</a:t>
            </a:r>
            <a:r>
              <a:rPr lang="en-GB" sz="1600" dirty="0">
                <a:solidFill>
                  <a:srgbClr val="6A3E3E"/>
                </a:solidFill>
                <a:latin typeface="Consolas"/>
              </a:rPr>
              <a:t>s</a:t>
            </a:r>
            <a:r>
              <a:rPr lang="en-GB" sz="1600" dirty="0">
                <a:solidFill>
                  <a:srgbClr val="000000"/>
                </a:solidFill>
                <a:latin typeface="Consolas"/>
              </a:rPr>
              <a:t>));</a:t>
            </a:r>
          </a:p>
          <a:p>
            <a:r>
              <a:rPr lang="en-GB" sz="1600" dirty="0">
                <a:solidFill>
                  <a:srgbClr val="000000"/>
                </a:solidFill>
                <a:latin typeface="Consolas"/>
              </a:rPr>
              <a:t>String </a:t>
            </a:r>
            <a:r>
              <a:rPr lang="en-GB" sz="1600" dirty="0" err="1">
                <a:solidFill>
                  <a:srgbClr val="6A3E3E"/>
                </a:solidFill>
                <a:latin typeface="Consolas"/>
              </a:rPr>
              <a:t>resultString</a:t>
            </a:r>
            <a:r>
              <a:rPr lang="en-GB" sz="1600" dirty="0">
                <a:solidFill>
                  <a:srgbClr val="000000"/>
                </a:solidFill>
                <a:latin typeface="Consolas"/>
              </a:rPr>
              <a:t> = </a:t>
            </a:r>
            <a:r>
              <a:rPr lang="en-GB" sz="1600" dirty="0" err="1">
                <a:solidFill>
                  <a:srgbClr val="6A3E3E"/>
                </a:solidFill>
                <a:latin typeface="Consolas"/>
              </a:rPr>
              <a:t>sb</a:t>
            </a:r>
            <a:r>
              <a:rPr lang="en-GB" sz="1600" dirty="0" err="1">
                <a:solidFill>
                  <a:srgbClr val="000000"/>
                </a:solidFill>
                <a:latin typeface="Consolas"/>
              </a:rPr>
              <a:t>.toString</a:t>
            </a:r>
            <a:r>
              <a:rPr lang="en-GB" sz="1600" dirty="0" smtClean="0">
                <a:solidFill>
                  <a:srgbClr val="000000"/>
                </a:solidFill>
                <a:latin typeface="Consolas"/>
              </a:rPr>
              <a:t>();</a:t>
            </a:r>
            <a:endParaRPr lang="en-GB" sz="1600" dirty="0">
              <a:solidFill>
                <a:srgbClr val="000000"/>
              </a:solidFill>
              <a:latin typeface="Consolas"/>
            </a:endParaRPr>
          </a:p>
        </p:txBody>
      </p:sp>
    </p:spTree>
    <p:extLst>
      <p:ext uri="{BB962C8B-B14F-4D97-AF65-F5344CB8AC3E}">
        <p14:creationId xmlns:p14="http://schemas.microsoft.com/office/powerpoint/2010/main" val="12525010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Before Java 8 annotations could only be applied to declarations</a:t>
            </a:r>
          </a:p>
          <a:p>
            <a:r>
              <a:rPr lang="en-CA" dirty="0" smtClean="0"/>
              <a:t>As of Java 8 release, annotations can be applied to any type use</a:t>
            </a:r>
          </a:p>
        </p:txBody>
      </p:sp>
      <p:sp>
        <p:nvSpPr>
          <p:cNvPr id="3" name="Title 2"/>
          <p:cNvSpPr>
            <a:spLocks noGrp="1"/>
          </p:cNvSpPr>
          <p:nvPr>
            <p:ph type="title"/>
          </p:nvPr>
        </p:nvSpPr>
        <p:spPr/>
        <p:txBody>
          <a:bodyPr/>
          <a:lstStyle/>
          <a:p>
            <a:r>
              <a:rPr lang="en-US" dirty="0" smtClean="0"/>
              <a:t>Java 8: </a:t>
            </a:r>
            <a:r>
              <a:rPr lang="en-CA" dirty="0"/>
              <a:t>Type </a:t>
            </a:r>
            <a:r>
              <a:rPr lang="en-CA" dirty="0" smtClean="0"/>
              <a:t>annotations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69</a:t>
            </a:fld>
            <a:endParaRPr lang="de-CH" dirty="0"/>
          </a:p>
        </p:txBody>
      </p:sp>
      <p:sp>
        <p:nvSpPr>
          <p:cNvPr id="5" name="TextBox 4"/>
          <p:cNvSpPr txBox="1"/>
          <p:nvPr/>
        </p:nvSpPr>
        <p:spPr>
          <a:xfrm>
            <a:off x="683568" y="2420888"/>
            <a:ext cx="7776864" cy="4365104"/>
          </a:xfrm>
          <a:prstGeom prst="rect">
            <a:avLst/>
          </a:prstGeom>
          <a:noFill/>
        </p:spPr>
        <p:txBody>
          <a:bodyPr wrap="none" lIns="36000" tIns="36000" rIns="36000" bIns="36000" rtlCol="0">
            <a:noAutofit/>
          </a:bodyPr>
          <a:lstStyle/>
          <a:p>
            <a:r>
              <a:rPr lang="en-GB" sz="1600" dirty="0">
                <a:solidFill>
                  <a:srgbClr val="646464"/>
                </a:solidFill>
                <a:latin typeface="Consolas"/>
              </a:rPr>
              <a:t>@</a:t>
            </a:r>
            <a:r>
              <a:rPr lang="en-GB" sz="1600" dirty="0" smtClean="0">
                <a:solidFill>
                  <a:srgbClr val="646464"/>
                </a:solidFill>
                <a:latin typeface="Consolas"/>
              </a:rPr>
              <a:t>Retention</a:t>
            </a:r>
            <a:r>
              <a:rPr lang="en-GB" sz="1600" dirty="0" smtClean="0">
                <a:solidFill>
                  <a:srgbClr val="000000"/>
                </a:solidFill>
                <a:latin typeface="Consolas"/>
              </a:rPr>
              <a:t>(</a:t>
            </a:r>
            <a:r>
              <a:rPr lang="en-GB" sz="1600" dirty="0" err="1" smtClean="0">
                <a:solidFill>
                  <a:srgbClr val="000000"/>
                </a:solidFill>
                <a:latin typeface="Consolas"/>
              </a:rPr>
              <a:t>RetentionPolicy.</a:t>
            </a:r>
            <a:r>
              <a:rPr lang="en-GB" sz="1600" i="1" dirty="0" err="1" smtClean="0">
                <a:solidFill>
                  <a:srgbClr val="0000C0"/>
                </a:solidFill>
                <a:latin typeface="Consolas"/>
              </a:rPr>
              <a:t>SOURCE</a:t>
            </a:r>
            <a:r>
              <a:rPr lang="en-GB" sz="1600" i="1" dirty="0" smtClean="0">
                <a:solidFill>
                  <a:srgbClr val="000000"/>
                </a:solidFill>
                <a:latin typeface="Consolas"/>
              </a:rPr>
              <a:t>)</a:t>
            </a:r>
            <a:endParaRPr lang="en-GB" sz="1600" i="1" dirty="0">
              <a:solidFill>
                <a:srgbClr val="000000"/>
              </a:solidFill>
              <a:latin typeface="Consolas"/>
            </a:endParaRPr>
          </a:p>
          <a:p>
            <a:r>
              <a:rPr lang="en-GB" sz="1600" dirty="0">
                <a:solidFill>
                  <a:srgbClr val="646464"/>
                </a:solidFill>
                <a:latin typeface="Consolas"/>
              </a:rPr>
              <a:t>@Target</a:t>
            </a:r>
            <a:r>
              <a:rPr lang="en-GB" sz="1600" dirty="0">
                <a:solidFill>
                  <a:srgbClr val="000000"/>
                </a:solidFill>
                <a:latin typeface="Consolas"/>
              </a:rPr>
              <a:t>({ </a:t>
            </a:r>
            <a:r>
              <a:rPr lang="en-GB" sz="1600" dirty="0" err="1">
                <a:solidFill>
                  <a:srgbClr val="000000"/>
                </a:solidFill>
                <a:latin typeface="Consolas"/>
              </a:rPr>
              <a:t>ElementType.TYPE_USE</a:t>
            </a:r>
            <a:r>
              <a:rPr lang="en-GB" sz="1600" dirty="0">
                <a:solidFill>
                  <a:srgbClr val="000000"/>
                </a:solidFill>
                <a:latin typeface="Consolas"/>
              </a:rPr>
              <a:t>, </a:t>
            </a:r>
            <a:r>
              <a:rPr lang="en-GB" sz="1600" dirty="0" err="1">
                <a:solidFill>
                  <a:srgbClr val="000000"/>
                </a:solidFill>
                <a:latin typeface="Consolas"/>
              </a:rPr>
              <a:t>ElementType.TYPE_PARAMETER</a:t>
            </a:r>
            <a:r>
              <a:rPr lang="en-GB" sz="1600" dirty="0">
                <a:solidFill>
                  <a:srgbClr val="000000"/>
                </a:solidFill>
                <a:latin typeface="Consolas"/>
              </a:rPr>
              <a:t> })</a:t>
            </a:r>
          </a:p>
          <a:p>
            <a:r>
              <a:rPr lang="en-GB" sz="1600" dirty="0">
                <a:solidFill>
                  <a:srgbClr val="646464"/>
                </a:solidFill>
                <a:latin typeface="Consolas"/>
              </a:rPr>
              <a:t>@</a:t>
            </a:r>
            <a:r>
              <a:rPr lang="en-GB" sz="1600" dirty="0" err="1">
                <a:solidFill>
                  <a:srgbClr val="000000"/>
                </a:solidFill>
                <a:latin typeface="Consolas"/>
              </a:rPr>
              <a:t>TypeQualifier</a:t>
            </a:r>
            <a:endParaRPr lang="en-GB" sz="1600" dirty="0">
              <a:solidFill>
                <a:srgbClr val="000000"/>
              </a:solidFill>
              <a:latin typeface="Consolas"/>
            </a:endParaRP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dirty="0" err="1">
                <a:solidFill>
                  <a:srgbClr val="646464"/>
                </a:solidFill>
                <a:latin typeface="Consolas"/>
              </a:rPr>
              <a:t>NonNull</a:t>
            </a:r>
            <a:r>
              <a:rPr lang="en-GB" sz="1600" dirty="0">
                <a:solidFill>
                  <a:srgbClr val="000000"/>
                </a:solidFill>
                <a:latin typeface="Consolas"/>
              </a:rPr>
              <a:t> {</a:t>
            </a:r>
          </a:p>
          <a:p>
            <a:r>
              <a:rPr lang="en-GB" sz="1600" dirty="0" smtClean="0">
                <a:solidFill>
                  <a:srgbClr val="000000"/>
                </a:solidFill>
                <a:latin typeface="Consolas"/>
              </a:rPr>
              <a:t>}</a:t>
            </a:r>
          </a:p>
          <a:p>
            <a:endParaRPr lang="en-GB" sz="1600" dirty="0">
              <a:latin typeface="Consolas"/>
            </a:endParaRPr>
          </a:p>
          <a:p>
            <a:r>
              <a:rPr lang="en-GB" sz="1600" dirty="0">
                <a:solidFill>
                  <a:srgbClr val="646464"/>
                </a:solidFill>
                <a:latin typeface="Consolas"/>
              </a:rPr>
              <a:t>@</a:t>
            </a:r>
            <a:r>
              <a:rPr lang="en-GB" sz="1600" dirty="0" err="1">
                <a:solidFill>
                  <a:srgbClr val="646464"/>
                </a:solidFill>
                <a:latin typeface="Consolas"/>
              </a:rPr>
              <a:t>NonNull</a:t>
            </a:r>
            <a:r>
              <a:rPr lang="en-GB" sz="1600" dirty="0">
                <a:solidFill>
                  <a:srgbClr val="000000"/>
                </a:solidFill>
                <a:latin typeface="Consolas"/>
              </a:rPr>
              <a:t> String </a:t>
            </a:r>
            <a:r>
              <a:rPr lang="en-GB" sz="1600" dirty="0" err="1">
                <a:solidFill>
                  <a:srgbClr val="0000C0"/>
                </a:solidFill>
                <a:latin typeface="Consolas"/>
              </a:rPr>
              <a:t>str</a:t>
            </a:r>
            <a:r>
              <a:rPr lang="en-GB" sz="1600" dirty="0" smtClean="0">
                <a:solidFill>
                  <a:srgbClr val="000000"/>
                </a:solidFill>
                <a:latin typeface="Consolas"/>
              </a:rPr>
              <a:t>;</a:t>
            </a:r>
          </a:p>
          <a:p>
            <a:endParaRPr lang="en-GB" sz="1600" u="sng" dirty="0">
              <a:solidFill>
                <a:srgbClr val="000000"/>
              </a:solidFill>
              <a:latin typeface="Consolas"/>
            </a:endParaRPr>
          </a:p>
          <a:p>
            <a:endParaRPr lang="en-GB" sz="1600" dirty="0">
              <a:latin typeface="Consolas"/>
            </a:endParaRP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smtClean="0">
                <a:solidFill>
                  <a:srgbClr val="000000"/>
                </a:solidFill>
                <a:latin typeface="Consolas"/>
              </a:rPr>
              <a:t>receive(</a:t>
            </a:r>
            <a:r>
              <a:rPr lang="en-GB" sz="1600" dirty="0" smtClean="0">
                <a:solidFill>
                  <a:srgbClr val="646464"/>
                </a:solidFill>
                <a:latin typeface="Consolas"/>
              </a:rPr>
              <a:t>@</a:t>
            </a:r>
            <a:r>
              <a:rPr lang="en-GB" sz="1600" dirty="0" err="1">
                <a:solidFill>
                  <a:srgbClr val="000000"/>
                </a:solidFill>
                <a:latin typeface="Consolas"/>
              </a:rPr>
              <a:t>ReadOnly</a:t>
            </a:r>
            <a:r>
              <a:rPr lang="en-GB" sz="1600" dirty="0">
                <a:solidFill>
                  <a:srgbClr val="000000"/>
                </a:solidFill>
                <a:latin typeface="Consolas"/>
              </a:rPr>
              <a:t> Message </a:t>
            </a:r>
            <a:r>
              <a:rPr lang="en-GB" sz="1600" dirty="0" err="1">
                <a:solidFill>
                  <a:srgbClr val="000000"/>
                </a:solidFill>
                <a:latin typeface="Consolas"/>
              </a:rPr>
              <a:t>msg</a:t>
            </a:r>
            <a:r>
              <a:rPr lang="en-GB" sz="1600" dirty="0">
                <a:solidFill>
                  <a:srgbClr val="000000"/>
                </a:solidFill>
                <a:latin typeface="Consolas"/>
              </a:rPr>
              <a:t>) </a:t>
            </a:r>
            <a:r>
              <a:rPr lang="en-GB" sz="1600" b="1" dirty="0">
                <a:solidFill>
                  <a:srgbClr val="7F0055"/>
                </a:solidFill>
                <a:latin typeface="Consolas"/>
              </a:rPr>
              <a:t>throws</a:t>
            </a:r>
            <a:r>
              <a:rPr lang="en-GB" sz="1600" dirty="0">
                <a:solidFill>
                  <a:srgbClr val="000000"/>
                </a:solidFill>
                <a:latin typeface="Consolas"/>
              </a:rPr>
              <a:t> </a:t>
            </a:r>
            <a:r>
              <a:rPr lang="en-GB" sz="1600" dirty="0">
                <a:solidFill>
                  <a:srgbClr val="646464"/>
                </a:solidFill>
                <a:latin typeface="Consolas"/>
              </a:rPr>
              <a:t>@</a:t>
            </a:r>
            <a:r>
              <a:rPr lang="en-GB" sz="1600" dirty="0">
                <a:solidFill>
                  <a:srgbClr val="000000"/>
                </a:solidFill>
                <a:latin typeface="Consolas"/>
              </a:rPr>
              <a:t>Critical </a:t>
            </a:r>
            <a:r>
              <a:rPr lang="en-GB" sz="1600" dirty="0" smtClean="0">
                <a:solidFill>
                  <a:srgbClr val="000000"/>
                </a:solidFill>
                <a:latin typeface="Consolas"/>
              </a:rPr>
              <a:t>Exception </a:t>
            </a:r>
            <a:r>
              <a:rPr lang="en-GB" sz="1600" dirty="0">
                <a:solidFill>
                  <a:srgbClr val="000000"/>
                </a:solidFill>
                <a:latin typeface="Consolas"/>
              </a:rPr>
              <a:t>{</a:t>
            </a:r>
          </a:p>
          <a:p>
            <a:r>
              <a:rPr lang="en-GB" sz="1600" b="1" dirty="0" smtClean="0">
                <a:solidFill>
                  <a:srgbClr val="7F0055"/>
                </a:solidFill>
                <a:latin typeface="Consolas"/>
              </a:rPr>
              <a:t>    new</a:t>
            </a:r>
            <a:r>
              <a:rPr lang="en-GB" sz="1600" b="1" dirty="0" smtClean="0">
                <a:solidFill>
                  <a:srgbClr val="000000"/>
                </a:solidFill>
                <a:latin typeface="Consolas"/>
              </a:rPr>
              <a:t> </a:t>
            </a:r>
            <a:r>
              <a:rPr lang="en-GB" sz="1600" dirty="0">
                <a:solidFill>
                  <a:srgbClr val="646464"/>
                </a:solidFill>
                <a:latin typeface="Consolas"/>
              </a:rPr>
              <a:t>@</a:t>
            </a:r>
            <a:r>
              <a:rPr lang="en-GB" sz="1600" dirty="0">
                <a:solidFill>
                  <a:srgbClr val="000000"/>
                </a:solidFill>
                <a:latin typeface="Consolas"/>
              </a:rPr>
              <a:t>Immutable Response();</a:t>
            </a:r>
          </a:p>
          <a:p>
            <a:r>
              <a:rPr lang="en-GB" sz="1600" dirty="0">
                <a:solidFill>
                  <a:srgbClr val="000000"/>
                </a:solidFill>
                <a:latin typeface="Consolas"/>
              </a:rPr>
              <a:t>}</a:t>
            </a:r>
          </a:p>
          <a:p>
            <a:endParaRPr lang="en-GB" sz="1600" dirty="0" smtClean="0">
              <a:latin typeface="Consolas"/>
            </a:endParaRPr>
          </a:p>
          <a:p>
            <a:endParaRPr lang="en-GB" sz="1600" dirty="0" smtClean="0">
              <a:latin typeface="Consolas"/>
            </a:endParaRPr>
          </a:p>
          <a:p>
            <a:endParaRPr lang="en-GB" sz="1600" dirty="0" smtClean="0">
              <a:solidFill>
                <a:srgbClr val="000000"/>
              </a:solidFill>
              <a:latin typeface="Consolas"/>
            </a:endParaRPr>
          </a:p>
          <a:p>
            <a:endParaRPr lang="en-GB" sz="1600" dirty="0">
              <a:solidFill>
                <a:srgbClr val="000000"/>
              </a:solidFill>
              <a:latin typeface="Consolas"/>
            </a:endParaRPr>
          </a:p>
        </p:txBody>
      </p:sp>
    </p:spTree>
    <p:extLst>
      <p:ext uri="{BB962C8B-B14F-4D97-AF65-F5344CB8AC3E}">
        <p14:creationId xmlns:p14="http://schemas.microsoft.com/office/powerpoint/2010/main" val="3939890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z="2000" dirty="0" err="1" smtClean="0"/>
              <a:t>ServiceLoader</a:t>
            </a:r>
            <a:r>
              <a:rPr lang="en-US" sz="2000" dirty="0" smtClean="0"/>
              <a:t> now a standard and hence replaces </a:t>
            </a:r>
            <a:r>
              <a:rPr lang="en-US" sz="2000" dirty="0" err="1" smtClean="0"/>
              <a:t>ServiceLocator</a:t>
            </a:r>
            <a:endParaRPr lang="en-US" sz="2000" dirty="0" smtClean="0"/>
          </a:p>
          <a:p>
            <a:pPr marL="0" indent="0">
              <a:buNone/>
            </a:pPr>
            <a:r>
              <a:rPr lang="en-US" sz="2000" dirty="0" smtClean="0"/>
              <a:t> </a:t>
            </a:r>
          </a:p>
          <a:p>
            <a:endParaRPr lang="en-US" sz="2000" dirty="0" smtClean="0"/>
          </a:p>
          <a:p>
            <a:r>
              <a:rPr lang="en-US" sz="2000" dirty="0" smtClean="0"/>
              <a:t>Compiler API to call Java Compiler programmatically</a:t>
            </a:r>
          </a:p>
          <a:p>
            <a:pPr marL="0" indent="0">
              <a:buNone/>
            </a:pPr>
            <a:endParaRPr lang="en-US" sz="2000" dirty="0" smtClean="0"/>
          </a:p>
          <a:p>
            <a:endParaRPr lang="en-US" sz="2000" dirty="0" smtClean="0"/>
          </a:p>
          <a:p>
            <a:r>
              <a:rPr lang="en-US" sz="2000" dirty="0" smtClean="0"/>
              <a:t>Common Annotations</a:t>
            </a:r>
          </a:p>
          <a:p>
            <a:endParaRPr lang="en-US" sz="2000" dirty="0"/>
          </a:p>
        </p:txBody>
      </p:sp>
      <p:sp>
        <p:nvSpPr>
          <p:cNvPr id="2" name="Title 1"/>
          <p:cNvSpPr>
            <a:spLocks noGrp="1"/>
          </p:cNvSpPr>
          <p:nvPr>
            <p:ph type="title"/>
          </p:nvPr>
        </p:nvSpPr>
        <p:spPr/>
        <p:txBody>
          <a:bodyPr/>
          <a:lstStyle/>
          <a:p>
            <a:r>
              <a:rPr lang="en-US" dirty="0" smtClean="0"/>
              <a:t>New in Standard Library</a:t>
            </a:r>
            <a:endParaRPr lang="en-US" dirty="0"/>
          </a:p>
        </p:txBody>
      </p:sp>
      <p:sp>
        <p:nvSpPr>
          <p:cNvPr id="4" name="TextBox 3"/>
          <p:cNvSpPr txBox="1"/>
          <p:nvPr/>
        </p:nvSpPr>
        <p:spPr>
          <a:xfrm>
            <a:off x="4356142" y="1981200"/>
            <a:ext cx="4102058" cy="369332"/>
          </a:xfrm>
          <a:prstGeom prst="rect">
            <a:avLst/>
          </a:prstGeom>
          <a:noFill/>
        </p:spPr>
        <p:txBody>
          <a:bodyPr wrap="square" rtlCol="0">
            <a:spAutoFit/>
          </a:bodyPr>
          <a:lstStyle/>
          <a:p>
            <a:r>
              <a:rPr lang="en-US" dirty="0" smtClean="0">
                <a:solidFill>
                  <a:schemeClr val="accent3">
                    <a:lumMod val="50000"/>
                  </a:schemeClr>
                </a:solidFill>
              </a:rPr>
              <a:t>Used a lot in ASMD standalone builder</a:t>
            </a:r>
            <a:endParaRPr lang="en-US" dirty="0">
              <a:solidFill>
                <a:schemeClr val="accent3">
                  <a:lumMod val="50000"/>
                </a:schemeClr>
              </a:solidFill>
            </a:endParaRPr>
          </a:p>
        </p:txBody>
      </p:sp>
      <p:sp>
        <p:nvSpPr>
          <p:cNvPr id="5" name="TextBox 4"/>
          <p:cNvSpPr txBox="1"/>
          <p:nvPr/>
        </p:nvSpPr>
        <p:spPr>
          <a:xfrm>
            <a:off x="4356142" y="3276600"/>
            <a:ext cx="2737031" cy="646331"/>
          </a:xfrm>
          <a:prstGeom prst="rect">
            <a:avLst/>
          </a:prstGeom>
          <a:noFill/>
        </p:spPr>
        <p:txBody>
          <a:bodyPr wrap="none" rtlCol="0">
            <a:spAutoFit/>
          </a:bodyPr>
          <a:lstStyle/>
          <a:p>
            <a:r>
              <a:rPr lang="en-US" dirty="0" smtClean="0">
                <a:solidFill>
                  <a:schemeClr val="accent3">
                    <a:lumMod val="50000"/>
                  </a:schemeClr>
                </a:solidFill>
              </a:rPr>
              <a:t>Standard API for managing </a:t>
            </a:r>
            <a:br>
              <a:rPr lang="en-US" dirty="0" smtClean="0">
                <a:solidFill>
                  <a:schemeClr val="accent3">
                    <a:lumMod val="50000"/>
                  </a:schemeClr>
                </a:solidFill>
              </a:rPr>
            </a:br>
            <a:r>
              <a:rPr lang="en-US" dirty="0" smtClean="0">
                <a:solidFill>
                  <a:schemeClr val="accent3">
                    <a:lumMod val="50000"/>
                  </a:schemeClr>
                </a:solidFill>
              </a:rPr>
              <a:t>command-line tools</a:t>
            </a:r>
            <a:endParaRPr lang="en-US" dirty="0">
              <a:solidFill>
                <a:schemeClr val="accent3">
                  <a:lumMod val="50000"/>
                </a:schemeClr>
              </a:solidFill>
            </a:endParaRPr>
          </a:p>
        </p:txBody>
      </p:sp>
    </p:spTree>
    <p:extLst>
      <p:ext uri="{BB962C8B-B14F-4D97-AF65-F5344CB8AC3E}">
        <p14:creationId xmlns:p14="http://schemas.microsoft.com/office/powerpoint/2010/main" val="232578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CA" dirty="0" smtClean="0"/>
              <a:t>Definition</a:t>
            </a:r>
          </a:p>
          <a:p>
            <a:endParaRPr lang="en-CA" dirty="0"/>
          </a:p>
          <a:p>
            <a:endParaRPr lang="en-CA" dirty="0" smtClean="0"/>
          </a:p>
          <a:p>
            <a:endParaRPr lang="en-CA" dirty="0"/>
          </a:p>
          <a:p>
            <a:endParaRPr lang="en-CA" dirty="0" smtClean="0"/>
          </a:p>
          <a:p>
            <a:endParaRPr lang="en-CA" dirty="0"/>
          </a:p>
          <a:p>
            <a:endParaRPr lang="en-CA" dirty="0" smtClean="0"/>
          </a:p>
          <a:p>
            <a:endParaRPr lang="en-CA" dirty="0"/>
          </a:p>
          <a:p>
            <a:endParaRPr lang="en-CA" dirty="0" smtClean="0"/>
          </a:p>
          <a:p>
            <a:endParaRPr lang="en-CA" dirty="0"/>
          </a:p>
          <a:p>
            <a:r>
              <a:rPr lang="en-CA" dirty="0" smtClean="0"/>
              <a:t>Use</a:t>
            </a:r>
          </a:p>
          <a:p>
            <a:endParaRPr lang="en-CA" dirty="0" smtClean="0"/>
          </a:p>
        </p:txBody>
      </p:sp>
      <p:sp>
        <p:nvSpPr>
          <p:cNvPr id="3" name="Title 2"/>
          <p:cNvSpPr>
            <a:spLocks noGrp="1"/>
          </p:cNvSpPr>
          <p:nvPr>
            <p:ph type="title"/>
          </p:nvPr>
        </p:nvSpPr>
        <p:spPr/>
        <p:txBody>
          <a:bodyPr/>
          <a:lstStyle/>
          <a:p>
            <a:r>
              <a:rPr lang="en-US" dirty="0" smtClean="0"/>
              <a:t>Java 8: </a:t>
            </a:r>
            <a:r>
              <a:rPr lang="en-CA" dirty="0" smtClean="0"/>
              <a:t>Repeating annotations</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70</a:t>
            </a:fld>
            <a:endParaRPr lang="de-CH" dirty="0"/>
          </a:p>
        </p:txBody>
      </p:sp>
      <p:sp>
        <p:nvSpPr>
          <p:cNvPr id="5" name="TextBox 4"/>
          <p:cNvSpPr txBox="1"/>
          <p:nvPr/>
        </p:nvSpPr>
        <p:spPr>
          <a:xfrm>
            <a:off x="1187624" y="2924944"/>
            <a:ext cx="6984776" cy="2016224"/>
          </a:xfrm>
          <a:prstGeom prst="rect">
            <a:avLst/>
          </a:prstGeom>
          <a:solidFill>
            <a:schemeClr val="bg1">
              <a:lumMod val="85000"/>
            </a:schemeClr>
          </a:solidFill>
        </p:spPr>
        <p:txBody>
          <a:bodyPr wrap="none" lIns="36000" tIns="36000" rIns="36000" bIns="36000" rtlCol="0">
            <a:noAutofit/>
          </a:bodyPr>
          <a:lstStyle/>
          <a:p>
            <a:r>
              <a:rPr lang="en-GB" sz="1600" b="1" dirty="0" smtClean="0">
                <a:solidFill>
                  <a:srgbClr val="7F0055"/>
                </a:solidFill>
                <a:latin typeface="Consolas"/>
              </a:rPr>
              <a:t>import</a:t>
            </a:r>
            <a:r>
              <a:rPr lang="en-GB" sz="1600" b="1" dirty="0" smtClean="0">
                <a:solidFill>
                  <a:srgbClr val="000000"/>
                </a:solidFill>
                <a:latin typeface="Consolas"/>
              </a:rPr>
              <a:t> </a:t>
            </a:r>
            <a:r>
              <a:rPr lang="en-GB" sz="1600" dirty="0" err="1">
                <a:solidFill>
                  <a:srgbClr val="000000"/>
                </a:solidFill>
                <a:latin typeface="Consolas"/>
              </a:rPr>
              <a:t>java.lang.annotation.Repeatable</a:t>
            </a:r>
            <a:r>
              <a:rPr lang="en-GB" sz="1600" dirty="0">
                <a:solidFill>
                  <a:srgbClr val="000000"/>
                </a:solidFill>
                <a:latin typeface="Consolas"/>
              </a:rPr>
              <a:t>;</a:t>
            </a:r>
          </a:p>
          <a:p>
            <a:endParaRPr lang="en-GB" sz="1600" dirty="0">
              <a:latin typeface="Consolas"/>
            </a:endParaRPr>
          </a:p>
          <a:p>
            <a:r>
              <a:rPr lang="en-GB" sz="1600" dirty="0">
                <a:solidFill>
                  <a:srgbClr val="646464"/>
                </a:solidFill>
                <a:latin typeface="Consolas"/>
              </a:rPr>
              <a:t>@</a:t>
            </a:r>
            <a:r>
              <a:rPr lang="en-GB" sz="1600" dirty="0">
                <a:solidFill>
                  <a:srgbClr val="000000"/>
                </a:solidFill>
                <a:latin typeface="Consolas"/>
              </a:rPr>
              <a:t>Repeatable(</a:t>
            </a:r>
            <a:r>
              <a:rPr lang="en-GB" sz="1600" dirty="0" err="1">
                <a:solidFill>
                  <a:srgbClr val="646464"/>
                </a:solidFill>
                <a:latin typeface="Consolas"/>
              </a:rPr>
              <a:t>Schedules</a:t>
            </a:r>
            <a:r>
              <a:rPr lang="en-GB" sz="1600" dirty="0" err="1">
                <a:solidFill>
                  <a:srgbClr val="000000"/>
                </a:solidFill>
                <a:latin typeface="Consolas"/>
              </a:rPr>
              <a:t>.</a:t>
            </a:r>
            <a:r>
              <a:rPr lang="en-GB" sz="1600" b="1" dirty="0" err="1">
                <a:solidFill>
                  <a:srgbClr val="7F0055"/>
                </a:solidFill>
                <a:latin typeface="Consolas"/>
              </a:rPr>
              <a:t>class</a:t>
            </a:r>
            <a:r>
              <a:rPr lang="en-GB" sz="1600" dirty="0">
                <a:solidFill>
                  <a:srgbClr val="000000"/>
                </a:solidFill>
                <a:latin typeface="Consolas"/>
              </a:rPr>
              <a:t>)</a:t>
            </a: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dirty="0">
                <a:solidFill>
                  <a:srgbClr val="646464"/>
                </a:solidFill>
                <a:latin typeface="Consolas"/>
              </a:rPr>
              <a:t>Schedule</a:t>
            </a:r>
            <a:r>
              <a:rPr lang="en-GB" sz="1600" dirty="0">
                <a:solidFill>
                  <a:srgbClr val="000000"/>
                </a:solidFill>
                <a:latin typeface="Consolas"/>
              </a:rPr>
              <a:t> {</a:t>
            </a:r>
          </a:p>
          <a:p>
            <a:r>
              <a:rPr lang="en-GB" sz="1600" dirty="0" smtClean="0">
                <a:solidFill>
                  <a:srgbClr val="000000"/>
                </a:solidFill>
                <a:latin typeface="Consolas"/>
              </a:rPr>
              <a:t>    String </a:t>
            </a:r>
            <a:r>
              <a:rPr lang="en-GB" sz="1600" dirty="0" err="1">
                <a:solidFill>
                  <a:srgbClr val="000000"/>
                </a:solidFill>
                <a:latin typeface="Consolas"/>
              </a:rPr>
              <a:t>dayOfMonth</a:t>
            </a:r>
            <a:r>
              <a:rPr lang="en-GB" sz="1600" dirty="0">
                <a:solidFill>
                  <a:srgbClr val="000000"/>
                </a:solidFill>
                <a:latin typeface="Consolas"/>
              </a:rPr>
              <a:t>() </a:t>
            </a:r>
            <a:r>
              <a:rPr lang="en-GB" sz="1600" b="1" dirty="0">
                <a:solidFill>
                  <a:srgbClr val="7F0055"/>
                </a:solidFill>
                <a:latin typeface="Consolas"/>
              </a:rPr>
              <a:t>default</a:t>
            </a:r>
            <a:r>
              <a:rPr lang="en-GB" sz="1600" dirty="0">
                <a:solidFill>
                  <a:srgbClr val="000000"/>
                </a:solidFill>
                <a:latin typeface="Consolas"/>
              </a:rPr>
              <a:t> </a:t>
            </a:r>
            <a:r>
              <a:rPr lang="en-GB" sz="1600" dirty="0">
                <a:solidFill>
                  <a:srgbClr val="2A00FF"/>
                </a:solidFill>
                <a:latin typeface="Consolas"/>
              </a:rPr>
              <a:t>"first"</a:t>
            </a:r>
            <a:r>
              <a:rPr lang="en-GB" sz="1600" dirty="0">
                <a:solidFill>
                  <a:srgbClr val="000000"/>
                </a:solidFill>
                <a:latin typeface="Consolas"/>
              </a:rPr>
              <a:t>;</a:t>
            </a:r>
          </a:p>
          <a:p>
            <a:r>
              <a:rPr lang="en-GB" sz="1600" dirty="0" smtClean="0">
                <a:solidFill>
                  <a:srgbClr val="000000"/>
                </a:solidFill>
                <a:latin typeface="Consolas"/>
              </a:rPr>
              <a:t>    String </a:t>
            </a:r>
            <a:r>
              <a:rPr lang="en-GB" sz="1600" dirty="0" err="1" smtClean="0">
                <a:solidFill>
                  <a:srgbClr val="000000"/>
                </a:solidFill>
                <a:latin typeface="Consolas"/>
              </a:rPr>
              <a:t>dayOfWeek</a:t>
            </a:r>
            <a:r>
              <a:rPr lang="en-GB" sz="1600" dirty="0" smtClean="0">
                <a:solidFill>
                  <a:srgbClr val="000000"/>
                </a:solidFill>
                <a:latin typeface="Consolas"/>
              </a:rPr>
              <a:t>() </a:t>
            </a:r>
            <a:r>
              <a:rPr lang="en-GB" sz="1600" b="1" dirty="0" smtClean="0">
                <a:solidFill>
                  <a:srgbClr val="7F0055"/>
                </a:solidFill>
                <a:latin typeface="Consolas"/>
              </a:rPr>
              <a:t>default</a:t>
            </a:r>
            <a:r>
              <a:rPr lang="en-GB" sz="1600" dirty="0" smtClean="0">
                <a:solidFill>
                  <a:srgbClr val="000000"/>
                </a:solidFill>
                <a:latin typeface="Consolas"/>
              </a:rPr>
              <a:t> </a:t>
            </a:r>
            <a:r>
              <a:rPr lang="en-GB" sz="1600" dirty="0" smtClean="0">
                <a:solidFill>
                  <a:srgbClr val="2A00FF"/>
                </a:solidFill>
                <a:latin typeface="Consolas"/>
              </a:rPr>
              <a:t>"Mon"</a:t>
            </a:r>
            <a:r>
              <a:rPr lang="en-GB" sz="1600" dirty="0" smtClean="0">
                <a:solidFill>
                  <a:srgbClr val="000000"/>
                </a:solidFill>
                <a:latin typeface="Consolas"/>
              </a:rPr>
              <a:t>;</a:t>
            </a:r>
          </a:p>
          <a:p>
            <a:r>
              <a:rPr lang="en-GB" sz="1600" b="1" dirty="0" smtClean="0">
                <a:solidFill>
                  <a:srgbClr val="7F0055"/>
                </a:solidFill>
                <a:latin typeface="Consolas"/>
              </a:rPr>
              <a:t>    </a:t>
            </a:r>
            <a:r>
              <a:rPr lang="en-GB" sz="1600" b="1" dirty="0" err="1" smtClean="0">
                <a:solidFill>
                  <a:srgbClr val="7F0055"/>
                </a:solidFill>
                <a:latin typeface="Consolas"/>
              </a:rPr>
              <a:t>int</a:t>
            </a:r>
            <a:r>
              <a:rPr lang="en-GB" sz="1600" b="1" dirty="0" smtClean="0">
                <a:solidFill>
                  <a:srgbClr val="000000"/>
                </a:solidFill>
                <a:latin typeface="Consolas"/>
              </a:rPr>
              <a:t> </a:t>
            </a:r>
            <a:r>
              <a:rPr lang="en-GB" sz="1600" dirty="0">
                <a:solidFill>
                  <a:srgbClr val="000000"/>
                </a:solidFill>
                <a:latin typeface="Consolas"/>
              </a:rPr>
              <a:t>hour() </a:t>
            </a:r>
            <a:r>
              <a:rPr lang="en-GB" sz="1600" b="1" dirty="0">
                <a:solidFill>
                  <a:srgbClr val="7F0055"/>
                </a:solidFill>
                <a:latin typeface="Consolas"/>
              </a:rPr>
              <a:t>default</a:t>
            </a:r>
            <a:r>
              <a:rPr lang="en-GB" sz="1600" b="1" dirty="0">
                <a:solidFill>
                  <a:srgbClr val="000000"/>
                </a:solidFill>
                <a:latin typeface="Consolas"/>
              </a:rPr>
              <a:t> </a:t>
            </a:r>
            <a:r>
              <a:rPr lang="en-GB" sz="1600" dirty="0">
                <a:solidFill>
                  <a:srgbClr val="000000"/>
                </a:solidFill>
                <a:latin typeface="Consolas"/>
              </a:rPr>
              <a:t>12;</a:t>
            </a:r>
          </a:p>
          <a:p>
            <a:r>
              <a:rPr lang="en-GB" sz="1600" dirty="0" smtClean="0">
                <a:solidFill>
                  <a:srgbClr val="000000"/>
                </a:solidFill>
                <a:latin typeface="Consolas"/>
              </a:rPr>
              <a:t>}</a:t>
            </a:r>
          </a:p>
          <a:p>
            <a:endParaRPr lang="en-US" sz="1600" dirty="0">
              <a:solidFill>
                <a:srgbClr val="000000"/>
              </a:solidFill>
              <a:latin typeface="Consolas"/>
            </a:endParaRPr>
          </a:p>
        </p:txBody>
      </p:sp>
      <p:sp>
        <p:nvSpPr>
          <p:cNvPr id="6" name="TextBox 5"/>
          <p:cNvSpPr txBox="1"/>
          <p:nvPr/>
        </p:nvSpPr>
        <p:spPr>
          <a:xfrm>
            <a:off x="1187624" y="5345832"/>
            <a:ext cx="6688360" cy="1512168"/>
          </a:xfrm>
          <a:prstGeom prst="rect">
            <a:avLst/>
          </a:prstGeom>
          <a:noFill/>
        </p:spPr>
        <p:txBody>
          <a:bodyPr wrap="none" lIns="36000" tIns="36000" rIns="36000" bIns="36000" rtlCol="0">
            <a:noAutofit/>
          </a:bodyPr>
          <a:lstStyle/>
          <a:p>
            <a:r>
              <a:rPr lang="en-GB" sz="1600" dirty="0">
                <a:solidFill>
                  <a:srgbClr val="646464"/>
                </a:solidFill>
                <a:latin typeface="Consolas"/>
              </a:rPr>
              <a:t>@Schedule</a:t>
            </a:r>
            <a:r>
              <a:rPr lang="en-GB" sz="1600" dirty="0">
                <a:solidFill>
                  <a:srgbClr val="000000"/>
                </a:solidFill>
                <a:latin typeface="Consolas"/>
              </a:rPr>
              <a:t>(</a:t>
            </a:r>
            <a:r>
              <a:rPr lang="en-GB" sz="1600" dirty="0" err="1">
                <a:solidFill>
                  <a:srgbClr val="000000"/>
                </a:solidFill>
                <a:latin typeface="Consolas"/>
              </a:rPr>
              <a:t>dayOfMonth</a:t>
            </a:r>
            <a:r>
              <a:rPr lang="en-GB" sz="1600" dirty="0">
                <a:solidFill>
                  <a:srgbClr val="000000"/>
                </a:solidFill>
                <a:latin typeface="Consolas"/>
              </a:rPr>
              <a:t>=</a:t>
            </a:r>
            <a:r>
              <a:rPr lang="en-GB" sz="1600" dirty="0">
                <a:solidFill>
                  <a:srgbClr val="2A00FF"/>
                </a:solidFill>
                <a:latin typeface="Consolas"/>
              </a:rPr>
              <a:t>"last"</a:t>
            </a:r>
            <a:r>
              <a:rPr lang="en-GB" sz="1600" dirty="0">
                <a:solidFill>
                  <a:srgbClr val="000000"/>
                </a:solidFill>
                <a:latin typeface="Consolas"/>
              </a:rPr>
              <a:t>)</a:t>
            </a:r>
          </a:p>
          <a:p>
            <a:r>
              <a:rPr lang="en-GB" sz="1600" dirty="0">
                <a:solidFill>
                  <a:srgbClr val="646464"/>
                </a:solidFill>
                <a:latin typeface="Consolas"/>
              </a:rPr>
              <a:t>@Schedule</a:t>
            </a:r>
            <a:r>
              <a:rPr lang="en-GB" sz="1600" dirty="0">
                <a:solidFill>
                  <a:srgbClr val="000000"/>
                </a:solidFill>
                <a:latin typeface="Consolas"/>
              </a:rPr>
              <a:t>(</a:t>
            </a:r>
            <a:r>
              <a:rPr lang="en-GB" sz="1600" dirty="0" err="1">
                <a:solidFill>
                  <a:srgbClr val="000000"/>
                </a:solidFill>
                <a:latin typeface="Consolas"/>
              </a:rPr>
              <a:t>dayOfWeek</a:t>
            </a:r>
            <a:r>
              <a:rPr lang="en-GB" sz="1600" dirty="0">
                <a:solidFill>
                  <a:srgbClr val="000000"/>
                </a:solidFill>
                <a:latin typeface="Consolas"/>
              </a:rPr>
              <a:t>=</a:t>
            </a:r>
            <a:r>
              <a:rPr lang="en-GB" sz="1600" dirty="0">
                <a:solidFill>
                  <a:srgbClr val="2A00FF"/>
                </a:solidFill>
                <a:latin typeface="Consolas"/>
              </a:rPr>
              <a:t>"Fri"</a:t>
            </a:r>
            <a:r>
              <a:rPr lang="en-GB" sz="1600" dirty="0">
                <a:solidFill>
                  <a:srgbClr val="000000"/>
                </a:solidFill>
                <a:latin typeface="Consolas"/>
              </a:rPr>
              <a:t>, hour=</a:t>
            </a:r>
            <a:r>
              <a:rPr lang="en-GB" sz="1600" dirty="0">
                <a:solidFill>
                  <a:srgbClr val="2A00FF"/>
                </a:solidFill>
                <a:latin typeface="Consolas"/>
              </a:rPr>
              <a:t>"23"</a:t>
            </a:r>
            <a:r>
              <a:rPr lang="en-GB" sz="1600" dirty="0">
                <a:solidFill>
                  <a:srgbClr val="000000"/>
                </a:solidFill>
                <a:latin typeface="Consolas"/>
              </a:rPr>
              <a:t>)</a:t>
            </a:r>
          </a:p>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repeatingAnnotation</a:t>
            </a:r>
            <a:r>
              <a:rPr lang="en-GB" sz="1600" dirty="0">
                <a:solidFill>
                  <a:srgbClr val="000000"/>
                </a:solidFill>
                <a:latin typeface="Consolas"/>
              </a:rPr>
              <a:t>() </a:t>
            </a:r>
            <a:r>
              <a:rPr lang="en-GB" sz="1600" dirty="0" smtClean="0">
                <a:solidFill>
                  <a:srgbClr val="000000"/>
                </a:solidFill>
                <a:latin typeface="Consolas"/>
              </a:rPr>
              <a:t>{ … }</a:t>
            </a:r>
            <a:endParaRPr lang="en-GB" sz="1600" dirty="0">
              <a:solidFill>
                <a:srgbClr val="000000"/>
              </a:solidFill>
              <a:latin typeface="Consolas"/>
            </a:endParaRPr>
          </a:p>
        </p:txBody>
      </p:sp>
      <p:sp>
        <p:nvSpPr>
          <p:cNvPr id="8" name="TextBox 7"/>
          <p:cNvSpPr txBox="1"/>
          <p:nvPr/>
        </p:nvSpPr>
        <p:spPr>
          <a:xfrm>
            <a:off x="1187624" y="1844824"/>
            <a:ext cx="6984776" cy="864096"/>
          </a:xfrm>
          <a:prstGeom prst="rect">
            <a:avLst/>
          </a:prstGeom>
          <a:solidFill>
            <a:schemeClr val="bg1">
              <a:lumMod val="85000"/>
            </a:schemeClr>
          </a:solid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@interface</a:t>
            </a:r>
            <a:r>
              <a:rPr lang="en-GB" sz="1600" b="1" dirty="0">
                <a:solidFill>
                  <a:srgbClr val="000000"/>
                </a:solidFill>
                <a:latin typeface="Consolas"/>
              </a:rPr>
              <a:t> </a:t>
            </a:r>
            <a:r>
              <a:rPr lang="en-GB" sz="1600" dirty="0">
                <a:solidFill>
                  <a:srgbClr val="646464"/>
                </a:solidFill>
                <a:latin typeface="Consolas"/>
              </a:rPr>
              <a:t>Schedules</a:t>
            </a:r>
            <a:r>
              <a:rPr lang="en-GB" sz="1600" dirty="0">
                <a:solidFill>
                  <a:srgbClr val="000000"/>
                </a:solidFill>
                <a:latin typeface="Consolas"/>
              </a:rPr>
              <a:t> {</a:t>
            </a:r>
          </a:p>
          <a:p>
            <a:r>
              <a:rPr lang="en-GB" sz="1600" dirty="0">
                <a:solidFill>
                  <a:srgbClr val="646464"/>
                </a:solidFill>
                <a:latin typeface="Consolas"/>
              </a:rPr>
              <a:t>    Schedule</a:t>
            </a:r>
            <a:r>
              <a:rPr lang="en-GB" sz="1600" dirty="0">
                <a:solidFill>
                  <a:srgbClr val="000000"/>
                </a:solidFill>
                <a:latin typeface="Consolas"/>
              </a:rPr>
              <a:t>[] value();</a:t>
            </a:r>
          </a:p>
          <a:p>
            <a:r>
              <a:rPr lang="en-GB" sz="1600" dirty="0">
                <a:solidFill>
                  <a:srgbClr val="000000"/>
                </a:solidFill>
                <a:latin typeface="Consolas"/>
              </a:rPr>
              <a:t>}</a:t>
            </a:r>
          </a:p>
          <a:p>
            <a:endParaRPr lang="en-GB" sz="1600" b="1" dirty="0" smtClean="0">
              <a:solidFill>
                <a:srgbClr val="7F0055"/>
              </a:solidFill>
              <a:latin typeface="Consolas"/>
            </a:endParaRPr>
          </a:p>
        </p:txBody>
      </p:sp>
    </p:spTree>
    <p:extLst>
      <p:ext uri="{BB962C8B-B14F-4D97-AF65-F5344CB8AC3E}">
        <p14:creationId xmlns:p14="http://schemas.microsoft.com/office/powerpoint/2010/main" val="22118308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Java compiler takes advantage of target typing to infer the type parameters of a generic method </a:t>
            </a:r>
            <a:r>
              <a:rPr lang="en-US" dirty="0" smtClean="0"/>
              <a:t>invocation</a:t>
            </a:r>
            <a:endParaRPr lang="en-CA" dirty="0" smtClean="0"/>
          </a:p>
          <a:p>
            <a:endParaRPr lang="en-CA" dirty="0" smtClean="0"/>
          </a:p>
        </p:txBody>
      </p:sp>
      <p:sp>
        <p:nvSpPr>
          <p:cNvPr id="3" name="Title 2"/>
          <p:cNvSpPr>
            <a:spLocks noGrp="1"/>
          </p:cNvSpPr>
          <p:nvPr>
            <p:ph type="title"/>
          </p:nvPr>
        </p:nvSpPr>
        <p:spPr/>
        <p:txBody>
          <a:bodyPr/>
          <a:lstStyle/>
          <a:p>
            <a:r>
              <a:rPr lang="en-US" dirty="0"/>
              <a:t>Java </a:t>
            </a:r>
            <a:r>
              <a:rPr lang="en-US" dirty="0" smtClean="0"/>
              <a:t>8: </a:t>
            </a:r>
            <a:r>
              <a:rPr lang="en-CA" dirty="0"/>
              <a:t>Improved type inference</a:t>
            </a:r>
            <a:endParaRPr lang="en-GB" dirty="0"/>
          </a:p>
        </p:txBody>
      </p:sp>
      <p:sp>
        <p:nvSpPr>
          <p:cNvPr id="4" name="Slide Number Placeholder 3"/>
          <p:cNvSpPr>
            <a:spLocks noGrp="1"/>
          </p:cNvSpPr>
          <p:nvPr>
            <p:ph type="sldNum" sz="quarter" idx="12"/>
          </p:nvPr>
        </p:nvSpPr>
        <p:spPr/>
        <p:txBody>
          <a:bodyPr/>
          <a:lstStyle/>
          <a:p>
            <a:fld id="{159F5E36-B941-428B-BC6B-EDC3E07F8BBB}" type="slidenum">
              <a:rPr lang="de-CH" smtClean="0"/>
              <a:pPr/>
              <a:t>71</a:t>
            </a:fld>
            <a:endParaRPr lang="de-CH" dirty="0"/>
          </a:p>
        </p:txBody>
      </p:sp>
      <p:sp>
        <p:nvSpPr>
          <p:cNvPr id="5" name="TextBox 4"/>
          <p:cNvSpPr txBox="1"/>
          <p:nvPr/>
        </p:nvSpPr>
        <p:spPr>
          <a:xfrm>
            <a:off x="1187624" y="2132856"/>
            <a:ext cx="6984776" cy="3024336"/>
          </a:xfrm>
          <a:prstGeom prst="rect">
            <a:avLst/>
          </a:prstGeom>
          <a:noFill/>
        </p:spPr>
        <p:txBody>
          <a:bodyPr wrap="none" lIns="36000" tIns="36000" rIns="36000" bIns="36000" rtlCol="0">
            <a:noAutofit/>
          </a:bodyPr>
          <a:lstStyle/>
          <a:p>
            <a:r>
              <a:rPr lang="en-GB" sz="1600" b="1" dirty="0">
                <a:solidFill>
                  <a:srgbClr val="7F0055"/>
                </a:solidFill>
                <a:latin typeface="Consolas"/>
              </a:rPr>
              <a:t>public</a:t>
            </a:r>
            <a:r>
              <a:rPr lang="en-GB" sz="1600" b="1" dirty="0">
                <a:solidFill>
                  <a:srgbClr val="000000"/>
                </a:solidFill>
                <a:latin typeface="Consolas"/>
              </a:rPr>
              <a:t> </a:t>
            </a:r>
            <a:r>
              <a:rPr lang="en-GB" sz="1600" b="1" dirty="0">
                <a:solidFill>
                  <a:srgbClr val="7F0055"/>
                </a:solidFill>
                <a:latin typeface="Consolas"/>
              </a:rPr>
              <a:t>void</a:t>
            </a:r>
            <a:r>
              <a:rPr lang="en-GB" sz="1600" b="1" dirty="0">
                <a:solidFill>
                  <a:srgbClr val="000000"/>
                </a:solidFill>
                <a:latin typeface="Consolas"/>
              </a:rPr>
              <a:t> </a:t>
            </a:r>
            <a:r>
              <a:rPr lang="en-GB" sz="1600" dirty="0" err="1">
                <a:solidFill>
                  <a:srgbClr val="000000"/>
                </a:solidFill>
                <a:latin typeface="Consolas"/>
              </a:rPr>
              <a:t>targetTypeInference</a:t>
            </a:r>
            <a:r>
              <a:rPr lang="en-GB" sz="1600" dirty="0">
                <a:solidFill>
                  <a:srgbClr val="000000"/>
                </a:solidFill>
                <a:latin typeface="Consolas"/>
              </a:rPr>
              <a:t>() {</a:t>
            </a:r>
          </a:p>
          <a:p>
            <a:r>
              <a:rPr lang="en-GB" sz="1600" dirty="0" smtClean="0">
                <a:solidFill>
                  <a:srgbClr val="000000"/>
                </a:solidFill>
                <a:latin typeface="Consolas"/>
              </a:rPr>
              <a:t>    List&lt;String</a:t>
            </a:r>
            <a:r>
              <a:rPr lang="en-GB" sz="1600" dirty="0">
                <a:solidFill>
                  <a:srgbClr val="000000"/>
                </a:solidFill>
                <a:latin typeface="Consolas"/>
              </a:rPr>
              <a:t>&gt; </a:t>
            </a:r>
            <a:r>
              <a:rPr lang="en-GB" sz="1600" dirty="0" err="1">
                <a:solidFill>
                  <a:srgbClr val="000000"/>
                </a:solidFill>
                <a:latin typeface="Consolas"/>
              </a:rPr>
              <a:t>stringList</a:t>
            </a:r>
            <a:r>
              <a:rPr lang="en-GB" sz="1600" dirty="0">
                <a:solidFill>
                  <a:srgbClr val="000000"/>
                </a:solidFill>
                <a:latin typeface="Consolas"/>
              </a:rPr>
              <a:t> = </a:t>
            </a:r>
            <a:r>
              <a:rPr lang="en-GB" sz="1600" b="1" dirty="0">
                <a:solidFill>
                  <a:srgbClr val="7F0055"/>
                </a:solidFill>
                <a:latin typeface="Consolas"/>
              </a:rPr>
              <a:t>new</a:t>
            </a:r>
            <a:r>
              <a:rPr lang="en-GB" sz="1600" b="1" dirty="0">
                <a:solidFill>
                  <a:srgbClr val="000000"/>
                </a:solidFill>
                <a:latin typeface="Consolas"/>
              </a:rPr>
              <a:t> </a:t>
            </a:r>
            <a:r>
              <a:rPr lang="en-GB" sz="1600" dirty="0" err="1">
                <a:solidFill>
                  <a:srgbClr val="000000"/>
                </a:solidFill>
                <a:latin typeface="Consolas"/>
              </a:rPr>
              <a:t>ArrayList</a:t>
            </a:r>
            <a:r>
              <a:rPr lang="en-GB" sz="1600" dirty="0">
                <a:solidFill>
                  <a:srgbClr val="000000"/>
                </a:solidFill>
                <a:latin typeface="Consolas"/>
              </a:rPr>
              <a:t>&lt;&gt;();</a:t>
            </a:r>
          </a:p>
          <a:p>
            <a:r>
              <a:rPr lang="en-GB" sz="1600" dirty="0" smtClean="0">
                <a:solidFill>
                  <a:srgbClr val="000000"/>
                </a:solidFill>
                <a:latin typeface="Consolas"/>
              </a:rPr>
              <a:t>    </a:t>
            </a:r>
            <a:r>
              <a:rPr lang="en-GB" sz="1600" dirty="0" err="1" smtClean="0">
                <a:solidFill>
                  <a:srgbClr val="000000"/>
                </a:solidFill>
                <a:latin typeface="Consolas"/>
              </a:rPr>
              <a:t>stringList.add</a:t>
            </a:r>
            <a:r>
              <a:rPr lang="en-GB" sz="1600" dirty="0">
                <a:solidFill>
                  <a:srgbClr val="000000"/>
                </a:solidFill>
                <a:latin typeface="Consolas"/>
              </a:rPr>
              <a:t>(</a:t>
            </a:r>
            <a:r>
              <a:rPr lang="en-GB" sz="1600" dirty="0">
                <a:solidFill>
                  <a:srgbClr val="2A00FF"/>
                </a:solidFill>
                <a:latin typeface="Consolas"/>
              </a:rPr>
              <a:t>"A"</a:t>
            </a:r>
            <a:r>
              <a:rPr lang="en-GB" sz="1600" dirty="0">
                <a:solidFill>
                  <a:srgbClr val="000000"/>
                </a:solidFill>
                <a:latin typeface="Consolas"/>
              </a:rPr>
              <a:t>);</a:t>
            </a:r>
          </a:p>
          <a:p>
            <a:r>
              <a:rPr lang="en-GB" sz="1600" dirty="0" smtClean="0">
                <a:solidFill>
                  <a:srgbClr val="3F7F5F"/>
                </a:solidFill>
                <a:latin typeface="Consolas"/>
              </a:rPr>
              <a:t>    // </a:t>
            </a:r>
            <a:r>
              <a:rPr lang="en-GB" sz="1600" dirty="0">
                <a:solidFill>
                  <a:srgbClr val="3F7F5F"/>
                </a:solidFill>
                <a:latin typeface="Consolas"/>
              </a:rPr>
              <a:t>Java SE 8 target type inferred</a:t>
            </a:r>
          </a:p>
          <a:p>
            <a:r>
              <a:rPr lang="en-GB" sz="1600" dirty="0" smtClean="0">
                <a:solidFill>
                  <a:srgbClr val="000000"/>
                </a:solidFill>
                <a:latin typeface="Consolas"/>
              </a:rPr>
              <a:t>    </a:t>
            </a:r>
            <a:r>
              <a:rPr lang="en-GB" sz="1600" dirty="0" err="1" smtClean="0">
                <a:solidFill>
                  <a:srgbClr val="000000"/>
                </a:solidFill>
                <a:latin typeface="Consolas"/>
              </a:rPr>
              <a:t>stringList.addAll</a:t>
            </a:r>
            <a:r>
              <a:rPr lang="en-GB" sz="1600" dirty="0" smtClean="0">
                <a:solidFill>
                  <a:srgbClr val="000000"/>
                </a:solidFill>
                <a:latin typeface="Consolas"/>
              </a:rPr>
              <a:t>(</a:t>
            </a:r>
            <a:r>
              <a:rPr lang="en-GB" sz="1600" dirty="0" err="1" smtClean="0">
                <a:solidFill>
                  <a:srgbClr val="000000"/>
                </a:solidFill>
                <a:latin typeface="Consolas"/>
              </a:rPr>
              <a:t>Arrays.</a:t>
            </a:r>
            <a:r>
              <a:rPr lang="en-GB" sz="1600" i="1" dirty="0" err="1" smtClean="0">
                <a:solidFill>
                  <a:srgbClr val="000000"/>
                </a:solidFill>
                <a:latin typeface="Consolas"/>
              </a:rPr>
              <a:t>asList</a:t>
            </a:r>
            <a:r>
              <a:rPr lang="en-GB" sz="1600" i="1" dirty="0">
                <a:solidFill>
                  <a:srgbClr val="000000"/>
                </a:solidFill>
                <a:latin typeface="Consolas"/>
              </a:rPr>
              <a:t>());</a:t>
            </a:r>
          </a:p>
          <a:p>
            <a:r>
              <a:rPr lang="en-US" sz="1600" dirty="0" smtClean="0">
                <a:latin typeface="Consolas"/>
              </a:rPr>
              <a:t>    </a:t>
            </a:r>
            <a:r>
              <a:rPr lang="en-US" sz="1600" dirty="0" smtClean="0">
                <a:solidFill>
                  <a:srgbClr val="FF0000"/>
                </a:solidFill>
                <a:latin typeface="+mn-lt"/>
              </a:rPr>
              <a:t>The </a:t>
            </a:r>
            <a:r>
              <a:rPr lang="en-US" sz="1600" dirty="0">
                <a:solidFill>
                  <a:srgbClr val="FF0000"/>
                </a:solidFill>
                <a:latin typeface="+mn-lt"/>
              </a:rPr>
              <a:t>method </a:t>
            </a:r>
            <a:r>
              <a:rPr lang="en-US" sz="1600" dirty="0" err="1">
                <a:solidFill>
                  <a:srgbClr val="FF0000"/>
                </a:solidFill>
                <a:latin typeface="+mn-lt"/>
              </a:rPr>
              <a:t>addAll</a:t>
            </a:r>
            <a:r>
              <a:rPr lang="en-US" sz="1600" dirty="0">
                <a:solidFill>
                  <a:srgbClr val="FF0000"/>
                </a:solidFill>
                <a:latin typeface="+mn-lt"/>
              </a:rPr>
              <a:t>(Collection&lt;? extends String&gt;) in the type </a:t>
            </a:r>
            <a:endParaRPr lang="en-US" sz="1600" dirty="0" smtClean="0">
              <a:solidFill>
                <a:srgbClr val="FF0000"/>
              </a:solidFill>
              <a:latin typeface="+mn-lt"/>
            </a:endParaRPr>
          </a:p>
          <a:p>
            <a:r>
              <a:rPr lang="en-US" sz="1600" dirty="0" smtClean="0">
                <a:solidFill>
                  <a:srgbClr val="FF0000"/>
                </a:solidFill>
                <a:latin typeface="Consolas" panose="020B0609020204030204" pitchFamily="49" charset="0"/>
                <a:cs typeface="Consolas" panose="020B0609020204030204" pitchFamily="49" charset="0"/>
              </a:rPr>
              <a:t>    </a:t>
            </a:r>
            <a:r>
              <a:rPr lang="en-US" sz="1600" dirty="0" smtClean="0">
                <a:solidFill>
                  <a:srgbClr val="FF0000"/>
                </a:solidFill>
                <a:latin typeface="+mn-lt"/>
              </a:rPr>
              <a:t>List&lt;String</a:t>
            </a:r>
            <a:r>
              <a:rPr lang="en-US" sz="1600" dirty="0">
                <a:solidFill>
                  <a:srgbClr val="FF0000"/>
                </a:solidFill>
                <a:latin typeface="+mn-lt"/>
              </a:rPr>
              <a:t>&gt; is not applicable for the arguments (List&lt;Object</a:t>
            </a:r>
            <a:r>
              <a:rPr lang="en-US" sz="1600" dirty="0" smtClean="0">
                <a:solidFill>
                  <a:srgbClr val="FF0000"/>
                </a:solidFill>
                <a:latin typeface="+mn-lt"/>
              </a:rPr>
              <a:t>&gt;)</a:t>
            </a:r>
          </a:p>
          <a:p>
            <a:endParaRPr lang="en-GB" sz="1600" dirty="0">
              <a:latin typeface="Consolas"/>
            </a:endParaRPr>
          </a:p>
          <a:p>
            <a:r>
              <a:rPr lang="en-GB" sz="1600" dirty="0" smtClean="0">
                <a:solidFill>
                  <a:srgbClr val="3F7F5F"/>
                </a:solidFill>
                <a:latin typeface="Consolas"/>
              </a:rPr>
              <a:t>    // </a:t>
            </a:r>
            <a:r>
              <a:rPr lang="en-GB" sz="1600" dirty="0">
                <a:solidFill>
                  <a:srgbClr val="3F7F5F"/>
                </a:solidFill>
                <a:latin typeface="Consolas"/>
              </a:rPr>
              <a:t>Java SE 7 target type specified explicitly </a:t>
            </a:r>
          </a:p>
          <a:p>
            <a:r>
              <a:rPr lang="en-GB" sz="1600" dirty="0" smtClean="0">
                <a:solidFill>
                  <a:srgbClr val="000000"/>
                </a:solidFill>
                <a:latin typeface="Consolas"/>
              </a:rPr>
              <a:t>    </a:t>
            </a:r>
            <a:r>
              <a:rPr lang="en-GB" sz="1600" dirty="0" err="1" smtClean="0">
                <a:solidFill>
                  <a:srgbClr val="000000"/>
                </a:solidFill>
                <a:latin typeface="Consolas"/>
              </a:rPr>
              <a:t>stringList.addAll</a:t>
            </a:r>
            <a:r>
              <a:rPr lang="en-GB" sz="1600" dirty="0" smtClean="0">
                <a:solidFill>
                  <a:srgbClr val="000000"/>
                </a:solidFill>
                <a:latin typeface="Consolas"/>
              </a:rPr>
              <a:t>(Arrays</a:t>
            </a:r>
            <a:r>
              <a:rPr lang="en-GB" sz="1600" dirty="0">
                <a:solidFill>
                  <a:srgbClr val="000000"/>
                </a:solidFill>
                <a:latin typeface="Consolas"/>
              </a:rPr>
              <a:t>.&lt;String&gt;</a:t>
            </a:r>
            <a:r>
              <a:rPr lang="en-GB" sz="1600" i="1" dirty="0" err="1">
                <a:solidFill>
                  <a:srgbClr val="000000"/>
                </a:solidFill>
                <a:latin typeface="Consolas"/>
              </a:rPr>
              <a:t>asList</a:t>
            </a:r>
            <a:r>
              <a:rPr lang="en-GB" sz="1600" i="1" dirty="0">
                <a:solidFill>
                  <a:srgbClr val="000000"/>
                </a:solidFill>
                <a:latin typeface="Consolas"/>
              </a:rPr>
              <a:t>());</a:t>
            </a:r>
          </a:p>
          <a:p>
            <a:r>
              <a:rPr lang="en-GB" sz="1600" dirty="0">
                <a:solidFill>
                  <a:srgbClr val="000000"/>
                </a:solidFill>
                <a:latin typeface="Consolas"/>
              </a:rPr>
              <a:t>}</a:t>
            </a:r>
          </a:p>
        </p:txBody>
      </p:sp>
      <p:sp>
        <p:nvSpPr>
          <p:cNvPr id="8" name="Flowchart: Summing Junction 7"/>
          <p:cNvSpPr/>
          <p:nvPr/>
        </p:nvSpPr>
        <p:spPr>
          <a:xfrm>
            <a:off x="1152846" y="3144637"/>
            <a:ext cx="288032" cy="288032"/>
          </a:xfrm>
          <a:prstGeom prst="flowChartSummingJunction">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nchorCtr="0"/>
          <a:lstStyle/>
          <a:p>
            <a:pPr algn="ctr"/>
            <a:endParaRPr lang="en-GB" sz="1600" dirty="0" err="1" smtClean="0"/>
          </a:p>
        </p:txBody>
      </p:sp>
    </p:spTree>
    <p:extLst>
      <p:ext uri="{BB962C8B-B14F-4D97-AF65-F5344CB8AC3E}">
        <p14:creationId xmlns:p14="http://schemas.microsoft.com/office/powerpoint/2010/main" val="38344424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r>
              <a:rPr lang="en-US" dirty="0" smtClean="0"/>
              <a:t>Remove Permanent Generation</a:t>
            </a:r>
          </a:p>
          <a:p>
            <a:pPr lvl="1"/>
            <a:r>
              <a:rPr lang="en-US" dirty="0" smtClean="0"/>
              <a:t>Converges </a:t>
            </a:r>
            <a:r>
              <a:rPr lang="en-US" dirty="0" err="1" smtClean="0"/>
              <a:t>HotSpot</a:t>
            </a:r>
            <a:r>
              <a:rPr lang="en-US" dirty="0" smtClean="0"/>
              <a:t> (HotSpot7 and previous had </a:t>
            </a:r>
            <a:r>
              <a:rPr lang="en-US" dirty="0" err="1" smtClean="0"/>
              <a:t>PermGen</a:t>
            </a:r>
            <a:r>
              <a:rPr lang="en-US" dirty="0" smtClean="0"/>
              <a:t>) and </a:t>
            </a:r>
            <a:r>
              <a:rPr lang="en-US" dirty="0" err="1" smtClean="0"/>
              <a:t>JRockit</a:t>
            </a:r>
            <a:r>
              <a:rPr lang="en-US" dirty="0" smtClean="0"/>
              <a:t> (never had </a:t>
            </a:r>
            <a:r>
              <a:rPr lang="en-US" dirty="0" err="1" smtClean="0"/>
              <a:t>PermGen</a:t>
            </a:r>
            <a:r>
              <a:rPr lang="en-US" dirty="0" smtClean="0"/>
              <a:t>) JVMs. </a:t>
            </a:r>
          </a:p>
          <a:p>
            <a:pPr lvl="1"/>
            <a:r>
              <a:rPr lang="en-US" dirty="0" smtClean="0"/>
              <a:t>Class metadata is now stored in </a:t>
            </a:r>
            <a:r>
              <a:rPr lang="en-US" b="1" dirty="0" smtClean="0"/>
              <a:t>native memory </a:t>
            </a:r>
            <a:r>
              <a:rPr lang="en-US" dirty="0" smtClean="0"/>
              <a:t>while interned Strings and statics are moved to </a:t>
            </a:r>
            <a:r>
              <a:rPr lang="en-US" b="1" dirty="0" smtClean="0"/>
              <a:t>heap space</a:t>
            </a:r>
            <a:r>
              <a:rPr lang="en-US" dirty="0" smtClean="0"/>
              <a:t>.</a:t>
            </a:r>
          </a:p>
          <a:p>
            <a:r>
              <a:rPr lang="en-US" dirty="0" smtClean="0"/>
              <a:t>Some old GC strategies are retired</a:t>
            </a:r>
          </a:p>
          <a:p>
            <a:pPr lvl="1"/>
            <a:r>
              <a:rPr lang="en-US" dirty="0" err="1" smtClean="0"/>
              <a:t>DefNew+CMS</a:t>
            </a:r>
            <a:r>
              <a:rPr lang="en-US" dirty="0" smtClean="0"/>
              <a:t> is obsolete: </a:t>
            </a:r>
            <a:r>
              <a:rPr lang="en-US" dirty="0" err="1" smtClean="0"/>
              <a:t>ParNew+CMS</a:t>
            </a:r>
            <a:r>
              <a:rPr lang="en-US" dirty="0" smtClean="0"/>
              <a:t> is used </a:t>
            </a:r>
          </a:p>
          <a:p>
            <a:pPr lvl="1"/>
            <a:r>
              <a:rPr lang="en-US" dirty="0" err="1" smtClean="0"/>
              <a:t>ParNew+SerialOld</a:t>
            </a:r>
            <a:r>
              <a:rPr lang="en-US" dirty="0" smtClean="0"/>
              <a:t> is obsolete: </a:t>
            </a:r>
            <a:r>
              <a:rPr lang="en-US" dirty="0" err="1" smtClean="0"/>
              <a:t>ParallelScavenge+SerialOld</a:t>
            </a:r>
            <a:r>
              <a:rPr lang="en-US" dirty="0" smtClean="0"/>
              <a:t> is used</a:t>
            </a:r>
          </a:p>
          <a:p>
            <a:pPr lvl="1"/>
            <a:r>
              <a:rPr lang="en-US" dirty="0" err="1" smtClean="0"/>
              <a:t>iCMS</a:t>
            </a:r>
            <a:r>
              <a:rPr lang="en-US" dirty="0" smtClean="0"/>
              <a:t> (incremental) is obsolete: Normal CMS is in use</a:t>
            </a:r>
          </a:p>
          <a:p>
            <a:r>
              <a:rPr lang="en-US" dirty="0" smtClean="0"/>
              <a:t>Long term G1 will replace CMS (Concurrent Mark Sweep) </a:t>
            </a:r>
            <a:r>
              <a:rPr lang="en-US" sz="1400" dirty="0" smtClean="0">
                <a:hlinkClick r:id="rId2"/>
              </a:rPr>
              <a:t>http://www.oracle.com/webfolder/technetwork/tutorials/obe/java/G1GettingStarted/index.html</a:t>
            </a:r>
            <a:r>
              <a:rPr lang="en-US" dirty="0" smtClean="0"/>
              <a:t> </a:t>
            </a:r>
          </a:p>
          <a:p>
            <a:pPr>
              <a:buNone/>
            </a:pPr>
            <a:r>
              <a:rPr lang="en-US" dirty="0" smtClean="0"/>
              <a:t>	To enable the G1 Collector use: -XX:+UseG1GC</a:t>
            </a:r>
            <a:endParaRPr lang="en-US" dirty="0"/>
          </a:p>
        </p:txBody>
      </p:sp>
      <p:sp>
        <p:nvSpPr>
          <p:cNvPr id="2" name="Title 1"/>
          <p:cNvSpPr>
            <a:spLocks noGrp="1"/>
          </p:cNvSpPr>
          <p:nvPr>
            <p:ph type="title"/>
          </p:nvPr>
        </p:nvSpPr>
        <p:spPr/>
        <p:txBody>
          <a:bodyPr/>
          <a:lstStyle/>
          <a:p>
            <a:r>
              <a:rPr lang="en-US" dirty="0" smtClean="0"/>
              <a:t>Java 8: Garbage Collection and GC1</a:t>
            </a:r>
            <a:endParaRPr lang="en-US" dirty="0"/>
          </a:p>
        </p:txBody>
      </p:sp>
    </p:spTree>
    <p:extLst>
      <p:ext uri="{BB962C8B-B14F-4D97-AF65-F5344CB8AC3E}">
        <p14:creationId xmlns:p14="http://schemas.microsoft.com/office/powerpoint/2010/main" val="1744683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CMS vs. G1</a:t>
            </a:r>
            <a:endParaRPr lang="en-US" dirty="0"/>
          </a:p>
        </p:txBody>
      </p:sp>
      <p:pic>
        <p:nvPicPr>
          <p:cNvPr id="1026" name="Picture 2" descr="http://www.oracle.com/webfolder/technetwork/tutorials/obe/java/G1GettingStarted/images/slide1.png"/>
          <p:cNvPicPr>
            <a:picLocks noChangeAspect="1" noChangeArrowheads="1"/>
          </p:cNvPicPr>
          <p:nvPr/>
        </p:nvPicPr>
        <p:blipFill>
          <a:blip r:embed="rId2" cstate="print"/>
          <a:srcRect l="25000" t="4444" r="26667" b="23333"/>
          <a:stretch>
            <a:fillRect/>
          </a:stretch>
        </p:blipFill>
        <p:spPr bwMode="auto">
          <a:xfrm>
            <a:off x="152401" y="1447800"/>
            <a:ext cx="3535680" cy="3962400"/>
          </a:xfrm>
          <a:prstGeom prst="rect">
            <a:avLst/>
          </a:prstGeom>
          <a:noFill/>
        </p:spPr>
      </p:pic>
      <p:pic>
        <p:nvPicPr>
          <p:cNvPr id="1028" name="Picture 4" descr="http://www.oracle.com/webfolder/technetwork/tutorials/obe/java/G1GettingStarted/images/slide9.png"/>
          <p:cNvPicPr>
            <a:picLocks noChangeAspect="1" noChangeArrowheads="1"/>
          </p:cNvPicPr>
          <p:nvPr/>
        </p:nvPicPr>
        <p:blipFill>
          <a:blip r:embed="rId3" cstate="print"/>
          <a:srcRect l="13333" t="4444" r="14167" b="22222"/>
          <a:stretch>
            <a:fillRect/>
          </a:stretch>
        </p:blipFill>
        <p:spPr bwMode="auto">
          <a:xfrm>
            <a:off x="3733800" y="1556792"/>
            <a:ext cx="4970318" cy="3770586"/>
          </a:xfrm>
          <a:prstGeom prst="rect">
            <a:avLst/>
          </a:prstGeom>
          <a:noFill/>
        </p:spPr>
      </p:pic>
      <p:sp>
        <p:nvSpPr>
          <p:cNvPr id="6" name="Rectangle 5"/>
          <p:cNvSpPr/>
          <p:nvPr/>
        </p:nvSpPr>
        <p:spPr>
          <a:xfrm>
            <a:off x="569912" y="1146230"/>
            <a:ext cx="7458472" cy="307777"/>
          </a:xfrm>
          <a:prstGeom prst="rect">
            <a:avLst/>
          </a:prstGeom>
        </p:spPr>
        <p:txBody>
          <a:bodyPr wrap="square">
            <a:spAutoFit/>
          </a:bodyPr>
          <a:lstStyle/>
          <a:p>
            <a:r>
              <a:rPr lang="en-US" sz="1400" dirty="0" smtClean="0">
                <a:hlinkClick r:id="rId4"/>
              </a:rPr>
              <a:t>http://www.oracle.com/webfolder/technetwork/tutorials/obe/java/G1GettingStarted/index.html</a:t>
            </a:r>
            <a:r>
              <a:rPr lang="en-US" sz="1400" dirty="0" smtClean="0"/>
              <a:t> </a:t>
            </a:r>
            <a:endParaRPr lang="en-US" sz="1400" dirty="0"/>
          </a:p>
        </p:txBody>
      </p:sp>
      <p:sp>
        <p:nvSpPr>
          <p:cNvPr id="3" name="TextBox 2"/>
          <p:cNvSpPr txBox="1"/>
          <p:nvPr/>
        </p:nvSpPr>
        <p:spPr>
          <a:xfrm>
            <a:off x="179512" y="5301208"/>
            <a:ext cx="8914620" cy="1077218"/>
          </a:xfrm>
          <a:prstGeom prst="rect">
            <a:avLst/>
          </a:prstGeom>
          <a:noFill/>
        </p:spPr>
        <p:txBody>
          <a:bodyPr wrap="none" rtlCol="0">
            <a:spAutoFit/>
          </a:bodyPr>
          <a:lstStyle/>
          <a:p>
            <a:r>
              <a:rPr lang="en-US" sz="1600" dirty="0" smtClean="0"/>
              <a:t>For hotspot sample command line</a:t>
            </a:r>
          </a:p>
          <a:p>
            <a:r>
              <a:rPr lang="en-GB" sz="1600" b="1" dirty="0"/>
              <a:t>java </a:t>
            </a:r>
            <a:r>
              <a:rPr lang="en-GB" sz="1600" b="1" dirty="0" smtClean="0"/>
              <a:t>-</a:t>
            </a:r>
            <a:r>
              <a:rPr lang="en-GB" sz="1600" b="1" dirty="0"/>
              <a:t>XX:+UseG1GC -</a:t>
            </a:r>
            <a:r>
              <a:rPr lang="en-GB" sz="1600" b="1" dirty="0" err="1" smtClean="0"/>
              <a:t>XX:MaxGCPauseMillis</a:t>
            </a:r>
            <a:r>
              <a:rPr lang="en-GB" sz="1600" b="1" dirty="0"/>
              <a:t>=200 -</a:t>
            </a:r>
            <a:r>
              <a:rPr lang="en-GB" sz="1600" b="1" dirty="0" err="1" smtClean="0"/>
              <a:t>XX:InitiatingHeapOccupancyPercent</a:t>
            </a:r>
            <a:r>
              <a:rPr lang="en-GB" sz="1600" b="1" dirty="0" smtClean="0"/>
              <a:t>=45</a:t>
            </a:r>
          </a:p>
          <a:p>
            <a:r>
              <a:rPr lang="en-US" sz="1600" dirty="0"/>
              <a:t>Sets a target for the maximum GC pause </a:t>
            </a:r>
            <a:r>
              <a:rPr lang="en-US" sz="1600" dirty="0" smtClean="0"/>
              <a:t>time</a:t>
            </a:r>
          </a:p>
          <a:p>
            <a:r>
              <a:rPr lang="en-US" sz="1600" dirty="0"/>
              <a:t>Percentage of the (entire) heap occupancy to start a concurrent GC </a:t>
            </a:r>
            <a:r>
              <a:rPr lang="en-US" sz="1600" dirty="0" smtClean="0"/>
              <a:t>cycle</a:t>
            </a:r>
            <a:endParaRPr lang="en-US" sz="1600" dirty="0"/>
          </a:p>
        </p:txBody>
      </p:sp>
      <p:sp>
        <p:nvSpPr>
          <p:cNvPr id="4" name="Rectangle 3"/>
          <p:cNvSpPr/>
          <p:nvPr/>
        </p:nvSpPr>
        <p:spPr>
          <a:xfrm>
            <a:off x="6228184" y="2321585"/>
            <a:ext cx="2667001" cy="1323439"/>
          </a:xfrm>
          <a:prstGeom prst="rect">
            <a:avLst/>
          </a:prstGeom>
        </p:spPr>
        <p:txBody>
          <a:bodyPr wrap="square">
            <a:spAutoFit/>
          </a:bodyPr>
          <a:lstStyle/>
          <a:p>
            <a:pPr lvl="1"/>
            <a:r>
              <a:rPr lang="en-CA" sz="1600" dirty="0">
                <a:latin typeface="Arial" charset="0"/>
                <a:ea typeface="SimSun" charset="0"/>
                <a:cs typeface="SimSun" charset="0"/>
              </a:rPr>
              <a:t>More predictably </a:t>
            </a:r>
            <a:r>
              <a:rPr lang="en-CA" sz="1600" dirty="0" smtClean="0">
                <a:latin typeface="Arial" charset="0"/>
                <a:ea typeface="SimSun" charset="0"/>
                <a:cs typeface="SimSun" charset="0"/>
              </a:rPr>
              <a:t/>
            </a:r>
            <a:br>
              <a:rPr lang="en-CA" sz="1600" dirty="0" smtClean="0">
                <a:latin typeface="Arial" charset="0"/>
                <a:ea typeface="SimSun" charset="0"/>
                <a:cs typeface="SimSun" charset="0"/>
              </a:rPr>
            </a:br>
            <a:r>
              <a:rPr lang="en-CA" sz="1600" dirty="0" smtClean="0">
                <a:latin typeface="Arial" charset="0"/>
                <a:ea typeface="SimSun" charset="0"/>
                <a:cs typeface="SimSun" charset="0"/>
              </a:rPr>
              <a:t>“</a:t>
            </a:r>
            <a:r>
              <a:rPr lang="en-CA" sz="1600" dirty="0">
                <a:latin typeface="Arial" charset="0"/>
                <a:ea typeface="SimSun" charset="0"/>
                <a:cs typeface="SimSun" charset="0"/>
              </a:rPr>
              <a:t>soft real-time” – temporal </a:t>
            </a:r>
            <a:r>
              <a:rPr lang="en-CA" sz="1600" dirty="0" smtClean="0">
                <a:latin typeface="Arial" charset="0"/>
                <a:ea typeface="SimSun" charset="0"/>
                <a:cs typeface="SimSun" charset="0"/>
              </a:rPr>
              <a:t>configuration</a:t>
            </a:r>
            <a:endParaRPr lang="en-CA" sz="1600" dirty="0">
              <a:latin typeface="Arial" charset="0"/>
              <a:ea typeface="SimSun" charset="0"/>
              <a:cs typeface="SimSun" charset="0"/>
            </a:endParaRPr>
          </a:p>
          <a:p>
            <a:pPr lvl="1">
              <a:buFont typeface="Arial" charset="0"/>
              <a:buChar char="•"/>
            </a:pPr>
            <a:endParaRPr lang="en-CA" sz="1600" dirty="0" smtClean="0">
              <a:latin typeface="Arial" charset="0"/>
              <a:ea typeface="SimSun" charset="0"/>
              <a:cs typeface="SimSun" charset="0"/>
            </a:endParaRPr>
          </a:p>
          <a:p>
            <a:pPr lvl="1"/>
            <a:r>
              <a:rPr lang="en-CA" sz="1600" dirty="0">
                <a:latin typeface="Arial" charset="0"/>
                <a:ea typeface="SimSun" charset="0"/>
                <a:cs typeface="SimSun" charset="0"/>
              </a:rPr>
              <a:t>H</a:t>
            </a:r>
            <a:r>
              <a:rPr lang="en-CA" sz="1600" dirty="0" smtClean="0">
                <a:latin typeface="Arial" charset="0"/>
                <a:ea typeface="SimSun" charset="0"/>
                <a:cs typeface="SimSun" charset="0"/>
              </a:rPr>
              <a:t>igh </a:t>
            </a:r>
            <a:r>
              <a:rPr lang="en-CA" sz="1600" dirty="0">
                <a:latin typeface="Arial" charset="0"/>
                <a:ea typeface="SimSun" charset="0"/>
                <a:cs typeface="SimSun" charset="0"/>
              </a:rPr>
              <a:t>throughput</a:t>
            </a:r>
          </a:p>
        </p:txBody>
      </p:sp>
    </p:spTree>
    <p:extLst>
      <p:ext uri="{BB962C8B-B14F-4D97-AF65-F5344CB8AC3E}">
        <p14:creationId xmlns:p14="http://schemas.microsoft.com/office/powerpoint/2010/main" val="2746303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24"/>
          </p:nvPr>
        </p:nvSpPr>
        <p:spPr/>
        <p:txBody>
          <a:bodyPr/>
          <a:lstStyle/>
          <a:p>
            <a:r>
              <a:rPr lang="en-US" sz="2200" dirty="0"/>
              <a:t>Any fool can write code that a computer can understand. </a:t>
            </a:r>
            <a:r>
              <a:rPr lang="en-US" sz="2200" dirty="0" smtClean="0"/>
              <a:t/>
            </a:r>
            <a:br>
              <a:rPr lang="en-US" sz="2200" dirty="0" smtClean="0"/>
            </a:br>
            <a:r>
              <a:rPr lang="en-US" sz="2200" dirty="0" smtClean="0"/>
              <a:t>Good </a:t>
            </a:r>
            <a:r>
              <a:rPr lang="en-US" sz="2200" dirty="0"/>
              <a:t>programmers write code that humans can understand</a:t>
            </a:r>
            <a:r>
              <a:rPr lang="en-US" sz="2200" dirty="0" smtClean="0"/>
              <a:t>.</a:t>
            </a:r>
          </a:p>
          <a:p>
            <a:pPr algn="r"/>
            <a:r>
              <a:rPr lang="en-GB" sz="1600" dirty="0"/>
              <a:t>Martin Fowler</a:t>
            </a:r>
          </a:p>
        </p:txBody>
      </p:sp>
      <p:sp>
        <p:nvSpPr>
          <p:cNvPr id="3" name="Textplatzhalter 2"/>
          <p:cNvSpPr>
            <a:spLocks noGrp="1"/>
          </p:cNvSpPr>
          <p:nvPr>
            <p:ph type="body" sz="quarter" idx="28"/>
          </p:nvPr>
        </p:nvSpPr>
        <p:spPr/>
        <p:txBody>
          <a:bodyPr/>
          <a:lstStyle/>
          <a:p>
            <a:r>
              <a:rPr lang="en-GB" dirty="0" smtClean="0"/>
              <a:t>Tools Innovation Architecture</a:t>
            </a:r>
            <a:br>
              <a:rPr lang="en-GB" dirty="0" smtClean="0"/>
            </a:br>
            <a:r>
              <a:rPr lang="en-GB" dirty="0" smtClean="0"/>
              <a:t>_P.PO.TI.ARCH@avaloq.com</a:t>
            </a:r>
            <a:endParaRPr lang="en-GB" dirty="0"/>
          </a:p>
        </p:txBody>
      </p:sp>
    </p:spTree>
    <p:extLst>
      <p:ext uri="{BB962C8B-B14F-4D97-AF65-F5344CB8AC3E}">
        <p14:creationId xmlns:p14="http://schemas.microsoft.com/office/powerpoint/2010/main" val="3345599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sz="2000" dirty="0" err="1" smtClean="0"/>
              <a:t>StAX</a:t>
            </a:r>
            <a:r>
              <a:rPr lang="en-US" sz="2000" dirty="0" smtClean="0"/>
              <a:t> was part of web services and now moved to SE</a:t>
            </a:r>
          </a:p>
          <a:p>
            <a:r>
              <a:rPr lang="en-US" sz="2000" dirty="0" smtClean="0"/>
              <a:t>Now SE has all models to work with XML</a:t>
            </a:r>
          </a:p>
          <a:p>
            <a:pPr lvl="1"/>
            <a:endParaRPr lang="en-US" sz="1800" dirty="0" smtClean="0"/>
          </a:p>
          <a:p>
            <a:pPr lvl="1"/>
            <a:r>
              <a:rPr lang="en-US" sz="1800" dirty="0" smtClean="0"/>
              <a:t>DOM </a:t>
            </a:r>
            <a:r>
              <a:rPr lang="en-US" sz="1800" dirty="0"/>
              <a:t>Parser loads the whole </a:t>
            </a:r>
            <a:r>
              <a:rPr lang="en-US" sz="1800" b="1" i="1" dirty="0"/>
              <a:t>XML Document Tree in memory</a:t>
            </a:r>
            <a:endParaRPr lang="en-US" sz="1800" dirty="0"/>
          </a:p>
          <a:p>
            <a:pPr lvl="1"/>
            <a:endParaRPr lang="en-US" sz="1800" dirty="0" smtClean="0"/>
          </a:p>
          <a:p>
            <a:pPr lvl="1"/>
            <a:r>
              <a:rPr lang="en-US" sz="1800" dirty="0" smtClean="0"/>
              <a:t>SAX </a:t>
            </a:r>
            <a:r>
              <a:rPr lang="en-US" sz="1800" b="1" i="1" dirty="0" smtClean="0"/>
              <a:t>follows </a:t>
            </a:r>
            <a:r>
              <a:rPr lang="en-US" sz="1800" b="1" i="1" dirty="0"/>
              <a:t>the Push-Parsing Model</a:t>
            </a:r>
            <a:r>
              <a:rPr lang="en-US" sz="1800" b="1" i="1" dirty="0" smtClean="0"/>
              <a:t>. </a:t>
            </a:r>
          </a:p>
          <a:p>
            <a:pPr lvl="2"/>
            <a:r>
              <a:rPr lang="en-US" sz="1600" dirty="0" smtClean="0"/>
              <a:t>SAX </a:t>
            </a:r>
            <a:r>
              <a:rPr lang="en-US" sz="1600" dirty="0"/>
              <a:t>Parser takes the control</a:t>
            </a:r>
            <a:r>
              <a:rPr lang="en-US" sz="1600" i="1" dirty="0" smtClean="0"/>
              <a:t>.</a:t>
            </a:r>
          </a:p>
          <a:p>
            <a:pPr lvl="2"/>
            <a:endParaRPr lang="en-US" sz="1600" i="1" dirty="0" smtClean="0"/>
          </a:p>
          <a:p>
            <a:pPr lvl="1"/>
            <a:r>
              <a:rPr lang="en-US" sz="1800" dirty="0" err="1" smtClean="0"/>
              <a:t>StAX</a:t>
            </a:r>
            <a:r>
              <a:rPr lang="en-US" sz="1800" dirty="0" smtClean="0"/>
              <a:t> </a:t>
            </a:r>
            <a:r>
              <a:rPr lang="en-US" sz="1800" dirty="0"/>
              <a:t>is a </a:t>
            </a:r>
            <a:r>
              <a:rPr lang="en-US" sz="1800" b="1" i="1" dirty="0" smtClean="0"/>
              <a:t>Pull-Parsing </a:t>
            </a:r>
            <a:r>
              <a:rPr lang="en-US" sz="1800" dirty="0" smtClean="0"/>
              <a:t>model </a:t>
            </a:r>
            <a:r>
              <a:rPr lang="en-US" sz="1800" dirty="0"/>
              <a:t>meaning that </a:t>
            </a:r>
            <a:endParaRPr lang="en-US" sz="1800" dirty="0" smtClean="0"/>
          </a:p>
          <a:p>
            <a:pPr lvl="2"/>
            <a:r>
              <a:rPr lang="en-US" sz="1600" dirty="0" smtClean="0"/>
              <a:t>Application keeps the control.</a:t>
            </a:r>
          </a:p>
          <a:p>
            <a:pPr lvl="2"/>
            <a:r>
              <a:rPr lang="en-US" sz="1600" dirty="0" smtClean="0"/>
              <a:t>Allows skipping parts of the document when reading</a:t>
            </a:r>
          </a:p>
        </p:txBody>
      </p:sp>
      <p:sp>
        <p:nvSpPr>
          <p:cNvPr id="2" name="Title 1"/>
          <p:cNvSpPr>
            <a:spLocks noGrp="1"/>
          </p:cNvSpPr>
          <p:nvPr>
            <p:ph type="title"/>
          </p:nvPr>
        </p:nvSpPr>
        <p:spPr/>
        <p:txBody>
          <a:bodyPr/>
          <a:lstStyle/>
          <a:p>
            <a:r>
              <a:rPr lang="en-US" dirty="0" smtClean="0"/>
              <a:t>Streaming API for XML (</a:t>
            </a:r>
            <a:r>
              <a:rPr lang="en-US" dirty="0" err="1" smtClean="0"/>
              <a:t>StAX</a:t>
            </a:r>
            <a:r>
              <a:rPr lang="en-US" dirty="0" smtClean="0"/>
              <a:t>)</a:t>
            </a:r>
            <a:endParaRPr lang="en-US" dirty="0"/>
          </a:p>
        </p:txBody>
      </p:sp>
    </p:spTree>
    <p:extLst>
      <p:ext uri="{BB962C8B-B14F-4D97-AF65-F5344CB8AC3E}">
        <p14:creationId xmlns:p14="http://schemas.microsoft.com/office/powerpoint/2010/main" val="1017064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62880" y="1371600"/>
            <a:ext cx="8229600" cy="4525963"/>
          </a:xfrm>
        </p:spPr>
        <p:txBody>
          <a:bodyPr>
            <a:normAutofit/>
          </a:bodyPr>
          <a:lstStyle/>
          <a:p>
            <a:r>
              <a:rPr lang="en-US" dirty="0"/>
              <a:t>JAXB (Java API for XML Binding) technology which was included as part of JWSDP (Java Web Services Developer Pack) before, is now </a:t>
            </a:r>
            <a:r>
              <a:rPr lang="en-US" dirty="0" smtClean="0"/>
              <a:t>included </a:t>
            </a:r>
            <a:r>
              <a:rPr lang="en-US" dirty="0"/>
              <a:t>in Standard </a:t>
            </a:r>
            <a:r>
              <a:rPr lang="en-US" dirty="0" smtClean="0"/>
              <a:t>Library</a:t>
            </a:r>
          </a:p>
          <a:p>
            <a:pPr>
              <a:buNone/>
            </a:pPr>
            <a:endParaRPr lang="en-US" dirty="0" smtClean="0"/>
          </a:p>
          <a:p>
            <a:pPr>
              <a:buNone/>
            </a:pP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XmlRootElement</a:t>
            </a:r>
            <a:r>
              <a:rPr lang="en-US" dirty="0">
                <a:latin typeface="Consolas" panose="020B0609020204030204" pitchFamily="49" charset="0"/>
                <a:cs typeface="Consolas" panose="020B0609020204030204" pitchFamily="49" charset="0"/>
              </a:rPr>
              <a:t>()</a:t>
            </a:r>
          </a:p>
          <a:p>
            <a:pPr>
              <a:buNone/>
            </a:pPr>
            <a:r>
              <a:rPr lang="en-US" b="1" dirty="0" smtClean="0">
                <a:latin typeface="Consolas" panose="020B0609020204030204" pitchFamily="49" charset="0"/>
                <a:cs typeface="Consolas" panose="020B0609020204030204" pitchFamily="49" charset="0"/>
              </a:rPr>
              <a:t>   public </a:t>
            </a:r>
            <a:r>
              <a:rPr lang="en-US" b="1" dirty="0">
                <a:latin typeface="Consolas" panose="020B0609020204030204" pitchFamily="49" charset="0"/>
                <a:cs typeface="Consolas" panose="020B0609020204030204" pitchFamily="49" charset="0"/>
              </a:rPr>
              <a:t>class </a:t>
            </a:r>
            <a:r>
              <a:rPr lang="en-US" dirty="0">
                <a:latin typeface="Consolas" panose="020B0609020204030204" pitchFamily="49" charset="0"/>
                <a:cs typeface="Consolas" panose="020B0609020204030204" pitchFamily="49" charset="0"/>
              </a:rPr>
              <a:t>Person {</a:t>
            </a:r>
            <a:endParaRPr lang="en-US" dirty="0" smtClean="0">
              <a:latin typeface="Consolas" panose="020B0609020204030204" pitchFamily="49" charset="0"/>
              <a:cs typeface="Consolas" panose="020B0609020204030204" pitchFamily="49" charset="0"/>
            </a:endParaRPr>
          </a:p>
          <a:p>
            <a:pPr>
              <a:buNone/>
            </a:pPr>
            <a:r>
              <a:rPr lang="en-US" dirty="0" smtClean="0">
                <a:latin typeface="Consolas" panose="020B0609020204030204" pitchFamily="49" charset="0"/>
                <a:cs typeface="Consolas" panose="020B0609020204030204" pitchFamily="49" charset="0"/>
              </a:rPr>
              <a:t>   …   </a:t>
            </a:r>
          </a:p>
          <a:p>
            <a:pPr>
              <a:buNone/>
            </a:pP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XmlElement</a:t>
            </a: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public </a:t>
            </a:r>
            <a:r>
              <a:rPr lang="en-US" dirty="0" smtClean="0">
                <a:latin typeface="Consolas" panose="020B0609020204030204" pitchFamily="49" charset="0"/>
                <a:cs typeface="Consolas" panose="020B0609020204030204" pitchFamily="49" charset="0"/>
              </a:rPr>
              <a:t>String </a:t>
            </a:r>
            <a:r>
              <a:rPr lang="en-US" dirty="0" err="1" smtClean="0">
                <a:latin typeface="Consolas" panose="020B0609020204030204" pitchFamily="49" charset="0"/>
                <a:cs typeface="Consolas" panose="020B0609020204030204" pitchFamily="49" charset="0"/>
              </a:rPr>
              <a:t>getName</a:t>
            </a:r>
            <a:r>
              <a:rPr lang="en-US" dirty="0" smtClean="0">
                <a:latin typeface="Consolas" panose="020B0609020204030204" pitchFamily="49" charset="0"/>
                <a:cs typeface="Consolas" panose="020B0609020204030204" pitchFamily="49" charset="0"/>
              </a:rPr>
              <a:t>()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return </a:t>
            </a:r>
            <a:r>
              <a:rPr lang="en-US" b="1" dirty="0">
                <a:latin typeface="Consolas" panose="020B0609020204030204" pitchFamily="49" charset="0"/>
                <a:cs typeface="Consolas" panose="020B0609020204030204" pitchFamily="49" charset="0"/>
              </a:rPr>
              <a:t>name</a:t>
            </a:r>
            <a:r>
              <a:rPr lang="en-US" dirty="0" smtClean="0">
                <a:latin typeface="Consolas" panose="020B0609020204030204" pitchFamily="49" charset="0"/>
                <a:cs typeface="Consolas" panose="020B0609020204030204" pitchFamily="49" charset="0"/>
              </a:rPr>
              <a: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US" dirty="0" smtClean="0"/>
              <a:t>Java API for XML Binding</a:t>
            </a:r>
            <a:endParaRPr lang="en-US" dirty="0"/>
          </a:p>
        </p:txBody>
      </p:sp>
      <p:sp>
        <p:nvSpPr>
          <p:cNvPr id="4" name="TextBox 3"/>
          <p:cNvSpPr txBox="1"/>
          <p:nvPr/>
        </p:nvSpPr>
        <p:spPr>
          <a:xfrm>
            <a:off x="5334000" y="3266858"/>
            <a:ext cx="2729978" cy="923330"/>
          </a:xfrm>
          <a:prstGeom prst="rect">
            <a:avLst/>
          </a:prstGeom>
          <a:noFill/>
        </p:spPr>
        <p:txBody>
          <a:bodyPr wrap="none" rtlCol="0">
            <a:spAutoFit/>
          </a:bodyPr>
          <a:lstStyle/>
          <a:p>
            <a:r>
              <a:rPr lang="en-US" dirty="0" smtClean="0">
                <a:solidFill>
                  <a:schemeClr val="accent3">
                    <a:lumMod val="50000"/>
                  </a:schemeClr>
                </a:solidFill>
              </a:rPr>
              <a:t>In ASMD we use EMF </a:t>
            </a:r>
            <a:br>
              <a:rPr lang="en-US" dirty="0" smtClean="0">
                <a:solidFill>
                  <a:schemeClr val="accent3">
                    <a:lumMod val="50000"/>
                  </a:schemeClr>
                </a:solidFill>
              </a:rPr>
            </a:br>
            <a:r>
              <a:rPr lang="en-US" dirty="0" smtClean="0">
                <a:solidFill>
                  <a:schemeClr val="accent3">
                    <a:lumMod val="50000"/>
                  </a:schemeClr>
                </a:solidFill>
              </a:rPr>
              <a:t>for modeling XML sources, </a:t>
            </a:r>
            <a:br>
              <a:rPr lang="en-US" dirty="0" smtClean="0">
                <a:solidFill>
                  <a:schemeClr val="accent3">
                    <a:lumMod val="50000"/>
                  </a:schemeClr>
                </a:solidFill>
              </a:rPr>
            </a:br>
            <a:r>
              <a:rPr lang="en-US" dirty="0" smtClean="0">
                <a:solidFill>
                  <a:schemeClr val="accent3">
                    <a:lumMod val="50000"/>
                  </a:schemeClr>
                </a:solidFill>
              </a:rPr>
              <a:t>nothing changes here</a:t>
            </a:r>
            <a:endParaRPr lang="en-US" dirty="0">
              <a:solidFill>
                <a:schemeClr val="accent3">
                  <a:lumMod val="50000"/>
                </a:schemeClr>
              </a:solidFill>
            </a:endParaRPr>
          </a:p>
        </p:txBody>
      </p:sp>
    </p:spTree>
    <p:extLst>
      <p:ext uri="{BB962C8B-B14F-4D97-AF65-F5344CB8AC3E}">
        <p14:creationId xmlns:p14="http://schemas.microsoft.com/office/powerpoint/2010/main" val="143711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Avaloq">
      <a:dk1>
        <a:srgbClr val="000000"/>
      </a:dk1>
      <a:lt1>
        <a:srgbClr val="FFFFFF"/>
      </a:lt1>
      <a:dk2>
        <a:srgbClr val="004893"/>
      </a:dk2>
      <a:lt2>
        <a:srgbClr val="D0CEBA"/>
      </a:lt2>
      <a:accent1>
        <a:srgbClr val="004893"/>
      </a:accent1>
      <a:accent2>
        <a:srgbClr val="009EE0"/>
      </a:accent2>
      <a:accent3>
        <a:srgbClr val="9ED6F5"/>
      </a:accent3>
      <a:accent4>
        <a:srgbClr val="7E746A"/>
      </a:accent4>
      <a:accent5>
        <a:srgbClr val="75B726"/>
      </a:accent5>
      <a:accent6>
        <a:srgbClr val="EB5B3E"/>
      </a:accent6>
      <a:hlink>
        <a:srgbClr val="000000"/>
      </a:hlink>
      <a:folHlink>
        <a:srgbClr val="000000"/>
      </a:folHlink>
    </a:clrScheme>
    <a:fontScheme name="Arial">
      <a:majorFont>
        <a:latin typeface="Arial"/>
        <a:ea typeface=""/>
        <a:cs typeface=""/>
      </a:majorFont>
      <a:minorFont>
        <a:latin typeface="Arial"/>
        <a:ea typeface=""/>
        <a:cs typeface=""/>
      </a:minorFont>
    </a:fontScheme>
    <a:fmtScheme name="Anank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72000" tIns="36000" rIns="72000" bIns="36000" rtlCol="0" anchor="ctr" anchorCtr="0"/>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marL="270000" indent="-270000">
          <a:spcBef>
            <a:spcPts val="600"/>
          </a:spcBef>
          <a:buClr>
            <a:srgbClr val="004893"/>
          </a:buClr>
          <a:buFont typeface="Wingdings" panose="05000000000000000000" pitchFamily="2" charset="2"/>
          <a:buChar char="§"/>
          <a:defRPr sz="1600" dirty="0" err="1" smtClean="0"/>
        </a:defPPr>
      </a:lstStyle>
    </a:txDef>
  </a:objectDefaults>
  <a:extraClrSchemeLst>
    <a:extraClrScheme>
      <a:clrScheme name="Avaloq">
        <a:dk1>
          <a:srgbClr val="000000"/>
        </a:dk1>
        <a:lt1>
          <a:srgbClr val="FFFFFF"/>
        </a:lt1>
        <a:dk2>
          <a:srgbClr val="004893"/>
        </a:dk2>
        <a:lt2>
          <a:srgbClr val="D0CEBA"/>
        </a:lt2>
        <a:accent1>
          <a:srgbClr val="004893"/>
        </a:accent1>
        <a:accent2>
          <a:srgbClr val="009EE0"/>
        </a:accent2>
        <a:accent3>
          <a:srgbClr val="9ED6F5"/>
        </a:accent3>
        <a:accent4>
          <a:srgbClr val="7E746A"/>
        </a:accent4>
        <a:accent5>
          <a:srgbClr val="75B726"/>
        </a:accent5>
        <a:accent6>
          <a:srgbClr val="EB5B3E"/>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Avaloq blue">
      <a:srgbClr val="004893"/>
    </a:custClr>
    <a:custClr name="Dark grey">
      <a:srgbClr val="7E746A"/>
    </a:custClr>
    <a:custClr name="Dark green">
      <a:srgbClr val="00775D"/>
    </a:custClr>
    <a:custClr name="Dark orange">
      <a:srgbClr val="B300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edium blue">
      <a:srgbClr val="009EE0"/>
    </a:custClr>
    <a:custClr name="Medium grey">
      <a:srgbClr val="A09991"/>
    </a:custClr>
    <a:custClr name="Medium green">
      <a:srgbClr val="75B726"/>
    </a:custClr>
    <a:custClr name="Medium orange">
      <a:srgbClr val="EB5B3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Light blue">
      <a:srgbClr val="9ED6F5"/>
    </a:custClr>
    <a:custClr name="Light grey">
      <a:srgbClr val="D0CEBA"/>
    </a:custClr>
    <a:custClr name="Light green">
      <a:srgbClr val="BAD581"/>
    </a:custClr>
    <a:custClr name="Light orange">
      <a:srgbClr val="FDCA5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valoq">
      <a:dk1>
        <a:srgbClr val="000000"/>
      </a:dk1>
      <a:lt1>
        <a:srgbClr val="FFFFFF"/>
      </a:lt1>
      <a:dk2>
        <a:srgbClr val="D0CEBA"/>
      </a:dk2>
      <a:lt2>
        <a:srgbClr val="004893"/>
      </a:lt2>
      <a:accent1>
        <a:srgbClr val="004893"/>
      </a:accent1>
      <a:accent2>
        <a:srgbClr val="009EE0"/>
      </a:accent2>
      <a:accent3>
        <a:srgbClr val="9ED6F5"/>
      </a:accent3>
      <a:accent4>
        <a:srgbClr val="7E746A"/>
      </a:accent4>
      <a:accent5>
        <a:srgbClr val="75B726"/>
      </a:accent5>
      <a:accent6>
        <a:srgbClr val="EB5B3E"/>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1788</TotalTime>
  <Words>4558</Words>
  <Application>Microsoft Office PowerPoint</Application>
  <PresentationFormat>On-screen Show (4:3)</PresentationFormat>
  <Paragraphs>1125</Paragraphs>
  <Slides>74</Slides>
  <Notes>43</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blank</vt:lpstr>
      <vt:lpstr>PowerPoint Presentation</vt:lpstr>
      <vt:lpstr>PowerPoint Presentation</vt:lpstr>
      <vt:lpstr>Java 6 highlights</vt:lpstr>
      <vt:lpstr>@Override for interface methods</vt:lpstr>
      <vt:lpstr>Scripting Languages</vt:lpstr>
      <vt:lpstr>JDBC 4.0</vt:lpstr>
      <vt:lpstr>New in Standard Library</vt:lpstr>
      <vt:lpstr>Streaming API for XML (StAX)</vt:lpstr>
      <vt:lpstr>Java API for XML Binding</vt:lpstr>
      <vt:lpstr>PowerPoint Presentation</vt:lpstr>
      <vt:lpstr>Java SE 7 Language Highlights</vt:lpstr>
      <vt:lpstr>Java 7 Highlights: Strings in Switch</vt:lpstr>
      <vt:lpstr>Java 7 Highlights: Underscores in Numbers</vt:lpstr>
      <vt:lpstr>Java 7 Highlights: Binary Literals</vt:lpstr>
      <vt:lpstr>Java 7 Highlights: Multi-Catch and more precise rethrow </vt:lpstr>
      <vt:lpstr>Java 7 Highlights: Try with resources (finally block)</vt:lpstr>
      <vt:lpstr>Java 7 Highlights: Try with resources</vt:lpstr>
      <vt:lpstr>Java 7 Highlights: AutoCloseable and Closeable</vt:lpstr>
      <vt:lpstr>Java 7 Highlights: “Diamond” operator</vt:lpstr>
      <vt:lpstr>Java SE 7 API Highlights</vt:lpstr>
      <vt:lpstr>Java NIO aka JSR51</vt:lpstr>
      <vt:lpstr>NIO2 Helper Types</vt:lpstr>
      <vt:lpstr>NIO2 Directories</vt:lpstr>
      <vt:lpstr>NIO2 Walking a File Tree</vt:lpstr>
      <vt:lpstr>NIO2 Watching a Directory</vt:lpstr>
      <vt:lpstr>NIO Custom File Systems</vt:lpstr>
      <vt:lpstr>Mapping java.io.File to java.nio.file (I)</vt:lpstr>
      <vt:lpstr>Mapping java.io.File to java.nio.file (II)</vt:lpstr>
      <vt:lpstr>VM: Compressed OOPS by Default</vt:lpstr>
      <vt:lpstr>VM: Tiered Compilation</vt:lpstr>
      <vt:lpstr>PowerPoint Presentation</vt:lpstr>
      <vt:lpstr>Java SE 8 Language Highlights</vt:lpstr>
      <vt:lpstr>Lambda Motivation: Functional Programming in Java</vt:lpstr>
      <vt:lpstr>Example: Classic Java</vt:lpstr>
      <vt:lpstr>Example: Helper Class (External Iteration)</vt:lpstr>
      <vt:lpstr>Example: Functional Interface</vt:lpstr>
      <vt:lpstr>Example: Execute Around Pattern</vt:lpstr>
      <vt:lpstr>Example: Lambda</vt:lpstr>
      <vt:lpstr>Example: Method Reference</vt:lpstr>
      <vt:lpstr>Example: Interface (Internal Iteration)</vt:lpstr>
      <vt:lpstr>Example: Default Methods</vt:lpstr>
      <vt:lpstr>Lambda</vt:lpstr>
      <vt:lpstr>Lambda: Examples</vt:lpstr>
      <vt:lpstr>Lambda II</vt:lpstr>
      <vt:lpstr>Lambda: More Examples</vt:lpstr>
      <vt:lpstr>Function Types and Target Typing</vt:lpstr>
      <vt:lpstr>Target Typing: Examples</vt:lpstr>
      <vt:lpstr>Method and Constructor References</vt:lpstr>
      <vt:lpstr>Examples: Method and Constructor References</vt:lpstr>
      <vt:lpstr>Method Reference: Example</vt:lpstr>
      <vt:lpstr>Constructor Reference: Example</vt:lpstr>
      <vt:lpstr>Method References compared to alternatives</vt:lpstr>
      <vt:lpstr>Default Methods</vt:lpstr>
      <vt:lpstr>Example: Interface with default method</vt:lpstr>
      <vt:lpstr>Multiple Inheritance</vt:lpstr>
      <vt:lpstr>Static Methods</vt:lpstr>
      <vt:lpstr>Streams</vt:lpstr>
      <vt:lpstr>Streams: Example</vt:lpstr>
      <vt:lpstr>Streams: Creation</vt:lpstr>
      <vt:lpstr>Stream Operations</vt:lpstr>
      <vt:lpstr>More Types of Streams</vt:lpstr>
      <vt:lpstr>Streams: Collectors</vt:lpstr>
      <vt:lpstr>Example: String Collector</vt:lpstr>
      <vt:lpstr>Example: Collection Collector</vt:lpstr>
      <vt:lpstr>Example: Map Collector</vt:lpstr>
      <vt:lpstr>Example: Grouping Collector</vt:lpstr>
      <vt:lpstr>Side Effects</vt:lpstr>
      <vt:lpstr>Side Effects: Examples</vt:lpstr>
      <vt:lpstr>Java 8: Type annotations</vt:lpstr>
      <vt:lpstr>Java 8: Repeating annotations</vt:lpstr>
      <vt:lpstr>Java 8: Improved type inference</vt:lpstr>
      <vt:lpstr>Java 8: Garbage Collection and GC1</vt:lpstr>
      <vt:lpstr>Java 8: CMS vs. G1</vt:lpstr>
      <vt:lpstr>PowerPoint Presentation</vt:lpstr>
    </vt:vector>
  </TitlesOfParts>
  <Company>Avaloq Evolution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 Honsel</dc:creator>
  <cp:lastModifiedBy>Kai Honsel</cp:lastModifiedBy>
  <cp:revision>109</cp:revision>
  <dcterms:created xsi:type="dcterms:W3CDTF">2015-07-06T19:43:16Z</dcterms:created>
  <dcterms:modified xsi:type="dcterms:W3CDTF">2015-08-07T11:20:23Z</dcterms:modified>
</cp:coreProperties>
</file>