
<file path=[Content_Types].xml><?xml version="1.0" encoding="utf-8"?>
<Types xmlns="http://schemas.openxmlformats.org/package/2006/content-types">
  <Default Extension="png" ContentType="image/png"/>
  <Default Extension="jfif" ContentType="image/jpeg"/>
  <Default Extension="jpg&amp;ehk=6KUOe" ContentType="image/jpeg"/>
  <Default Extension="jpeg" ContentType="image/jpeg"/>
  <Default Extension="rels" ContentType="application/vnd.openxmlformats-package.relationships+xml"/>
  <Default Extension="xml" ContentType="application/xml"/>
  <Default Extension="wdp" ContentType="image/vnd.ms-photo"/>
  <Default Extension="jpg&amp;ehk=5Bs3K1ZcK4jkdjbnAYccwA&amp;r=0&amp;pid=OfficeInsert" ContentType="image/jpeg"/>
  <Default Extension="jpg&amp;ehk=vJDPwmMaNiLLu" ContentType="image/jpeg"/>
  <Default Extension="png&amp;ehk=7C1Q5wi1Hi" ContentType="image/p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4"/>
  </p:notesMasterIdLst>
  <p:handoutMasterIdLst>
    <p:handoutMasterId r:id="rId45"/>
  </p:handoutMasterIdLst>
  <p:sldIdLst>
    <p:sldId id="295" r:id="rId2"/>
    <p:sldId id="291" r:id="rId3"/>
    <p:sldId id="292" r:id="rId4"/>
    <p:sldId id="293" r:id="rId5"/>
    <p:sldId id="294" r:id="rId6"/>
    <p:sldId id="269" r:id="rId7"/>
    <p:sldId id="270" r:id="rId8"/>
    <p:sldId id="271" r:id="rId9"/>
    <p:sldId id="272" r:id="rId10"/>
    <p:sldId id="273" r:id="rId11"/>
    <p:sldId id="274" r:id="rId12"/>
    <p:sldId id="275" r:id="rId13"/>
    <p:sldId id="287" r:id="rId14"/>
    <p:sldId id="276" r:id="rId15"/>
    <p:sldId id="277" r:id="rId16"/>
    <p:sldId id="278" r:id="rId17"/>
    <p:sldId id="279" r:id="rId18"/>
    <p:sldId id="288" r:id="rId19"/>
    <p:sldId id="257" r:id="rId20"/>
    <p:sldId id="258" r:id="rId21"/>
    <p:sldId id="259" r:id="rId22"/>
    <p:sldId id="296" r:id="rId23"/>
    <p:sldId id="260" r:id="rId24"/>
    <p:sldId id="261" r:id="rId25"/>
    <p:sldId id="289" r:id="rId26"/>
    <p:sldId id="262" r:id="rId27"/>
    <p:sldId id="263" r:id="rId28"/>
    <p:sldId id="264" r:id="rId29"/>
    <p:sldId id="265" r:id="rId30"/>
    <p:sldId id="266" r:id="rId31"/>
    <p:sldId id="267" r:id="rId32"/>
    <p:sldId id="298" r:id="rId33"/>
    <p:sldId id="299" r:id="rId34"/>
    <p:sldId id="314" r:id="rId35"/>
    <p:sldId id="301" r:id="rId36"/>
    <p:sldId id="302" r:id="rId37"/>
    <p:sldId id="303" r:id="rId38"/>
    <p:sldId id="304" r:id="rId39"/>
    <p:sldId id="305" r:id="rId40"/>
    <p:sldId id="306" r:id="rId41"/>
    <p:sldId id="321" r:id="rId42"/>
    <p:sldId id="32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B61EC5-DE94-4655-AEEA-1B0DE5DC3C13}">
          <p14:sldIdLst/>
        </p14:section>
        <p14:section name="Untitled Section" id="{655275EC-995C-4ACF-9E78-8E22C4BF4494}">
          <p14:sldIdLst>
            <p14:sldId id="295"/>
            <p14:sldId id="291"/>
            <p14:sldId id="292"/>
            <p14:sldId id="293"/>
            <p14:sldId id="294"/>
            <p14:sldId id="269"/>
            <p14:sldId id="270"/>
            <p14:sldId id="271"/>
            <p14:sldId id="272"/>
            <p14:sldId id="273"/>
            <p14:sldId id="274"/>
            <p14:sldId id="275"/>
            <p14:sldId id="287"/>
            <p14:sldId id="276"/>
            <p14:sldId id="277"/>
            <p14:sldId id="278"/>
            <p14:sldId id="279"/>
            <p14:sldId id="288"/>
            <p14:sldId id="257"/>
            <p14:sldId id="258"/>
            <p14:sldId id="259"/>
            <p14:sldId id="296"/>
            <p14:sldId id="260"/>
            <p14:sldId id="261"/>
            <p14:sldId id="289"/>
            <p14:sldId id="262"/>
            <p14:sldId id="263"/>
            <p14:sldId id="264"/>
            <p14:sldId id="265"/>
            <p14:sldId id="266"/>
            <p14:sldId id="267"/>
            <p14:sldId id="298"/>
            <p14:sldId id="299"/>
            <p14:sldId id="314"/>
            <p14:sldId id="301"/>
            <p14:sldId id="302"/>
            <p14:sldId id="303"/>
            <p14:sldId id="304"/>
            <p14:sldId id="305"/>
            <p14:sldId id="306"/>
            <p14:sldId id="321"/>
            <p14:sldId id="3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varScale="1">
        <p:scale>
          <a:sx n="66" d="100"/>
          <a:sy n="66" d="100"/>
        </p:scale>
        <p:origin x="84" y="23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649BBD-DAF3-4891-A222-56E920E2A1F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9653A8F1-5337-4DEC-813F-6EC0160A89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499095-7230-45A8-A09A-83BAECDCACC7}" type="datetimeFigureOut">
              <a:rPr lang="en-GB" smtClean="0"/>
              <a:t>08/05/2018</a:t>
            </a:fld>
            <a:endParaRPr lang="en-GB"/>
          </a:p>
        </p:txBody>
      </p:sp>
      <p:sp>
        <p:nvSpPr>
          <p:cNvPr id="4" name="Footer Placeholder 3">
            <a:extLst>
              <a:ext uri="{FF2B5EF4-FFF2-40B4-BE49-F238E27FC236}">
                <a16:creationId xmlns:a16="http://schemas.microsoft.com/office/drawing/2014/main" id="{B90D8CFB-4011-4B24-AC3D-C9C47CBD89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0D19E72-7FC4-47BE-AF92-50378FB68EC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56AF6A-B986-4E7C-91D2-4088FB415EEC}" type="slidenum">
              <a:rPr lang="en-GB" smtClean="0"/>
              <a:t>‹#›</a:t>
            </a:fld>
            <a:endParaRPr lang="en-GB"/>
          </a:p>
        </p:txBody>
      </p:sp>
    </p:spTree>
    <p:extLst>
      <p:ext uri="{BB962C8B-B14F-4D97-AF65-F5344CB8AC3E}">
        <p14:creationId xmlns:p14="http://schemas.microsoft.com/office/powerpoint/2010/main" val="3055732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D5F6CF-ED70-40B9-88F1-820F369078AE}" type="datetimeFigureOut">
              <a:rPr lang="en-GB" smtClean="0"/>
              <a:t>08/05/2018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E3348-C6AE-41BB-8A9B-68757C1F0DCF}" type="slidenum">
              <a:rPr lang="en-GB" smtClean="0"/>
              <a:t>‹#›</a:t>
            </a:fld>
            <a:endParaRPr lang="en-GB"/>
          </a:p>
        </p:txBody>
      </p:sp>
    </p:spTree>
    <p:extLst>
      <p:ext uri="{BB962C8B-B14F-4D97-AF65-F5344CB8AC3E}">
        <p14:creationId xmlns:p14="http://schemas.microsoft.com/office/powerpoint/2010/main" val="2702492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4837D7-3454-46F7-80E9-3A22ED73E2EC}" type="datetimeFigureOut">
              <a:rPr lang="en-GB" smtClean="0"/>
              <a:t>08/05/2018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FF47CD9-C7F4-4386-AFDA-F302CE4E4A14}" type="slidenum">
              <a:rPr lang="en-GB" smtClean="0"/>
              <a:t>‹#›</a:t>
            </a:fld>
            <a:endParaRPr lang="en-GB"/>
          </a:p>
        </p:txBody>
      </p:sp>
    </p:spTree>
    <p:extLst>
      <p:ext uri="{BB962C8B-B14F-4D97-AF65-F5344CB8AC3E}">
        <p14:creationId xmlns:p14="http://schemas.microsoft.com/office/powerpoint/2010/main" val="108669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4837D7-3454-46F7-80E9-3A22ED73E2EC}" type="datetimeFigureOut">
              <a:rPr lang="en-GB" smtClean="0"/>
              <a:t>08/05/2018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F47CD9-C7F4-4386-AFDA-F302CE4E4A14}" type="slidenum">
              <a:rPr lang="en-GB" smtClean="0"/>
              <a:t>‹#›</a:t>
            </a:fld>
            <a:endParaRPr lang="en-GB"/>
          </a:p>
        </p:txBody>
      </p:sp>
    </p:spTree>
    <p:extLst>
      <p:ext uri="{BB962C8B-B14F-4D97-AF65-F5344CB8AC3E}">
        <p14:creationId xmlns:p14="http://schemas.microsoft.com/office/powerpoint/2010/main" val="175044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4837D7-3454-46F7-80E9-3A22ED73E2EC}" type="datetimeFigureOut">
              <a:rPr lang="en-GB" smtClean="0"/>
              <a:t>08/05/2018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F47CD9-C7F4-4386-AFDA-F302CE4E4A14}" type="slidenum">
              <a:rPr lang="en-GB" smtClean="0"/>
              <a:t>‹#›</a:t>
            </a:fld>
            <a:endParaRPr lang="en-GB"/>
          </a:p>
        </p:txBody>
      </p:sp>
    </p:spTree>
    <p:extLst>
      <p:ext uri="{BB962C8B-B14F-4D97-AF65-F5344CB8AC3E}">
        <p14:creationId xmlns:p14="http://schemas.microsoft.com/office/powerpoint/2010/main" val="162456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4837D7-3454-46F7-80E9-3A22ED73E2EC}" type="datetimeFigureOut">
              <a:rPr lang="en-GB" smtClean="0"/>
              <a:t>08/05/2018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F47CD9-C7F4-4386-AFDA-F302CE4E4A14}" type="slidenum">
              <a:rPr lang="en-GB" smtClean="0"/>
              <a:t>‹#›</a:t>
            </a:fld>
            <a:endParaRPr lang="en-GB"/>
          </a:p>
        </p:txBody>
      </p:sp>
    </p:spTree>
    <p:extLst>
      <p:ext uri="{BB962C8B-B14F-4D97-AF65-F5344CB8AC3E}">
        <p14:creationId xmlns:p14="http://schemas.microsoft.com/office/powerpoint/2010/main" val="269081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AF4837D7-3454-46F7-80E9-3A22ED73E2EC}" type="datetimeFigureOut">
              <a:rPr lang="en-GB" smtClean="0"/>
              <a:t>08/05/2018</a:t>
            </a:fld>
            <a:endParaRPr lang="en-GB"/>
          </a:p>
        </p:txBody>
      </p:sp>
      <p:sp>
        <p:nvSpPr>
          <p:cNvPr id="5" name="Footer Placeholder 4"/>
          <p:cNvSpPr>
            <a:spLocks noGrp="1"/>
          </p:cNvSpPr>
          <p:nvPr>
            <p:ph type="ftr" sz="quarter" idx="11"/>
          </p:nvPr>
        </p:nvSpPr>
        <p:spPr>
          <a:xfrm>
            <a:off x="2182708" y="6272784"/>
            <a:ext cx="6327648" cy="365125"/>
          </a:xfrm>
        </p:spPr>
        <p:txBody>
          <a:bodyPr/>
          <a:lstStyle/>
          <a:p>
            <a:endParaRPr lang="en-GB"/>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FF47CD9-C7F4-4386-AFDA-F302CE4E4A14}" type="slidenum">
              <a:rPr lang="en-GB" smtClean="0"/>
              <a:t>‹#›</a:t>
            </a:fld>
            <a:endParaRPr lang="en-GB"/>
          </a:p>
        </p:txBody>
      </p:sp>
    </p:spTree>
    <p:extLst>
      <p:ext uri="{BB962C8B-B14F-4D97-AF65-F5344CB8AC3E}">
        <p14:creationId xmlns:p14="http://schemas.microsoft.com/office/powerpoint/2010/main" val="3399570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4837D7-3454-46F7-80E9-3A22ED73E2EC}" type="datetimeFigureOut">
              <a:rPr lang="en-GB" smtClean="0"/>
              <a:t>08/05/2018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FF47CD9-C7F4-4386-AFDA-F302CE4E4A14}" type="slidenum">
              <a:rPr lang="en-GB" smtClean="0"/>
              <a:t>‹#›</a:t>
            </a:fld>
            <a:endParaRPr lang="en-GB"/>
          </a:p>
        </p:txBody>
      </p:sp>
    </p:spTree>
    <p:extLst>
      <p:ext uri="{BB962C8B-B14F-4D97-AF65-F5344CB8AC3E}">
        <p14:creationId xmlns:p14="http://schemas.microsoft.com/office/powerpoint/2010/main" val="130039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4837D7-3454-46F7-80E9-3A22ED73E2EC}" type="datetimeFigureOut">
              <a:rPr lang="en-GB" smtClean="0"/>
              <a:t>08/05/2018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FF47CD9-C7F4-4386-AFDA-F302CE4E4A14}" type="slidenum">
              <a:rPr lang="en-GB" smtClean="0"/>
              <a:t>‹#›</a:t>
            </a:fld>
            <a:endParaRPr lang="en-GB"/>
          </a:p>
        </p:txBody>
      </p:sp>
    </p:spTree>
    <p:extLst>
      <p:ext uri="{BB962C8B-B14F-4D97-AF65-F5344CB8AC3E}">
        <p14:creationId xmlns:p14="http://schemas.microsoft.com/office/powerpoint/2010/main" val="36973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4837D7-3454-46F7-80E9-3A22ED73E2EC}" type="datetimeFigureOut">
              <a:rPr lang="en-GB" smtClean="0"/>
              <a:t>08/05/2018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FF47CD9-C7F4-4386-AFDA-F302CE4E4A14}" type="slidenum">
              <a:rPr lang="en-GB" smtClean="0"/>
              <a:t>‹#›</a:t>
            </a:fld>
            <a:endParaRPr lang="en-GB"/>
          </a:p>
        </p:txBody>
      </p:sp>
    </p:spTree>
    <p:extLst>
      <p:ext uri="{BB962C8B-B14F-4D97-AF65-F5344CB8AC3E}">
        <p14:creationId xmlns:p14="http://schemas.microsoft.com/office/powerpoint/2010/main" val="116454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4837D7-3454-46F7-80E9-3A22ED73E2EC}" type="datetimeFigureOut">
              <a:rPr lang="en-GB" smtClean="0"/>
              <a:t>08/05/2018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FF47CD9-C7F4-4386-AFDA-F302CE4E4A14}" type="slidenum">
              <a:rPr lang="en-GB" smtClean="0"/>
              <a:t>‹#›</a:t>
            </a:fld>
            <a:endParaRPr lang="en-GB"/>
          </a:p>
        </p:txBody>
      </p:sp>
    </p:spTree>
    <p:extLst>
      <p:ext uri="{BB962C8B-B14F-4D97-AF65-F5344CB8AC3E}">
        <p14:creationId xmlns:p14="http://schemas.microsoft.com/office/powerpoint/2010/main" val="217471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F4837D7-3454-46F7-80E9-3A22ED73E2EC}" type="datetimeFigureOut">
              <a:rPr lang="en-GB" smtClean="0"/>
              <a:t>08/05/2018</a:t>
            </a:fld>
            <a:endParaRPr lang="en-GB"/>
          </a:p>
        </p:txBody>
      </p:sp>
      <p:sp>
        <p:nvSpPr>
          <p:cNvPr id="6" name="Footer Placeholder 5"/>
          <p:cNvSpPr>
            <a:spLocks noGrp="1"/>
          </p:cNvSpPr>
          <p:nvPr>
            <p:ph type="ftr" sz="quarter" idx="11"/>
          </p:nvPr>
        </p:nvSpPr>
        <p:spPr/>
        <p:txBody>
          <a:bodyPr/>
          <a:lstStyle/>
          <a:p>
            <a:endParaRPr lang="en-GB"/>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FF47CD9-C7F4-4386-AFDA-F302CE4E4A14}" type="slidenum">
              <a:rPr lang="en-GB" smtClean="0"/>
              <a:t>‹#›</a:t>
            </a:fld>
            <a:endParaRPr lang="en-GB"/>
          </a:p>
        </p:txBody>
      </p:sp>
    </p:spTree>
    <p:extLst>
      <p:ext uri="{BB962C8B-B14F-4D97-AF65-F5344CB8AC3E}">
        <p14:creationId xmlns:p14="http://schemas.microsoft.com/office/powerpoint/2010/main" val="966854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F4837D7-3454-46F7-80E9-3A22ED73E2EC}" type="datetimeFigureOut">
              <a:rPr lang="en-GB" smtClean="0"/>
              <a:t>08/05/2018</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FF47CD9-C7F4-4386-AFDA-F302CE4E4A14}" type="slidenum">
              <a:rPr lang="en-GB" smtClean="0"/>
              <a:t>‹#›</a:t>
            </a:fld>
            <a:endParaRPr lang="en-GB"/>
          </a:p>
        </p:txBody>
      </p:sp>
    </p:spTree>
    <p:extLst>
      <p:ext uri="{BB962C8B-B14F-4D97-AF65-F5344CB8AC3E}">
        <p14:creationId xmlns:p14="http://schemas.microsoft.com/office/powerpoint/2010/main" val="339395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F4837D7-3454-46F7-80E9-3A22ED73E2EC}" type="datetimeFigureOut">
              <a:rPr lang="en-GB" smtClean="0"/>
              <a:t>08/05/2018</a:t>
            </a:fld>
            <a:endParaRPr lang="en-GB"/>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B"/>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FF47CD9-C7F4-4386-AFDA-F302CE4E4A14}" type="slidenum">
              <a:rPr lang="en-GB" smtClean="0"/>
              <a:t>‹#›</a:t>
            </a:fld>
            <a:endParaRPr lang="en-GB"/>
          </a:p>
        </p:txBody>
      </p:sp>
    </p:spTree>
    <p:extLst>
      <p:ext uri="{BB962C8B-B14F-4D97-AF65-F5344CB8AC3E}">
        <p14:creationId xmlns:p14="http://schemas.microsoft.com/office/powerpoint/2010/main" val="251764378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bing.com/images/search?view=detailV2&amp;ccid=Y1NxHiDh&amp;id=BF9667F152A8CFBDCFDC86D01F0C9533C8E78ABA&amp;thid=OIP.Y1NxHiDhzBqrjPJc4owbmwEsDW&amp;q=sam+walton&amp;simid=608030898157259301&amp;selectedIndex=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bing.com/images/search?view=detailV2&amp;ccid=Y1NxHiDh&amp;id=BF9667F152A8CFBDCFDC86D01F0C9533C8E78ABA&amp;thid=OIP.Y1NxHiDhzBqrjPJc4owbmwEsDW&amp;q=sam+walton&amp;simid=608030898157259301&amp;selectedIndex=2"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antonioluciano.blogspot.com/2015/12/meglio-wordpress-o-blogger-di-google.html" TargetMode="External"/><Relationship Id="rId2" Type="http://schemas.openxmlformats.org/officeDocument/2006/relationships/image" Target="../media/image9.jpg&amp;ehk=6KUOe"/><Relationship Id="rId1" Type="http://schemas.openxmlformats.org/officeDocument/2006/relationships/slideLayout" Target="../slideLayouts/slideLayout8.xml"/><Relationship Id="rId4" Type="http://schemas.openxmlformats.org/officeDocument/2006/relationships/hyperlink" Target="https://creativecommons.org/licenses/by/3.0/"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teve-wheeler.blogspot.com.au/2013/03/technology-wont-replace-teachers-but.html#!" TargetMode="External"/><Relationship Id="rId2" Type="http://schemas.openxmlformats.org/officeDocument/2006/relationships/image" Target="../media/image14.jpg&amp;ehk=5Bs3K1ZcK4jkdjbnAYccwA&amp;r=0&amp;pid=OfficeInsert"/><Relationship Id="rId1" Type="http://schemas.openxmlformats.org/officeDocument/2006/relationships/slideLayout" Target="../slideLayouts/slideLayout8.xml"/><Relationship Id="rId4" Type="http://schemas.openxmlformats.org/officeDocument/2006/relationships/hyperlink" Target="https://creativecommons.org/licenses/by-nc-sa/3.0/"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5.png&amp;ehk=7C1Q5wi1Hi"/><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courses.lumenlearning.com/marketing-spring2016/chapter/reading-defining-and-using-a-swot-analysis/" TargetMode="External"/><Relationship Id="rId2" Type="http://schemas.openxmlformats.org/officeDocument/2006/relationships/image" Target="../media/image16.jpg&amp;ehk=vJDPwmMaNiLLu"/><Relationship Id="rId1" Type="http://schemas.openxmlformats.org/officeDocument/2006/relationships/slideLayout" Target="../slideLayouts/slideLayout2.xml"/><Relationship Id="rId4" Type="http://schemas.openxmlformats.org/officeDocument/2006/relationships/hyperlink" Target="https://creativecommons.org/licenses/by/4.0/"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47004-A0D0-43DC-9530-827F2A4D4EC7}"/>
              </a:ext>
            </a:extLst>
          </p:cNvPr>
          <p:cNvSpPr>
            <a:spLocks noGrp="1"/>
          </p:cNvSpPr>
          <p:nvPr>
            <p:ph type="ctrTitle"/>
          </p:nvPr>
        </p:nvSpPr>
        <p:spPr/>
        <p:txBody>
          <a:bodyPr>
            <a:normAutofit fontScale="90000"/>
          </a:bodyPr>
          <a:lstStyle/>
          <a:p>
            <a:r>
              <a:rPr lang="en-GB" dirty="0"/>
              <a:t>ANALYSIS OF </a:t>
            </a:r>
            <a:r>
              <a:rPr lang="en-GB" dirty="0" smtClean="0"/>
              <a:t>BUSINESS  </a:t>
            </a:r>
            <a:r>
              <a:rPr lang="en-GB" dirty="0"/>
              <a:t>ENVIRONMENT and DECISION MODELS</a:t>
            </a:r>
          </a:p>
        </p:txBody>
      </p:sp>
      <p:sp>
        <p:nvSpPr>
          <p:cNvPr id="5" name="Subtitle 4">
            <a:extLst>
              <a:ext uri="{FF2B5EF4-FFF2-40B4-BE49-F238E27FC236}">
                <a16:creationId xmlns:a16="http://schemas.microsoft.com/office/drawing/2014/main" id="{D0D4DE85-9902-40CA-AE17-33C99ECB1A01}"/>
              </a:ext>
            </a:extLst>
          </p:cNvPr>
          <p:cNvSpPr>
            <a:spLocks noGrp="1"/>
          </p:cNvSpPr>
          <p:nvPr>
            <p:ph type="subTitle" idx="1"/>
          </p:nvPr>
        </p:nvSpPr>
        <p:spPr/>
        <p:txBody>
          <a:bodyPr/>
          <a:lstStyle/>
          <a:p>
            <a:r>
              <a:rPr lang="en-GB" dirty="0" smtClean="0"/>
              <a:t>Use of SWOT and PESTEL</a:t>
            </a:r>
            <a:endParaRPr lang="en-GB" dirty="0"/>
          </a:p>
        </p:txBody>
      </p:sp>
    </p:spTree>
    <p:extLst>
      <p:ext uri="{BB962C8B-B14F-4D97-AF65-F5344CB8AC3E}">
        <p14:creationId xmlns:p14="http://schemas.microsoft.com/office/powerpoint/2010/main" val="302291907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D9D8-B315-4287-969E-64753E84DBF1}"/>
              </a:ext>
            </a:extLst>
          </p:cNvPr>
          <p:cNvSpPr>
            <a:spLocks noGrp="1"/>
          </p:cNvSpPr>
          <p:nvPr>
            <p:ph type="title"/>
          </p:nvPr>
        </p:nvSpPr>
        <p:spPr/>
        <p:txBody>
          <a:bodyPr/>
          <a:lstStyle/>
          <a:p>
            <a:r>
              <a:rPr lang="en-GB"/>
              <a:t>2)Formal structure</a:t>
            </a:r>
            <a:endParaRPr lang="en-GB" dirty="0"/>
          </a:p>
        </p:txBody>
      </p:sp>
      <p:sp>
        <p:nvSpPr>
          <p:cNvPr id="3" name="Content Placeholder 2">
            <a:extLst>
              <a:ext uri="{FF2B5EF4-FFF2-40B4-BE49-F238E27FC236}">
                <a16:creationId xmlns:a16="http://schemas.microsoft.com/office/drawing/2014/main" id="{94318595-28A2-4193-BD19-71A9E25CFA63}"/>
              </a:ext>
            </a:extLst>
          </p:cNvPr>
          <p:cNvSpPr>
            <a:spLocks noGrp="1"/>
          </p:cNvSpPr>
          <p:nvPr>
            <p:ph idx="1"/>
          </p:nvPr>
        </p:nvSpPr>
        <p:spPr/>
        <p:txBody>
          <a:bodyPr/>
          <a:lstStyle/>
          <a:p>
            <a:r>
              <a:rPr lang="en-GB"/>
              <a:t>This is the hierarchical arrangement of tasks &amp; people. This structure determines how information flows within the organisation, which departments are responsible for which activities &amp; where the decision making power rests.</a:t>
            </a:r>
            <a:endParaRPr lang="en-GB" dirty="0"/>
          </a:p>
        </p:txBody>
      </p:sp>
      <p:pic>
        <p:nvPicPr>
          <p:cNvPr id="7" name="Picture 6">
            <a:extLst>
              <a:ext uri="{FF2B5EF4-FFF2-40B4-BE49-F238E27FC236}">
                <a16:creationId xmlns:a16="http://schemas.microsoft.com/office/drawing/2014/main" id="{D5095A5A-3DB5-4560-A7B5-B99D91AAE9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1475" y="3826041"/>
            <a:ext cx="5293993" cy="2514601"/>
          </a:xfrm>
          <a:prstGeom prst="rect">
            <a:avLst/>
          </a:prstGeom>
        </p:spPr>
      </p:pic>
    </p:spTree>
    <p:extLst>
      <p:ext uri="{BB962C8B-B14F-4D97-AF65-F5344CB8AC3E}">
        <p14:creationId xmlns:p14="http://schemas.microsoft.com/office/powerpoint/2010/main" val="373494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25AEF-AB64-47EF-A95D-0B9404CE0C78}"/>
              </a:ext>
            </a:extLst>
          </p:cNvPr>
          <p:cNvSpPr>
            <a:spLocks noGrp="1"/>
          </p:cNvSpPr>
          <p:nvPr>
            <p:ph type="title"/>
          </p:nvPr>
        </p:nvSpPr>
        <p:spPr/>
        <p:txBody>
          <a:bodyPr/>
          <a:lstStyle/>
          <a:p>
            <a:r>
              <a:rPr lang="en-GB"/>
              <a:t>3)Organizational culture</a:t>
            </a:r>
            <a:endParaRPr lang="en-GB" dirty="0"/>
          </a:p>
        </p:txBody>
      </p:sp>
      <p:sp>
        <p:nvSpPr>
          <p:cNvPr id="3" name="Content Placeholder 2">
            <a:extLst>
              <a:ext uri="{FF2B5EF4-FFF2-40B4-BE49-F238E27FC236}">
                <a16:creationId xmlns:a16="http://schemas.microsoft.com/office/drawing/2014/main" id="{6BB2125B-3A3F-46A2-907C-D4A0FD91A8D4}"/>
              </a:ext>
            </a:extLst>
          </p:cNvPr>
          <p:cNvSpPr>
            <a:spLocks noGrp="1"/>
          </p:cNvSpPr>
          <p:nvPr>
            <p:ph idx="1"/>
          </p:nvPr>
        </p:nvSpPr>
        <p:spPr/>
        <p:txBody>
          <a:bodyPr>
            <a:normAutofit/>
          </a:bodyPr>
          <a:lstStyle/>
          <a:p>
            <a:r>
              <a:rPr lang="en-GB"/>
              <a:t>This is the organization's personality. Just as each person has a distinct personality, so does each organization. The culture of an organization distinguishes it from others and shapes the actions of its members. </a:t>
            </a:r>
          </a:p>
          <a:p>
            <a:r>
              <a:rPr lang="en-GB"/>
              <a:t>Four main components make up an organization's culture:</a:t>
            </a:r>
          </a:p>
          <a:p>
            <a:r>
              <a:rPr lang="en-GB"/>
              <a:t>Values</a:t>
            </a:r>
          </a:p>
          <a:p>
            <a:r>
              <a:rPr lang="en-GB"/>
              <a:t>Heroes</a:t>
            </a:r>
          </a:p>
          <a:p>
            <a:r>
              <a:rPr lang="en-GB"/>
              <a:t>Rites and Rituals</a:t>
            </a:r>
          </a:p>
          <a:p>
            <a:r>
              <a:rPr lang="en-GB"/>
              <a:t>Social network</a:t>
            </a:r>
          </a:p>
          <a:p>
            <a:endParaRPr lang="en-GB"/>
          </a:p>
          <a:p>
            <a:endParaRPr lang="en-GB"/>
          </a:p>
          <a:p>
            <a:endParaRPr lang="en-GB" dirty="0"/>
          </a:p>
        </p:txBody>
      </p:sp>
    </p:spTree>
    <p:extLst>
      <p:ext uri="{BB962C8B-B14F-4D97-AF65-F5344CB8AC3E}">
        <p14:creationId xmlns:p14="http://schemas.microsoft.com/office/powerpoint/2010/main" val="406443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AF1BC-675C-4E8A-AA9D-863A7206BCB2}"/>
              </a:ext>
            </a:extLst>
          </p:cNvPr>
          <p:cNvSpPr>
            <a:spLocks noGrp="1"/>
          </p:cNvSpPr>
          <p:nvPr>
            <p:ph type="title"/>
          </p:nvPr>
        </p:nvSpPr>
        <p:spPr/>
        <p:txBody>
          <a:bodyPr/>
          <a:lstStyle/>
          <a:p>
            <a:r>
              <a:rPr lang="en-GB"/>
              <a:t>3)ORGANIZATION CULTURE</a:t>
            </a:r>
            <a:endParaRPr lang="en-GB" dirty="0"/>
          </a:p>
        </p:txBody>
      </p:sp>
      <p:sp>
        <p:nvSpPr>
          <p:cNvPr id="3" name="Content Placeholder 2">
            <a:extLst>
              <a:ext uri="{FF2B5EF4-FFF2-40B4-BE49-F238E27FC236}">
                <a16:creationId xmlns:a16="http://schemas.microsoft.com/office/drawing/2014/main" id="{1894FE05-98E7-4A16-A50E-2BEAB3721942}"/>
              </a:ext>
            </a:extLst>
          </p:cNvPr>
          <p:cNvSpPr>
            <a:spLocks noGrp="1"/>
          </p:cNvSpPr>
          <p:nvPr>
            <p:ph idx="1"/>
          </p:nvPr>
        </p:nvSpPr>
        <p:spPr/>
        <p:txBody>
          <a:bodyPr/>
          <a:lstStyle/>
          <a:p>
            <a:endParaRPr lang="en-GB"/>
          </a:p>
          <a:p>
            <a:r>
              <a:rPr lang="en-GB"/>
              <a:t>Values are the basic beliefs that define employees' successes in an organization. For example, many universities place high values on professors being published.</a:t>
            </a:r>
          </a:p>
          <a:p>
            <a:r>
              <a:rPr lang="en-GB"/>
              <a:t> If a faculty member is published in a professional journal, for example, his or her chances of receiving tenure may be enhanced. The university wants to ensure that a published professor stays with the university for the duration of his or her academic career — and this professor's ability to write for publications is a value. </a:t>
            </a:r>
          </a:p>
          <a:p>
            <a:endParaRPr lang="en-GB"/>
          </a:p>
          <a:p>
            <a:endParaRPr lang="en-GB" dirty="0"/>
          </a:p>
        </p:txBody>
      </p:sp>
      <p:sp>
        <p:nvSpPr>
          <p:cNvPr id="4" name="AutoShape 2" descr="Image result for sam walton">
            <a:hlinkClick r:id="rId2"/>
            <a:extLst>
              <a:ext uri="{FF2B5EF4-FFF2-40B4-BE49-F238E27FC236}">
                <a16:creationId xmlns:a16="http://schemas.microsoft.com/office/drawing/2014/main" id="{D91DB988-353A-4C69-93D2-F3E9A2266907}"/>
              </a:ext>
            </a:extLst>
          </p:cNvPr>
          <p:cNvSpPr>
            <a:spLocks noChangeAspect="1" noChangeArrowheads="1"/>
          </p:cNvSpPr>
          <p:nvPr/>
        </p:nvSpPr>
        <p:spPr bwMode="auto">
          <a:xfrm>
            <a:off x="4977227" y="2253100"/>
            <a:ext cx="2714625" cy="16706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64679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BF536-56DD-45E3-A2D1-7D6C3E7925A0}"/>
              </a:ext>
            </a:extLst>
          </p:cNvPr>
          <p:cNvSpPr>
            <a:spLocks noGrp="1"/>
          </p:cNvSpPr>
          <p:nvPr>
            <p:ph type="title"/>
          </p:nvPr>
        </p:nvSpPr>
        <p:spPr/>
        <p:txBody>
          <a:bodyPr/>
          <a:lstStyle/>
          <a:p>
            <a:r>
              <a:rPr lang="en-GB"/>
              <a:t>3)ORGANIZATIONAL CULTURE</a:t>
            </a:r>
            <a:endParaRPr lang="en-GB" dirty="0"/>
          </a:p>
        </p:txBody>
      </p:sp>
      <p:sp>
        <p:nvSpPr>
          <p:cNvPr id="3" name="Content Placeholder 2">
            <a:extLst>
              <a:ext uri="{FF2B5EF4-FFF2-40B4-BE49-F238E27FC236}">
                <a16:creationId xmlns:a16="http://schemas.microsoft.com/office/drawing/2014/main" id="{879B4C0C-FDCE-4770-990A-A64D4FDD713F}"/>
              </a:ext>
            </a:extLst>
          </p:cNvPr>
          <p:cNvSpPr>
            <a:spLocks noGrp="1"/>
          </p:cNvSpPr>
          <p:nvPr>
            <p:ph idx="1"/>
          </p:nvPr>
        </p:nvSpPr>
        <p:spPr/>
        <p:txBody>
          <a:bodyPr/>
          <a:lstStyle/>
          <a:p>
            <a:r>
              <a:rPr lang="en-GB"/>
              <a:t>A hero is an exemplary person who reflects the image, attitudes, or values of the organization and serves as a role model to other employees. </a:t>
            </a:r>
          </a:p>
          <a:p>
            <a:r>
              <a:rPr lang="en-GB"/>
              <a:t>A hero is sometimes the founder of the organization (think Sam Walton of Wal‐Mart). However, the hero of a company doesn't have to be the founder; it can be an everyday worker, such as hard‐working paralegal Erin Brockovich, who had a tremendous impact on the organization.   </a:t>
            </a:r>
          </a:p>
          <a:p>
            <a:endParaRPr lang="en-GB">
              <a:hlinkClick r:id="rId2"/>
            </a:endParaRPr>
          </a:p>
          <a:p>
            <a:endParaRPr lang="en-GB" dirty="0"/>
          </a:p>
        </p:txBody>
      </p:sp>
      <p:pic>
        <p:nvPicPr>
          <p:cNvPr id="5" name="Picture 4">
            <a:extLst>
              <a:ext uri="{FF2B5EF4-FFF2-40B4-BE49-F238E27FC236}">
                <a16:creationId xmlns:a16="http://schemas.microsoft.com/office/drawing/2014/main" id="{E2323C23-50CF-46FE-A11F-49F21590F3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4025" y="4741023"/>
            <a:ext cx="2714625" cy="1943100"/>
          </a:xfrm>
          <a:prstGeom prst="rect">
            <a:avLst/>
          </a:prstGeom>
        </p:spPr>
      </p:pic>
      <p:pic>
        <p:nvPicPr>
          <p:cNvPr id="7" name="Picture 6">
            <a:extLst>
              <a:ext uri="{FF2B5EF4-FFF2-40B4-BE49-F238E27FC236}">
                <a16:creationId xmlns:a16="http://schemas.microsoft.com/office/drawing/2014/main" id="{0B18DD74-055B-4E7A-BA76-37F2213D24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8472" y="4924069"/>
            <a:ext cx="2847975" cy="1524000"/>
          </a:xfrm>
          <a:prstGeom prst="rect">
            <a:avLst/>
          </a:prstGeom>
        </p:spPr>
      </p:pic>
    </p:spTree>
    <p:extLst>
      <p:ext uri="{BB962C8B-B14F-4D97-AF65-F5344CB8AC3E}">
        <p14:creationId xmlns:p14="http://schemas.microsoft.com/office/powerpoint/2010/main" val="2764088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D74AB-7437-4EA6-A4E5-55D499BA5BB5}"/>
              </a:ext>
            </a:extLst>
          </p:cNvPr>
          <p:cNvSpPr>
            <a:spLocks noGrp="1"/>
          </p:cNvSpPr>
          <p:nvPr>
            <p:ph type="title"/>
          </p:nvPr>
        </p:nvSpPr>
        <p:spPr/>
        <p:txBody>
          <a:bodyPr>
            <a:normAutofit fontScale="90000"/>
          </a:bodyPr>
          <a:lstStyle/>
          <a:p>
            <a:r>
              <a:rPr lang="en-GB" dirty="0"/>
              <a:t/>
            </a:r>
            <a:br>
              <a:rPr lang="en-GB" dirty="0"/>
            </a:br>
            <a:r>
              <a:rPr lang="en-GB" dirty="0"/>
              <a:t/>
            </a:r>
            <a:br>
              <a:rPr lang="en-GB" dirty="0"/>
            </a:br>
            <a:r>
              <a:rPr lang="en-GB" dirty="0"/>
              <a:t>3)ORGANIZATION CULTURE</a:t>
            </a:r>
            <a:br>
              <a:rPr lang="en-GB" dirty="0"/>
            </a:br>
            <a:r>
              <a:rPr lang="en-GB" dirty="0"/>
              <a:t/>
            </a:r>
            <a:br>
              <a:rPr lang="en-GB" dirty="0"/>
            </a:br>
            <a:r>
              <a:rPr lang="en-GB" dirty="0"/>
              <a:t/>
            </a:r>
            <a:br>
              <a:rPr lang="en-GB" dirty="0"/>
            </a:br>
            <a:endParaRPr lang="en-GB" dirty="0"/>
          </a:p>
        </p:txBody>
      </p:sp>
      <p:sp>
        <p:nvSpPr>
          <p:cNvPr id="3" name="Content Placeholder 2">
            <a:extLst>
              <a:ext uri="{FF2B5EF4-FFF2-40B4-BE49-F238E27FC236}">
                <a16:creationId xmlns:a16="http://schemas.microsoft.com/office/drawing/2014/main" id="{CBFEF068-7D21-47DD-BB43-E3C66308AB68}"/>
              </a:ext>
            </a:extLst>
          </p:cNvPr>
          <p:cNvSpPr>
            <a:spLocks noGrp="1"/>
          </p:cNvSpPr>
          <p:nvPr>
            <p:ph idx="1"/>
          </p:nvPr>
        </p:nvSpPr>
        <p:spPr/>
        <p:txBody>
          <a:bodyPr>
            <a:normAutofit/>
          </a:bodyPr>
          <a:lstStyle/>
          <a:p>
            <a:r>
              <a:rPr lang="en-GB" dirty="0"/>
              <a:t>Rites and rituals, are routines or ceremonies that the company uses to recognize high‐performing employees. Awards banquets, company gatherings, and quarterly meetings can acknowledge distinguished employees for outstanding service. The </a:t>
            </a:r>
            <a:r>
              <a:rPr lang="en-GB" dirty="0" err="1"/>
              <a:t>honorees</a:t>
            </a:r>
            <a:r>
              <a:rPr lang="en-GB" dirty="0"/>
              <a:t> are meant to exemplify and inspire all employees of the company during the rest of the year. </a:t>
            </a:r>
          </a:p>
          <a:p>
            <a:r>
              <a:rPr lang="en-GB" dirty="0"/>
              <a:t>The social network is the informal means of communication within an organization. This network, sometimes referred to as the company grapevine, carries the stories of both heroes and those who have failed. It is through this network that employees really learn about the organization's culture and values.  </a:t>
            </a:r>
          </a:p>
          <a:p>
            <a:endParaRPr lang="en-GB" dirty="0"/>
          </a:p>
        </p:txBody>
      </p:sp>
    </p:spTree>
    <p:extLst>
      <p:ext uri="{BB962C8B-B14F-4D97-AF65-F5344CB8AC3E}">
        <p14:creationId xmlns:p14="http://schemas.microsoft.com/office/powerpoint/2010/main" val="3534130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CE584-0ABB-4716-9059-A75A54F227B1}"/>
              </a:ext>
            </a:extLst>
          </p:cNvPr>
          <p:cNvSpPr>
            <a:spLocks noGrp="1"/>
          </p:cNvSpPr>
          <p:nvPr>
            <p:ph type="title"/>
          </p:nvPr>
        </p:nvSpPr>
        <p:spPr/>
        <p:txBody>
          <a:bodyPr>
            <a:normAutofit/>
          </a:bodyPr>
          <a:lstStyle/>
          <a:p>
            <a:r>
              <a:rPr lang="en-GB"/>
              <a:t>4)RESOURCES</a:t>
            </a:r>
            <a:br>
              <a:rPr lang="en-GB"/>
            </a:br>
            <a:endParaRPr lang="en-GB" dirty="0"/>
          </a:p>
        </p:txBody>
      </p:sp>
      <p:sp>
        <p:nvSpPr>
          <p:cNvPr id="3" name="Content Placeholder 2">
            <a:extLst>
              <a:ext uri="{FF2B5EF4-FFF2-40B4-BE49-F238E27FC236}">
                <a16:creationId xmlns:a16="http://schemas.microsoft.com/office/drawing/2014/main" id="{D48D0D3D-736E-4A6B-9BEB-5AAAEDC930E2}"/>
              </a:ext>
            </a:extLst>
          </p:cNvPr>
          <p:cNvSpPr>
            <a:spLocks noGrp="1"/>
          </p:cNvSpPr>
          <p:nvPr>
            <p:ph idx="1"/>
          </p:nvPr>
        </p:nvSpPr>
        <p:spPr/>
        <p:txBody>
          <a:bodyPr/>
          <a:lstStyle/>
          <a:p>
            <a:r>
              <a:rPr lang="en-GB"/>
              <a:t>These are the people, information, facilities, infrastructure, machinery, equipment, supplies, and finances at an organization's disposal. </a:t>
            </a:r>
          </a:p>
          <a:p>
            <a:r>
              <a:rPr lang="en-GB"/>
              <a:t>People are the paramount resource of all organizations. Information, facilities, machinery equipment, materials, supplies, and finances are supporting, nonhuman resources that complement workers in their quests to accomplish the organization's mission statement. </a:t>
            </a:r>
          </a:p>
          <a:p>
            <a:r>
              <a:rPr lang="en-GB"/>
              <a:t>The availability of resources and the way that managers value the human and nonhuman resources impact the organization's environment. </a:t>
            </a:r>
            <a:endParaRPr lang="en-GB" dirty="0"/>
          </a:p>
        </p:txBody>
      </p:sp>
    </p:spTree>
    <p:extLst>
      <p:ext uri="{BB962C8B-B14F-4D97-AF65-F5344CB8AC3E}">
        <p14:creationId xmlns:p14="http://schemas.microsoft.com/office/powerpoint/2010/main" val="247151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400AD-642A-436C-B8CF-D9C0DDFA707C}"/>
              </a:ext>
            </a:extLst>
          </p:cNvPr>
          <p:cNvSpPr>
            <a:spLocks noGrp="1"/>
          </p:cNvSpPr>
          <p:nvPr>
            <p:ph type="title"/>
          </p:nvPr>
        </p:nvSpPr>
        <p:spPr/>
        <p:txBody>
          <a:bodyPr/>
          <a:lstStyle/>
          <a:p>
            <a:r>
              <a:rPr lang="en-GB"/>
              <a:t>5)PHILOSPHY OF MANAGEMENT</a:t>
            </a:r>
            <a:endParaRPr lang="en-GB" dirty="0"/>
          </a:p>
        </p:txBody>
      </p:sp>
      <p:sp>
        <p:nvSpPr>
          <p:cNvPr id="3" name="Content Placeholder 2">
            <a:extLst>
              <a:ext uri="{FF2B5EF4-FFF2-40B4-BE49-F238E27FC236}">
                <a16:creationId xmlns:a16="http://schemas.microsoft.com/office/drawing/2014/main" id="{D23E8BA0-31B9-4A01-92DC-331EC671F3B6}"/>
              </a:ext>
            </a:extLst>
          </p:cNvPr>
          <p:cNvSpPr>
            <a:spLocks noGrp="1"/>
          </p:cNvSpPr>
          <p:nvPr>
            <p:ph idx="1"/>
          </p:nvPr>
        </p:nvSpPr>
        <p:spPr/>
        <p:txBody>
          <a:bodyPr/>
          <a:lstStyle/>
          <a:p>
            <a:r>
              <a:rPr lang="en-GB"/>
              <a:t>This is the manager's set of personal beliefs and values about people and work and as such, is something that the manager can control. McGregor emphasized that a manager's philosophy creates a self‐fulfilling prophecy.</a:t>
            </a:r>
          </a:p>
          <a:p>
            <a:r>
              <a:rPr lang="en-GB"/>
              <a:t> Theory X managers treat employees almost as children who need constant direction, while Theory Y managers treat employees as competent adults capable of participating in work‐related decisions.</a:t>
            </a:r>
          </a:p>
          <a:p>
            <a:r>
              <a:rPr lang="en-GB"/>
              <a:t> These managerial philosophies then have a subsequent effect on employee behaviour, leading to the self‐fulfilling prophecy.</a:t>
            </a:r>
            <a:endParaRPr lang="en-GB" dirty="0"/>
          </a:p>
        </p:txBody>
      </p:sp>
    </p:spTree>
    <p:extLst>
      <p:ext uri="{BB962C8B-B14F-4D97-AF65-F5344CB8AC3E}">
        <p14:creationId xmlns:p14="http://schemas.microsoft.com/office/powerpoint/2010/main" val="240159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AD54A-DCF3-4C49-9729-AF51A6EC5F56}"/>
              </a:ext>
            </a:extLst>
          </p:cNvPr>
          <p:cNvSpPr>
            <a:spLocks noGrp="1"/>
          </p:cNvSpPr>
          <p:nvPr>
            <p:ph type="title"/>
          </p:nvPr>
        </p:nvSpPr>
        <p:spPr/>
        <p:txBody>
          <a:bodyPr>
            <a:normAutofit/>
          </a:bodyPr>
          <a:lstStyle/>
          <a:p>
            <a:r>
              <a:rPr lang="en-GB"/>
              <a:t>5)PHILOSOPHY OF MANAGEMENT</a:t>
            </a:r>
            <a:br>
              <a:rPr lang="en-GB"/>
            </a:br>
            <a:endParaRPr lang="en-GB" dirty="0"/>
          </a:p>
        </p:txBody>
      </p:sp>
      <p:sp>
        <p:nvSpPr>
          <p:cNvPr id="3" name="Content Placeholder 2">
            <a:extLst>
              <a:ext uri="{FF2B5EF4-FFF2-40B4-BE49-F238E27FC236}">
                <a16:creationId xmlns:a16="http://schemas.microsoft.com/office/drawing/2014/main" id="{74A9AC9B-70A0-43F3-9815-2E8D700D1205}"/>
              </a:ext>
            </a:extLst>
          </p:cNvPr>
          <p:cNvSpPr>
            <a:spLocks noGrp="1"/>
          </p:cNvSpPr>
          <p:nvPr>
            <p:ph idx="1"/>
          </p:nvPr>
        </p:nvSpPr>
        <p:spPr/>
        <p:txBody>
          <a:bodyPr/>
          <a:lstStyle/>
          <a:p>
            <a:r>
              <a:rPr lang="en-GB"/>
              <a:t>When guided properly, an empowered workforce may lead to heightened productivity and quality, reduced costs, more innovation, improved customer service, and greater commitment from the employees of the organization.</a:t>
            </a:r>
          </a:p>
          <a:p>
            <a:r>
              <a:rPr lang="en-GB"/>
              <a:t> In addition, response time may improve, because information and decisions need not be passed up and down the hierarchy. </a:t>
            </a:r>
            <a:endParaRPr lang="en-GB" dirty="0"/>
          </a:p>
        </p:txBody>
      </p:sp>
    </p:spTree>
    <p:extLst>
      <p:ext uri="{BB962C8B-B14F-4D97-AF65-F5344CB8AC3E}">
        <p14:creationId xmlns:p14="http://schemas.microsoft.com/office/powerpoint/2010/main" val="347879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1EF47-77D9-4731-9397-52E8F2FA5CFD}"/>
              </a:ext>
            </a:extLst>
          </p:cNvPr>
          <p:cNvSpPr>
            <a:spLocks noGrp="1"/>
          </p:cNvSpPr>
          <p:nvPr>
            <p:ph type="ctrTitle"/>
          </p:nvPr>
        </p:nvSpPr>
        <p:spPr>
          <a:xfrm>
            <a:off x="1365068" y="624115"/>
            <a:ext cx="9966960" cy="4299930"/>
          </a:xfrm>
        </p:spPr>
        <p:txBody>
          <a:bodyPr/>
          <a:lstStyle/>
          <a:p>
            <a:r>
              <a:rPr lang="en-GB" dirty="0"/>
              <a:t>THE EXTERNAL BUSINESS ENVIRONMENT</a:t>
            </a:r>
          </a:p>
        </p:txBody>
      </p:sp>
      <p:sp>
        <p:nvSpPr>
          <p:cNvPr id="5" name="Subtitle 4">
            <a:extLst>
              <a:ext uri="{FF2B5EF4-FFF2-40B4-BE49-F238E27FC236}">
                <a16:creationId xmlns:a16="http://schemas.microsoft.com/office/drawing/2014/main" id="{733F4C11-6FE2-43AA-8B2F-6D5925750934}"/>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50327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380E4-3788-421D-8D0B-0AA741D60B22}"/>
              </a:ext>
            </a:extLst>
          </p:cNvPr>
          <p:cNvSpPr>
            <a:spLocks noGrp="1"/>
          </p:cNvSpPr>
          <p:nvPr>
            <p:ph type="title"/>
          </p:nvPr>
        </p:nvSpPr>
        <p:spPr/>
        <p:txBody>
          <a:bodyPr>
            <a:normAutofit/>
          </a:bodyPr>
          <a:lstStyle/>
          <a:p>
            <a:r>
              <a:rPr lang="en-GB"/>
              <a:t>WHAT IS AN EXTERNAL BUSINESS ENVIRONMENT</a:t>
            </a:r>
            <a:endParaRPr lang="en-GB" dirty="0"/>
          </a:p>
        </p:txBody>
      </p:sp>
      <p:sp>
        <p:nvSpPr>
          <p:cNvPr id="3" name="Content Placeholder 2">
            <a:extLst>
              <a:ext uri="{FF2B5EF4-FFF2-40B4-BE49-F238E27FC236}">
                <a16:creationId xmlns:a16="http://schemas.microsoft.com/office/drawing/2014/main" id="{C40C9A63-20D5-4D8E-A020-AD6F761C686C}"/>
              </a:ext>
            </a:extLst>
          </p:cNvPr>
          <p:cNvSpPr>
            <a:spLocks noGrp="1"/>
          </p:cNvSpPr>
          <p:nvPr>
            <p:ph idx="1"/>
          </p:nvPr>
        </p:nvSpPr>
        <p:spPr/>
        <p:txBody>
          <a:bodyPr>
            <a:normAutofit/>
          </a:bodyPr>
          <a:lstStyle/>
          <a:p>
            <a:r>
              <a:rPr lang="en-GB" dirty="0"/>
              <a:t>The external environment of a business is one where external organizations ,institutions and forces influence on the running of a company</a:t>
            </a:r>
          </a:p>
          <a:p>
            <a:r>
              <a:rPr lang="en-GB" dirty="0"/>
              <a:t>It’s composed of all the outside functions or influences that impact the operation of business</a:t>
            </a:r>
          </a:p>
          <a:p>
            <a:r>
              <a:rPr lang="en-GB" dirty="0"/>
              <a:t>Its made up of two components, the specific environment(micro) and the general environment(macro) </a:t>
            </a:r>
          </a:p>
          <a:p>
            <a:endParaRPr lang="en-GB" dirty="0"/>
          </a:p>
        </p:txBody>
      </p:sp>
    </p:spTree>
    <p:extLst>
      <p:ext uri="{BB962C8B-B14F-4D97-AF65-F5344CB8AC3E}">
        <p14:creationId xmlns:p14="http://schemas.microsoft.com/office/powerpoint/2010/main" val="57115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EBA02-283F-481B-B1CC-187482581302}"/>
              </a:ext>
            </a:extLst>
          </p:cNvPr>
          <p:cNvSpPr>
            <a:spLocks noGrp="1"/>
          </p:cNvSpPr>
          <p:nvPr>
            <p:ph type="title"/>
          </p:nvPr>
        </p:nvSpPr>
        <p:spPr>
          <a:xfrm>
            <a:off x="628650" y="285750"/>
            <a:ext cx="11893550" cy="1835658"/>
          </a:xfrm>
        </p:spPr>
        <p:txBody>
          <a:bodyPr>
            <a:normAutofit fontScale="90000"/>
          </a:bodyPr>
          <a:lstStyle/>
          <a:p>
            <a:r>
              <a:rPr lang="en-US" dirty="0"/>
              <a:t>DEFINITION OF VARIOUS FORMS OF BUSINESS ENVIRONMENT</a:t>
            </a:r>
            <a:r>
              <a:rPr lang="en-GB" dirty="0"/>
              <a:t/>
            </a:r>
            <a:br>
              <a:rPr lang="en-GB" dirty="0"/>
            </a:br>
            <a:endParaRPr lang="en-GB" dirty="0"/>
          </a:p>
        </p:txBody>
      </p:sp>
      <p:sp>
        <p:nvSpPr>
          <p:cNvPr id="4" name="Content Placeholder 3">
            <a:extLst>
              <a:ext uri="{FF2B5EF4-FFF2-40B4-BE49-F238E27FC236}">
                <a16:creationId xmlns:a16="http://schemas.microsoft.com/office/drawing/2014/main" id="{219AB2E8-FFD9-4379-A635-C1591C6F9B42}"/>
              </a:ext>
            </a:extLst>
          </p:cNvPr>
          <p:cNvSpPr>
            <a:spLocks noGrp="1"/>
          </p:cNvSpPr>
          <p:nvPr>
            <p:ph idx="1"/>
          </p:nvPr>
        </p:nvSpPr>
        <p:spPr/>
        <p:txBody>
          <a:bodyPr/>
          <a:lstStyle/>
          <a:p>
            <a:r>
              <a:rPr lang="en-US" dirty="0"/>
              <a:t>This is the sum total of all external and internal factors that influence a business. External and internal factors can influence each other and work together to affect a business. Additionally some external factors are beyond our control. These factors are often called external constraints.</a:t>
            </a:r>
            <a:endParaRPr lang="en-GB" dirty="0"/>
          </a:p>
          <a:p>
            <a:endParaRPr lang="en-GB" dirty="0"/>
          </a:p>
        </p:txBody>
      </p:sp>
    </p:spTree>
    <p:extLst>
      <p:ext uri="{BB962C8B-B14F-4D97-AF65-F5344CB8AC3E}">
        <p14:creationId xmlns:p14="http://schemas.microsoft.com/office/powerpoint/2010/main" val="175711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C5DDD-12B6-4349-84FE-7222A2BAFB18}"/>
              </a:ext>
            </a:extLst>
          </p:cNvPr>
          <p:cNvSpPr>
            <a:spLocks noGrp="1"/>
          </p:cNvSpPr>
          <p:nvPr>
            <p:ph type="title"/>
          </p:nvPr>
        </p:nvSpPr>
        <p:spPr/>
        <p:txBody>
          <a:bodyPr/>
          <a:lstStyle/>
          <a:p>
            <a:r>
              <a:rPr lang="en-GB"/>
              <a:t>SPECIFIC/MICRO ENVIRONMENT</a:t>
            </a:r>
            <a:endParaRPr lang="en-GB" dirty="0"/>
          </a:p>
        </p:txBody>
      </p:sp>
      <p:sp>
        <p:nvSpPr>
          <p:cNvPr id="3" name="Content Placeholder 2">
            <a:extLst>
              <a:ext uri="{FF2B5EF4-FFF2-40B4-BE49-F238E27FC236}">
                <a16:creationId xmlns:a16="http://schemas.microsoft.com/office/drawing/2014/main" id="{B151F828-762C-42E5-8B5B-523FA10ED8D3}"/>
              </a:ext>
            </a:extLst>
          </p:cNvPr>
          <p:cNvSpPr>
            <a:spLocks noGrp="1"/>
          </p:cNvSpPr>
          <p:nvPr>
            <p:ph idx="1"/>
          </p:nvPr>
        </p:nvSpPr>
        <p:spPr/>
        <p:txBody>
          <a:bodyPr/>
          <a:lstStyle/>
          <a:p>
            <a:r>
              <a:rPr lang="en-GB"/>
              <a:t>This is the part of the environment that is directly relevant to the achievement of an organizations goals</a:t>
            </a:r>
          </a:p>
          <a:p>
            <a:r>
              <a:rPr lang="en-GB"/>
              <a:t>Forces that make up the specific environments are customers , suppliers, competitors , pressure groups , trade unions and regulatory bodies</a:t>
            </a:r>
            <a:endParaRPr lang="en-GB" dirty="0"/>
          </a:p>
        </p:txBody>
      </p:sp>
    </p:spTree>
    <p:extLst>
      <p:ext uri="{BB962C8B-B14F-4D97-AF65-F5344CB8AC3E}">
        <p14:creationId xmlns:p14="http://schemas.microsoft.com/office/powerpoint/2010/main" val="20969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B76F7-A6C0-4A08-83A0-2FD7F4AF10A4}"/>
              </a:ext>
            </a:extLst>
          </p:cNvPr>
          <p:cNvSpPr>
            <a:spLocks noGrp="1"/>
          </p:cNvSpPr>
          <p:nvPr>
            <p:ph type="title"/>
          </p:nvPr>
        </p:nvSpPr>
        <p:spPr/>
        <p:txBody>
          <a:bodyPr/>
          <a:lstStyle/>
          <a:p>
            <a:r>
              <a:rPr lang="en-GB"/>
              <a:t>CUSTOMERS</a:t>
            </a:r>
            <a:endParaRPr lang="en-GB" dirty="0"/>
          </a:p>
        </p:txBody>
      </p:sp>
      <p:sp>
        <p:nvSpPr>
          <p:cNvPr id="3" name="Content Placeholder 2">
            <a:extLst>
              <a:ext uri="{FF2B5EF4-FFF2-40B4-BE49-F238E27FC236}">
                <a16:creationId xmlns:a16="http://schemas.microsoft.com/office/drawing/2014/main" id="{22A86ABC-B7A7-4029-87F9-CF1C0553473D}"/>
              </a:ext>
            </a:extLst>
          </p:cNvPr>
          <p:cNvSpPr>
            <a:spLocks noGrp="1"/>
          </p:cNvSpPr>
          <p:nvPr>
            <p:ph idx="1"/>
          </p:nvPr>
        </p:nvSpPr>
        <p:spPr/>
        <p:txBody>
          <a:bodyPr>
            <a:normAutofit/>
          </a:bodyPr>
          <a:lstStyle/>
          <a:p>
            <a:r>
              <a:rPr lang="en-GB" dirty="0"/>
              <a:t>As we all know, organizations exist to meet the needs of customers since they absorb the organizations output.</a:t>
            </a:r>
          </a:p>
          <a:p>
            <a:r>
              <a:rPr lang="en-GB" dirty="0"/>
              <a:t>They represent potential uncertainty to an organisation because they can become dissatisfied with the organisations products or their tastes can change. Therefore managers must make sure that their organisations meet the needs of their customers.</a:t>
            </a:r>
          </a:p>
          <a:p>
            <a:endParaRPr lang="en-GB" dirty="0"/>
          </a:p>
        </p:txBody>
      </p:sp>
      <p:pic>
        <p:nvPicPr>
          <p:cNvPr id="5" name="Picture 4">
            <a:extLst>
              <a:ext uri="{FF2B5EF4-FFF2-40B4-BE49-F238E27FC236}">
                <a16:creationId xmlns:a16="http://schemas.microsoft.com/office/drawing/2014/main" id="{4F3AC343-BBB9-4246-8041-418E10225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4017" y="3763617"/>
            <a:ext cx="5049079" cy="2436015"/>
          </a:xfrm>
          <a:prstGeom prst="rect">
            <a:avLst/>
          </a:prstGeom>
        </p:spPr>
      </p:pic>
    </p:spTree>
    <p:extLst>
      <p:ext uri="{BB962C8B-B14F-4D97-AF65-F5344CB8AC3E}">
        <p14:creationId xmlns:p14="http://schemas.microsoft.com/office/powerpoint/2010/main" val="209045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5100-5032-4DD8-8F26-874F34978F2B}"/>
              </a:ext>
            </a:extLst>
          </p:cNvPr>
          <p:cNvSpPr>
            <a:spLocks noGrp="1"/>
          </p:cNvSpPr>
          <p:nvPr>
            <p:ph type="title"/>
          </p:nvPr>
        </p:nvSpPr>
        <p:spPr/>
        <p:txBody>
          <a:bodyPr/>
          <a:lstStyle/>
          <a:p>
            <a:r>
              <a:rPr lang="en-GB" dirty="0"/>
              <a:t>SUPPLIERS</a:t>
            </a:r>
            <a:br>
              <a:rPr lang="en-GB" dirty="0"/>
            </a:br>
            <a:endParaRPr lang="en-GB" dirty="0"/>
          </a:p>
        </p:txBody>
      </p:sp>
      <p:sp>
        <p:nvSpPr>
          <p:cNvPr id="3" name="Content Placeholder 2">
            <a:extLst>
              <a:ext uri="{FF2B5EF4-FFF2-40B4-BE49-F238E27FC236}">
                <a16:creationId xmlns:a16="http://schemas.microsoft.com/office/drawing/2014/main" id="{E012FD2E-E010-4F44-8FEF-DA822620BBF4}"/>
              </a:ext>
            </a:extLst>
          </p:cNvPr>
          <p:cNvSpPr>
            <a:spLocks noGrp="1"/>
          </p:cNvSpPr>
          <p:nvPr>
            <p:ph idx="1"/>
          </p:nvPr>
        </p:nvSpPr>
        <p:spPr>
          <a:xfrm>
            <a:off x="1069848" y="2093976"/>
            <a:ext cx="10058400" cy="4050792"/>
          </a:xfrm>
        </p:spPr>
        <p:txBody>
          <a:bodyPr>
            <a:normAutofit fontScale="92500"/>
          </a:bodyPr>
          <a:lstStyle/>
          <a:p>
            <a:r>
              <a:rPr lang="en-GB"/>
              <a:t>This </a:t>
            </a:r>
            <a:r>
              <a:rPr lang="en-GB" dirty="0"/>
              <a:t>are organisations that provide inputs required for production of other organisations.</a:t>
            </a:r>
          </a:p>
          <a:p>
            <a:r>
              <a:rPr lang="en-GB" dirty="0"/>
              <a:t>When you think of an organisations suppliers you typically think in terms of those that provide material and equipment, but suppliers also include producers of financial and labour inputs, stockholders ,banks, insurance companies, pension funds. They are also suppliers because they are required to ensure a continuous flow of money.</a:t>
            </a:r>
          </a:p>
          <a:p>
            <a:r>
              <a:rPr lang="en-GB" dirty="0"/>
              <a:t>For example, universities are also suppliers as they are sources of employees and when the sources of employees dry up managers actions and decisions are constrained e.g. lack of qualified nurses make it difficult for health care products to meet demands and keep services high.</a:t>
            </a:r>
          </a:p>
          <a:p>
            <a:r>
              <a:rPr lang="en-GB" dirty="0"/>
              <a:t>Therefore managers need to go great lengths to ensure a steady reliable flow.(Toyota made linkages with suppliers to ensure they get the right material at the right time and place) although linkages manage uncertainty they certainly don’t eliminate it.</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45487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2E72F-4FB6-4FF3-A6DD-45C807E29049}"/>
              </a:ext>
            </a:extLst>
          </p:cNvPr>
          <p:cNvSpPr>
            <a:spLocks noGrp="1"/>
          </p:cNvSpPr>
          <p:nvPr>
            <p:ph type="title"/>
          </p:nvPr>
        </p:nvSpPr>
        <p:spPr/>
        <p:txBody>
          <a:bodyPr/>
          <a:lstStyle/>
          <a:p>
            <a:r>
              <a:rPr lang="en-GB" dirty="0"/>
              <a:t>COMPETITORS</a:t>
            </a:r>
          </a:p>
        </p:txBody>
      </p:sp>
      <p:pic>
        <p:nvPicPr>
          <p:cNvPr id="6" name="Content Placeholder 5">
            <a:extLst>
              <a:ext uri="{FF2B5EF4-FFF2-40B4-BE49-F238E27FC236}">
                <a16:creationId xmlns:a16="http://schemas.microsoft.com/office/drawing/2014/main" id="{E944B4FF-6B3C-48A6-BB88-C3DC29A10564}"/>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tretch>
            <a:fillRect/>
          </a:stretch>
        </p:blipFill>
        <p:spPr>
          <a:xfrm>
            <a:off x="2303689" y="1781401"/>
            <a:ext cx="3810000" cy="2857500"/>
          </a:xfrm>
        </p:spPr>
      </p:pic>
      <p:sp>
        <p:nvSpPr>
          <p:cNvPr id="4" name="Text Placeholder 3">
            <a:extLst>
              <a:ext uri="{FF2B5EF4-FFF2-40B4-BE49-F238E27FC236}">
                <a16:creationId xmlns:a16="http://schemas.microsoft.com/office/drawing/2014/main" id="{D00D5559-6D10-4270-8649-4C535F889B7F}"/>
              </a:ext>
            </a:extLst>
          </p:cNvPr>
          <p:cNvSpPr>
            <a:spLocks noGrp="1"/>
          </p:cNvSpPr>
          <p:nvPr>
            <p:ph type="body" sz="half" idx="2"/>
          </p:nvPr>
        </p:nvSpPr>
        <p:spPr/>
        <p:txBody>
          <a:bodyPr>
            <a:normAutofit fontScale="92500"/>
          </a:bodyPr>
          <a:lstStyle/>
          <a:p>
            <a:pPr marL="285750" indent="-285750">
              <a:buFont typeface="Arial" panose="020B0604020202020204" pitchFamily="34" charset="0"/>
              <a:buChar char="•"/>
            </a:pPr>
            <a:r>
              <a:rPr lang="en-GB"/>
              <a:t>All organisations have competitors</a:t>
            </a:r>
          </a:p>
          <a:p>
            <a:pPr marL="285750" indent="-285750">
              <a:buFont typeface="Arial" panose="020B0604020202020204" pitchFamily="34" charset="0"/>
              <a:buChar char="•"/>
            </a:pPr>
            <a:r>
              <a:rPr lang="en-GB"/>
              <a:t>Managers must be able to respond to competitors or their organisations will fall.( examples of competing companies like coca cola and Pepsi)</a:t>
            </a:r>
          </a:p>
          <a:p>
            <a:pPr marL="285750" indent="-285750">
              <a:buFont typeface="Arial" panose="020B0604020202020204" pitchFamily="34" charset="0"/>
              <a:buChar char="•"/>
            </a:pPr>
            <a:r>
              <a:rPr lang="en-GB"/>
              <a:t>The internet also has a great impact on determining an organisations competitors because it has virtually eliminated geographic boundaries</a:t>
            </a:r>
          </a:p>
          <a:p>
            <a:pPr marL="285750" indent="-285750">
              <a:buFont typeface="Arial" panose="020B0604020202020204" pitchFamily="34" charset="0"/>
              <a:buChar char="•"/>
            </a:pPr>
            <a:r>
              <a:rPr lang="en-GB"/>
              <a:t>Hence competitors are an environmental force that managers must monitor and to which they must be prepared to respond</a:t>
            </a:r>
            <a:endParaRPr lang="en-GB" dirty="0"/>
          </a:p>
        </p:txBody>
      </p:sp>
      <p:sp>
        <p:nvSpPr>
          <p:cNvPr id="7" name="TextBox 6">
            <a:extLst>
              <a:ext uri="{FF2B5EF4-FFF2-40B4-BE49-F238E27FC236}">
                <a16:creationId xmlns:a16="http://schemas.microsoft.com/office/drawing/2014/main" id="{D24279F0-8376-41D8-946C-6858CF5F1E44}"/>
              </a:ext>
            </a:extLst>
          </p:cNvPr>
          <p:cNvSpPr txBox="1"/>
          <p:nvPr/>
        </p:nvSpPr>
        <p:spPr>
          <a:xfrm>
            <a:off x="6364288" y="4852987"/>
            <a:ext cx="3810000" cy="230832"/>
          </a:xfrm>
          <a:prstGeom prst="rect">
            <a:avLst/>
          </a:prstGeom>
          <a:noFill/>
        </p:spPr>
        <p:txBody>
          <a:bodyPr wrap="square" rtlCol="0">
            <a:spAutoFit/>
          </a:bodyPr>
          <a:lstStyle/>
          <a:p>
            <a:r>
              <a:rPr lang="en-GB" sz="900">
                <a:hlinkClick r:id="rId3" tooltip="http://antonioluciano.blogspot.com/2015/12/meglio-wordpress-o-blogger-di-google.html"/>
              </a:rPr>
              <a:t>This Photo</a:t>
            </a:r>
            <a:r>
              <a:rPr lang="en-GB" sz="900"/>
              <a:t> by Unknown Author is licensed under </a:t>
            </a:r>
            <a:r>
              <a:rPr lang="en-GB" sz="900">
                <a:hlinkClick r:id="rId4" tooltip="https://creativecommons.org/licenses/by/3.0/"/>
              </a:rPr>
              <a:t>CC BY</a:t>
            </a:r>
            <a:endParaRPr lang="en-GB" sz="900"/>
          </a:p>
        </p:txBody>
      </p:sp>
    </p:spTree>
    <p:extLst>
      <p:ext uri="{BB962C8B-B14F-4D97-AF65-F5344CB8AC3E}">
        <p14:creationId xmlns:p14="http://schemas.microsoft.com/office/powerpoint/2010/main" val="328200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6F27DD-2C58-434F-8D85-EB8E96ED69EB}"/>
              </a:ext>
            </a:extLst>
          </p:cNvPr>
          <p:cNvSpPr>
            <a:spLocks noGrp="1"/>
          </p:cNvSpPr>
          <p:nvPr>
            <p:ph type="title"/>
          </p:nvPr>
        </p:nvSpPr>
        <p:spPr/>
        <p:txBody>
          <a:bodyPr/>
          <a:lstStyle/>
          <a:p>
            <a:r>
              <a:rPr lang="en-GB"/>
              <a:t>PRESSURE GROUPS</a:t>
            </a:r>
            <a:endParaRPr lang="en-GB" dirty="0"/>
          </a:p>
        </p:txBody>
      </p:sp>
      <p:sp>
        <p:nvSpPr>
          <p:cNvPr id="3" name="Content Placeholder 2">
            <a:extLst>
              <a:ext uri="{FF2B5EF4-FFF2-40B4-BE49-F238E27FC236}">
                <a16:creationId xmlns:a16="http://schemas.microsoft.com/office/drawing/2014/main" id="{F9B1620B-9636-4B6A-96B7-DC0D5C7D2D96}"/>
              </a:ext>
            </a:extLst>
          </p:cNvPr>
          <p:cNvSpPr>
            <a:spLocks noGrp="1"/>
          </p:cNvSpPr>
          <p:nvPr>
            <p:ph idx="1"/>
          </p:nvPr>
        </p:nvSpPr>
        <p:spPr/>
        <p:txBody>
          <a:bodyPr/>
          <a:lstStyle/>
          <a:p>
            <a:r>
              <a:rPr lang="en-GB" dirty="0"/>
              <a:t>Managers must recognize the special-interest groups that attempt to influence the actions of organisations . For example those companies that put pressure on betting companies </a:t>
            </a:r>
          </a:p>
        </p:txBody>
      </p:sp>
      <p:pic>
        <p:nvPicPr>
          <p:cNvPr id="4" name="Picture 3">
            <a:extLst>
              <a:ext uri="{FF2B5EF4-FFF2-40B4-BE49-F238E27FC236}">
                <a16:creationId xmlns:a16="http://schemas.microsoft.com/office/drawing/2014/main" id="{A69BC6CD-5E7D-4E0F-B7F7-BD429A608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206" y="3428999"/>
            <a:ext cx="4704521" cy="2471738"/>
          </a:xfrm>
          <a:prstGeom prst="rect">
            <a:avLst/>
          </a:prstGeom>
        </p:spPr>
      </p:pic>
      <p:sp>
        <p:nvSpPr>
          <p:cNvPr id="2" name="AutoShape 2" descr="https://tse3.mm.bing.net/th?id=OIP.gWB85OL8RnN_WNgUrOpgOwEsDC&amp;pid=15.1&amp;P=0&amp;w=292&amp;h=189">
            <a:extLst>
              <a:ext uri="{FF2B5EF4-FFF2-40B4-BE49-F238E27FC236}">
                <a16:creationId xmlns:a16="http://schemas.microsoft.com/office/drawing/2014/main" id="{8F4B5098-486A-46B5-82E8-9D7BEBD93A9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4" descr="https://tse3.mm.bing.net/th?id=OIP.gWB85OL8RnN_WNgUrOpgOwEsDC&amp;pid=15.1&amp;P=0&amp;w=292&amp;h=189">
            <a:extLst>
              <a:ext uri="{FF2B5EF4-FFF2-40B4-BE49-F238E27FC236}">
                <a16:creationId xmlns:a16="http://schemas.microsoft.com/office/drawing/2014/main" id="{6ADF7284-DAF0-4EEA-945B-22DBF5A4CA7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8" name="Picture 7">
            <a:extLst>
              <a:ext uri="{FF2B5EF4-FFF2-40B4-BE49-F238E27FC236}">
                <a16:creationId xmlns:a16="http://schemas.microsoft.com/office/drawing/2014/main" id="{A34DACC8-DE2A-4E2B-82AF-2EC58ADB93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4789" y="3581400"/>
            <a:ext cx="5244068" cy="2345543"/>
          </a:xfrm>
          <a:prstGeom prst="rect">
            <a:avLst/>
          </a:prstGeom>
        </p:spPr>
      </p:pic>
    </p:spTree>
    <p:extLst>
      <p:ext uri="{BB962C8B-B14F-4D97-AF65-F5344CB8AC3E}">
        <p14:creationId xmlns:p14="http://schemas.microsoft.com/office/powerpoint/2010/main" val="386979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EFE4-2984-488D-9D02-29326A4167C2}"/>
              </a:ext>
            </a:extLst>
          </p:cNvPr>
          <p:cNvSpPr>
            <a:spLocks noGrp="1"/>
          </p:cNvSpPr>
          <p:nvPr>
            <p:ph type="title"/>
          </p:nvPr>
        </p:nvSpPr>
        <p:spPr/>
        <p:txBody>
          <a:bodyPr/>
          <a:lstStyle/>
          <a:p>
            <a:r>
              <a:rPr lang="en-GB" dirty="0"/>
              <a:t>TRADE UNIONS </a:t>
            </a:r>
          </a:p>
        </p:txBody>
      </p:sp>
      <p:sp>
        <p:nvSpPr>
          <p:cNvPr id="3" name="Content Placeholder 2">
            <a:extLst>
              <a:ext uri="{FF2B5EF4-FFF2-40B4-BE49-F238E27FC236}">
                <a16:creationId xmlns:a16="http://schemas.microsoft.com/office/drawing/2014/main" id="{5AD05870-FF0A-45D2-9128-5D056C4595C4}"/>
              </a:ext>
            </a:extLst>
          </p:cNvPr>
          <p:cNvSpPr>
            <a:spLocks noGrp="1"/>
          </p:cNvSpPr>
          <p:nvPr>
            <p:ph idx="1"/>
          </p:nvPr>
        </p:nvSpPr>
        <p:spPr/>
        <p:txBody>
          <a:bodyPr/>
          <a:lstStyle/>
          <a:p>
            <a:r>
              <a:rPr lang="en-GB" dirty="0"/>
              <a:t>An organisation whose membership comprises of workers and union leaders to protect and promote their common interests </a:t>
            </a:r>
          </a:p>
          <a:p>
            <a:r>
              <a:rPr lang="en-GB" dirty="0"/>
              <a:t>They negotiate wages and working conditions, regulate relations between workers and their employers , raise new demands on behalf of its members and help settle their grievances an example of a trade union in our country is The Kenya National Union of Teachers(KNUT).</a:t>
            </a:r>
          </a:p>
          <a:p>
            <a:endParaRPr lang="en-GB" dirty="0"/>
          </a:p>
          <a:p>
            <a:endParaRPr lang="en-GB" dirty="0"/>
          </a:p>
          <a:p>
            <a:endParaRPr lang="en-GB" dirty="0"/>
          </a:p>
          <a:p>
            <a:endParaRPr lang="en-GB" dirty="0"/>
          </a:p>
          <a:p>
            <a:r>
              <a:rPr lang="en-GB" dirty="0"/>
              <a:t>  Managers must be able to deal with the pressure from this groups </a:t>
            </a:r>
          </a:p>
        </p:txBody>
      </p:sp>
      <p:pic>
        <p:nvPicPr>
          <p:cNvPr id="5" name="Picture 4">
            <a:extLst>
              <a:ext uri="{FF2B5EF4-FFF2-40B4-BE49-F238E27FC236}">
                <a16:creationId xmlns:a16="http://schemas.microsoft.com/office/drawing/2014/main" id="{3F8BD1B0-C2AA-4AC0-9F3A-BA4B7BA0A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3083" y="3959961"/>
            <a:ext cx="3010214" cy="1819048"/>
          </a:xfrm>
          <a:prstGeom prst="rect">
            <a:avLst/>
          </a:prstGeom>
        </p:spPr>
      </p:pic>
    </p:spTree>
    <p:extLst>
      <p:ext uri="{BB962C8B-B14F-4D97-AF65-F5344CB8AC3E}">
        <p14:creationId xmlns:p14="http://schemas.microsoft.com/office/powerpoint/2010/main" val="293045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EC4467-FAD7-499D-A89F-D78B9B236EBD}"/>
              </a:ext>
            </a:extLst>
          </p:cNvPr>
          <p:cNvSpPr>
            <a:spLocks noGrp="1"/>
          </p:cNvSpPr>
          <p:nvPr>
            <p:ph type="title"/>
          </p:nvPr>
        </p:nvSpPr>
        <p:spPr/>
        <p:txBody>
          <a:bodyPr/>
          <a:lstStyle/>
          <a:p>
            <a:r>
              <a:rPr lang="en-GB"/>
              <a:t>THE GENERAL/MACRO ENVIRONMENT</a:t>
            </a:r>
            <a:endParaRPr lang="en-GB" dirty="0"/>
          </a:p>
        </p:txBody>
      </p:sp>
      <p:sp>
        <p:nvSpPr>
          <p:cNvPr id="7" name="Content Placeholder 6">
            <a:extLst>
              <a:ext uri="{FF2B5EF4-FFF2-40B4-BE49-F238E27FC236}">
                <a16:creationId xmlns:a16="http://schemas.microsoft.com/office/drawing/2014/main" id="{9B20DCBD-613C-4A53-9F8F-E1C6A7598168}"/>
              </a:ext>
            </a:extLst>
          </p:cNvPr>
          <p:cNvSpPr>
            <a:spLocks noGrp="1"/>
          </p:cNvSpPr>
          <p:nvPr>
            <p:ph idx="1"/>
          </p:nvPr>
        </p:nvSpPr>
        <p:spPr/>
        <p:txBody>
          <a:bodyPr/>
          <a:lstStyle/>
          <a:p>
            <a:r>
              <a:rPr lang="en-GB"/>
              <a:t>It includes the broad external conditions that may affect the organisation. It includes factors that largely lay beyond its influence.</a:t>
            </a:r>
          </a:p>
          <a:p>
            <a:r>
              <a:rPr lang="en-GB"/>
              <a:t>Changes in the conditions affecting macro environments do not have a large impact as changes in the micro environment do, but managers must consider them as they plan organize lead and control.</a:t>
            </a:r>
          </a:p>
          <a:p>
            <a:r>
              <a:rPr lang="en-GB"/>
              <a:t>They include economic conditions, political/legal conditions, social conditions, technological conditions and demographic conditions</a:t>
            </a:r>
            <a:endParaRPr lang="en-GB" dirty="0"/>
          </a:p>
        </p:txBody>
      </p:sp>
    </p:spTree>
    <p:extLst>
      <p:ext uri="{BB962C8B-B14F-4D97-AF65-F5344CB8AC3E}">
        <p14:creationId xmlns:p14="http://schemas.microsoft.com/office/powerpoint/2010/main" val="145539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427D3-95CF-4A62-9F73-68C341AAA508}"/>
              </a:ext>
            </a:extLst>
          </p:cNvPr>
          <p:cNvSpPr>
            <a:spLocks noGrp="1"/>
          </p:cNvSpPr>
          <p:nvPr>
            <p:ph type="title"/>
          </p:nvPr>
        </p:nvSpPr>
        <p:spPr/>
        <p:txBody>
          <a:bodyPr/>
          <a:lstStyle/>
          <a:p>
            <a:r>
              <a:rPr lang="en-GB"/>
              <a:t>ECONOMIC CONDITIONS</a:t>
            </a:r>
            <a:endParaRPr lang="en-GB" dirty="0"/>
          </a:p>
        </p:txBody>
      </p:sp>
      <p:sp>
        <p:nvSpPr>
          <p:cNvPr id="3" name="Content Placeholder 2">
            <a:extLst>
              <a:ext uri="{FF2B5EF4-FFF2-40B4-BE49-F238E27FC236}">
                <a16:creationId xmlns:a16="http://schemas.microsoft.com/office/drawing/2014/main" id="{308FC9C7-50B0-4596-9963-3B86BD4735FA}"/>
              </a:ext>
            </a:extLst>
          </p:cNvPr>
          <p:cNvSpPr>
            <a:spLocks noGrp="1"/>
          </p:cNvSpPr>
          <p:nvPr>
            <p:ph idx="1"/>
          </p:nvPr>
        </p:nvSpPr>
        <p:spPr/>
        <p:txBody>
          <a:bodyPr/>
          <a:lstStyle/>
          <a:p>
            <a:r>
              <a:rPr lang="en-GB"/>
              <a:t>Economic conditions play a large part in determining how organisations make their decisions especially when it comes to financial matters.</a:t>
            </a:r>
          </a:p>
          <a:p>
            <a:r>
              <a:rPr lang="en-GB"/>
              <a:t>Interest rates, exchange rates, recessions, inflation, taxes, demand/supply and change in disposable income are some of the examples of this economic conditions.</a:t>
            </a:r>
          </a:p>
          <a:p>
            <a:r>
              <a:rPr lang="en-GB"/>
              <a:t>An example is when consumers income falls they will postpone purchasing anything that isn’t a necessity. Even charitable organisations get affected during economic downturns as the demand for their services increase hence their contributions decrease.</a:t>
            </a:r>
            <a:endParaRPr lang="en-GB" dirty="0"/>
          </a:p>
        </p:txBody>
      </p:sp>
    </p:spTree>
    <p:extLst>
      <p:ext uri="{BB962C8B-B14F-4D97-AF65-F5344CB8AC3E}">
        <p14:creationId xmlns:p14="http://schemas.microsoft.com/office/powerpoint/2010/main" val="1655699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DF176-D5AD-4F51-9918-26AE3894FAED}"/>
              </a:ext>
            </a:extLst>
          </p:cNvPr>
          <p:cNvSpPr>
            <a:spLocks noGrp="1"/>
          </p:cNvSpPr>
          <p:nvPr>
            <p:ph type="title"/>
          </p:nvPr>
        </p:nvSpPr>
        <p:spPr/>
        <p:txBody>
          <a:bodyPr/>
          <a:lstStyle/>
          <a:p>
            <a:r>
              <a:rPr lang="en-GB"/>
              <a:t>POLITICAL/LEGAL CONDITIONS</a:t>
            </a:r>
            <a:endParaRPr lang="en-GB" dirty="0"/>
          </a:p>
        </p:txBody>
      </p:sp>
      <p:sp>
        <p:nvSpPr>
          <p:cNvPr id="3" name="Content Placeholder 2">
            <a:extLst>
              <a:ext uri="{FF2B5EF4-FFF2-40B4-BE49-F238E27FC236}">
                <a16:creationId xmlns:a16="http://schemas.microsoft.com/office/drawing/2014/main" id="{EDA8F5F7-58A4-4F2B-AAB5-9E7B1BD8FAAF}"/>
              </a:ext>
            </a:extLst>
          </p:cNvPr>
          <p:cNvSpPr>
            <a:spLocks noGrp="1"/>
          </p:cNvSpPr>
          <p:nvPr>
            <p:ph idx="1"/>
          </p:nvPr>
        </p:nvSpPr>
        <p:spPr/>
        <p:txBody>
          <a:bodyPr>
            <a:normAutofit/>
          </a:bodyPr>
          <a:lstStyle/>
          <a:p>
            <a:r>
              <a:rPr lang="en-GB"/>
              <a:t>Governments influence what organisations can and cannot do.</a:t>
            </a:r>
          </a:p>
          <a:p>
            <a:r>
              <a:rPr lang="en-GB"/>
              <a:t>Organisations spend a great deal of time and money to meet the governments regulations. This laws also limit the choices that managers make.</a:t>
            </a:r>
          </a:p>
          <a:p>
            <a:r>
              <a:rPr lang="en-GB"/>
              <a:t>For example when a manager wants to dismiss an employee there are certain legal processes that he or she must go through since laws and court orders have put increasing orders on what employers may do.</a:t>
            </a:r>
          </a:p>
          <a:p>
            <a:r>
              <a:rPr lang="en-GB"/>
              <a:t>Employees also do have their rights and can decide to take their cases to court when they feel wrongfully discharged. This trend has made it difficult for managers to fire poor performing workers.</a:t>
            </a:r>
          </a:p>
          <a:p>
            <a:r>
              <a:rPr lang="en-GB"/>
              <a:t>Political stability can also influence running of businesses in a country most organisations thrive in a stable political environment. Therefore mangers must aware of political conditions in the countries from which they run their businesses.</a:t>
            </a:r>
            <a:endParaRPr lang="en-GB" dirty="0"/>
          </a:p>
        </p:txBody>
      </p:sp>
      <p:pic>
        <p:nvPicPr>
          <p:cNvPr id="5" name="Picture 4">
            <a:extLst>
              <a:ext uri="{FF2B5EF4-FFF2-40B4-BE49-F238E27FC236}">
                <a16:creationId xmlns:a16="http://schemas.microsoft.com/office/drawing/2014/main" id="{9EED2A78-494D-464E-BB4F-238220082F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8627" y="376975"/>
            <a:ext cx="3657600" cy="1771650"/>
          </a:xfrm>
          <a:prstGeom prst="rect">
            <a:avLst/>
          </a:prstGeom>
        </p:spPr>
      </p:pic>
    </p:spTree>
    <p:extLst>
      <p:ext uri="{BB962C8B-B14F-4D97-AF65-F5344CB8AC3E}">
        <p14:creationId xmlns:p14="http://schemas.microsoft.com/office/powerpoint/2010/main" val="167308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70D2-7AF2-4FFF-A693-73558CB1A7B3}"/>
              </a:ext>
            </a:extLst>
          </p:cNvPr>
          <p:cNvSpPr>
            <a:spLocks noGrp="1"/>
          </p:cNvSpPr>
          <p:nvPr>
            <p:ph type="title"/>
          </p:nvPr>
        </p:nvSpPr>
        <p:spPr/>
        <p:txBody>
          <a:bodyPr/>
          <a:lstStyle/>
          <a:p>
            <a:r>
              <a:rPr lang="en-GB"/>
              <a:t>SOCIAL/SOCIOCULTURAL CONDITIONS</a:t>
            </a:r>
            <a:endParaRPr lang="en-GB" dirty="0"/>
          </a:p>
        </p:txBody>
      </p:sp>
      <p:sp>
        <p:nvSpPr>
          <p:cNvPr id="3" name="Content Placeholder 2">
            <a:extLst>
              <a:ext uri="{FF2B5EF4-FFF2-40B4-BE49-F238E27FC236}">
                <a16:creationId xmlns:a16="http://schemas.microsoft.com/office/drawing/2014/main" id="{BA5D8DA7-F266-48CE-9426-4888712F3C8C}"/>
              </a:ext>
            </a:extLst>
          </p:cNvPr>
          <p:cNvSpPr>
            <a:spLocks noGrp="1"/>
          </p:cNvSpPr>
          <p:nvPr>
            <p:ph idx="1"/>
          </p:nvPr>
        </p:nvSpPr>
        <p:spPr/>
        <p:txBody>
          <a:bodyPr>
            <a:normAutofit/>
          </a:bodyPr>
          <a:lstStyle/>
          <a:p>
            <a:r>
              <a:rPr lang="en-GB"/>
              <a:t>Managers must adapt their practices according to the changing expectations of society</a:t>
            </a:r>
          </a:p>
          <a:p>
            <a:r>
              <a:rPr lang="en-GB"/>
              <a:t>Organisations  must consider that their workers have different wants and needs outside their work life. Managers must consider those with families hence the family leave policy, there should also be flexible work hours and child care facilities, this are just but a few examples of social factors that change the way organisations  managed.</a:t>
            </a:r>
          </a:p>
          <a:p>
            <a:r>
              <a:rPr lang="en-GB"/>
              <a:t>Organisations must also consider their workers cultures may it be spiritual or religious. Each of this trends may cause constraint in the way managers make decisions and actions.</a:t>
            </a:r>
          </a:p>
          <a:p>
            <a:r>
              <a:rPr lang="en-GB"/>
              <a:t>However organisations must recognize the values and cultures  in the countries where their organisations run and they should manage in ways that embrace them.</a:t>
            </a:r>
            <a:endParaRPr lang="en-GB" dirty="0"/>
          </a:p>
        </p:txBody>
      </p:sp>
    </p:spTree>
    <p:extLst>
      <p:ext uri="{BB962C8B-B14F-4D97-AF65-F5344CB8AC3E}">
        <p14:creationId xmlns:p14="http://schemas.microsoft.com/office/powerpoint/2010/main" val="3681548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A70005-69AC-494C-8E19-37FD30C6456A}"/>
              </a:ext>
            </a:extLst>
          </p:cNvPr>
          <p:cNvSpPr>
            <a:spLocks noGrp="1"/>
          </p:cNvSpPr>
          <p:nvPr>
            <p:ph type="title"/>
          </p:nvPr>
        </p:nvSpPr>
        <p:spPr/>
        <p:txBody>
          <a:bodyPr/>
          <a:lstStyle/>
          <a:p>
            <a:r>
              <a:rPr lang="en-US" dirty="0"/>
              <a:t>EXTERNAL FACTORS</a:t>
            </a:r>
            <a:r>
              <a:rPr lang="en-GB" dirty="0"/>
              <a:t/>
            </a:r>
            <a:br>
              <a:rPr lang="en-GB" dirty="0"/>
            </a:br>
            <a:endParaRPr lang="en-GB" dirty="0"/>
          </a:p>
        </p:txBody>
      </p:sp>
      <p:sp>
        <p:nvSpPr>
          <p:cNvPr id="5" name="Content Placeholder 4">
            <a:extLst>
              <a:ext uri="{FF2B5EF4-FFF2-40B4-BE49-F238E27FC236}">
                <a16:creationId xmlns:a16="http://schemas.microsoft.com/office/drawing/2014/main" id="{7C46D086-CC97-4AE0-9107-2F14CE769F6A}"/>
              </a:ext>
            </a:extLst>
          </p:cNvPr>
          <p:cNvSpPr>
            <a:spLocks noGrp="1"/>
          </p:cNvSpPr>
          <p:nvPr>
            <p:ph idx="1"/>
          </p:nvPr>
        </p:nvSpPr>
        <p:spPr/>
        <p:txBody>
          <a:bodyPr>
            <a:normAutofit lnSpcReduction="10000"/>
          </a:bodyPr>
          <a:lstStyle/>
          <a:p>
            <a:pPr marL="0" indent="0">
              <a:buNone/>
            </a:pPr>
            <a:endParaRPr lang="en-GB" dirty="0"/>
          </a:p>
          <a:p>
            <a:r>
              <a:rPr lang="en-US" dirty="0"/>
              <a:t>Political factors-government activities and political conditions may affect your business e.g. laws, regulations, tariffs and other trade barriers.</a:t>
            </a:r>
            <a:endParaRPr lang="en-GB" dirty="0"/>
          </a:p>
          <a:p>
            <a:r>
              <a:rPr lang="en-US" dirty="0"/>
              <a:t>Macroeconomic factors-affect the whole economy and not just the business e.g. interest rates, unemployment rates</a:t>
            </a:r>
            <a:endParaRPr lang="en-GB" dirty="0"/>
          </a:p>
          <a:p>
            <a:r>
              <a:rPr lang="en-US" dirty="0"/>
              <a:t>Microeconomic factors-affect your business e.g. market size, demand supply ,related with suppliers etc.</a:t>
            </a:r>
            <a:endParaRPr lang="en-GB" dirty="0"/>
          </a:p>
          <a:p>
            <a:r>
              <a:rPr lang="en-US" dirty="0"/>
              <a:t>Social factors-social relations that affect your business </a:t>
            </a:r>
            <a:r>
              <a:rPr lang="en-US" dirty="0" err="1"/>
              <a:t>e.g</a:t>
            </a:r>
            <a:r>
              <a:rPr lang="en-US" dirty="0"/>
              <a:t> social movements such as environmental movements as well as changes in fashion and consumer preferences.</a:t>
            </a:r>
            <a:endParaRPr lang="en-GB" dirty="0"/>
          </a:p>
          <a:p>
            <a:r>
              <a:rPr lang="en-US" dirty="0"/>
              <a:t>Technological factors-technological innovations that can either benefit or hurt your business.</a:t>
            </a:r>
            <a:endParaRPr lang="en-GB" dirty="0"/>
          </a:p>
          <a:p>
            <a:endParaRPr lang="en-GB" dirty="0"/>
          </a:p>
        </p:txBody>
      </p:sp>
    </p:spTree>
    <p:extLst>
      <p:ext uri="{BB962C8B-B14F-4D97-AF65-F5344CB8AC3E}">
        <p14:creationId xmlns:p14="http://schemas.microsoft.com/office/powerpoint/2010/main" val="85531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AA4F0-B899-46D6-84CD-D46D7DB5669A}"/>
              </a:ext>
            </a:extLst>
          </p:cNvPr>
          <p:cNvSpPr>
            <a:spLocks noGrp="1"/>
          </p:cNvSpPr>
          <p:nvPr>
            <p:ph type="title"/>
          </p:nvPr>
        </p:nvSpPr>
        <p:spPr/>
        <p:txBody>
          <a:bodyPr/>
          <a:lstStyle/>
          <a:p>
            <a:r>
              <a:rPr lang="en-GB"/>
              <a:t>DEMOGRAPHIC CONDITIONS</a:t>
            </a:r>
            <a:endParaRPr lang="en-GB" dirty="0"/>
          </a:p>
        </p:txBody>
      </p:sp>
      <p:sp>
        <p:nvSpPr>
          <p:cNvPr id="3" name="Content Placeholder 2">
            <a:extLst>
              <a:ext uri="{FF2B5EF4-FFF2-40B4-BE49-F238E27FC236}">
                <a16:creationId xmlns:a16="http://schemas.microsoft.com/office/drawing/2014/main" id="{12BC9FA2-6874-465B-9B4F-92DF6211D4DD}"/>
              </a:ext>
            </a:extLst>
          </p:cNvPr>
          <p:cNvSpPr>
            <a:spLocks noGrp="1"/>
          </p:cNvSpPr>
          <p:nvPr>
            <p:ph idx="1"/>
          </p:nvPr>
        </p:nvSpPr>
        <p:spPr/>
        <p:txBody>
          <a:bodyPr>
            <a:normAutofit/>
          </a:bodyPr>
          <a:lstStyle/>
          <a:p>
            <a:r>
              <a:rPr lang="en-GB"/>
              <a:t>This includes trends in the physical characteristics of a population. Things like gender, age, level of education, geographic location, family composition changes in this characteristics may constrain how a manager carries out his or her activities</a:t>
            </a:r>
          </a:p>
          <a:p>
            <a:r>
              <a:rPr lang="en-GB"/>
              <a:t>For example income, some companies normally appeal to certain income groups there are those for people with high income and those who reach low income groups through discounts retailers and wholesalers.</a:t>
            </a:r>
          </a:p>
          <a:p>
            <a:r>
              <a:rPr lang="en-GB"/>
              <a:t>Another example is age, certain products appeal certain age groups for example younger people are the ones who mostly buy tech products, phones and video games</a:t>
            </a:r>
          </a:p>
          <a:p>
            <a:r>
              <a:rPr lang="en-GB"/>
              <a:t>Managers should therefore be aware of this factors</a:t>
            </a:r>
          </a:p>
          <a:p>
            <a:endParaRPr lang="en-GB" dirty="0"/>
          </a:p>
        </p:txBody>
      </p:sp>
    </p:spTree>
    <p:extLst>
      <p:ext uri="{BB962C8B-B14F-4D97-AF65-F5344CB8AC3E}">
        <p14:creationId xmlns:p14="http://schemas.microsoft.com/office/powerpoint/2010/main" val="28152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1B180B-3BA2-456E-9090-713D972F8B0C}"/>
              </a:ext>
            </a:extLst>
          </p:cNvPr>
          <p:cNvSpPr>
            <a:spLocks noGrp="1"/>
          </p:cNvSpPr>
          <p:nvPr>
            <p:ph type="title"/>
          </p:nvPr>
        </p:nvSpPr>
        <p:spPr/>
        <p:txBody>
          <a:bodyPr/>
          <a:lstStyle/>
          <a:p>
            <a:r>
              <a:rPr lang="en-GB"/>
              <a:t>TECHNOLOGICAL CONDITIONS</a:t>
            </a:r>
            <a:endParaRPr lang="en-GB" dirty="0"/>
          </a:p>
        </p:txBody>
      </p:sp>
      <p:pic>
        <p:nvPicPr>
          <p:cNvPr id="8" name="Content Placeholder 7">
            <a:extLst>
              <a:ext uri="{FF2B5EF4-FFF2-40B4-BE49-F238E27FC236}">
                <a16:creationId xmlns:a16="http://schemas.microsoft.com/office/drawing/2014/main" id="{CDD0685F-B10B-494E-AAAB-0CD391EF9297}"/>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tretch>
            <a:fillRect/>
          </a:stretch>
        </p:blipFill>
        <p:spPr>
          <a:xfrm>
            <a:off x="2322512" y="1781175"/>
            <a:ext cx="3743325" cy="2828925"/>
          </a:xfrm>
        </p:spPr>
      </p:pic>
      <p:sp>
        <p:nvSpPr>
          <p:cNvPr id="6" name="Text Placeholder 5">
            <a:extLst>
              <a:ext uri="{FF2B5EF4-FFF2-40B4-BE49-F238E27FC236}">
                <a16:creationId xmlns:a16="http://schemas.microsoft.com/office/drawing/2014/main" id="{5639A2CE-5A96-49C0-8786-CE516FEE989A}"/>
              </a:ext>
            </a:extLst>
          </p:cNvPr>
          <p:cNvSpPr>
            <a:spLocks noGrp="1"/>
          </p:cNvSpPr>
          <p:nvPr>
            <p:ph type="body" sz="half" idx="2"/>
          </p:nvPr>
        </p:nvSpPr>
        <p:spPr/>
        <p:txBody>
          <a:bodyPr>
            <a:normAutofit/>
          </a:bodyPr>
          <a:lstStyle/>
          <a:p>
            <a:r>
              <a:rPr lang="en-GB"/>
              <a:t>Technology is radically changing the way organisations are running.</a:t>
            </a:r>
          </a:p>
          <a:p>
            <a:r>
              <a:rPr lang="en-GB"/>
              <a:t>Hospitals, universities, airports, police departments and even military organisations have a competitive edge over those that do not</a:t>
            </a:r>
          </a:p>
          <a:p>
            <a:r>
              <a:rPr lang="en-GB"/>
              <a:t>Mangers should therefore be aware of the technological changes in the industry.</a:t>
            </a:r>
          </a:p>
          <a:p>
            <a:endParaRPr lang="en-GB" dirty="0"/>
          </a:p>
        </p:txBody>
      </p:sp>
      <p:sp>
        <p:nvSpPr>
          <p:cNvPr id="9" name="TextBox 8">
            <a:extLst>
              <a:ext uri="{FF2B5EF4-FFF2-40B4-BE49-F238E27FC236}">
                <a16:creationId xmlns:a16="http://schemas.microsoft.com/office/drawing/2014/main" id="{3A7E16B7-A9E6-4CDB-BA3A-1793AA3296CD}"/>
              </a:ext>
            </a:extLst>
          </p:cNvPr>
          <p:cNvSpPr txBox="1"/>
          <p:nvPr/>
        </p:nvSpPr>
        <p:spPr>
          <a:xfrm>
            <a:off x="5830957" y="5249518"/>
            <a:ext cx="4903304" cy="230832"/>
          </a:xfrm>
          <a:prstGeom prst="rect">
            <a:avLst/>
          </a:prstGeom>
          <a:noFill/>
        </p:spPr>
        <p:txBody>
          <a:bodyPr wrap="square" rtlCol="0">
            <a:spAutoFit/>
          </a:bodyPr>
          <a:lstStyle/>
          <a:p>
            <a:r>
              <a:rPr lang="en-GB" sz="900">
                <a:hlinkClick r:id="rId3" tooltip="http://steve-wheeler.blogspot.com.au/2013/03/technology-wont-replace-teachers-but.html#!"/>
              </a:rPr>
              <a:t>This Photo</a:t>
            </a:r>
            <a:r>
              <a:rPr lang="en-GB" sz="900"/>
              <a:t> by Unknown Author is licensed under </a:t>
            </a:r>
            <a:r>
              <a:rPr lang="en-GB" sz="900">
                <a:hlinkClick r:id="rId4" tooltip="https://creativecommons.org/licenses/by-nc-sa/3.0/"/>
              </a:rPr>
              <a:t>CC BY-NC-SA</a:t>
            </a:r>
            <a:endParaRPr lang="en-GB" sz="900"/>
          </a:p>
        </p:txBody>
      </p:sp>
    </p:spTree>
    <p:extLst>
      <p:ext uri="{BB962C8B-B14F-4D97-AF65-F5344CB8AC3E}">
        <p14:creationId xmlns:p14="http://schemas.microsoft.com/office/powerpoint/2010/main" val="3266283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EB491D80-1DB5-4EB0-A811-6A84183F8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8104" y="1255019"/>
            <a:ext cx="5459470" cy="3425817"/>
          </a:xfrm>
          <a:prstGeom prst="rect">
            <a:avLst/>
          </a:prstGeom>
        </p:spPr>
      </p:pic>
      <p:sp>
        <p:nvSpPr>
          <p:cNvPr id="2" name="Title 1">
            <a:extLst>
              <a:ext uri="{FF2B5EF4-FFF2-40B4-BE49-F238E27FC236}">
                <a16:creationId xmlns:a16="http://schemas.microsoft.com/office/drawing/2014/main" id="{1A9414BE-B1AA-4DFF-B3FF-A53548F16DC9}"/>
              </a:ext>
            </a:extLst>
          </p:cNvPr>
          <p:cNvSpPr>
            <a:spLocks noGrp="1"/>
          </p:cNvSpPr>
          <p:nvPr>
            <p:ph type="ctrTitle"/>
          </p:nvPr>
        </p:nvSpPr>
        <p:spPr>
          <a:xfrm>
            <a:off x="634276" y="803705"/>
            <a:ext cx="4208656" cy="3034857"/>
          </a:xfrm>
        </p:spPr>
        <p:txBody>
          <a:bodyPr anchor="b">
            <a:normAutofit/>
          </a:bodyPr>
          <a:lstStyle/>
          <a:p>
            <a:pPr algn="r">
              <a:lnSpc>
                <a:spcPct val="70000"/>
              </a:lnSpc>
            </a:pPr>
            <a:r>
              <a:rPr lang="en-GB" sz="3800" dirty="0">
                <a:solidFill>
                  <a:srgbClr val="FFFFFF"/>
                </a:solidFill>
              </a:rPr>
              <a:t>A knowledge based </a:t>
            </a:r>
            <a:r>
              <a:rPr lang="en-GB" sz="3800" dirty="0">
                <a:solidFill>
                  <a:schemeClr val="tx1"/>
                </a:solidFill>
              </a:rPr>
              <a:t>SWOT –analysis system as an instrument for strategic planning in small and medium sized enterprises</a:t>
            </a:r>
          </a:p>
        </p:txBody>
      </p:sp>
      <p:sp>
        <p:nvSpPr>
          <p:cNvPr id="3" name="Subtitle 2">
            <a:extLst>
              <a:ext uri="{FF2B5EF4-FFF2-40B4-BE49-F238E27FC236}">
                <a16:creationId xmlns:a16="http://schemas.microsoft.com/office/drawing/2014/main" id="{D7717774-1883-4F4F-B12F-06124C0D8D3F}"/>
              </a:ext>
            </a:extLst>
          </p:cNvPr>
          <p:cNvSpPr>
            <a:spLocks noGrp="1"/>
          </p:cNvSpPr>
          <p:nvPr>
            <p:ph type="subTitle" idx="1"/>
          </p:nvPr>
        </p:nvSpPr>
        <p:spPr>
          <a:xfrm>
            <a:off x="638921" y="4013165"/>
            <a:ext cx="4204012" cy="2205732"/>
          </a:xfrm>
        </p:spPr>
        <p:txBody>
          <a:bodyPr anchor="t">
            <a:normAutofit/>
          </a:bodyPr>
          <a:lstStyle/>
          <a:p>
            <a:pPr algn="r"/>
            <a:endParaRPr lang="en-GB" sz="1800" dirty="0">
              <a:solidFill>
                <a:srgbClr val="FFFFFF"/>
              </a:solidFill>
            </a:endParaRPr>
          </a:p>
        </p:txBody>
      </p:sp>
    </p:spTree>
    <p:extLst>
      <p:ext uri="{BB962C8B-B14F-4D97-AF65-F5344CB8AC3E}">
        <p14:creationId xmlns:p14="http://schemas.microsoft.com/office/powerpoint/2010/main" val="723820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high confidence">
            <a:extLst>
              <a:ext uri="{FF2B5EF4-FFF2-40B4-BE49-F238E27FC236}">
                <a16:creationId xmlns:a16="http://schemas.microsoft.com/office/drawing/2014/main" id="{E60D8971-2817-4907-BB79-5CC0BC641603}"/>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rcRect t="2362" r="2" b="2446"/>
          <a:stretch/>
        </p:blipFill>
        <p:spPr>
          <a:xfrm>
            <a:off x="2275388" y="-100018"/>
            <a:ext cx="6105635" cy="6857990"/>
          </a:xfrm>
          <a:prstGeom prst="rect">
            <a:avLst/>
          </a:prstGeom>
        </p:spPr>
      </p:pic>
      <p:sp>
        <p:nvSpPr>
          <p:cNvPr id="6" name="TextBox 5">
            <a:extLst>
              <a:ext uri="{FF2B5EF4-FFF2-40B4-BE49-F238E27FC236}">
                <a16:creationId xmlns:a16="http://schemas.microsoft.com/office/drawing/2014/main" id="{9404D767-DAB7-4337-B642-2700B1F5BB4B}"/>
              </a:ext>
            </a:extLst>
          </p:cNvPr>
          <p:cNvSpPr txBox="1"/>
          <p:nvPr/>
        </p:nvSpPr>
        <p:spPr>
          <a:xfrm>
            <a:off x="3918838" y="6657945"/>
            <a:ext cx="2186817" cy="200055"/>
          </a:xfrm>
          <a:prstGeom prst="rect">
            <a:avLst/>
          </a:prstGeom>
          <a:solidFill>
            <a:srgbClr val="000000"/>
          </a:solidFill>
        </p:spPr>
        <p:txBody>
          <a:bodyPr wrap="none" rtlCol="0">
            <a:spAutoFit/>
          </a:bodyPr>
          <a:lstStyle/>
          <a:p>
            <a:pPr algn="r"/>
            <a:r>
              <a:rPr lang="en-GB" sz="700">
                <a:solidFill>
                  <a:srgbClr val="FFFFFF"/>
                </a:solidFill>
                <a:hlinkClick r:id="rId3" tooltip="https://courses.lumenlearning.com/marketing-spring2016/chapter/reading-defining-and-using-a-swot-analysis/"/>
              </a:rPr>
              <a:t>This Photo</a:t>
            </a:r>
            <a:r>
              <a:rPr lang="en-GB" sz="700">
                <a:solidFill>
                  <a:srgbClr val="FFFFFF"/>
                </a:solidFill>
              </a:rPr>
              <a:t> by Unknown Author is licensed under </a:t>
            </a:r>
            <a:r>
              <a:rPr lang="en-GB" sz="700">
                <a:solidFill>
                  <a:srgbClr val="FFFFFF"/>
                </a:solidFill>
                <a:hlinkClick r:id="rId4" tooltip="https://creativecommons.org/licenses/by/4.0/"/>
              </a:rPr>
              <a:t>CC BY</a:t>
            </a:r>
            <a:endParaRPr lang="en-GB" sz="700">
              <a:solidFill>
                <a:srgbClr val="FFFFFF"/>
              </a:solidFill>
            </a:endParaRPr>
          </a:p>
        </p:txBody>
      </p:sp>
    </p:spTree>
    <p:extLst>
      <p:ext uri="{BB962C8B-B14F-4D97-AF65-F5344CB8AC3E}">
        <p14:creationId xmlns:p14="http://schemas.microsoft.com/office/powerpoint/2010/main" val="290787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286FF-EC89-4864-8842-462C06B6C208}"/>
              </a:ext>
            </a:extLst>
          </p:cNvPr>
          <p:cNvSpPr>
            <a:spLocks noGrp="1"/>
          </p:cNvSpPr>
          <p:nvPr>
            <p:ph type="title"/>
          </p:nvPr>
        </p:nvSpPr>
        <p:spPr/>
        <p:txBody>
          <a:bodyPr/>
          <a:lstStyle/>
          <a:p>
            <a:r>
              <a:rPr lang="en-GB" dirty="0"/>
              <a:t>SWOT ANALYSIS</a:t>
            </a:r>
          </a:p>
        </p:txBody>
      </p:sp>
      <p:sp>
        <p:nvSpPr>
          <p:cNvPr id="3" name="Content Placeholder 2">
            <a:extLst>
              <a:ext uri="{FF2B5EF4-FFF2-40B4-BE49-F238E27FC236}">
                <a16:creationId xmlns:a16="http://schemas.microsoft.com/office/drawing/2014/main" id="{1ED6CA86-761D-4418-99F8-1FCCD1EB8196}"/>
              </a:ext>
            </a:extLst>
          </p:cNvPr>
          <p:cNvSpPr>
            <a:spLocks noGrp="1"/>
          </p:cNvSpPr>
          <p:nvPr>
            <p:ph idx="1"/>
          </p:nvPr>
        </p:nvSpPr>
        <p:spPr/>
        <p:txBody>
          <a:bodyPr/>
          <a:lstStyle/>
          <a:p>
            <a:r>
              <a:rPr lang="en-US" dirty="0"/>
              <a:t>A knowledge based SWOT analysis system as an instrument for strategic planning in small and medium sized enterprises according to </a:t>
            </a:r>
            <a:r>
              <a:rPr lang="en-US" dirty="0" err="1"/>
              <a:t>G.Houben</a:t>
            </a:r>
            <a:r>
              <a:rPr lang="en-US" dirty="0"/>
              <a:t> ,</a:t>
            </a:r>
            <a:r>
              <a:rPr lang="en-US" dirty="0" err="1"/>
              <a:t>K.Lenie</a:t>
            </a:r>
            <a:r>
              <a:rPr lang="en-US" dirty="0"/>
              <a:t> </a:t>
            </a:r>
            <a:r>
              <a:rPr lang="en-US" dirty="0" err="1"/>
              <a:t>K.Vanhoof</a:t>
            </a:r>
            <a:r>
              <a:rPr lang="en-US" dirty="0"/>
              <a:t>,</a:t>
            </a:r>
            <a:br>
              <a:rPr lang="en-US" dirty="0"/>
            </a:br>
            <a:r>
              <a:rPr lang="en-US" dirty="0"/>
              <a:t>For  good performance in a company  o take place there should be correct interaction of business management with its external and internal environment .This takes place on the basis of SWOT analysis which stands for strength ,weaknesses, opportunities and threats.</a:t>
            </a:r>
            <a:br>
              <a:rPr lang="en-US" dirty="0"/>
            </a:br>
            <a:endParaRPr lang="en-GB" dirty="0"/>
          </a:p>
        </p:txBody>
      </p:sp>
    </p:spTree>
    <p:extLst>
      <p:ext uri="{BB962C8B-B14F-4D97-AF65-F5344CB8AC3E}">
        <p14:creationId xmlns:p14="http://schemas.microsoft.com/office/powerpoint/2010/main" val="479136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F6EB9-D2EC-43CE-A2C8-7A82F6DA3AB8}"/>
              </a:ext>
            </a:extLst>
          </p:cNvPr>
          <p:cNvSpPr>
            <a:spLocks noGrp="1"/>
          </p:cNvSpPr>
          <p:nvPr>
            <p:ph type="title"/>
          </p:nvPr>
        </p:nvSpPr>
        <p:spPr/>
        <p:txBody>
          <a:bodyPr/>
          <a:lstStyle/>
          <a:p>
            <a:r>
              <a:rPr lang="en-GB" dirty="0"/>
              <a:t>SWOT ANALYSIS</a:t>
            </a:r>
          </a:p>
        </p:txBody>
      </p:sp>
      <p:sp>
        <p:nvSpPr>
          <p:cNvPr id="4" name="Content Placeholder 2">
            <a:extLst>
              <a:ext uri="{FF2B5EF4-FFF2-40B4-BE49-F238E27FC236}">
                <a16:creationId xmlns:a16="http://schemas.microsoft.com/office/drawing/2014/main" id="{8669B583-E824-4A06-834D-8D6B1C5BE377}"/>
              </a:ext>
            </a:extLst>
          </p:cNvPr>
          <p:cNvSpPr>
            <a:spLocks noGrp="1"/>
          </p:cNvSpPr>
          <p:nvPr>
            <p:ph idx="1"/>
          </p:nvPr>
        </p:nvSpPr>
        <p:spPr/>
        <p:txBody>
          <a:bodyPr>
            <a:normAutofit fontScale="85000" lnSpcReduction="20000"/>
          </a:bodyPr>
          <a:lstStyle/>
          <a:p>
            <a:pPr marL="0" indent="0">
              <a:buNone/>
            </a:pPr>
            <a:r>
              <a:rPr lang="en-US" sz="2400" dirty="0"/>
              <a:t>1.1 strengths, weaknesses, opportunities and threats.</a:t>
            </a:r>
          </a:p>
          <a:p>
            <a:pPr marL="0" indent="0">
              <a:buNone/>
            </a:pPr>
            <a:r>
              <a:rPr lang="en-US" sz="2400" dirty="0"/>
              <a:t>Companies are confronted by a variety of internal and external forces , which could be potential stimulants or potential limitations .</a:t>
            </a:r>
          </a:p>
          <a:p>
            <a:pPr marL="0" indent="0">
              <a:buNone/>
            </a:pPr>
            <a:r>
              <a:rPr lang="en-US" sz="2400" dirty="0"/>
              <a:t>Business managers should commence on citing and identifying these factors that support or hinder the company in reaching its full potential.</a:t>
            </a:r>
          </a:p>
          <a:p>
            <a:pPr marL="0" indent="0">
              <a:buNone/>
            </a:pPr>
            <a:r>
              <a:rPr lang="en-US" sz="2400" dirty="0"/>
              <a:t>List of strategic factors  can be used as a point of departure for the actual strategic plan  within a medium sized enterprise. </a:t>
            </a:r>
          </a:p>
          <a:p>
            <a:pPr marL="0" indent="0">
              <a:buNone/>
            </a:pPr>
            <a:r>
              <a:rPr lang="en-US" sz="2400" dirty="0"/>
              <a:t>It helps the managers of small and medium sized enterprises survey the different management areas ,gain insight into the significance within the frame work of the company and accordingly initiate suitable actions. Strengths relate to the competitive advantages and other distinguishing competencies  which can be exploited by the company on the market , (distinguishing competence is something that can be done by the company capably), weaknesses on the other hand refer  to limitations  which hinder progress of a company </a:t>
            </a:r>
          </a:p>
          <a:p>
            <a:pPr marL="0" indent="0">
              <a:buNone/>
            </a:pPr>
            <a:endParaRPr lang="en-US" sz="2400" dirty="0"/>
          </a:p>
        </p:txBody>
      </p:sp>
    </p:spTree>
    <p:extLst>
      <p:ext uri="{BB962C8B-B14F-4D97-AF65-F5344CB8AC3E}">
        <p14:creationId xmlns:p14="http://schemas.microsoft.com/office/powerpoint/2010/main" val="390697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a:t>STRATEGIC MANAGEMENT.</a:t>
            </a:r>
          </a:p>
        </p:txBody>
      </p:sp>
      <p:sp>
        <p:nvSpPr>
          <p:cNvPr id="5" name="Content Placeholder 4"/>
          <p:cNvSpPr>
            <a:spLocks noGrp="1"/>
          </p:cNvSpPr>
          <p:nvPr>
            <p:ph idx="1"/>
          </p:nvPr>
        </p:nvSpPr>
        <p:spPr/>
        <p:txBody>
          <a:bodyPr>
            <a:normAutofit/>
          </a:bodyPr>
          <a:lstStyle/>
          <a:p>
            <a:pPr marL="0" indent="0">
              <a:buNone/>
            </a:pPr>
            <a:r>
              <a:rPr lang="en-US" sz="2000" dirty="0"/>
              <a:t>Strategic management can be considered as a collection of decisions and actions taken by the business management  in consultation with all levels within company to determine the long term  activities of the company .</a:t>
            </a:r>
          </a:p>
          <a:p>
            <a:pPr marL="0" indent="0">
              <a:buNone/>
            </a:pPr>
            <a:r>
              <a:rPr lang="en-US" sz="2000" dirty="0"/>
              <a:t>Strategic management includes three basic elements namely:</a:t>
            </a:r>
          </a:p>
          <a:p>
            <a:r>
              <a:rPr lang="en-US" sz="2000" dirty="0"/>
              <a:t>The formulation of a strategy </a:t>
            </a:r>
          </a:p>
          <a:p>
            <a:r>
              <a:rPr lang="en-US" sz="2000" dirty="0"/>
              <a:t>Implementation of a strategy </a:t>
            </a:r>
          </a:p>
          <a:p>
            <a:r>
              <a:rPr lang="en-US" sz="2000" dirty="0"/>
              <a:t>The control and evaluation of the strategy </a:t>
            </a:r>
          </a:p>
          <a:p>
            <a:pPr marL="0" indent="0">
              <a:buNone/>
            </a:pPr>
            <a:r>
              <a:rPr lang="en-US" sz="2000" dirty="0"/>
              <a:t>Before proceeding to these stages a thorough analysis of the companies internal and external environment should first take place .</a:t>
            </a:r>
          </a:p>
        </p:txBody>
      </p:sp>
    </p:spTree>
    <p:extLst>
      <p:ext uri="{BB962C8B-B14F-4D97-AF65-F5344CB8AC3E}">
        <p14:creationId xmlns:p14="http://schemas.microsoft.com/office/powerpoint/2010/main" val="4177339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2A23-49FE-4389-A891-98A080E04808}"/>
              </a:ext>
            </a:extLst>
          </p:cNvPr>
          <p:cNvSpPr>
            <a:spLocks noGrp="1"/>
          </p:cNvSpPr>
          <p:nvPr>
            <p:ph type="title"/>
          </p:nvPr>
        </p:nvSpPr>
        <p:spPr/>
        <p:txBody>
          <a:bodyPr/>
          <a:lstStyle/>
          <a:p>
            <a:r>
              <a:rPr lang="en-GB" dirty="0"/>
              <a:t>SWOT ANALYSIS</a:t>
            </a:r>
          </a:p>
        </p:txBody>
      </p:sp>
      <p:sp>
        <p:nvSpPr>
          <p:cNvPr id="3" name="Content Placeholder 2">
            <a:extLst>
              <a:ext uri="{FF2B5EF4-FFF2-40B4-BE49-F238E27FC236}">
                <a16:creationId xmlns:a16="http://schemas.microsoft.com/office/drawing/2014/main" id="{87135B6F-75E6-4A18-B884-D907FFE694F0}"/>
              </a:ext>
            </a:extLst>
          </p:cNvPr>
          <p:cNvSpPr>
            <a:spLocks noGrp="1"/>
          </p:cNvSpPr>
          <p:nvPr>
            <p:ph idx="1"/>
          </p:nvPr>
        </p:nvSpPr>
        <p:spPr/>
        <p:txBody>
          <a:bodyPr/>
          <a:lstStyle/>
          <a:p>
            <a:r>
              <a:rPr lang="en-GB" dirty="0"/>
              <a:t>What is a SWOT analysis and why should you use one?</a:t>
            </a:r>
          </a:p>
          <a:p>
            <a:r>
              <a:rPr lang="en-GB" dirty="0"/>
              <a:t>When do you use SWOT?</a:t>
            </a:r>
          </a:p>
          <a:p>
            <a:r>
              <a:rPr lang="en-GB" dirty="0"/>
              <a:t>What are the elements of a SWOT analysis?</a:t>
            </a:r>
          </a:p>
          <a:p>
            <a:r>
              <a:rPr lang="en-GB" dirty="0"/>
              <a:t>How do you create a SWOT analysis?</a:t>
            </a:r>
          </a:p>
          <a:p>
            <a:r>
              <a:rPr lang="en-GB" dirty="0"/>
              <a:t>How do you use your SWOT analysis?</a:t>
            </a:r>
          </a:p>
          <a:p>
            <a:endParaRPr lang="en-GB" dirty="0"/>
          </a:p>
        </p:txBody>
      </p:sp>
    </p:spTree>
    <p:extLst>
      <p:ext uri="{BB962C8B-B14F-4D97-AF65-F5344CB8AC3E}">
        <p14:creationId xmlns:p14="http://schemas.microsoft.com/office/powerpoint/2010/main" val="211269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4509-B37D-4E40-9AA9-A76E721EE222}"/>
              </a:ext>
            </a:extLst>
          </p:cNvPr>
          <p:cNvSpPr>
            <a:spLocks noGrp="1"/>
          </p:cNvSpPr>
          <p:nvPr>
            <p:ph type="title"/>
          </p:nvPr>
        </p:nvSpPr>
        <p:spPr/>
        <p:txBody>
          <a:bodyPr/>
          <a:lstStyle/>
          <a:p>
            <a:r>
              <a:rPr lang="en-GB" dirty="0"/>
              <a:t>What is SWOT analysis </a:t>
            </a:r>
          </a:p>
        </p:txBody>
      </p:sp>
      <p:sp>
        <p:nvSpPr>
          <p:cNvPr id="3" name="Content Placeholder 2">
            <a:extLst>
              <a:ext uri="{FF2B5EF4-FFF2-40B4-BE49-F238E27FC236}">
                <a16:creationId xmlns:a16="http://schemas.microsoft.com/office/drawing/2014/main" id="{13F98FE2-783B-4926-8392-29BD1811B281}"/>
              </a:ext>
            </a:extLst>
          </p:cNvPr>
          <p:cNvSpPr>
            <a:spLocks noGrp="1"/>
          </p:cNvSpPr>
          <p:nvPr>
            <p:ph idx="1"/>
          </p:nvPr>
        </p:nvSpPr>
        <p:spPr>
          <a:xfrm>
            <a:off x="838200" y="1825624"/>
            <a:ext cx="10515600" cy="5295265"/>
          </a:xfrm>
        </p:spPr>
        <p:txBody>
          <a:bodyPr>
            <a:normAutofit/>
          </a:bodyPr>
          <a:lstStyle/>
          <a:p>
            <a:r>
              <a:rPr lang="en-GB" b="1" dirty="0"/>
              <a:t>What is a SWOT analysis and why should you use one?</a:t>
            </a:r>
            <a:endParaRPr lang="en-GB" dirty="0"/>
          </a:p>
          <a:p>
            <a:r>
              <a:rPr lang="en-GB" dirty="0"/>
              <a:t>SWOT stands for: Strength, Weakness, Opportunity, Threat. A SWOT analysis guides you to identify your organization’s strengths and weaknesses (S-W), as well as broader opportunities and threats (O-T). Developing a fuller awareness of the situation helps with both strategic planning and decision-making.</a:t>
            </a:r>
          </a:p>
          <a:p>
            <a:r>
              <a:rPr lang="en-GB" dirty="0"/>
              <a:t>The strengths of this method are its simplicity and application to a variety of levels o operation.</a:t>
            </a:r>
          </a:p>
          <a:p>
            <a:pPr marL="0" indent="0">
              <a:buNone/>
            </a:pPr>
            <a:endParaRPr lang="en-GB" dirty="0"/>
          </a:p>
        </p:txBody>
      </p:sp>
    </p:spTree>
    <p:extLst>
      <p:ext uri="{BB962C8B-B14F-4D97-AF65-F5344CB8AC3E}">
        <p14:creationId xmlns:p14="http://schemas.microsoft.com/office/powerpoint/2010/main" val="358901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D700B-BE86-46B8-AE3F-0A2ED780A381}"/>
              </a:ext>
            </a:extLst>
          </p:cNvPr>
          <p:cNvSpPr>
            <a:spLocks noGrp="1"/>
          </p:cNvSpPr>
          <p:nvPr>
            <p:ph type="title"/>
          </p:nvPr>
        </p:nvSpPr>
        <p:spPr/>
        <p:txBody>
          <a:bodyPr/>
          <a:lstStyle/>
          <a:p>
            <a:r>
              <a:rPr lang="en-GB" dirty="0"/>
              <a:t>When do we use SWOT</a:t>
            </a:r>
          </a:p>
        </p:txBody>
      </p:sp>
      <p:sp>
        <p:nvSpPr>
          <p:cNvPr id="3" name="Content Placeholder 2">
            <a:extLst>
              <a:ext uri="{FF2B5EF4-FFF2-40B4-BE49-F238E27FC236}">
                <a16:creationId xmlns:a16="http://schemas.microsoft.com/office/drawing/2014/main" id="{9576B67B-8EF5-4FD5-8609-9F1C8E9A6953}"/>
              </a:ext>
            </a:extLst>
          </p:cNvPr>
          <p:cNvSpPr>
            <a:spLocks noGrp="1"/>
          </p:cNvSpPr>
          <p:nvPr>
            <p:ph idx="1"/>
          </p:nvPr>
        </p:nvSpPr>
        <p:spPr>
          <a:xfrm>
            <a:off x="838200" y="1825624"/>
            <a:ext cx="10515600" cy="5032375"/>
          </a:xfrm>
        </p:spPr>
        <p:txBody>
          <a:bodyPr>
            <a:normAutofit/>
          </a:bodyPr>
          <a:lstStyle/>
          <a:p>
            <a:r>
              <a:rPr lang="en-GB" dirty="0"/>
              <a:t>A SWOT analysis can offer helpful perspectives at any stage of an effort. You might use it to:</a:t>
            </a:r>
          </a:p>
          <a:p>
            <a:r>
              <a:rPr lang="en-GB" dirty="0"/>
              <a:t>Explore possibilities for new efforts or solutions to problems.</a:t>
            </a:r>
          </a:p>
          <a:p>
            <a:r>
              <a:rPr lang="en-GB" dirty="0"/>
              <a:t>Make decisions about the best path for your initiative. Identifying your opportunities for success in context of threats to success can clarify directions and choices.</a:t>
            </a:r>
          </a:p>
          <a:p>
            <a:r>
              <a:rPr lang="en-GB" dirty="0"/>
              <a:t>Determine where change is possible. If you are at a juncture or turning point, an inventory of your strengths and weaknesses can reveal priorities as well as possibilities.</a:t>
            </a:r>
          </a:p>
          <a:p>
            <a:r>
              <a:rPr lang="en-GB" dirty="0"/>
              <a:t>Adjust and refine plans mid-course. A new opportunity might open wider avenues, while a new threat could close a path that once existed.</a:t>
            </a:r>
          </a:p>
          <a:p>
            <a:r>
              <a:rPr lang="en-GB" dirty="0"/>
              <a:t>SWOT also offers a simple way of communicating about your initiative or program and an excellent way to organize information you've gathered from studies or surveys.</a:t>
            </a:r>
          </a:p>
          <a:p>
            <a:endParaRPr lang="en-GB" dirty="0"/>
          </a:p>
        </p:txBody>
      </p:sp>
    </p:spTree>
    <p:extLst>
      <p:ext uri="{BB962C8B-B14F-4D97-AF65-F5344CB8AC3E}">
        <p14:creationId xmlns:p14="http://schemas.microsoft.com/office/powerpoint/2010/main" val="341067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6AF427-DEEF-4AF7-969A-BF1378252E2C}"/>
              </a:ext>
            </a:extLst>
          </p:cNvPr>
          <p:cNvSpPr>
            <a:spLocks noGrp="1"/>
          </p:cNvSpPr>
          <p:nvPr>
            <p:ph type="title"/>
          </p:nvPr>
        </p:nvSpPr>
        <p:spPr/>
        <p:txBody>
          <a:bodyPr/>
          <a:lstStyle/>
          <a:p>
            <a:r>
              <a:rPr lang="en-US" dirty="0"/>
              <a:t>INTERNAL FACTORS</a:t>
            </a:r>
            <a:r>
              <a:rPr lang="en-GB" dirty="0"/>
              <a:t/>
            </a:r>
            <a:br>
              <a:rPr lang="en-GB" dirty="0"/>
            </a:br>
            <a:endParaRPr lang="en-GB" dirty="0"/>
          </a:p>
        </p:txBody>
      </p:sp>
      <p:sp>
        <p:nvSpPr>
          <p:cNvPr id="5" name="Content Placeholder 4">
            <a:extLst>
              <a:ext uri="{FF2B5EF4-FFF2-40B4-BE49-F238E27FC236}">
                <a16:creationId xmlns:a16="http://schemas.microsoft.com/office/drawing/2014/main" id="{BF099391-78CD-41CA-8CF5-4121A325E222}"/>
              </a:ext>
            </a:extLst>
          </p:cNvPr>
          <p:cNvSpPr>
            <a:spLocks noGrp="1"/>
          </p:cNvSpPr>
          <p:nvPr>
            <p:ph idx="1"/>
          </p:nvPr>
        </p:nvSpPr>
        <p:spPr/>
        <p:txBody>
          <a:bodyPr>
            <a:normAutofit lnSpcReduction="10000"/>
          </a:bodyPr>
          <a:lstStyle/>
          <a:p>
            <a:r>
              <a:rPr lang="en-US" dirty="0"/>
              <a:t>Value system-means the ethical beliefs that guide the organization in achieving it's mission and objectives . It also determines it's behavior towards its employees , customers and society at large.</a:t>
            </a:r>
            <a:endParaRPr lang="en-GB" dirty="0"/>
          </a:p>
          <a:p>
            <a:r>
              <a:rPr lang="en-US" dirty="0"/>
              <a:t>Mission and objectives-its the overall purpose or reason for its existence which guides and influences its business decisions and economic activities e.g. choice of business domain , direction of its development , choice of business strategy n policies.</a:t>
            </a:r>
            <a:endParaRPr lang="en-GB" dirty="0"/>
          </a:p>
          <a:p>
            <a:r>
              <a:rPr lang="en-US" dirty="0"/>
              <a:t>Organization structure-means things such as composition of board of directors ,number of independent directors , extent of professional management and shareholding pattern .It should be conducive for quick decision making.</a:t>
            </a:r>
            <a:endParaRPr lang="en-GB" dirty="0"/>
          </a:p>
          <a:p>
            <a:r>
              <a:rPr lang="en-US" dirty="0"/>
              <a:t>Quality of human resources-quality of employees is important as success of a business organizations depends on the skills ,capabilities , attitudes and commitment of its employees.</a:t>
            </a:r>
            <a:endParaRPr lang="en-GB" dirty="0"/>
          </a:p>
        </p:txBody>
      </p:sp>
    </p:spTree>
    <p:extLst>
      <p:ext uri="{BB962C8B-B14F-4D97-AF65-F5344CB8AC3E}">
        <p14:creationId xmlns:p14="http://schemas.microsoft.com/office/powerpoint/2010/main" val="2809441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62D4-F9EA-4A5C-A3FE-B12A179B3F9D}"/>
              </a:ext>
            </a:extLst>
          </p:cNvPr>
          <p:cNvSpPr>
            <a:spLocks noGrp="1"/>
          </p:cNvSpPr>
          <p:nvPr>
            <p:ph type="title"/>
          </p:nvPr>
        </p:nvSpPr>
        <p:spPr/>
        <p:txBody>
          <a:bodyPr/>
          <a:lstStyle/>
          <a:p>
            <a:r>
              <a:rPr lang="en-GB" dirty="0"/>
              <a:t>SWOT ANALYSIS</a:t>
            </a:r>
          </a:p>
        </p:txBody>
      </p:sp>
      <p:graphicFrame>
        <p:nvGraphicFramePr>
          <p:cNvPr id="4" name="Content Placeholder 3">
            <a:extLst>
              <a:ext uri="{FF2B5EF4-FFF2-40B4-BE49-F238E27FC236}">
                <a16:creationId xmlns:a16="http://schemas.microsoft.com/office/drawing/2014/main" id="{8D8F23B5-63C9-408C-8CEF-E1AE5FF90F90}"/>
              </a:ext>
            </a:extLst>
          </p:cNvPr>
          <p:cNvGraphicFramePr>
            <a:graphicFrameLocks noGrp="1"/>
          </p:cNvGraphicFramePr>
          <p:nvPr>
            <p:ph idx="1"/>
            <p:extLst/>
          </p:nvPr>
        </p:nvGraphicFramePr>
        <p:xfrm>
          <a:off x="838200" y="4281055"/>
          <a:ext cx="10515600" cy="1939637"/>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2970214491"/>
                    </a:ext>
                  </a:extLst>
                </a:gridCol>
                <a:gridCol w="2628900">
                  <a:extLst>
                    <a:ext uri="{9D8B030D-6E8A-4147-A177-3AD203B41FA5}">
                      <a16:colId xmlns:a16="http://schemas.microsoft.com/office/drawing/2014/main" val="4007943986"/>
                    </a:ext>
                  </a:extLst>
                </a:gridCol>
                <a:gridCol w="2628900">
                  <a:extLst>
                    <a:ext uri="{9D8B030D-6E8A-4147-A177-3AD203B41FA5}">
                      <a16:colId xmlns:a16="http://schemas.microsoft.com/office/drawing/2014/main" val="3836347903"/>
                    </a:ext>
                  </a:extLst>
                </a:gridCol>
                <a:gridCol w="2628900">
                  <a:extLst>
                    <a:ext uri="{9D8B030D-6E8A-4147-A177-3AD203B41FA5}">
                      <a16:colId xmlns:a16="http://schemas.microsoft.com/office/drawing/2014/main" val="3306820397"/>
                    </a:ext>
                  </a:extLst>
                </a:gridCol>
              </a:tblGrid>
              <a:tr h="379789">
                <a:tc gridSpan="2">
                  <a:txBody>
                    <a:bodyPr/>
                    <a:lstStyle/>
                    <a:p>
                      <a:pPr>
                        <a:lnSpc>
                          <a:spcPct val="107000"/>
                        </a:lnSpc>
                        <a:spcAft>
                          <a:spcPts val="800"/>
                        </a:spcAft>
                      </a:pPr>
                      <a:r>
                        <a:rPr lang="en-GB" sz="1100">
                          <a:effectLst/>
                        </a:rPr>
                        <a:t>Internal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hMerge="1">
                  <a:txBody>
                    <a:bodyPr/>
                    <a:lstStyle/>
                    <a:p>
                      <a:endParaRPr lang="en-GB"/>
                    </a:p>
                  </a:txBody>
                  <a:tcPr/>
                </a:tc>
                <a:tc gridSpan="2">
                  <a:txBody>
                    <a:bodyPr/>
                    <a:lstStyle/>
                    <a:p>
                      <a:pPr>
                        <a:lnSpc>
                          <a:spcPct val="107000"/>
                        </a:lnSpc>
                        <a:spcAft>
                          <a:spcPts val="800"/>
                        </a:spcAft>
                      </a:pPr>
                      <a:r>
                        <a:rPr lang="en-GB" sz="1100">
                          <a:effectLst/>
                        </a:rPr>
                        <a:t>External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hMerge="1">
                  <a:txBody>
                    <a:bodyPr/>
                    <a:lstStyle/>
                    <a:p>
                      <a:endParaRPr lang="en-GB"/>
                    </a:p>
                  </a:txBody>
                  <a:tcPr/>
                </a:tc>
                <a:extLst>
                  <a:ext uri="{0D108BD9-81ED-4DB2-BD59-A6C34878D82A}">
                    <a16:rowId xmlns:a16="http://schemas.microsoft.com/office/drawing/2014/main" val="1343724907"/>
                  </a:ext>
                </a:extLst>
              </a:tr>
              <a:tr h="379789">
                <a:tc>
                  <a:txBody>
                    <a:bodyPr/>
                    <a:lstStyle/>
                    <a:p>
                      <a:pPr>
                        <a:lnSpc>
                          <a:spcPct val="107000"/>
                        </a:lnSpc>
                        <a:spcAft>
                          <a:spcPts val="800"/>
                        </a:spcAft>
                      </a:pPr>
                      <a:r>
                        <a:rPr lang="en-GB" sz="1100">
                          <a:effectLst/>
                        </a:rPr>
                        <a:t>Strengths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100">
                          <a:effectLst/>
                        </a:rPr>
                        <a:t>Weaknesses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100">
                          <a:effectLst/>
                        </a:rPr>
                        <a:t>Opportunities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nSpc>
                          <a:spcPct val="107000"/>
                        </a:lnSpc>
                        <a:spcAft>
                          <a:spcPts val="800"/>
                        </a:spcAft>
                      </a:pPr>
                      <a:r>
                        <a:rPr lang="en-GB" sz="1100">
                          <a:effectLst/>
                        </a:rPr>
                        <a:t>Threats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3923303809"/>
                  </a:ext>
                </a:extLst>
              </a:tr>
              <a:tr h="1180059">
                <a:tc gridSpan="2">
                  <a:txBody>
                    <a:bodyPr/>
                    <a:lstStyle/>
                    <a:p>
                      <a:pPr>
                        <a:lnSpc>
                          <a:spcPct val="107000"/>
                        </a:lnSpc>
                        <a:spcAft>
                          <a:spcPts val="800"/>
                        </a:spcAft>
                      </a:pPr>
                      <a:r>
                        <a:rPr lang="en-GB" sz="1100">
                          <a:effectLst/>
                        </a:rPr>
                        <a:t> </a:t>
                      </a:r>
                    </a:p>
                    <a:p>
                      <a:pPr>
                        <a:lnSpc>
                          <a:spcPct val="107000"/>
                        </a:lnSpc>
                        <a:spcAft>
                          <a:spcPts val="800"/>
                        </a:spcAft>
                      </a:pPr>
                      <a:r>
                        <a:rPr lang="en-GB" sz="1100">
                          <a:effectLst/>
                        </a:rPr>
                        <a:t> </a:t>
                      </a:r>
                    </a:p>
                    <a:p>
                      <a:pPr>
                        <a:lnSpc>
                          <a:spcPct val="107000"/>
                        </a:lnSpc>
                        <a:spcAft>
                          <a:spcPts val="800"/>
                        </a:spcAft>
                      </a:pPr>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hMerge="1">
                  <a:txBody>
                    <a:bodyPr/>
                    <a:lstStyle/>
                    <a:p>
                      <a:endParaRPr lang="en-GB"/>
                    </a:p>
                  </a:txBody>
                  <a:tcPr/>
                </a:tc>
                <a:tc gridSpan="2">
                  <a:txBody>
                    <a:bodyPr/>
                    <a:lstStyle/>
                    <a:p>
                      <a:pPr>
                        <a:lnSpc>
                          <a:spcPct val="107000"/>
                        </a:lnSpc>
                        <a:spcAft>
                          <a:spcPts val="800"/>
                        </a:spcAft>
                      </a:pPr>
                      <a:r>
                        <a:rPr lang="en-GB" sz="1100" dirty="0">
                          <a:effectLst/>
                        </a:rPr>
                        <a:t> </a:t>
                      </a:r>
                    </a:p>
                    <a:p>
                      <a:pPr>
                        <a:lnSpc>
                          <a:spcPct val="107000"/>
                        </a:lnSpc>
                        <a:spcAft>
                          <a:spcPts val="800"/>
                        </a:spcAft>
                      </a:pPr>
                      <a:r>
                        <a:rPr lang="en-GB" sz="1100" dirty="0">
                          <a:effectLst/>
                        </a:rPr>
                        <a:t> </a:t>
                      </a:r>
                    </a:p>
                    <a:p>
                      <a:pPr>
                        <a:lnSpc>
                          <a:spcPct val="107000"/>
                        </a:lnSpc>
                        <a:spcAft>
                          <a:spcPts val="800"/>
                        </a:spcAft>
                      </a:pPr>
                      <a:r>
                        <a:rPr lang="en-GB"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hMerge="1">
                  <a:txBody>
                    <a:bodyPr/>
                    <a:lstStyle/>
                    <a:p>
                      <a:endParaRPr lang="en-GB"/>
                    </a:p>
                  </a:txBody>
                  <a:tcPr/>
                </a:tc>
                <a:extLst>
                  <a:ext uri="{0D108BD9-81ED-4DB2-BD59-A6C34878D82A}">
                    <a16:rowId xmlns:a16="http://schemas.microsoft.com/office/drawing/2014/main" val="2831031334"/>
                  </a:ext>
                </a:extLst>
              </a:tr>
            </a:tbl>
          </a:graphicData>
        </a:graphic>
      </p:graphicFrame>
      <p:sp>
        <p:nvSpPr>
          <p:cNvPr id="6" name="TextBox 5">
            <a:extLst>
              <a:ext uri="{FF2B5EF4-FFF2-40B4-BE49-F238E27FC236}">
                <a16:creationId xmlns:a16="http://schemas.microsoft.com/office/drawing/2014/main" id="{9A1E1271-DD2F-4D2C-BCED-EA435291A9C1}"/>
              </a:ext>
            </a:extLst>
          </p:cNvPr>
          <p:cNvSpPr txBox="1"/>
          <p:nvPr/>
        </p:nvSpPr>
        <p:spPr>
          <a:xfrm>
            <a:off x="1163782" y="2147455"/>
            <a:ext cx="11223585" cy="1477328"/>
          </a:xfrm>
          <a:prstGeom prst="rect">
            <a:avLst/>
          </a:prstGeom>
          <a:noFill/>
        </p:spPr>
        <p:txBody>
          <a:bodyPr wrap="none" rtlCol="0">
            <a:spAutoFit/>
          </a:bodyPr>
          <a:lstStyle/>
          <a:p>
            <a:r>
              <a:rPr lang="en-GB" dirty="0"/>
              <a:t>SWOT analysis is done so at to reveal positive forces that work together and potential problems that need to be, </a:t>
            </a:r>
          </a:p>
          <a:p>
            <a:r>
              <a:rPr lang="en-GB" dirty="0"/>
              <a:t>recognized  and possibly addressed </a:t>
            </a:r>
          </a:p>
          <a:p>
            <a:r>
              <a:rPr lang="en-GB" dirty="0"/>
              <a:t>For Example </a:t>
            </a:r>
          </a:p>
          <a:p>
            <a:r>
              <a:rPr lang="en-GB" dirty="0"/>
              <a:t>Ask the members of your of organization the strengths and weaknesses they undergo as well as the opportunities and</a:t>
            </a:r>
          </a:p>
          <a:p>
            <a:r>
              <a:rPr lang="en-GB" dirty="0"/>
              <a:t>threats for your case study  as shown below.</a:t>
            </a:r>
          </a:p>
        </p:txBody>
      </p:sp>
    </p:spTree>
    <p:extLst>
      <p:ext uri="{BB962C8B-B14F-4D97-AF65-F5344CB8AC3E}">
        <p14:creationId xmlns:p14="http://schemas.microsoft.com/office/powerpoint/2010/main" val="548020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PESTEL ANALYSIS</a:t>
            </a:r>
            <a:endParaRPr lang="en-GB" dirty="0"/>
          </a:p>
        </p:txBody>
      </p:sp>
      <p:sp>
        <p:nvSpPr>
          <p:cNvPr id="3" name="Content Placeholder 2"/>
          <p:cNvSpPr>
            <a:spLocks noGrp="1"/>
          </p:cNvSpPr>
          <p:nvPr>
            <p:ph idx="1"/>
          </p:nvPr>
        </p:nvSpPr>
        <p:spPr/>
        <p:txBody>
          <a:bodyPr/>
          <a:lstStyle/>
          <a:p>
            <a:r>
              <a:rPr lang="en-GB" dirty="0" smtClean="0"/>
              <a:t>You remember </a:t>
            </a:r>
            <a:r>
              <a:rPr lang="en-GB" dirty="0" err="1" smtClean="0"/>
              <a:t>pestel</a:t>
            </a:r>
            <a:r>
              <a:rPr lang="en-GB" dirty="0" smtClean="0"/>
              <a:t>??</a:t>
            </a:r>
          </a:p>
          <a:p>
            <a:r>
              <a:rPr lang="en-GB" dirty="0" smtClean="0"/>
              <a:t>It also a tool for planning and aligning your decisions based on the facts about your external environment. </a:t>
            </a:r>
          </a:p>
          <a:p>
            <a:r>
              <a:rPr lang="en-GB" dirty="0" smtClean="0"/>
              <a:t>For all the items go to details and scan the business environment specific to your organization.</a:t>
            </a:r>
          </a:p>
          <a:p>
            <a:r>
              <a:rPr lang="en-GB" dirty="0"/>
              <a:t>https://</a:t>
            </a:r>
            <a:r>
              <a:rPr lang="en-GB" dirty="0" smtClean="0"/>
              <a:t>www.youtube.com/watch?v=N0yqQ9QZKAc</a:t>
            </a:r>
            <a:endParaRPr lang="en-GB" dirty="0"/>
          </a:p>
        </p:txBody>
      </p:sp>
    </p:spTree>
    <p:extLst>
      <p:ext uri="{BB962C8B-B14F-4D97-AF65-F5344CB8AC3E}">
        <p14:creationId xmlns:p14="http://schemas.microsoft.com/office/powerpoint/2010/main" val="110520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381170-4953-4E13-9D41-0C1329F0A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2909454"/>
            <a:ext cx="8226188" cy="3709709"/>
          </a:xfrm>
          <a:prstGeom prst="rect">
            <a:avLst/>
          </a:prstGeom>
        </p:spPr>
      </p:pic>
    </p:spTree>
    <p:extLst>
      <p:ext uri="{BB962C8B-B14F-4D97-AF65-F5344CB8AC3E}">
        <p14:creationId xmlns:p14="http://schemas.microsoft.com/office/powerpoint/2010/main" val="385369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6A4A-DC8C-43E2-8D46-5D4C67B41F5A}"/>
              </a:ext>
            </a:extLst>
          </p:cNvPr>
          <p:cNvSpPr>
            <a:spLocks noGrp="1"/>
          </p:cNvSpPr>
          <p:nvPr>
            <p:ph type="title"/>
          </p:nvPr>
        </p:nvSpPr>
        <p:spPr/>
        <p:txBody>
          <a:bodyPr/>
          <a:lstStyle/>
          <a:p>
            <a:r>
              <a:rPr lang="en-GB" sz="4800" dirty="0"/>
              <a:t>Internal factors</a:t>
            </a:r>
            <a:br>
              <a:rPr lang="en-GB" sz="4800" dirty="0"/>
            </a:br>
            <a:endParaRPr lang="en-GB" dirty="0"/>
          </a:p>
        </p:txBody>
      </p:sp>
      <p:sp>
        <p:nvSpPr>
          <p:cNvPr id="3" name="Content Placeholder 2">
            <a:extLst>
              <a:ext uri="{FF2B5EF4-FFF2-40B4-BE49-F238E27FC236}">
                <a16:creationId xmlns:a16="http://schemas.microsoft.com/office/drawing/2014/main" id="{00E433AC-E3B6-490C-A57F-4BF49FFEB729}"/>
              </a:ext>
            </a:extLst>
          </p:cNvPr>
          <p:cNvSpPr>
            <a:spLocks noGrp="1"/>
          </p:cNvSpPr>
          <p:nvPr>
            <p:ph idx="1"/>
          </p:nvPr>
        </p:nvSpPr>
        <p:spPr/>
        <p:txBody>
          <a:bodyPr>
            <a:normAutofit/>
          </a:bodyPr>
          <a:lstStyle/>
          <a:p>
            <a:endParaRPr lang="en-GB" dirty="0"/>
          </a:p>
          <a:p>
            <a:r>
              <a:rPr lang="en-US" dirty="0"/>
              <a:t>Labor unions-unions collectively bargain with top managers regarding wages , working conditions of different categories of employees .Smooth working of a business requires that there be good relations between management and labor union.</a:t>
            </a:r>
            <a:endParaRPr lang="en-GB" dirty="0"/>
          </a:p>
          <a:p>
            <a:r>
              <a:rPr lang="en-US" dirty="0"/>
              <a:t>Physical resources and technological capabilities-physical resources such as plant and equipment and tech capabilities of a firm determine its competitive strength which is an important factor determining it's efficiency and unit cost if production.</a:t>
            </a:r>
            <a:endParaRPr lang="en-GB" dirty="0"/>
          </a:p>
          <a:p>
            <a:r>
              <a:rPr lang="en-US" dirty="0"/>
              <a:t>Corporate style-often considered as either closed and threatening or open and participatory</a:t>
            </a:r>
            <a:r>
              <a:rPr lang="en-GB" dirty="0"/>
              <a:t> </a:t>
            </a:r>
            <a:r>
              <a:rPr lang="en-US" dirty="0"/>
              <a:t>closed and threatening business decisions are taken by top level managers and junior employees and managers feel left out.</a:t>
            </a:r>
            <a:endParaRPr lang="en-GB" dirty="0"/>
          </a:p>
          <a:p>
            <a:r>
              <a:rPr lang="en-US" dirty="0"/>
              <a:t>In open and participatory everyone in the company takes part in decision making.</a:t>
            </a:r>
            <a:endParaRPr lang="en-GB" dirty="0"/>
          </a:p>
          <a:p>
            <a:endParaRPr lang="en-GB" dirty="0"/>
          </a:p>
        </p:txBody>
      </p:sp>
    </p:spTree>
    <p:extLst>
      <p:ext uri="{BB962C8B-B14F-4D97-AF65-F5344CB8AC3E}">
        <p14:creationId xmlns:p14="http://schemas.microsoft.com/office/powerpoint/2010/main" val="223047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EA8D0-6DA2-4891-B7C8-50941BD9A958}"/>
              </a:ext>
            </a:extLst>
          </p:cNvPr>
          <p:cNvSpPr>
            <a:spLocks noGrp="1"/>
          </p:cNvSpPr>
          <p:nvPr>
            <p:ph type="ctrTitle"/>
          </p:nvPr>
        </p:nvSpPr>
        <p:spPr/>
        <p:txBody>
          <a:bodyPr/>
          <a:lstStyle/>
          <a:p>
            <a:r>
              <a:rPr lang="en-GB"/>
              <a:t>THE INTERNAL ENVIROMENT.</a:t>
            </a:r>
            <a:endParaRPr lang="en-GB" dirty="0"/>
          </a:p>
        </p:txBody>
      </p:sp>
      <p:sp>
        <p:nvSpPr>
          <p:cNvPr id="5" name="Subtitle 4">
            <a:extLst>
              <a:ext uri="{FF2B5EF4-FFF2-40B4-BE49-F238E27FC236}">
                <a16:creationId xmlns:a16="http://schemas.microsoft.com/office/drawing/2014/main" id="{E141B1FA-8C58-4DE9-8F35-926E00C0619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7736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7ABC4-9CFA-4666-BB6B-4E834E7799D7}"/>
              </a:ext>
            </a:extLst>
          </p:cNvPr>
          <p:cNvSpPr>
            <a:spLocks noGrp="1"/>
          </p:cNvSpPr>
          <p:nvPr>
            <p:ph type="title"/>
          </p:nvPr>
        </p:nvSpPr>
        <p:spPr/>
        <p:txBody>
          <a:bodyPr/>
          <a:lstStyle/>
          <a:p>
            <a:r>
              <a:rPr lang="en-GB"/>
              <a:t>THE INTERNAL ENVIROMENT</a:t>
            </a:r>
            <a:endParaRPr lang="en-GB" dirty="0"/>
          </a:p>
        </p:txBody>
      </p:sp>
      <p:sp>
        <p:nvSpPr>
          <p:cNvPr id="3" name="Content Placeholder 2">
            <a:extLst>
              <a:ext uri="{FF2B5EF4-FFF2-40B4-BE49-F238E27FC236}">
                <a16:creationId xmlns:a16="http://schemas.microsoft.com/office/drawing/2014/main" id="{930AF093-5814-4823-BE48-811E34D3825B}"/>
              </a:ext>
            </a:extLst>
          </p:cNvPr>
          <p:cNvSpPr>
            <a:spLocks noGrp="1"/>
          </p:cNvSpPr>
          <p:nvPr>
            <p:ph idx="1"/>
          </p:nvPr>
        </p:nvSpPr>
        <p:spPr/>
        <p:txBody>
          <a:bodyPr>
            <a:normAutofit/>
          </a:bodyPr>
          <a:lstStyle/>
          <a:p>
            <a:r>
              <a:rPr lang="en-GB"/>
              <a:t>An organization’s internal environment is composed of the elements within the organization ,including current employees ,management  &amp; especially corporate culture which defines employee behaviour.</a:t>
            </a:r>
          </a:p>
          <a:p>
            <a:r>
              <a:rPr lang="en-GB"/>
              <a:t>Although some elements affect the organisation as a whole ,others only affect the   manager. A manager’s philosophical or leadership style directly impacts employees.</a:t>
            </a:r>
          </a:p>
          <a:p>
            <a:r>
              <a:rPr lang="en-GB"/>
              <a:t>Traditional managers give explicit instructions to employees while Progressive managers empower employees to make many of their decisions.</a:t>
            </a:r>
          </a:p>
          <a:p>
            <a:r>
              <a:rPr lang="en-GB"/>
              <a:t>Changes in philosophy and/or style of leadership are under the control of the manager.</a:t>
            </a:r>
            <a:endParaRPr lang="en-GB" dirty="0"/>
          </a:p>
        </p:txBody>
      </p:sp>
    </p:spTree>
    <p:extLst>
      <p:ext uri="{BB962C8B-B14F-4D97-AF65-F5344CB8AC3E}">
        <p14:creationId xmlns:p14="http://schemas.microsoft.com/office/powerpoint/2010/main" val="3236822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17C1-B2DC-4C9F-BE27-CE94EDDC7C3B}"/>
              </a:ext>
            </a:extLst>
          </p:cNvPr>
          <p:cNvSpPr>
            <a:spLocks noGrp="1"/>
          </p:cNvSpPr>
          <p:nvPr>
            <p:ph type="title"/>
          </p:nvPr>
        </p:nvSpPr>
        <p:spPr/>
        <p:txBody>
          <a:bodyPr/>
          <a:lstStyle/>
          <a:p>
            <a:r>
              <a:rPr lang="en-GB" dirty="0"/>
              <a:t>THE INTERNAL ENVIROMENT.</a:t>
            </a:r>
          </a:p>
        </p:txBody>
      </p:sp>
      <p:sp>
        <p:nvSpPr>
          <p:cNvPr id="3" name="Content Placeholder 2">
            <a:extLst>
              <a:ext uri="{FF2B5EF4-FFF2-40B4-BE49-F238E27FC236}">
                <a16:creationId xmlns:a16="http://schemas.microsoft.com/office/drawing/2014/main" id="{051BC5F3-DEB9-420E-89D6-16C094D4B62F}"/>
              </a:ext>
            </a:extLst>
          </p:cNvPr>
          <p:cNvSpPr>
            <a:spLocks noGrp="1"/>
          </p:cNvSpPr>
          <p:nvPr>
            <p:ph idx="1"/>
          </p:nvPr>
        </p:nvSpPr>
        <p:spPr/>
        <p:txBody>
          <a:bodyPr/>
          <a:lstStyle/>
          <a:p>
            <a:r>
              <a:rPr lang="en-GB" dirty="0"/>
              <a:t>Some of the elements making up the environment are;</a:t>
            </a:r>
          </a:p>
          <a:p>
            <a:r>
              <a:rPr lang="en-GB" dirty="0"/>
              <a:t>Mission statement</a:t>
            </a:r>
          </a:p>
          <a:p>
            <a:r>
              <a:rPr lang="en-GB" dirty="0"/>
              <a:t>Formal structure</a:t>
            </a:r>
          </a:p>
          <a:p>
            <a:r>
              <a:rPr lang="en-GB" dirty="0"/>
              <a:t>Organizational culture</a:t>
            </a:r>
          </a:p>
          <a:p>
            <a:r>
              <a:rPr lang="en-GB" dirty="0"/>
              <a:t>Resources</a:t>
            </a:r>
          </a:p>
          <a:p>
            <a:r>
              <a:rPr lang="en-GB" dirty="0"/>
              <a:t>Philosophy of management</a:t>
            </a:r>
          </a:p>
          <a:p>
            <a:r>
              <a:rPr lang="en-GB" sz="900" dirty="0"/>
              <a:t>https://www.youtube.com/watch?v=eqZOiyO8RLU&amp;spfreload=10</a:t>
            </a:r>
          </a:p>
        </p:txBody>
      </p:sp>
    </p:spTree>
    <p:extLst>
      <p:ext uri="{BB962C8B-B14F-4D97-AF65-F5344CB8AC3E}">
        <p14:creationId xmlns:p14="http://schemas.microsoft.com/office/powerpoint/2010/main" val="368657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2029C-9FFE-4006-B62E-B4F993A7AAFB}"/>
              </a:ext>
            </a:extLst>
          </p:cNvPr>
          <p:cNvSpPr>
            <a:spLocks noGrp="1"/>
          </p:cNvSpPr>
          <p:nvPr>
            <p:ph type="title"/>
          </p:nvPr>
        </p:nvSpPr>
        <p:spPr/>
        <p:txBody>
          <a:bodyPr/>
          <a:lstStyle/>
          <a:p>
            <a:r>
              <a:rPr lang="en-GB"/>
              <a:t>1)MISSION STATEMENT</a:t>
            </a:r>
            <a:endParaRPr lang="en-GB" dirty="0"/>
          </a:p>
        </p:txBody>
      </p:sp>
      <p:sp>
        <p:nvSpPr>
          <p:cNvPr id="3" name="Content Placeholder 2">
            <a:extLst>
              <a:ext uri="{FF2B5EF4-FFF2-40B4-BE49-F238E27FC236}">
                <a16:creationId xmlns:a16="http://schemas.microsoft.com/office/drawing/2014/main" id="{F4E1F0EC-EE72-4A4E-95CA-0FB76C8D3255}"/>
              </a:ext>
            </a:extLst>
          </p:cNvPr>
          <p:cNvSpPr>
            <a:spLocks noGrp="1"/>
          </p:cNvSpPr>
          <p:nvPr>
            <p:ph idx="1"/>
          </p:nvPr>
        </p:nvSpPr>
        <p:spPr/>
        <p:txBody>
          <a:bodyPr/>
          <a:lstStyle/>
          <a:p>
            <a:r>
              <a:rPr lang="en-GB"/>
              <a:t>An organisation’s mission statement describes what the organization stands for and why it exists.</a:t>
            </a:r>
          </a:p>
          <a:p>
            <a:r>
              <a:rPr lang="en-GB"/>
              <a:t>It explains the overall purpose of the organization and includes the attributes that distinguish it from other organizations of its type. It should release its philosophy as well as purpose.</a:t>
            </a:r>
          </a:p>
          <a:p>
            <a:r>
              <a:rPr lang="en-GB"/>
              <a:t>It also provides a focus for an organization by rallying its members to work together to achieve its common goals</a:t>
            </a:r>
          </a:p>
          <a:p>
            <a:endParaRPr lang="en-GB"/>
          </a:p>
          <a:p>
            <a:endParaRPr lang="en-GB"/>
          </a:p>
          <a:p>
            <a:endParaRPr lang="en-GB"/>
          </a:p>
          <a:p>
            <a:endParaRPr lang="en-GB"/>
          </a:p>
          <a:p>
            <a:endParaRPr lang="en-GB"/>
          </a:p>
          <a:p>
            <a:endParaRPr lang="en-GB"/>
          </a:p>
          <a:p>
            <a:endParaRPr lang="en-GB" dirty="0"/>
          </a:p>
        </p:txBody>
      </p:sp>
    </p:spTree>
    <p:extLst>
      <p:ext uri="{BB962C8B-B14F-4D97-AF65-F5344CB8AC3E}">
        <p14:creationId xmlns:p14="http://schemas.microsoft.com/office/powerpoint/2010/main" val="809282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1120</TotalTime>
  <Words>2934</Words>
  <Application>Microsoft Office PowerPoint</Application>
  <PresentationFormat>Widescreen</PresentationFormat>
  <Paragraphs>196</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Rockwell</vt:lpstr>
      <vt:lpstr>Rockwell Condensed</vt:lpstr>
      <vt:lpstr>Times New Roman</vt:lpstr>
      <vt:lpstr>Wingdings</vt:lpstr>
      <vt:lpstr>Wood Type</vt:lpstr>
      <vt:lpstr>ANALYSIS OF BUSINESS  ENVIRONMENT and DECISION MODELS</vt:lpstr>
      <vt:lpstr>DEFINITION OF VARIOUS FORMS OF BUSINESS ENVIRONMENT </vt:lpstr>
      <vt:lpstr>EXTERNAL FACTORS </vt:lpstr>
      <vt:lpstr>INTERNAL FACTORS </vt:lpstr>
      <vt:lpstr>Internal factors </vt:lpstr>
      <vt:lpstr>THE INTERNAL ENVIROMENT.</vt:lpstr>
      <vt:lpstr>THE INTERNAL ENVIROMENT</vt:lpstr>
      <vt:lpstr>THE INTERNAL ENVIROMENT.</vt:lpstr>
      <vt:lpstr>1)MISSION STATEMENT</vt:lpstr>
      <vt:lpstr>2)Formal structure</vt:lpstr>
      <vt:lpstr>3)Organizational culture</vt:lpstr>
      <vt:lpstr>3)ORGANIZATION CULTURE</vt:lpstr>
      <vt:lpstr>3)ORGANIZATIONAL CULTURE</vt:lpstr>
      <vt:lpstr>  3)ORGANIZATION CULTURE   </vt:lpstr>
      <vt:lpstr>4)RESOURCES </vt:lpstr>
      <vt:lpstr>5)PHILOSPHY OF MANAGEMENT</vt:lpstr>
      <vt:lpstr>5)PHILOSOPHY OF MANAGEMENT </vt:lpstr>
      <vt:lpstr>THE EXTERNAL BUSINESS ENVIRONMENT</vt:lpstr>
      <vt:lpstr>WHAT IS AN EXTERNAL BUSINESS ENVIRONMENT</vt:lpstr>
      <vt:lpstr>SPECIFIC/MICRO ENVIRONMENT</vt:lpstr>
      <vt:lpstr>CUSTOMERS</vt:lpstr>
      <vt:lpstr>SUPPLIERS </vt:lpstr>
      <vt:lpstr>COMPETITORS</vt:lpstr>
      <vt:lpstr>PRESSURE GROUPS</vt:lpstr>
      <vt:lpstr>TRADE UNIONS </vt:lpstr>
      <vt:lpstr>THE GENERAL/MACRO ENVIRONMENT</vt:lpstr>
      <vt:lpstr>ECONOMIC CONDITIONS</vt:lpstr>
      <vt:lpstr>POLITICAL/LEGAL CONDITIONS</vt:lpstr>
      <vt:lpstr>SOCIAL/SOCIOCULTURAL CONDITIONS</vt:lpstr>
      <vt:lpstr>DEMOGRAPHIC CONDITIONS</vt:lpstr>
      <vt:lpstr>TECHNOLOGICAL CONDITIONS</vt:lpstr>
      <vt:lpstr>A knowledge based SWOT –analysis system as an instrument for strategic planning in small and medium sized enterprises</vt:lpstr>
      <vt:lpstr>PowerPoint Presentation</vt:lpstr>
      <vt:lpstr>SWOT ANALYSIS</vt:lpstr>
      <vt:lpstr>SWOT ANALYSIS</vt:lpstr>
      <vt:lpstr>STRATEGIC MANAGEMENT.</vt:lpstr>
      <vt:lpstr>SWOT ANALYSIS</vt:lpstr>
      <vt:lpstr>What is SWOT analysis </vt:lpstr>
      <vt:lpstr>When do we use SWOT</vt:lpstr>
      <vt:lpstr>SWOT ANALYSIS</vt:lpstr>
      <vt:lpstr>PESTEL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BUSINESS ENVIRONMENT AND DECISION MODELS</dc:title>
  <dc:creator>saate</dc:creator>
  <cp:lastModifiedBy>lecturer</cp:lastModifiedBy>
  <cp:revision>54</cp:revision>
  <dcterms:created xsi:type="dcterms:W3CDTF">2017-07-17T13:04:38Z</dcterms:created>
  <dcterms:modified xsi:type="dcterms:W3CDTF">2018-05-08T15:35:51Z</dcterms:modified>
</cp:coreProperties>
</file>