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6E8E0-F144-426D-B28D-E06EC414D3D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C73003-AFAD-4B32-B521-BF4B4B37468B}">
      <dgm:prSet/>
      <dgm:spPr/>
      <dgm:t>
        <a:bodyPr/>
        <a:lstStyle/>
        <a:p>
          <a:r>
            <a:rPr lang="en-US" b="1"/>
            <a:t>What is “Clutch” in the NBA?</a:t>
          </a:r>
          <a:endParaRPr lang="en-US"/>
        </a:p>
      </dgm:t>
    </dgm:pt>
    <dgm:pt modelId="{E1CAADBA-B4C8-4049-AC23-F3F40067C158}" type="parTrans" cxnId="{C4F04261-FEA9-4880-B053-768AC629FBEE}">
      <dgm:prSet/>
      <dgm:spPr/>
      <dgm:t>
        <a:bodyPr/>
        <a:lstStyle/>
        <a:p>
          <a:endParaRPr lang="en-US"/>
        </a:p>
      </dgm:t>
    </dgm:pt>
    <dgm:pt modelId="{D4695936-734B-4653-8440-E221496D19E9}" type="sibTrans" cxnId="{C4F04261-FEA9-4880-B053-768AC629FBEE}">
      <dgm:prSet/>
      <dgm:spPr/>
      <dgm:t>
        <a:bodyPr/>
        <a:lstStyle/>
        <a:p>
          <a:endParaRPr lang="en-US"/>
        </a:p>
      </dgm:t>
    </dgm:pt>
    <dgm:pt modelId="{0A09753E-473C-4A5C-88AC-40850134B4FF}">
      <dgm:prSet/>
      <dgm:spPr/>
      <dgm:t>
        <a:bodyPr/>
        <a:lstStyle/>
        <a:p>
          <a:r>
            <a:rPr lang="en-US"/>
            <a:t>Final 5 minutes of a close game (≤ 5 point margin)</a:t>
          </a:r>
        </a:p>
      </dgm:t>
    </dgm:pt>
    <dgm:pt modelId="{192A325A-1A62-4C6D-9F02-F0B71BEF3C4E}" type="parTrans" cxnId="{978C63EF-0ACD-4561-ACFF-A4FA6DCC9467}">
      <dgm:prSet/>
      <dgm:spPr/>
      <dgm:t>
        <a:bodyPr/>
        <a:lstStyle/>
        <a:p>
          <a:endParaRPr lang="en-US"/>
        </a:p>
      </dgm:t>
    </dgm:pt>
    <dgm:pt modelId="{D4C41C2A-CABD-48E5-B2D6-BD452BF72D23}" type="sibTrans" cxnId="{978C63EF-0ACD-4561-ACFF-A4FA6DCC9467}">
      <dgm:prSet/>
      <dgm:spPr/>
      <dgm:t>
        <a:bodyPr/>
        <a:lstStyle/>
        <a:p>
          <a:endParaRPr lang="en-US"/>
        </a:p>
      </dgm:t>
    </dgm:pt>
    <dgm:pt modelId="{437EB21C-4E72-44D6-999F-4CA61D977484}">
      <dgm:prSet/>
      <dgm:spPr/>
      <dgm:t>
        <a:bodyPr/>
        <a:lstStyle/>
        <a:p>
          <a:r>
            <a:rPr lang="en-US" b="1"/>
            <a:t>Why does it matter?</a:t>
          </a:r>
          <a:endParaRPr lang="en-US"/>
        </a:p>
      </dgm:t>
    </dgm:pt>
    <dgm:pt modelId="{B792AA26-9DBA-4E13-8475-3C003A3244B1}" type="parTrans" cxnId="{BB7A06F0-A23B-4D6D-85D2-4B5A3E2BF939}">
      <dgm:prSet/>
      <dgm:spPr/>
      <dgm:t>
        <a:bodyPr/>
        <a:lstStyle/>
        <a:p>
          <a:endParaRPr lang="en-US"/>
        </a:p>
      </dgm:t>
    </dgm:pt>
    <dgm:pt modelId="{D16B9967-6F76-49DA-8677-89601A280433}" type="sibTrans" cxnId="{BB7A06F0-A23B-4D6D-85D2-4B5A3E2BF939}">
      <dgm:prSet/>
      <dgm:spPr/>
      <dgm:t>
        <a:bodyPr/>
        <a:lstStyle/>
        <a:p>
          <a:endParaRPr lang="en-US"/>
        </a:p>
      </dgm:t>
    </dgm:pt>
    <dgm:pt modelId="{20F50797-96D8-426F-881F-9761B1807BB3}">
      <dgm:prSet/>
      <dgm:spPr/>
      <dgm:t>
        <a:bodyPr/>
        <a:lstStyle/>
        <a:p>
          <a:r>
            <a:rPr lang="en-US"/>
            <a:t>Influences reputations, careers, and scouting decisions</a:t>
          </a:r>
        </a:p>
      </dgm:t>
    </dgm:pt>
    <dgm:pt modelId="{6EC09C10-8839-4DE0-881B-47A71D6D495B}" type="parTrans" cxnId="{F140DE56-207E-4666-8C11-82061A41E876}">
      <dgm:prSet/>
      <dgm:spPr/>
      <dgm:t>
        <a:bodyPr/>
        <a:lstStyle/>
        <a:p>
          <a:endParaRPr lang="en-US"/>
        </a:p>
      </dgm:t>
    </dgm:pt>
    <dgm:pt modelId="{9D6043A7-D343-49DE-8365-AD0C2747B633}" type="sibTrans" cxnId="{F140DE56-207E-4666-8C11-82061A41E876}">
      <dgm:prSet/>
      <dgm:spPr/>
      <dgm:t>
        <a:bodyPr/>
        <a:lstStyle/>
        <a:p>
          <a:endParaRPr lang="en-US"/>
        </a:p>
      </dgm:t>
    </dgm:pt>
    <dgm:pt modelId="{69BFFE8B-12B8-41BA-96C7-734D8DD0477D}">
      <dgm:prSet/>
      <dgm:spPr/>
      <dgm:t>
        <a:bodyPr/>
        <a:lstStyle/>
        <a:p>
          <a:r>
            <a:rPr lang="en-US" b="1"/>
            <a:t>Main Question:</a:t>
          </a:r>
          <a:endParaRPr lang="en-US"/>
        </a:p>
      </dgm:t>
    </dgm:pt>
    <dgm:pt modelId="{B25679F1-B337-4358-A26F-B8C3F2673C15}" type="parTrans" cxnId="{D386DD22-C8A9-44FA-BBA4-8723D0D1E26A}">
      <dgm:prSet/>
      <dgm:spPr/>
      <dgm:t>
        <a:bodyPr/>
        <a:lstStyle/>
        <a:p>
          <a:endParaRPr lang="en-US"/>
        </a:p>
      </dgm:t>
    </dgm:pt>
    <dgm:pt modelId="{E0488BC6-4F3C-492F-B7DA-7B6B6C02B617}" type="sibTrans" cxnId="{D386DD22-C8A9-44FA-BBA4-8723D0D1E26A}">
      <dgm:prSet/>
      <dgm:spPr/>
      <dgm:t>
        <a:bodyPr/>
        <a:lstStyle/>
        <a:p>
          <a:endParaRPr lang="en-US"/>
        </a:p>
      </dgm:t>
    </dgm:pt>
    <dgm:pt modelId="{0E9DB1BA-3373-4E75-A025-0A24C06FBDEB}">
      <dgm:prSet/>
      <dgm:spPr/>
      <dgm:t>
        <a:bodyPr/>
        <a:lstStyle/>
        <a:p>
          <a:r>
            <a:rPr lang="en-US"/>
            <a:t>Can regular season stats predict clutch-time performance?</a:t>
          </a:r>
        </a:p>
      </dgm:t>
    </dgm:pt>
    <dgm:pt modelId="{3CCAA388-7ADD-4A6F-95F9-A47BE396F263}" type="parTrans" cxnId="{E0677804-02E0-4173-A1F4-8CBFBDB106B6}">
      <dgm:prSet/>
      <dgm:spPr/>
      <dgm:t>
        <a:bodyPr/>
        <a:lstStyle/>
        <a:p>
          <a:endParaRPr lang="en-US"/>
        </a:p>
      </dgm:t>
    </dgm:pt>
    <dgm:pt modelId="{C1BD5331-0D62-47FA-90B5-A61B67D78525}" type="sibTrans" cxnId="{E0677804-02E0-4173-A1F4-8CBFBDB106B6}">
      <dgm:prSet/>
      <dgm:spPr/>
      <dgm:t>
        <a:bodyPr/>
        <a:lstStyle/>
        <a:p>
          <a:endParaRPr lang="en-US"/>
        </a:p>
      </dgm:t>
    </dgm:pt>
    <dgm:pt modelId="{12515BD4-72ED-B64D-9C7F-EA10EEFB945E}" type="pres">
      <dgm:prSet presAssocID="{AAA6E8E0-F144-426D-B28D-E06EC414D3DF}" presName="linear" presStyleCnt="0">
        <dgm:presLayoutVars>
          <dgm:dir/>
          <dgm:animLvl val="lvl"/>
          <dgm:resizeHandles val="exact"/>
        </dgm:presLayoutVars>
      </dgm:prSet>
      <dgm:spPr/>
    </dgm:pt>
    <dgm:pt modelId="{E8C15B29-88F8-654D-AA9E-C219B2F6D72A}" type="pres">
      <dgm:prSet presAssocID="{54C73003-AFAD-4B32-B521-BF4B4B37468B}" presName="parentLin" presStyleCnt="0"/>
      <dgm:spPr/>
    </dgm:pt>
    <dgm:pt modelId="{AD643152-8E33-E041-9CF6-BF937ABD9CF8}" type="pres">
      <dgm:prSet presAssocID="{54C73003-AFAD-4B32-B521-BF4B4B37468B}" presName="parentLeftMargin" presStyleLbl="node1" presStyleIdx="0" presStyleCnt="3"/>
      <dgm:spPr/>
    </dgm:pt>
    <dgm:pt modelId="{80E2404B-BD06-B248-8C53-24E0EE24C291}" type="pres">
      <dgm:prSet presAssocID="{54C73003-AFAD-4B32-B521-BF4B4B3746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163026-79C5-7942-AEEF-000069D2D431}" type="pres">
      <dgm:prSet presAssocID="{54C73003-AFAD-4B32-B521-BF4B4B37468B}" presName="negativeSpace" presStyleCnt="0"/>
      <dgm:spPr/>
    </dgm:pt>
    <dgm:pt modelId="{DBCFE72D-2A9C-9043-AF1F-4417B81CD87A}" type="pres">
      <dgm:prSet presAssocID="{54C73003-AFAD-4B32-B521-BF4B4B37468B}" presName="childText" presStyleLbl="conFgAcc1" presStyleIdx="0" presStyleCnt="3">
        <dgm:presLayoutVars>
          <dgm:bulletEnabled val="1"/>
        </dgm:presLayoutVars>
      </dgm:prSet>
      <dgm:spPr/>
    </dgm:pt>
    <dgm:pt modelId="{A61B5277-1B1D-3F47-BBD6-A7898D67B4DE}" type="pres">
      <dgm:prSet presAssocID="{D4695936-734B-4653-8440-E221496D19E9}" presName="spaceBetweenRectangles" presStyleCnt="0"/>
      <dgm:spPr/>
    </dgm:pt>
    <dgm:pt modelId="{6586FC8B-E726-8C45-8D64-34B7DE0F503B}" type="pres">
      <dgm:prSet presAssocID="{437EB21C-4E72-44D6-999F-4CA61D977484}" presName="parentLin" presStyleCnt="0"/>
      <dgm:spPr/>
    </dgm:pt>
    <dgm:pt modelId="{1F0BD6DC-0C54-1241-AACA-BD41C37E92F6}" type="pres">
      <dgm:prSet presAssocID="{437EB21C-4E72-44D6-999F-4CA61D977484}" presName="parentLeftMargin" presStyleLbl="node1" presStyleIdx="0" presStyleCnt="3"/>
      <dgm:spPr/>
    </dgm:pt>
    <dgm:pt modelId="{B9EDB3DE-822D-9F46-95F5-F88ADF0B6D71}" type="pres">
      <dgm:prSet presAssocID="{437EB21C-4E72-44D6-999F-4CA61D9774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EB126D-DB7C-404B-9042-9AAFDF3ED55D}" type="pres">
      <dgm:prSet presAssocID="{437EB21C-4E72-44D6-999F-4CA61D977484}" presName="negativeSpace" presStyleCnt="0"/>
      <dgm:spPr/>
    </dgm:pt>
    <dgm:pt modelId="{6E7B5883-66EC-5848-82F8-9A1CB9F43CF8}" type="pres">
      <dgm:prSet presAssocID="{437EB21C-4E72-44D6-999F-4CA61D977484}" presName="childText" presStyleLbl="conFgAcc1" presStyleIdx="1" presStyleCnt="3">
        <dgm:presLayoutVars>
          <dgm:bulletEnabled val="1"/>
        </dgm:presLayoutVars>
      </dgm:prSet>
      <dgm:spPr/>
    </dgm:pt>
    <dgm:pt modelId="{5DC2F4EE-2316-6047-8B1A-DFDEE3189DCA}" type="pres">
      <dgm:prSet presAssocID="{D16B9967-6F76-49DA-8677-89601A280433}" presName="spaceBetweenRectangles" presStyleCnt="0"/>
      <dgm:spPr/>
    </dgm:pt>
    <dgm:pt modelId="{DF744D61-6CC5-1643-AD24-583201F45A31}" type="pres">
      <dgm:prSet presAssocID="{69BFFE8B-12B8-41BA-96C7-734D8DD0477D}" presName="parentLin" presStyleCnt="0"/>
      <dgm:spPr/>
    </dgm:pt>
    <dgm:pt modelId="{3E72DDD7-6EA3-AE45-AF0A-794FC5B29B1F}" type="pres">
      <dgm:prSet presAssocID="{69BFFE8B-12B8-41BA-96C7-734D8DD0477D}" presName="parentLeftMargin" presStyleLbl="node1" presStyleIdx="1" presStyleCnt="3"/>
      <dgm:spPr/>
    </dgm:pt>
    <dgm:pt modelId="{32C3F07F-E8F7-A347-9BCD-1E426B5A8DAA}" type="pres">
      <dgm:prSet presAssocID="{69BFFE8B-12B8-41BA-96C7-734D8DD0477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7A79F61-B261-EF49-A725-672778792EB6}" type="pres">
      <dgm:prSet presAssocID="{69BFFE8B-12B8-41BA-96C7-734D8DD0477D}" presName="negativeSpace" presStyleCnt="0"/>
      <dgm:spPr/>
    </dgm:pt>
    <dgm:pt modelId="{F9266D27-C9B1-3946-99C7-4899654C9DFB}" type="pres">
      <dgm:prSet presAssocID="{69BFFE8B-12B8-41BA-96C7-734D8DD0477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0677804-02E0-4173-A1F4-8CBFBDB106B6}" srcId="{69BFFE8B-12B8-41BA-96C7-734D8DD0477D}" destId="{0E9DB1BA-3373-4E75-A025-0A24C06FBDEB}" srcOrd="0" destOrd="0" parTransId="{3CCAA388-7ADD-4A6F-95F9-A47BE396F263}" sibTransId="{C1BD5331-0D62-47FA-90B5-A61B67D78525}"/>
    <dgm:cxn modelId="{45E2AA0B-DAA4-E443-98A1-FA18787C7F08}" type="presOf" srcId="{69BFFE8B-12B8-41BA-96C7-734D8DD0477D}" destId="{3E72DDD7-6EA3-AE45-AF0A-794FC5B29B1F}" srcOrd="0" destOrd="0" presId="urn:microsoft.com/office/officeart/2005/8/layout/list1"/>
    <dgm:cxn modelId="{D386DD22-C8A9-44FA-BBA4-8723D0D1E26A}" srcId="{AAA6E8E0-F144-426D-B28D-E06EC414D3DF}" destId="{69BFFE8B-12B8-41BA-96C7-734D8DD0477D}" srcOrd="2" destOrd="0" parTransId="{B25679F1-B337-4358-A26F-B8C3F2673C15}" sibTransId="{E0488BC6-4F3C-492F-B7DA-7B6B6C02B617}"/>
    <dgm:cxn modelId="{9702A032-0DB6-144B-A572-D6C15E110F08}" type="presOf" srcId="{437EB21C-4E72-44D6-999F-4CA61D977484}" destId="{B9EDB3DE-822D-9F46-95F5-F88ADF0B6D71}" srcOrd="1" destOrd="0" presId="urn:microsoft.com/office/officeart/2005/8/layout/list1"/>
    <dgm:cxn modelId="{07987F36-6116-FD40-BB05-1464E2560610}" type="presOf" srcId="{69BFFE8B-12B8-41BA-96C7-734D8DD0477D}" destId="{32C3F07F-E8F7-A347-9BCD-1E426B5A8DAA}" srcOrd="1" destOrd="0" presId="urn:microsoft.com/office/officeart/2005/8/layout/list1"/>
    <dgm:cxn modelId="{F140DE56-207E-4666-8C11-82061A41E876}" srcId="{437EB21C-4E72-44D6-999F-4CA61D977484}" destId="{20F50797-96D8-426F-881F-9761B1807BB3}" srcOrd="0" destOrd="0" parTransId="{6EC09C10-8839-4DE0-881B-47A71D6D495B}" sibTransId="{9D6043A7-D343-49DE-8365-AD0C2747B633}"/>
    <dgm:cxn modelId="{AE7CE856-008D-D447-9FCA-D9664A25C546}" type="presOf" srcId="{0A09753E-473C-4A5C-88AC-40850134B4FF}" destId="{DBCFE72D-2A9C-9043-AF1F-4417B81CD87A}" srcOrd="0" destOrd="0" presId="urn:microsoft.com/office/officeart/2005/8/layout/list1"/>
    <dgm:cxn modelId="{C4F04261-FEA9-4880-B053-768AC629FBEE}" srcId="{AAA6E8E0-F144-426D-B28D-E06EC414D3DF}" destId="{54C73003-AFAD-4B32-B521-BF4B4B37468B}" srcOrd="0" destOrd="0" parTransId="{E1CAADBA-B4C8-4049-AC23-F3F40067C158}" sibTransId="{D4695936-734B-4653-8440-E221496D19E9}"/>
    <dgm:cxn modelId="{D9109C61-2713-E142-B5FD-39FD3FEE62F0}" type="presOf" srcId="{20F50797-96D8-426F-881F-9761B1807BB3}" destId="{6E7B5883-66EC-5848-82F8-9A1CB9F43CF8}" srcOrd="0" destOrd="0" presId="urn:microsoft.com/office/officeart/2005/8/layout/list1"/>
    <dgm:cxn modelId="{E3BD7F82-E417-B34A-8D9A-3E1EFCA49390}" type="presOf" srcId="{54C73003-AFAD-4B32-B521-BF4B4B37468B}" destId="{80E2404B-BD06-B248-8C53-24E0EE24C291}" srcOrd="1" destOrd="0" presId="urn:microsoft.com/office/officeart/2005/8/layout/list1"/>
    <dgm:cxn modelId="{9AA7D585-8964-204C-AA20-89C16844DA98}" type="presOf" srcId="{AAA6E8E0-F144-426D-B28D-E06EC414D3DF}" destId="{12515BD4-72ED-B64D-9C7F-EA10EEFB945E}" srcOrd="0" destOrd="0" presId="urn:microsoft.com/office/officeart/2005/8/layout/list1"/>
    <dgm:cxn modelId="{347F9A9B-C229-5B49-B6F0-7EF61E589D07}" type="presOf" srcId="{0E9DB1BA-3373-4E75-A025-0A24C06FBDEB}" destId="{F9266D27-C9B1-3946-99C7-4899654C9DFB}" srcOrd="0" destOrd="0" presId="urn:microsoft.com/office/officeart/2005/8/layout/list1"/>
    <dgm:cxn modelId="{E40253B9-CB75-6C4F-9FD8-781BDB5A4681}" type="presOf" srcId="{437EB21C-4E72-44D6-999F-4CA61D977484}" destId="{1F0BD6DC-0C54-1241-AACA-BD41C37E92F6}" srcOrd="0" destOrd="0" presId="urn:microsoft.com/office/officeart/2005/8/layout/list1"/>
    <dgm:cxn modelId="{978C63EF-0ACD-4561-ACFF-A4FA6DCC9467}" srcId="{54C73003-AFAD-4B32-B521-BF4B4B37468B}" destId="{0A09753E-473C-4A5C-88AC-40850134B4FF}" srcOrd="0" destOrd="0" parTransId="{192A325A-1A62-4C6D-9F02-F0B71BEF3C4E}" sibTransId="{D4C41C2A-CABD-48E5-B2D6-BD452BF72D23}"/>
    <dgm:cxn modelId="{BB7A06F0-A23B-4D6D-85D2-4B5A3E2BF939}" srcId="{AAA6E8E0-F144-426D-B28D-E06EC414D3DF}" destId="{437EB21C-4E72-44D6-999F-4CA61D977484}" srcOrd="1" destOrd="0" parTransId="{B792AA26-9DBA-4E13-8475-3C003A3244B1}" sibTransId="{D16B9967-6F76-49DA-8677-89601A280433}"/>
    <dgm:cxn modelId="{19A8C7F0-20E9-AC49-9106-0C0092FAB7DA}" type="presOf" srcId="{54C73003-AFAD-4B32-B521-BF4B4B37468B}" destId="{AD643152-8E33-E041-9CF6-BF937ABD9CF8}" srcOrd="0" destOrd="0" presId="urn:microsoft.com/office/officeart/2005/8/layout/list1"/>
    <dgm:cxn modelId="{226090DE-BCFC-5540-9543-6A4A23A31A8D}" type="presParOf" srcId="{12515BD4-72ED-B64D-9C7F-EA10EEFB945E}" destId="{E8C15B29-88F8-654D-AA9E-C219B2F6D72A}" srcOrd="0" destOrd="0" presId="urn:microsoft.com/office/officeart/2005/8/layout/list1"/>
    <dgm:cxn modelId="{0099DDA5-146D-1949-9988-829E571ECD9E}" type="presParOf" srcId="{E8C15B29-88F8-654D-AA9E-C219B2F6D72A}" destId="{AD643152-8E33-E041-9CF6-BF937ABD9CF8}" srcOrd="0" destOrd="0" presId="urn:microsoft.com/office/officeart/2005/8/layout/list1"/>
    <dgm:cxn modelId="{775F00B9-3F7E-004B-BDF5-03234588FC94}" type="presParOf" srcId="{E8C15B29-88F8-654D-AA9E-C219B2F6D72A}" destId="{80E2404B-BD06-B248-8C53-24E0EE24C291}" srcOrd="1" destOrd="0" presId="urn:microsoft.com/office/officeart/2005/8/layout/list1"/>
    <dgm:cxn modelId="{C80253B4-ED8A-6349-8089-CD964A0D1F5B}" type="presParOf" srcId="{12515BD4-72ED-B64D-9C7F-EA10EEFB945E}" destId="{2B163026-79C5-7942-AEEF-000069D2D431}" srcOrd="1" destOrd="0" presId="urn:microsoft.com/office/officeart/2005/8/layout/list1"/>
    <dgm:cxn modelId="{1DF3CED9-CEE0-3246-9918-52A1198ACB99}" type="presParOf" srcId="{12515BD4-72ED-B64D-9C7F-EA10EEFB945E}" destId="{DBCFE72D-2A9C-9043-AF1F-4417B81CD87A}" srcOrd="2" destOrd="0" presId="urn:microsoft.com/office/officeart/2005/8/layout/list1"/>
    <dgm:cxn modelId="{CB8B3ECC-5856-A74B-88B8-DBEBBA3393EA}" type="presParOf" srcId="{12515BD4-72ED-B64D-9C7F-EA10EEFB945E}" destId="{A61B5277-1B1D-3F47-BBD6-A7898D67B4DE}" srcOrd="3" destOrd="0" presId="urn:microsoft.com/office/officeart/2005/8/layout/list1"/>
    <dgm:cxn modelId="{6C4CD39D-8916-8643-B47D-B9FC40DACD5A}" type="presParOf" srcId="{12515BD4-72ED-B64D-9C7F-EA10EEFB945E}" destId="{6586FC8B-E726-8C45-8D64-34B7DE0F503B}" srcOrd="4" destOrd="0" presId="urn:microsoft.com/office/officeart/2005/8/layout/list1"/>
    <dgm:cxn modelId="{9D25FB2F-A6EA-CF4C-93A0-F3D0A5E35A80}" type="presParOf" srcId="{6586FC8B-E726-8C45-8D64-34B7DE0F503B}" destId="{1F0BD6DC-0C54-1241-AACA-BD41C37E92F6}" srcOrd="0" destOrd="0" presId="urn:microsoft.com/office/officeart/2005/8/layout/list1"/>
    <dgm:cxn modelId="{B88D84E5-828E-474B-B5B9-8BFD2D6B1384}" type="presParOf" srcId="{6586FC8B-E726-8C45-8D64-34B7DE0F503B}" destId="{B9EDB3DE-822D-9F46-95F5-F88ADF0B6D71}" srcOrd="1" destOrd="0" presId="urn:microsoft.com/office/officeart/2005/8/layout/list1"/>
    <dgm:cxn modelId="{94266E2F-2631-094D-8FF9-1E66D7BC8375}" type="presParOf" srcId="{12515BD4-72ED-B64D-9C7F-EA10EEFB945E}" destId="{D3EB126D-DB7C-404B-9042-9AAFDF3ED55D}" srcOrd="5" destOrd="0" presId="urn:microsoft.com/office/officeart/2005/8/layout/list1"/>
    <dgm:cxn modelId="{5953962C-1373-894F-BA40-4C97A05E8BEF}" type="presParOf" srcId="{12515BD4-72ED-B64D-9C7F-EA10EEFB945E}" destId="{6E7B5883-66EC-5848-82F8-9A1CB9F43CF8}" srcOrd="6" destOrd="0" presId="urn:microsoft.com/office/officeart/2005/8/layout/list1"/>
    <dgm:cxn modelId="{8A17C6B2-7E49-F64B-8E45-935571275700}" type="presParOf" srcId="{12515BD4-72ED-B64D-9C7F-EA10EEFB945E}" destId="{5DC2F4EE-2316-6047-8B1A-DFDEE3189DCA}" srcOrd="7" destOrd="0" presId="urn:microsoft.com/office/officeart/2005/8/layout/list1"/>
    <dgm:cxn modelId="{83E3F3D7-567F-0F4D-90B8-514C0F7123C0}" type="presParOf" srcId="{12515BD4-72ED-B64D-9C7F-EA10EEFB945E}" destId="{DF744D61-6CC5-1643-AD24-583201F45A31}" srcOrd="8" destOrd="0" presId="urn:microsoft.com/office/officeart/2005/8/layout/list1"/>
    <dgm:cxn modelId="{188B838B-6192-F04F-8000-07D286D2C3DD}" type="presParOf" srcId="{DF744D61-6CC5-1643-AD24-583201F45A31}" destId="{3E72DDD7-6EA3-AE45-AF0A-794FC5B29B1F}" srcOrd="0" destOrd="0" presId="urn:microsoft.com/office/officeart/2005/8/layout/list1"/>
    <dgm:cxn modelId="{84C5A4A4-F3B1-9149-8922-B5F732BA6E6D}" type="presParOf" srcId="{DF744D61-6CC5-1643-AD24-583201F45A31}" destId="{32C3F07F-E8F7-A347-9BCD-1E426B5A8DAA}" srcOrd="1" destOrd="0" presId="urn:microsoft.com/office/officeart/2005/8/layout/list1"/>
    <dgm:cxn modelId="{3BAFEE7D-3540-3049-8B32-AC2750DF33DB}" type="presParOf" srcId="{12515BD4-72ED-B64D-9C7F-EA10EEFB945E}" destId="{27A79F61-B261-EF49-A725-672778792EB6}" srcOrd="9" destOrd="0" presId="urn:microsoft.com/office/officeart/2005/8/layout/list1"/>
    <dgm:cxn modelId="{80A47D86-E5C4-4646-9CBB-89D58AA90D12}" type="presParOf" srcId="{12515BD4-72ED-B64D-9C7F-EA10EEFB945E}" destId="{F9266D27-C9B1-3946-99C7-4899654C9DF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FE72D-2A9C-9043-AF1F-4417B81CD87A}">
      <dsp:nvSpPr>
        <dsp:cNvPr id="0" name=""/>
        <dsp:cNvSpPr/>
      </dsp:nvSpPr>
      <dsp:spPr>
        <a:xfrm>
          <a:off x="0" y="275081"/>
          <a:ext cx="517086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316" tIns="374904" rIns="4013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Final 5 minutes of a close game (≤ 5 point margin)</a:t>
          </a:r>
        </a:p>
      </dsp:txBody>
      <dsp:txXfrm>
        <a:off x="0" y="275081"/>
        <a:ext cx="5170860" cy="1020600"/>
      </dsp:txXfrm>
    </dsp:sp>
    <dsp:sp modelId="{80E2404B-BD06-B248-8C53-24E0EE24C291}">
      <dsp:nvSpPr>
        <dsp:cNvPr id="0" name=""/>
        <dsp:cNvSpPr/>
      </dsp:nvSpPr>
      <dsp:spPr>
        <a:xfrm>
          <a:off x="258543" y="9401"/>
          <a:ext cx="3619602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812" tIns="0" rIns="13681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What is “Clutch” in the NBA?</a:t>
          </a:r>
          <a:endParaRPr lang="en-US" sz="1800" kern="1200"/>
        </a:p>
      </dsp:txBody>
      <dsp:txXfrm>
        <a:off x="284482" y="35340"/>
        <a:ext cx="3567724" cy="479482"/>
      </dsp:txXfrm>
    </dsp:sp>
    <dsp:sp modelId="{6E7B5883-66EC-5848-82F8-9A1CB9F43CF8}">
      <dsp:nvSpPr>
        <dsp:cNvPr id="0" name=""/>
        <dsp:cNvSpPr/>
      </dsp:nvSpPr>
      <dsp:spPr>
        <a:xfrm>
          <a:off x="0" y="1658561"/>
          <a:ext cx="517086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316" tIns="374904" rIns="4013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Influences reputations, careers, and scouting decisions</a:t>
          </a:r>
        </a:p>
      </dsp:txBody>
      <dsp:txXfrm>
        <a:off x="0" y="1658561"/>
        <a:ext cx="5170860" cy="1020600"/>
      </dsp:txXfrm>
    </dsp:sp>
    <dsp:sp modelId="{B9EDB3DE-822D-9F46-95F5-F88ADF0B6D71}">
      <dsp:nvSpPr>
        <dsp:cNvPr id="0" name=""/>
        <dsp:cNvSpPr/>
      </dsp:nvSpPr>
      <dsp:spPr>
        <a:xfrm>
          <a:off x="258543" y="1392881"/>
          <a:ext cx="3619602" cy="5313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812" tIns="0" rIns="13681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Why does it matter?</a:t>
          </a:r>
          <a:endParaRPr lang="en-US" sz="1800" kern="1200"/>
        </a:p>
      </dsp:txBody>
      <dsp:txXfrm>
        <a:off x="284482" y="1418820"/>
        <a:ext cx="3567724" cy="479482"/>
      </dsp:txXfrm>
    </dsp:sp>
    <dsp:sp modelId="{F9266D27-C9B1-3946-99C7-4899654C9DFB}">
      <dsp:nvSpPr>
        <dsp:cNvPr id="0" name=""/>
        <dsp:cNvSpPr/>
      </dsp:nvSpPr>
      <dsp:spPr>
        <a:xfrm>
          <a:off x="0" y="3042041"/>
          <a:ext cx="517086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316" tIns="374904" rIns="4013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Can regular season stats predict clutch-time performance?</a:t>
          </a:r>
        </a:p>
      </dsp:txBody>
      <dsp:txXfrm>
        <a:off x="0" y="3042041"/>
        <a:ext cx="5170860" cy="1020600"/>
      </dsp:txXfrm>
    </dsp:sp>
    <dsp:sp modelId="{32C3F07F-E8F7-A347-9BCD-1E426B5A8DAA}">
      <dsp:nvSpPr>
        <dsp:cNvPr id="0" name=""/>
        <dsp:cNvSpPr/>
      </dsp:nvSpPr>
      <dsp:spPr>
        <a:xfrm>
          <a:off x="258543" y="2776361"/>
          <a:ext cx="3619602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812" tIns="0" rIns="13681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Main Question:</a:t>
          </a:r>
          <a:endParaRPr lang="en-US" sz="1800" kern="1200"/>
        </a:p>
      </dsp:txBody>
      <dsp:txXfrm>
        <a:off x="284482" y="2802300"/>
        <a:ext cx="356772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FA290-2869-A949-B050-EA9CB3DD75F0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652C9-5EFF-5946-AF6E-F000AA781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1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9E55-C55E-DFA1-29F1-49C36FCDC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6DD62-7F9D-F304-57FE-B6D8AEDB9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15B66-B77C-DED1-F7A9-2E504DC8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36F2-1676-7A5E-51B2-C7CAE723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D76F-CD19-F83C-340B-CD58C398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E375-0A47-E27D-D6D5-84391EEB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C772F-8F52-5B96-6A00-76288F431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2194-EFA4-AE9C-7400-A71A8965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FF36-013E-901A-B400-BA20E9C8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A6B66-B9BB-68EF-98B5-A3BB7D70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4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D4AE1-0CBE-1354-AA9B-7453CF0F1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C3CFE-C04C-4DE2-1F11-5D5990978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D835-612D-00A8-FF9A-423C20F4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A6F2-7697-1813-ABE8-186AF6C5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C830-DB97-8A9E-1C53-FFBFE555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919-3AD1-B082-D372-C3A1BC37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7BEE-CA47-F481-5B19-E9919DF9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9084B-4824-95F9-D6DD-C6F4299E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4108-036E-A943-A9FC-84E2B3F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1246F-D26C-10B4-B58E-54F8399F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053D-3ED5-0E87-6D3A-4809BD60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6333-7B5B-71AB-B515-235D247E8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17F7-B917-719A-1871-068439E1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35E5-9736-E0B5-3732-2BC5DF5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1CC7-45FE-D7E8-E765-DA7E5019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F144-EF74-8050-CC69-3F97B66A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3C662-B4B7-5CD9-0221-80557CC0D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9D7A-980C-9366-7777-9ED063F7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7E498-517A-6F28-80A4-7276D267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D6237-DAD2-E3D5-9461-3DEC9FBA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F25BC-E2A8-C27B-4766-94E5339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DA5F-5A72-A853-15A6-DE7324DA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DC9E2-726D-FE1E-EA70-F8938811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13E5E-0B75-6EC9-7AE1-183692691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77AA0-7FD7-02C6-A816-D5424F232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8C379-DBF2-B921-08CB-5DEFEC119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1E363-31C0-3AF1-5522-1853156D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DF6F4-94ED-EB88-B9D4-58A80267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9E52E-D0D6-412A-6D2C-D28AC547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C4ED-1103-C0B9-7F3B-410CCA49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02C59-EB38-6161-F5BA-58C229F3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A49B2-376A-3E09-0513-38E4D461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B1E0A-62D5-E4F6-AAAB-652BA06B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EB758-8413-EBEA-804A-33939345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0236A-6B34-2054-7A9D-A1A37E36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2999-345C-FCAE-1B2A-534C88B3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7DD7-1EE0-4E97-BAF5-DE15DB2B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E6CA-9815-BF44-D863-F69062C6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4759B-9DDF-482C-E389-06E9EBE2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F68DB-AA33-3911-8DCD-1C661A08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6F335-3AFC-488F-3868-B621328E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DE967-2891-7D0D-9BD5-FAF973FD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D638-E8D3-BA81-952C-3FD9CBF5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42B90-A0F5-7622-2142-DE4357B47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1CC3-F280-A09F-DF8C-6D41B0AA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D07C-F367-1BB1-5DFC-6E40BD8A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909A5-9839-B639-9401-1BBFF23A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C88E3-3EF3-08FF-517E-FF27EFA3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B53BF-7C4E-4A63-80D2-69F5BBF8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1D6C-CDED-5B35-A237-DC54BF73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36BD-4CB9-96B6-DA10-98BBDDFCB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F634-3348-CA40-B606-417D90611E0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4AB1-51FE-7418-3465-BB5963FE2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A6EE-42EF-AB0B-02D7-9CFD01A6D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607-12C4-9C40-9597-9AFF00FB7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0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hoo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wallpaperflare.com/stephen-curry-golden-state-warriors-people-wallpaper-cuuvi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B1385-2BD7-1CBB-C422-7A4FA7EC0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800" b="1"/>
              <a:t>Predicting Clutch Performance in the NBA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D30A5-0789-9090-15A1-95873E6D0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2200"/>
              <a:t>A Data-Driven Look into “Being Clutch”</a:t>
            </a:r>
          </a:p>
          <a:p>
            <a:pPr algn="l"/>
            <a:r>
              <a:rPr lang="en-US" sz="2200"/>
              <a:t>Mahim </a:t>
            </a:r>
            <a:r>
              <a:rPr lang="en-US" sz="2200" err="1"/>
              <a:t>Dahal</a:t>
            </a:r>
            <a:r>
              <a:rPr lang="en-US" sz="2200"/>
              <a:t>, Michael Freda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asketball player dunking a basketball in a basketball court&#10;&#10;Description automatically generated">
            <a:extLst>
              <a:ext uri="{FF2B5EF4-FFF2-40B4-BE49-F238E27FC236}">
                <a16:creationId xmlns:a16="http://schemas.microsoft.com/office/drawing/2014/main" id="{CF2D549A-6C24-75B2-D361-236D71CA6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150" r="13349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284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D3D6-1910-A4C0-7522-A02FDA03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234393" cy="1616203"/>
          </a:xfrm>
        </p:spPr>
        <p:txBody>
          <a:bodyPr anchor="b">
            <a:normAutofit/>
          </a:bodyPr>
          <a:lstStyle/>
          <a:p>
            <a:r>
              <a:rPr lang="en-US" sz="3600" b="1"/>
              <a:t>Where This Could Go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F65E-C580-F78E-D77F-7E8F9E07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234394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Include </a:t>
            </a:r>
            <a:r>
              <a:rPr lang="en-US" sz="2000" b="1"/>
              <a:t>playoff data</a:t>
            </a:r>
            <a:r>
              <a:rPr lang="en-US" sz="2000"/>
              <a:t> for higher-pressure clutch situations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Analyze </a:t>
            </a:r>
            <a:r>
              <a:rPr lang="en-US" sz="2000" b="1"/>
              <a:t>shot difficulty</a:t>
            </a:r>
            <a:r>
              <a:rPr lang="en-US" sz="2000"/>
              <a:t> using tracking data or shot zones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Add non-shooting features: </a:t>
            </a:r>
            <a:r>
              <a:rPr lang="en-US" sz="2000" b="1"/>
              <a:t>turnovers, assists, defensive stops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Test more models (e.g., XGBoost, LSTM for play sequences)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Predict clutch </a:t>
            </a:r>
            <a:r>
              <a:rPr lang="en-US" sz="2000" b="1"/>
              <a:t>team-level performance</a:t>
            </a:r>
            <a:r>
              <a:rPr lang="en-US" sz="2000"/>
              <a:t> instead of individual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A group of basketball players&#10;&#10;AI-generated content may be incorrect.">
            <a:extLst>
              <a:ext uri="{FF2B5EF4-FFF2-40B4-BE49-F238E27FC236}">
                <a16:creationId xmlns:a16="http://schemas.microsoft.com/office/drawing/2014/main" id="{5C4102A7-4510-89FD-C666-CB1A806E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73" r="16498" b="-1"/>
          <a:stretch/>
        </p:blipFill>
        <p:spPr>
          <a:xfrm>
            <a:off x="5854890" y="877414"/>
            <a:ext cx="5453545" cy="49846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34FA563-76F6-CDCF-AEA0-A7B78E446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2E3CAA-F1BA-6695-301D-22564C38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3F0F2C-04A5-144D-BDCF-C38707289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855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5FE7-BCB8-A55D-1644-E0372CE8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i="1"/>
              <a:t>Implications For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9470-9EEA-97D4-946D-E44A0EDB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Coaches can rely on </a:t>
            </a:r>
            <a:r>
              <a:rPr lang="en-US" sz="1900" b="1">
                <a:ea typeface="+mn-lt"/>
                <a:cs typeface="+mn-lt"/>
              </a:rPr>
              <a:t>clutch-specific stats</a:t>
            </a:r>
            <a:r>
              <a:rPr lang="en-US" sz="1900">
                <a:ea typeface="+mn-lt"/>
                <a:cs typeface="+mn-lt"/>
              </a:rPr>
              <a:t> to guide late-game decisions, not just overall averages</a:t>
            </a:r>
            <a:endParaRPr lang="en-US" sz="1900">
              <a:ea typeface="Calibri" panose="020F0502020204030204"/>
              <a:cs typeface="Calibri" panose="020F0502020204030204"/>
            </a:endParaRPr>
          </a:p>
          <a:p>
            <a:r>
              <a:rPr lang="en-US" sz="1900">
                <a:ea typeface="+mn-lt"/>
                <a:cs typeface="+mn-lt"/>
              </a:rPr>
              <a:t>Front offices can avoid overrating players by looking at </a:t>
            </a:r>
            <a:r>
              <a:rPr lang="en-US" sz="1900" b="1">
                <a:ea typeface="+mn-lt"/>
                <a:cs typeface="+mn-lt"/>
              </a:rPr>
              <a:t>efficiency changes under pressure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Scouts can find </a:t>
            </a:r>
            <a:r>
              <a:rPr lang="en-US" sz="1900" b="1">
                <a:ea typeface="+mn-lt"/>
                <a:cs typeface="+mn-lt"/>
              </a:rPr>
              <a:t>underrated players</a:t>
            </a:r>
            <a:r>
              <a:rPr lang="en-US" sz="1900">
                <a:ea typeface="+mn-lt"/>
                <a:cs typeface="+mn-lt"/>
              </a:rPr>
              <a:t> who thrive in close games based on usage and impact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Players can use these insights to </a:t>
            </a:r>
            <a:r>
              <a:rPr lang="en-US" sz="1900" b="1">
                <a:ea typeface="+mn-lt"/>
                <a:cs typeface="+mn-lt"/>
              </a:rPr>
              <a:t>improve shot selection and composure</a:t>
            </a:r>
            <a:r>
              <a:rPr lang="en-US" sz="1900">
                <a:ea typeface="+mn-lt"/>
                <a:cs typeface="+mn-lt"/>
              </a:rPr>
              <a:t> in clutch moments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Fans and media get a </a:t>
            </a:r>
            <a:r>
              <a:rPr lang="en-US" sz="1900" b="1">
                <a:ea typeface="+mn-lt"/>
                <a:cs typeface="+mn-lt"/>
              </a:rPr>
              <a:t>data-based view of “clutchness”</a:t>
            </a:r>
            <a:r>
              <a:rPr lang="en-US" sz="1900">
                <a:ea typeface="+mn-lt"/>
                <a:cs typeface="+mn-lt"/>
              </a:rPr>
              <a:t>, beyond just big moments and narratives</a:t>
            </a:r>
            <a:endParaRPr lang="en-US" sz="1900"/>
          </a:p>
          <a:p>
            <a:endParaRPr lang="en-US" sz="1900">
              <a:ea typeface="Calibri"/>
              <a:cs typeface="Calibri"/>
            </a:endParaRPr>
          </a:p>
        </p:txBody>
      </p:sp>
      <p:pic>
        <p:nvPicPr>
          <p:cNvPr id="4" name="Picture 3" descr="A person in a suit&#10;&#10;AI-generated content may be incorrect.">
            <a:extLst>
              <a:ext uri="{FF2B5EF4-FFF2-40B4-BE49-F238E27FC236}">
                <a16:creationId xmlns:a16="http://schemas.microsoft.com/office/drawing/2014/main" id="{C94DFAFA-574E-1C1C-26D2-E0B8F5AD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07" r="3845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81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E57FC-B6FC-20DF-0994-482FBD2C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46"/>
            <a:ext cx="6596518" cy="1333584"/>
          </a:xfrm>
        </p:spPr>
        <p:txBody>
          <a:bodyPr>
            <a:normAutofit/>
          </a:bodyPr>
          <a:lstStyle/>
          <a:p>
            <a:r>
              <a:rPr lang="en-US" b="1" err="1"/>
              <a:t>Ethical,legal</a:t>
            </a:r>
            <a:r>
              <a:rPr lang="en-US" b="1"/>
              <a:t> and societal implications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D486-1396-9E63-B552-A49ACAC5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Using models to judge players risks </a:t>
            </a:r>
            <a:r>
              <a:rPr lang="en-US" sz="1800" b="1">
                <a:ea typeface="+mn-lt"/>
                <a:cs typeface="+mn-lt"/>
              </a:rPr>
              <a:t>overlooking personal traits</a:t>
            </a:r>
            <a:r>
              <a:rPr lang="en-US" sz="1800">
                <a:ea typeface="+mn-lt"/>
                <a:cs typeface="+mn-lt"/>
              </a:rPr>
              <a:t> like leadership and mental resilience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>
                <a:ea typeface="+mn-lt"/>
                <a:cs typeface="+mn-lt"/>
              </a:rPr>
              <a:t>Bias in data</a:t>
            </a:r>
            <a:r>
              <a:rPr lang="en-US" sz="1800">
                <a:ea typeface="+mn-lt"/>
                <a:cs typeface="+mn-lt"/>
              </a:rPr>
              <a:t> can unfairly impact how lesser-known or low-usage players are evaluated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Public stats may be used in </a:t>
            </a:r>
            <a:r>
              <a:rPr lang="en-US" sz="1800" b="1">
                <a:ea typeface="+mn-lt"/>
                <a:cs typeface="+mn-lt"/>
              </a:rPr>
              <a:t>ways players didn’t consent to</a:t>
            </a:r>
            <a:r>
              <a:rPr lang="en-US" sz="1800">
                <a:ea typeface="+mn-lt"/>
                <a:cs typeface="+mn-lt"/>
              </a:rPr>
              <a:t>, especially in contract or reputation decisions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Overreliance on analytics could shift how society defines “clutch,” potentially reshaping careers and legacies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It’s important that teams combine </a:t>
            </a:r>
            <a:r>
              <a:rPr lang="en-US" sz="1800" b="1">
                <a:ea typeface="+mn-lt"/>
                <a:cs typeface="+mn-lt"/>
              </a:rPr>
              <a:t>data-driven insights with human judgment</a:t>
            </a:r>
            <a:r>
              <a:rPr lang="en-US" sz="1800">
                <a:ea typeface="+mn-lt"/>
                <a:cs typeface="+mn-lt"/>
              </a:rPr>
              <a:t> to avoid reducing players to just numbers</a:t>
            </a:r>
            <a:endParaRPr lang="en-US" sz="1800">
              <a:ea typeface="Calibri"/>
              <a:cs typeface="Calibri"/>
            </a:endParaRPr>
          </a:p>
        </p:txBody>
      </p:sp>
      <p:pic>
        <p:nvPicPr>
          <p:cNvPr id="4" name="Picture 3" descr="HD wallpaper: Michael Jordan, Chicago Bulls, Nike | Wallpaper Flare">
            <a:extLst>
              <a:ext uri="{FF2B5EF4-FFF2-40B4-BE49-F238E27FC236}">
                <a16:creationId xmlns:a16="http://schemas.microsoft.com/office/drawing/2014/main" id="{1EFA5C81-AEFD-BACF-3650-8E377FBD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53" r="23496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15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4C1EC5CC-3ED2-A90A-208A-CC94FAE93A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1485B-6200-7373-9B52-4AC0F861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holding a basketball&#10;&#10;Description automatically generated">
            <a:extLst>
              <a:ext uri="{FF2B5EF4-FFF2-40B4-BE49-F238E27FC236}">
                <a16:creationId xmlns:a16="http://schemas.microsoft.com/office/drawing/2014/main" id="{E61D12A3-4485-9918-2603-D3A05E88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41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329A7-FA01-F3C2-799E-26E060D1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E8C36-B27F-06FD-B434-D92F82B2E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685993"/>
              </p:ext>
            </p:extLst>
          </p:nvPr>
        </p:nvGraphicFramePr>
        <p:xfrm>
          <a:off x="6185986" y="1671566"/>
          <a:ext cx="5170861" cy="407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821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4E616-7396-E452-78BE-5669E465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Data Collection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97E5-7546-E195-A7E4-042A1F7C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 b="1"/>
              <a:t>Source:</a:t>
            </a:r>
            <a:r>
              <a:rPr lang="en-US" sz="2000"/>
              <a:t> Official NBA Stats API (2000–2024)</a:t>
            </a:r>
          </a:p>
          <a:p>
            <a:r>
              <a:rPr lang="en-US" sz="2000" b="1"/>
              <a:t>Tools:</a:t>
            </a:r>
            <a:r>
              <a:rPr lang="en-US" sz="2000"/>
              <a:t> Python and nba_api</a:t>
            </a:r>
          </a:p>
          <a:p>
            <a:r>
              <a:rPr lang="en-US" sz="2000" b="1"/>
              <a:t>Endpoints Used: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LeagueDashPlayerStats – Regular season stats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LeagueDashPlayerClutch – Clutch-time stats</a:t>
            </a:r>
          </a:p>
          <a:p>
            <a:r>
              <a:rPr lang="en-US" sz="2000" b="1"/>
              <a:t>Clutch Definition: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Last 5 mins of games within 5 points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basketball logo with a ball&#10;&#10;Description automatically generated">
            <a:extLst>
              <a:ext uri="{FF2B5EF4-FFF2-40B4-BE49-F238E27FC236}">
                <a16:creationId xmlns:a16="http://schemas.microsoft.com/office/drawing/2014/main" id="{03B14CB9-A58C-6628-72B7-FCE8CA77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09426"/>
            <a:ext cx="5458968" cy="34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4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0331-B846-B3A3-D24B-8D617F11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6EF8-DE36-74DE-7039-ED7DB992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Clutch Performance Target Variable: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We defined clutch scoring efficiency as </a:t>
            </a:r>
            <a:r>
              <a:rPr lang="en-US" sz="1700" b="1" err="1"/>
              <a:t>PTS_per_FGA_delta</a:t>
            </a:r>
            <a:r>
              <a:rPr lang="en-US" sz="1700"/>
              <a:t> (i.e., change in points per field goal attempt between clutch and regular play).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Normalization: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All player stats were normalized to </a:t>
            </a:r>
            <a:r>
              <a:rPr lang="en-US" sz="1700" b="1"/>
              <a:t>per-minute values</a:t>
            </a:r>
            <a:r>
              <a:rPr lang="en-US" sz="1700"/>
              <a:t> to ensure comparability regardless of total playtime.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Delta Calculation: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For each player and season: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700"/>
              <a:t>We calculated the </a:t>
            </a:r>
            <a:r>
              <a:rPr lang="en-US" sz="1700" b="1"/>
              <a:t>difference</a:t>
            </a:r>
            <a:r>
              <a:rPr lang="en-US" sz="1700"/>
              <a:t> between clutch and regular values for: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700"/>
              <a:t>Field Goal Percentage (FG_PCT)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700"/>
              <a:t>Points, Assists, Rebounds, Turnovers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1700"/>
              <a:t>Plus-minus 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These deltas aim to capture </a:t>
            </a:r>
            <a:r>
              <a:rPr lang="en-US" sz="1700" b="1"/>
              <a:t>performance shifts under pressure</a:t>
            </a:r>
            <a:r>
              <a:rPr lang="en-US" sz="17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Filtering: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We only included players with </a:t>
            </a:r>
            <a:r>
              <a:rPr lang="en-US" sz="1700" b="1"/>
              <a:t>enough clutch-time data</a:t>
            </a:r>
            <a:r>
              <a:rPr lang="en-US" sz="1700"/>
              <a:t> to avoid noise from rare events.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9636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EBEEA-352C-EEF9-F7B7-901904B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Model Used</a:t>
            </a:r>
          </a:p>
        </p:txBody>
      </p:sp>
      <p:pic>
        <p:nvPicPr>
          <p:cNvPr id="5" name="Picture 4" descr="A logo with trees and text&#10;&#10;Description automatically generated">
            <a:extLst>
              <a:ext uri="{FF2B5EF4-FFF2-40B4-BE49-F238E27FC236}">
                <a16:creationId xmlns:a16="http://schemas.microsoft.com/office/drawing/2014/main" id="{3FB29DF4-AB30-2C7A-B392-CAAE6E1C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18" r="3" b="3"/>
          <a:stretch/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006A-48DF-7F0A-1DD5-3C4673FA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646" y="678955"/>
            <a:ext cx="5586448" cy="540974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Tried different regression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Random Forest Regressor</a:t>
            </a:r>
            <a:r>
              <a:rPr lang="en-US" sz="2000"/>
              <a:t> gave the best performance</a:t>
            </a:r>
          </a:p>
          <a:p>
            <a:r>
              <a:rPr lang="en-US" sz="2000"/>
              <a:t>Handled </a:t>
            </a:r>
            <a:r>
              <a:rPr lang="en-US" sz="2000" b="1"/>
              <a:t>non-linear relationships</a:t>
            </a:r>
            <a:endParaRPr lang="en-US" sz="2000"/>
          </a:p>
          <a:p>
            <a:r>
              <a:rPr lang="en-US" sz="2000"/>
              <a:t>Captured </a:t>
            </a:r>
            <a:r>
              <a:rPr lang="en-US" sz="2000" b="1"/>
              <a:t>interactions</a:t>
            </a:r>
            <a:r>
              <a:rPr lang="en-US" sz="2000"/>
              <a:t> between features (e.g., FG% and usage rate)</a:t>
            </a:r>
          </a:p>
          <a:p>
            <a:r>
              <a:rPr lang="en-US" sz="2000"/>
              <a:t>More robust to </a:t>
            </a:r>
            <a:r>
              <a:rPr lang="en-US" sz="2000" b="1"/>
              <a:t>outliers and noise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Used </a:t>
            </a:r>
            <a:r>
              <a:rPr lang="en-US" sz="2000" b="1"/>
              <a:t>GridSearchCV</a:t>
            </a:r>
            <a:r>
              <a:rPr lang="en-US" sz="2000"/>
              <a:t> to find: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Optimal number of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Maximum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Minimum samples per split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CDC1-28D0-ED18-BA78-CA4D24A9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kern="1200">
                <a:latin typeface="+mj-lt"/>
                <a:ea typeface="+mj-ea"/>
                <a:cs typeface="+mj-cs"/>
              </a:rPr>
              <a:t>Model Performance &amp; Interpretation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FF181-CC03-67C0-97B4-E494B33509A5}"/>
              </a:ext>
            </a:extLst>
          </p:cNvPr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Each dot = a player’s predicted vs actual clutch efficiency gain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R² score: </a:t>
            </a:r>
            <a:r>
              <a:rPr lang="en-US" sz="1700" b="1"/>
              <a:t>0.57</a:t>
            </a:r>
            <a:r>
              <a:rPr lang="en-US" sz="1700"/>
              <a:t> – model explains ~57% of variation</a:t>
            </a:r>
            <a:endParaRPr lang="en-US" sz="17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RMSE: </a:t>
            </a:r>
            <a:r>
              <a:rPr lang="en-US" sz="1700" b="1"/>
              <a:t>0.175</a:t>
            </a:r>
            <a:r>
              <a:rPr lang="en-US" sz="1700"/>
              <a:t> – relatively low prediction error</a:t>
            </a:r>
            <a:endParaRPr lang="en-US" sz="17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Predictions mostly align with actual values</a:t>
            </a:r>
            <a:endParaRPr lang="en-US" sz="17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Shows that regular season stats hold predictive value for clutch moments</a:t>
            </a:r>
            <a:endParaRPr lang="en-US" sz="17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4" name="Content Placeholder 3" descr="A graph with blue dots&#10;&#10;AI-generated content may be incorrect.">
            <a:extLst>
              <a:ext uri="{FF2B5EF4-FFF2-40B4-BE49-F238E27FC236}">
                <a16:creationId xmlns:a16="http://schemas.microsoft.com/office/drawing/2014/main" id="{88EE66FC-52C9-27B8-EC34-E0D51873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72" y="909864"/>
            <a:ext cx="6389346" cy="504758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298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C1711-7695-60D1-38C9-68F3268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Feature Importance bar chart + SHAP plot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EBEA9-FC93-C480-414F-1844C6F02AF8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FG_delta (change in FG% from regular to clutch) is the most important feature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Players who take more shots and have better plus-minus in clutch time score higher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bar chart shows which stats the model relied on most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The SHAP chart shows how high or low each stat affects the prediction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High clutch FG% increases predicted scoring efficiency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High regular FG% doesn’t always lead to better clutch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EC5D75-B24D-D17C-9BC3-06068DD5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000" y="2578972"/>
            <a:ext cx="5178000" cy="3666643"/>
          </a:xfrm>
        </p:spPr>
      </p:pic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3B0F765-2979-3A2E-898E-55966DF1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0" y="2579250"/>
            <a:ext cx="5461200" cy="3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7EF2-47BB-8DC6-68D2-D79FDA19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 NBA Clutch Performance (2020–2024)</a:t>
            </a:r>
          </a:p>
          <a:p>
            <a:endParaRPr lang="en-US" sz="3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534CB-8B85-C24A-F437-CDA95E1FE8E8}"/>
              </a:ext>
            </a:extLst>
          </p:cNvPr>
          <p:cNvSpPr txBox="1"/>
          <p:nvPr/>
        </p:nvSpPr>
        <p:spPr>
          <a:xfrm>
            <a:off x="876693" y="1825355"/>
            <a:ext cx="4597746" cy="34478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Analyzed clutch shooting performance across </a:t>
            </a:r>
            <a:r>
              <a:rPr lang="en-US" sz="1500" b="1"/>
              <a:t>4 full NBA seasons (2020–21 to 2023–24)</a:t>
            </a:r>
            <a:r>
              <a:rPr lang="en-US" sz="1500"/>
              <a:t> for 50 top players.</a:t>
            </a:r>
            <a:endParaRPr lang="en-US" sz="15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err="1"/>
              <a:t>FG_delta</a:t>
            </a:r>
            <a:r>
              <a:rPr lang="en-US" sz="1500"/>
              <a:t> shows how much a player’s shooting improved or declined in clutch time (last 5 minutes, close games).</a:t>
            </a:r>
            <a:endParaRPr lang="en-US" sz="15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🔺 </a:t>
            </a:r>
            <a:r>
              <a:rPr lang="en-US" sz="1500" b="1"/>
              <a:t>Top improvers</a:t>
            </a:r>
            <a:r>
              <a:rPr lang="en-US" sz="1500"/>
              <a:t> include Aaron Gordon and Michael Porter Jr., who shot better in pressure situations than they did overall.</a:t>
            </a:r>
            <a:endParaRPr lang="en-US" sz="15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🔻 </a:t>
            </a:r>
            <a:r>
              <a:rPr lang="en-US" sz="1500" b="1"/>
              <a:t>Biggest drop-offs</a:t>
            </a:r>
            <a:r>
              <a:rPr lang="en-US" sz="1500"/>
              <a:t> include Kevin Durant, Kawhi Leonard, and Darius Garland — whose clutch FG% was significantly lower.</a:t>
            </a:r>
            <a:endParaRPr lang="en-US" sz="15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Supports model finding that </a:t>
            </a:r>
            <a:r>
              <a:rPr lang="en-US" sz="1500" b="1" err="1"/>
              <a:t>FG_delta</a:t>
            </a:r>
            <a:r>
              <a:rPr lang="en-US" sz="1500" b="1"/>
              <a:t> is a powerful predictor</a:t>
            </a:r>
            <a:r>
              <a:rPr lang="en-US" sz="1500"/>
              <a:t> of clutch-time scoring efficiency.</a:t>
            </a:r>
            <a:endParaRPr lang="en-US" sz="15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Adds real-world credibility and connects model output to </a:t>
            </a:r>
            <a:r>
              <a:rPr lang="en-US" sz="1500" b="1"/>
              <a:t>actual player behavior on the court</a:t>
            </a:r>
            <a:r>
              <a:rPr lang="en-US" sz="1500"/>
              <a:t>.</a:t>
            </a:r>
            <a:endParaRPr lang="en-US" sz="15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ea typeface="Calibri"/>
              <a:cs typeface="Calibri"/>
            </a:endParaRP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B2FDA6E-05E0-28FF-0B79-8E264C76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2314349"/>
            <a:ext cx="5319062" cy="2154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61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7AB93-2E92-3E97-02CE-5E8DACEA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480438" cy="4461163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</a:rPr>
              <a:t>Limitations &amp; Future Improvements</a:t>
            </a:r>
            <a:br>
              <a:rPr lang="en-US" sz="4100" b="1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13DC-AF8B-3D09-8500-E04C7E74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/>
              <a:t>Small sample size risk:</a:t>
            </a:r>
            <a:r>
              <a:rPr lang="en-US"/>
              <a:t> Many players take only a handful of shots in clutch situations per season, which makes their FG% in those moments highly variable and less statistically reliable.</a:t>
            </a:r>
            <a:endParaRPr lang="en-US" b="1"/>
          </a:p>
          <a:p>
            <a:r>
              <a:rPr lang="en-US" b="1"/>
              <a:t>No shot difficulty included:</a:t>
            </a:r>
            <a:r>
              <a:rPr lang="en-US"/>
              <a:t> The model treats all field goals the same — contested threes and open layups are weighted equally.</a:t>
            </a:r>
          </a:p>
          <a:p>
            <a:r>
              <a:rPr lang="en-US" b="1"/>
              <a:t>Clutch ≠ only scoring:</a:t>
            </a:r>
            <a:r>
              <a:rPr lang="en-US"/>
              <a:t> Key clutch contributions like defense, passing, or leadership aren’t reflected in shooting stats or the model.</a:t>
            </a:r>
          </a:p>
        </p:txBody>
      </p:sp>
    </p:spTree>
    <p:extLst>
      <p:ext uri="{BB962C8B-B14F-4D97-AF65-F5344CB8AC3E}">
        <p14:creationId xmlns:p14="http://schemas.microsoft.com/office/powerpoint/2010/main" val="428396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Predicting Clutch Performance in the NBA Using Machine Learning</vt:lpstr>
      <vt:lpstr>Introduction</vt:lpstr>
      <vt:lpstr>Data Collection</vt:lpstr>
      <vt:lpstr>Methodology</vt:lpstr>
      <vt:lpstr>Model Used</vt:lpstr>
      <vt:lpstr>Model Performance &amp; Interpretation</vt:lpstr>
      <vt:lpstr>Feature Importance bar chart + SHAP plot</vt:lpstr>
      <vt:lpstr>Real NBA Clutch Performance (2020–2024)  </vt:lpstr>
      <vt:lpstr>Limitations &amp; Future Improvements </vt:lpstr>
      <vt:lpstr>Where This Could Go Next?</vt:lpstr>
      <vt:lpstr>Implications For Stakeholders</vt:lpstr>
      <vt:lpstr>Ethical,legal and societal implications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Clutch Performance in the NBA Using Machine Learning</dc:title>
  <dc:creator>Dahal, Mahim</dc:creator>
  <cp:lastModifiedBy>Dahal, Mahim</cp:lastModifiedBy>
  <cp:revision>2</cp:revision>
  <dcterms:created xsi:type="dcterms:W3CDTF">2025-05-03T15:21:07Z</dcterms:created>
  <dcterms:modified xsi:type="dcterms:W3CDTF">2025-05-05T16:15:10Z</dcterms:modified>
</cp:coreProperties>
</file>