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8"/>
    <p:restoredTop sz="94624"/>
  </p:normalViewPr>
  <p:slideViewPr>
    <p:cSldViewPr snapToGrid="0" snapToObjects="1">
      <p:cViewPr varScale="1">
        <p:scale>
          <a:sx n="77" d="100"/>
          <a:sy n="77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6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Salaries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Predictions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predictions were as followed: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94807" y="2600408"/>
            <a:ext cx="49590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120" lvl="8" indent="0">
              <a:buNone/>
            </a:pPr>
            <a:r>
              <a:rPr lang="de-DE" sz="2000" dirty="0" err="1"/>
              <a:t>Actual</a:t>
            </a:r>
            <a:r>
              <a:rPr lang="de-DE" sz="2000" dirty="0"/>
              <a:t>    </a:t>
            </a:r>
            <a:r>
              <a:rPr lang="de-DE" sz="2000" dirty="0" err="1"/>
              <a:t>Predicted</a:t>
            </a:r>
            <a:endParaRPr lang="de-DE" sz="2000" dirty="0"/>
          </a:p>
          <a:p>
            <a:pPr marL="2317120" lvl="8" indent="0">
              <a:buNone/>
            </a:pPr>
            <a:r>
              <a:rPr lang="de-DE" sz="2000" dirty="0"/>
              <a:t>1434   </a:t>
            </a:r>
            <a:r>
              <a:rPr lang="de-DE" sz="2000" dirty="0" smtClean="0"/>
              <a:t>  2355.839752</a:t>
            </a:r>
            <a:endParaRPr lang="de-DE" sz="2000" dirty="0"/>
          </a:p>
          <a:p>
            <a:pPr marL="2317120" lvl="8" indent="0">
              <a:buNone/>
            </a:pPr>
            <a:r>
              <a:rPr lang="de-DE" sz="2000" dirty="0"/>
              <a:t>5018  </a:t>
            </a:r>
            <a:r>
              <a:rPr lang="de-DE" sz="2000" dirty="0" smtClean="0"/>
              <a:t>   2402.941622</a:t>
            </a:r>
            <a:endParaRPr lang="de-DE" sz="2000" dirty="0"/>
          </a:p>
          <a:p>
            <a:pPr marL="2317120" lvl="8" indent="0">
              <a:buNone/>
            </a:pPr>
            <a:r>
              <a:rPr lang="de-DE" sz="2000" dirty="0"/>
              <a:t>3077  </a:t>
            </a:r>
            <a:r>
              <a:rPr lang="de-DE" sz="2000" dirty="0" smtClean="0"/>
              <a:t>   2304.500219</a:t>
            </a:r>
            <a:endParaRPr lang="de-DE" sz="2000" dirty="0"/>
          </a:p>
          <a:p>
            <a:pPr marL="2317120" lvl="8" indent="0">
              <a:buNone/>
            </a:pPr>
            <a:r>
              <a:rPr lang="de-DE" sz="2000" dirty="0"/>
              <a:t>2130  </a:t>
            </a:r>
            <a:r>
              <a:rPr lang="de-DE" sz="2000" dirty="0" smtClean="0"/>
              <a:t>   2235.994342</a:t>
            </a:r>
            <a:endParaRPr lang="de-DE" sz="2000" dirty="0"/>
          </a:p>
          <a:p>
            <a:pPr marL="2317120" lvl="8" indent="0">
              <a:buNone/>
            </a:pPr>
            <a:r>
              <a:rPr lang="de-DE" sz="2000" dirty="0"/>
              <a:t>1877  </a:t>
            </a:r>
            <a:r>
              <a:rPr lang="de-DE" sz="2000" dirty="0" smtClean="0"/>
              <a:t>   2265.509454</a:t>
            </a:r>
            <a:endParaRPr lang="de-DE" sz="2000" dirty="0"/>
          </a:p>
          <a:p>
            <a:pPr marL="2317120" lvl="8" indent="0">
              <a:buNone/>
            </a:pPr>
            <a:r>
              <a:rPr lang="de-DE" sz="2000" dirty="0"/>
              <a:t>1753  </a:t>
            </a:r>
            <a:r>
              <a:rPr lang="de-DE" sz="2000" dirty="0" smtClean="0"/>
              <a:t>   3988.757570</a:t>
            </a:r>
            <a:endParaRPr lang="de-DE" sz="2000" dirty="0"/>
          </a:p>
          <a:p>
            <a:pPr marL="2317120" lvl="8" indent="0">
              <a:buNone/>
            </a:pPr>
            <a:r>
              <a:rPr lang="de-DE" sz="2000" dirty="0"/>
              <a:t>2805  </a:t>
            </a:r>
            <a:r>
              <a:rPr lang="de-DE" sz="2000" dirty="0" smtClean="0"/>
              <a:t>   3131.353195</a:t>
            </a:r>
            <a:endParaRPr lang="de-DE" sz="2000" dirty="0"/>
          </a:p>
          <a:p>
            <a:pPr marL="2317120" lvl="8" indent="0">
              <a:buNone/>
            </a:pPr>
            <a:r>
              <a:rPr lang="de-DE" sz="2000" dirty="0"/>
              <a:t>5441 </a:t>
            </a:r>
            <a:r>
              <a:rPr lang="de-DE" sz="2000" dirty="0" smtClean="0"/>
              <a:t>    </a:t>
            </a:r>
            <a:r>
              <a:rPr lang="de-DE" sz="2000" dirty="0"/>
              <a:t>3339.008207</a:t>
            </a:r>
          </a:p>
          <a:p>
            <a:pPr marL="2317120" lvl="8" indent="0">
              <a:buNone/>
            </a:pPr>
            <a:r>
              <a:rPr lang="de-DE" sz="2000" dirty="0"/>
              <a:t>1780  </a:t>
            </a:r>
            <a:r>
              <a:rPr lang="de-DE" sz="2000" dirty="0" smtClean="0"/>
              <a:t>   2798.125555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9646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69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78808"/>
            <a:ext cx="10058400" cy="3931920"/>
          </a:xfrm>
        </p:spPr>
        <p:txBody>
          <a:bodyPr/>
          <a:lstStyle/>
          <a:p>
            <a:pPr algn="ctr"/>
            <a:r>
              <a:rPr lang="en-US" dirty="0" smtClean="0"/>
              <a:t>Salaries of Professors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84" y="2252518"/>
            <a:ext cx="6450676" cy="2252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5796" y="4743822"/>
            <a:ext cx="8861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	What factors effected the salaries of professors?</a:t>
            </a:r>
          </a:p>
          <a:p>
            <a:r>
              <a:rPr lang="en-US" b="1" dirty="0" smtClean="0"/>
              <a:t>Predictor variables:</a:t>
            </a:r>
          </a:p>
          <a:p>
            <a:r>
              <a:rPr lang="en-US" dirty="0"/>
              <a:t>	</a:t>
            </a:r>
            <a:r>
              <a:rPr lang="en-US" dirty="0" smtClean="0"/>
              <a:t> year of service, years since PhD and the sex of the professor.</a:t>
            </a:r>
          </a:p>
          <a:p>
            <a:r>
              <a:rPr lang="en-US" b="1" dirty="0" smtClean="0"/>
              <a:t>Response variable: </a:t>
            </a:r>
          </a:p>
          <a:p>
            <a:r>
              <a:rPr lang="en-US" dirty="0"/>
              <a:t>	</a:t>
            </a:r>
            <a:r>
              <a:rPr lang="en-US" dirty="0" smtClean="0"/>
              <a:t>the salary of the professor</a:t>
            </a:r>
          </a:p>
        </p:txBody>
      </p:sp>
    </p:spTree>
    <p:extLst>
      <p:ext uri="{BB962C8B-B14F-4D97-AF65-F5344CB8AC3E}">
        <p14:creationId xmlns:p14="http://schemas.microsoft.com/office/powerpoint/2010/main" val="4355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Salaries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797" y="2219498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 Preparation</a:t>
            </a:r>
            <a:r>
              <a:rPr lang="en-US" dirty="0" smtClean="0"/>
              <a:t>: I had to split the sex column into two separate columns so I can use it as a factor in my predictor variables</a:t>
            </a:r>
          </a:p>
          <a:p>
            <a:r>
              <a:rPr lang="en-US" dirty="0" smtClean="0"/>
              <a:t>I constructed various models but the best was the baseline model</a:t>
            </a:r>
          </a:p>
          <a:p>
            <a:pPr marL="0" indent="0">
              <a:buNone/>
            </a:pPr>
            <a:r>
              <a:rPr lang="en-US" dirty="0" smtClean="0"/>
              <a:t>Baseline model: </a:t>
            </a:r>
          </a:p>
          <a:p>
            <a:pPr marL="0" indent="0">
              <a:buNone/>
            </a:pPr>
            <a:r>
              <a:rPr lang="en-US" b="1" dirty="0" smtClean="0"/>
              <a:t>Mean squared error: </a:t>
            </a:r>
            <a:r>
              <a:rPr lang="is-IS" dirty="0" smtClean="0"/>
              <a:t>715433702.27623689</a:t>
            </a:r>
            <a:r>
              <a:rPr lang="is-IS" dirty="0"/>
              <a:t>, </a:t>
            </a:r>
            <a:endParaRPr lang="is-IS" dirty="0" smtClean="0"/>
          </a:p>
          <a:p>
            <a:pPr marL="0" indent="0">
              <a:buNone/>
            </a:pPr>
            <a:r>
              <a:rPr lang="en-US" b="1" dirty="0" smtClean="0"/>
              <a:t>Median absolute error: </a:t>
            </a:r>
            <a:r>
              <a:rPr lang="is-IS" dirty="0" smtClean="0"/>
              <a:t>20859.891470482231</a:t>
            </a:r>
            <a:r>
              <a:rPr lang="is-IS" dirty="0"/>
              <a:t>, </a:t>
            </a:r>
            <a:endParaRPr lang="is-IS" dirty="0" smtClean="0"/>
          </a:p>
          <a:p>
            <a:pPr marL="0" indent="0">
              <a:buNone/>
            </a:pPr>
            <a:r>
              <a:rPr lang="en-US" b="1" dirty="0" smtClean="0"/>
              <a:t>R^2:  </a:t>
            </a:r>
            <a:r>
              <a:rPr lang="is-IS" dirty="0" smtClean="0"/>
              <a:t>0.21227970848099043,</a:t>
            </a:r>
          </a:p>
          <a:p>
            <a:pPr marL="0" indent="0">
              <a:buNone/>
            </a:pPr>
            <a:r>
              <a:rPr lang="en-US" b="1" dirty="0" smtClean="0"/>
              <a:t>Explained variance score:</a:t>
            </a:r>
            <a:r>
              <a:rPr lang="is-IS" b="1" dirty="0" smtClean="0"/>
              <a:t> </a:t>
            </a:r>
            <a:r>
              <a:rPr lang="is-IS" dirty="0" smtClean="0"/>
              <a:t>0.22737164083309114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Cross Validation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	</a:t>
            </a:r>
          </a:p>
          <a:p>
            <a:pPr lvl="1"/>
            <a:r>
              <a:rPr lang="en-US" dirty="0" smtClean="0"/>
              <a:t>Spilt the data into multiple train test splits -  for each split build a model on each training data and evaluate the model on the test data. Finally you combine all the scores for a better performance score.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My findings  with a shuffle split were : </a:t>
            </a:r>
            <a:r>
              <a:rPr lang="mr-IN" dirty="0" smtClean="0"/>
              <a:t>[ </a:t>
            </a:r>
            <a:r>
              <a:rPr lang="mr-IN" dirty="0"/>
              <a:t>0.      0.025   0.0125  0.025   0.0125</a:t>
            </a:r>
            <a:r>
              <a:rPr lang="mr-IN" dirty="0" smtClean="0"/>
              <a:t>]</a:t>
            </a:r>
            <a:endParaRPr lang="en-US" dirty="0" smtClean="0"/>
          </a:p>
          <a:p>
            <a:pPr marL="274320" lvl="1" indent="0" algn="ctr">
              <a:buNone/>
            </a:pPr>
            <a:r>
              <a:rPr lang="en-US" dirty="0" smtClean="0"/>
              <a:t>   (scoring criteria was accuracy)</a:t>
            </a:r>
          </a:p>
        </p:txBody>
      </p:sp>
    </p:spTree>
    <p:extLst>
      <p:ext uri="{BB962C8B-B14F-4D97-AF65-F5344CB8AC3E}">
        <p14:creationId xmlns:p14="http://schemas.microsoft.com/office/powerpoint/2010/main" val="16289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452094"/>
            <a:ext cx="108585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Grid Search</a:t>
            </a:r>
            <a:r>
              <a:rPr lang="en-US" dirty="0">
                <a:solidFill>
                  <a:srgbClr val="FFFF00"/>
                </a:solidFill>
              </a:rPr>
              <a:t> + </a:t>
            </a:r>
            <a:r>
              <a:rPr lang="en-US" dirty="0"/>
              <a:t>Cross Validation with </a:t>
            </a:r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2103120"/>
            <a:ext cx="10458450" cy="39319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point of grid search is to find the settings so that the production model is as </a:t>
            </a:r>
            <a:r>
              <a:rPr lang="en-US" dirty="0" err="1" smtClean="0"/>
              <a:t>gooad</a:t>
            </a:r>
            <a:r>
              <a:rPr lang="en-US" dirty="0" smtClean="0"/>
              <a:t> as possible</a:t>
            </a:r>
          </a:p>
          <a:p>
            <a:r>
              <a:rPr lang="en-US" dirty="0" smtClean="0"/>
              <a:t>The settings I used was</a:t>
            </a:r>
            <a:r>
              <a:rPr lang="en-US" dirty="0"/>
              <a:t>:  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param_grid</a:t>
            </a:r>
            <a:r>
              <a:rPr lang="en-US" b="1" dirty="0" smtClean="0"/>
              <a:t> </a:t>
            </a:r>
            <a:r>
              <a:rPr lang="en-US" b="1" dirty="0"/>
              <a:t>= {'</a:t>
            </a:r>
            <a:r>
              <a:rPr lang="en-US" b="1" dirty="0" err="1"/>
              <a:t>n_estimators</a:t>
            </a:r>
            <a:r>
              <a:rPr lang="en-US" b="1" dirty="0"/>
              <a:t>':[5, 10, 50, 100], '</a:t>
            </a:r>
            <a:r>
              <a:rPr lang="en-US" b="1" dirty="0" err="1"/>
              <a:t>max_depth</a:t>
            </a:r>
            <a:r>
              <a:rPr lang="en-US" b="1" dirty="0"/>
              <a:t>':[3, 6, None</a:t>
            </a:r>
            <a:r>
              <a:rPr lang="en-US" b="1" dirty="0" smtClean="0"/>
              <a:t>]}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I found the </a:t>
            </a:r>
            <a:r>
              <a:rPr lang="en-US" sz="1800" dirty="0"/>
              <a:t>best </a:t>
            </a:r>
            <a:r>
              <a:rPr lang="en-US" sz="1800" dirty="0" smtClean="0"/>
              <a:t>RF and did </a:t>
            </a:r>
            <a:r>
              <a:rPr lang="en-US" sz="1800" dirty="0"/>
              <a:t>a 3-fold </a:t>
            </a:r>
            <a:r>
              <a:rPr lang="en-US" sz="1800" dirty="0" smtClean="0"/>
              <a:t>Cross Validation </a:t>
            </a:r>
            <a:r>
              <a:rPr lang="en-US" sz="1800" dirty="0"/>
              <a:t>and score with f1 </a:t>
            </a:r>
            <a:endParaRPr lang="en-US" sz="1800" dirty="0" smtClean="0"/>
          </a:p>
          <a:p>
            <a:pPr marL="274320" lvl="1" indent="0" algn="ctr">
              <a:buNone/>
            </a:pPr>
            <a:r>
              <a:rPr lang="en-US" b="1" dirty="0" err="1" smtClean="0"/>
              <a:t>macro.optimized_rf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GridSearchCV</a:t>
            </a:r>
            <a:r>
              <a:rPr lang="en-US" b="1" dirty="0"/>
              <a:t>(</a:t>
            </a:r>
            <a:r>
              <a:rPr lang="en-US" b="1" dirty="0" err="1"/>
              <a:t>ensemble.RandomForestClassifier</a:t>
            </a:r>
            <a:r>
              <a:rPr lang="en-US" b="1" dirty="0"/>
              <a:t>(), </a:t>
            </a:r>
            <a:r>
              <a:rPr lang="en-US" b="1" dirty="0" err="1"/>
              <a:t>param_grid</a:t>
            </a:r>
            <a:r>
              <a:rPr lang="en-US" b="1" dirty="0"/>
              <a:t>, cv=3, scoring='f1_macro</a:t>
            </a:r>
            <a:r>
              <a:rPr lang="en-US" b="1" dirty="0" smtClean="0"/>
              <a:t>') </a:t>
            </a:r>
            <a:endParaRPr lang="en-US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I fitted the optimized RF just like it is a single model</a:t>
            </a:r>
          </a:p>
          <a:p>
            <a:pPr marL="274320" lvl="1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optimized_rf.fit</a:t>
            </a:r>
            <a:r>
              <a:rPr lang="en-US" b="1" dirty="0" smtClean="0"/>
              <a:t>(</a:t>
            </a:r>
            <a:r>
              <a:rPr lang="en-US" b="1" dirty="0" err="1" smtClean="0"/>
              <a:t>x_train</a:t>
            </a:r>
            <a:r>
              <a:rPr lang="en-US" b="1" dirty="0"/>
              <a:t>, </a:t>
            </a:r>
            <a:r>
              <a:rPr lang="en-US" b="1" dirty="0" err="1"/>
              <a:t>y_train</a:t>
            </a:r>
            <a:r>
              <a:rPr lang="en-US" b="1" dirty="0" smtClean="0"/>
              <a:t>)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marL="274320" lvl="1" indent="0">
              <a:buNone/>
            </a:pPr>
            <a:r>
              <a:rPr lang="en-US" sz="1800" b="1" dirty="0" smtClean="0"/>
              <a:t>Grid </a:t>
            </a:r>
            <a:r>
              <a:rPr lang="en-US" sz="1800" b="1" dirty="0"/>
              <a:t>Search Test Score (Random Forest): 0.0127226463104</a:t>
            </a:r>
          </a:p>
        </p:txBody>
      </p:sp>
    </p:spTree>
    <p:extLst>
      <p:ext uri="{BB962C8B-B14F-4D97-AF65-F5344CB8AC3E}">
        <p14:creationId xmlns:p14="http://schemas.microsoft.com/office/powerpoint/2010/main" val="19875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Model </a:t>
            </a:r>
            <a:r>
              <a:rPr lang="en-US" b="1" dirty="0" smtClean="0">
                <a:solidFill>
                  <a:srgbClr val="00B050"/>
                </a:solidFill>
              </a:rPr>
              <a:t>ensemble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models together to achieve better results.</a:t>
            </a:r>
          </a:p>
          <a:p>
            <a:endParaRPr lang="en-US" dirty="0"/>
          </a:p>
          <a:p>
            <a:r>
              <a:rPr lang="en-US" dirty="0" smtClean="0"/>
              <a:t>I did both methods(Voting and Bagging) but I will talk about the bagging method 	</a:t>
            </a:r>
          </a:p>
          <a:p>
            <a:pPr marL="0" indent="0" algn="ctr">
              <a:buNone/>
            </a:pPr>
            <a:r>
              <a:rPr lang="en-US" b="1" dirty="0" smtClean="0"/>
              <a:t>BAGGING</a:t>
            </a:r>
            <a:r>
              <a:rPr lang="en-US" dirty="0" smtClean="0"/>
              <a:t> method is used for classification and regression</a:t>
            </a:r>
          </a:p>
          <a:p>
            <a:r>
              <a:rPr lang="en-US" dirty="0" smtClean="0"/>
              <a:t>The point of it is to take </a:t>
            </a:r>
            <a:r>
              <a:rPr lang="en-US" dirty="0"/>
              <a:t>many random </a:t>
            </a:r>
            <a:r>
              <a:rPr lang="en-US" dirty="0" smtClean="0"/>
              <a:t>subsamples </a:t>
            </a:r>
            <a:r>
              <a:rPr lang="en-US" dirty="0"/>
              <a:t>and generate different models for </a:t>
            </a:r>
            <a:r>
              <a:rPr lang="en-US" dirty="0" smtClean="0"/>
              <a:t>each.</a:t>
            </a:r>
          </a:p>
          <a:p>
            <a:pPr marL="0" indent="0" algn="ctr">
              <a:buNone/>
            </a:pPr>
            <a:r>
              <a:rPr lang="en-US" b="1" dirty="0" smtClean="0"/>
              <a:t>My score was : </a:t>
            </a:r>
            <a:r>
              <a:rPr lang="mr-IN" b="1" dirty="0" smtClean="0"/>
              <a:t>[ </a:t>
            </a:r>
            <a:r>
              <a:rPr lang="mr-IN" b="1" dirty="0"/>
              <a:t>0.00430108  0.          0.          0.00643382  0.        </a:t>
            </a:r>
            <a:r>
              <a:rPr lang="mr-IN" b="1" dirty="0" smtClean="0"/>
              <a:t>]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Freedman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261308"/>
            <a:ext cx="10972799" cy="118872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BACKGROUND INFORMATION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24" y="1910368"/>
            <a:ext cx="4483100" cy="1752600"/>
          </a:xfrm>
        </p:spPr>
      </p:pic>
      <p:sp>
        <p:nvSpPr>
          <p:cNvPr id="5" name="TextBox 4"/>
          <p:cNvSpPr txBox="1"/>
          <p:nvPr/>
        </p:nvSpPr>
        <p:spPr>
          <a:xfrm>
            <a:off x="931025" y="3790800"/>
            <a:ext cx="99918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b="1" dirty="0" smtClean="0"/>
              <a:t>GOAL:</a:t>
            </a:r>
          </a:p>
          <a:p>
            <a:r>
              <a:rPr lang="en-US" dirty="0" smtClean="0"/>
              <a:t>I </a:t>
            </a:r>
            <a:r>
              <a:rPr lang="en-US" dirty="0"/>
              <a:t>want to explore what factors contributing to the crimes in these major cites. Also, I would want to use model building to predict the number of crimes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Predictor variables: </a:t>
            </a:r>
            <a:r>
              <a:rPr lang="en-US" dirty="0" smtClean="0"/>
              <a:t>the </a:t>
            </a:r>
            <a:r>
              <a:rPr lang="en-US" dirty="0"/>
              <a:t>population of that city, the number of non-whites in that city, the density of that </a:t>
            </a:r>
            <a:r>
              <a:rPr lang="en-US" dirty="0" smtClean="0"/>
              <a:t>city</a:t>
            </a:r>
          </a:p>
          <a:p>
            <a:endParaRPr lang="en-US" dirty="0" smtClean="0"/>
          </a:p>
          <a:p>
            <a:r>
              <a:rPr lang="en-US" b="1" dirty="0" smtClean="0"/>
              <a:t>Response variable: </a:t>
            </a:r>
            <a:r>
              <a:rPr lang="en-US" dirty="0" smtClean="0"/>
              <a:t>crime </a:t>
            </a:r>
            <a:r>
              <a:rPr lang="en-US" dirty="0"/>
              <a:t>rate of that city.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these variables could be a causing factor in the amount of crime the cities contain and that is my end mission to find </a:t>
            </a:r>
            <a:r>
              <a:rPr lang="en-US" dirty="0" smtClean="0"/>
              <a:t>out.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9541" y="1265362"/>
            <a:ext cx="879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Crime rate </a:t>
            </a:r>
            <a:r>
              <a:rPr lang="en-US" i="1" dirty="0"/>
              <a:t>of </a:t>
            </a:r>
            <a:r>
              <a:rPr lang="en-US" i="1" dirty="0" smtClean="0"/>
              <a:t>popular cities </a:t>
            </a:r>
            <a:r>
              <a:rPr lang="en-US" i="1" dirty="0"/>
              <a:t>in the mid 1900's.</a:t>
            </a:r>
          </a:p>
        </p:txBody>
      </p:sp>
    </p:spTree>
    <p:extLst>
      <p:ext uri="{BB962C8B-B14F-4D97-AF65-F5344CB8AC3E}">
        <p14:creationId xmlns:p14="http://schemas.microsoft.com/office/powerpoint/2010/main" val="1306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Models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preparation I had to perform on this data set was take out the NA’s which I did with </a:t>
            </a:r>
          </a:p>
          <a:p>
            <a:pPr marL="0" indent="0">
              <a:buNone/>
            </a:pPr>
            <a:r>
              <a:rPr lang="en-US" b="1" dirty="0" smtClean="0"/>
              <a:t>		freedman </a:t>
            </a:r>
            <a:r>
              <a:rPr lang="en-US" b="1" dirty="0"/>
              <a:t>= </a:t>
            </a:r>
            <a:r>
              <a:rPr lang="en-US" b="1" dirty="0" err="1"/>
              <a:t>freedman.fillna</a:t>
            </a:r>
            <a:r>
              <a:rPr lang="en-US" b="1" dirty="0"/>
              <a:t>(method ='</a:t>
            </a:r>
            <a:r>
              <a:rPr lang="en-US" b="1" dirty="0" err="1"/>
              <a:t>ffill</a:t>
            </a:r>
            <a:r>
              <a:rPr lang="en-US" b="1" dirty="0" smtClean="0"/>
              <a:t>')</a:t>
            </a:r>
          </a:p>
          <a:p>
            <a:pPr marL="0" indent="0" algn="ctr">
              <a:buNone/>
            </a:pPr>
            <a:r>
              <a:rPr lang="en-US" dirty="0" smtClean="0"/>
              <a:t>This method just basically fills the NA spots with the previous value in the data set</a:t>
            </a:r>
          </a:p>
          <a:p>
            <a:endParaRPr lang="en-US" b="1" dirty="0"/>
          </a:p>
          <a:p>
            <a:r>
              <a:rPr lang="en-US" b="1" dirty="0" smtClean="0"/>
              <a:t>BASELINE MODEL</a:t>
            </a:r>
          </a:p>
          <a:p>
            <a:pPr lvl="1"/>
            <a:r>
              <a:rPr lang="en-US" dirty="0"/>
              <a:t>MSE, MAE, R^2, EVS: [1350469.8871711888, 712.69331662228842, </a:t>
            </a:r>
            <a:r>
              <a:rPr lang="en-US" b="1" dirty="0"/>
              <a:t>-0.20270274643912134</a:t>
            </a:r>
            <a:r>
              <a:rPr lang="en-US" dirty="0"/>
              <a:t>, -</a:t>
            </a:r>
            <a:r>
              <a:rPr lang="en-US" dirty="0" smtClean="0"/>
              <a:t>0.20001700896834906]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Why negative R^2?</a:t>
            </a:r>
          </a:p>
          <a:p>
            <a:pPr marL="27432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R2 </a:t>
            </a:r>
            <a:r>
              <a:rPr lang="en-US" b="1" dirty="0"/>
              <a:t>is negative only because chosen model does not follow the trend of the </a:t>
            </a:r>
            <a:r>
              <a:rPr lang="en-US" b="1" dirty="0" smtClean="0"/>
              <a:t>data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68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1249</TotalTime>
  <Words>198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Garamond</vt:lpstr>
      <vt:lpstr>Mangal</vt:lpstr>
      <vt:lpstr>Arial</vt:lpstr>
      <vt:lpstr>Savon</vt:lpstr>
      <vt:lpstr>Salaries Data</vt:lpstr>
      <vt:lpstr>BACKGROUND INFORMATION</vt:lpstr>
      <vt:lpstr>Salaries</vt:lpstr>
      <vt:lpstr>Cross Validation</vt:lpstr>
      <vt:lpstr>Grid Search + Cross Validation with Random Forest</vt:lpstr>
      <vt:lpstr>Model ensemble</vt:lpstr>
      <vt:lpstr>Freedman Data</vt:lpstr>
      <vt:lpstr>BACKGROUND INFORMATION</vt:lpstr>
      <vt:lpstr>Models</vt:lpstr>
      <vt:lpstr>Predictions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Freda Osei (fosei)</dc:creator>
  <cp:lastModifiedBy>Freda Osei (fosei)</cp:lastModifiedBy>
  <cp:revision>18</cp:revision>
  <dcterms:created xsi:type="dcterms:W3CDTF">2017-12-14T21:17:53Z</dcterms:created>
  <dcterms:modified xsi:type="dcterms:W3CDTF">2017-12-15T18:07:09Z</dcterms:modified>
</cp:coreProperties>
</file>