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56" r:id="rId5"/>
    <p:sldId id="257" r:id="rId6"/>
    <p:sldId id="260" r:id="rId7"/>
    <p:sldId id="281" r:id="rId8"/>
    <p:sldId id="267" r:id="rId9"/>
    <p:sldId id="283" r:id="rId10"/>
    <p:sldId id="282" r:id="rId11"/>
    <p:sldId id="284" r:id="rId12"/>
    <p:sldId id="285" r:id="rId13"/>
    <p:sldId id="286" r:id="rId14"/>
    <p:sldId id="287" r:id="rId15"/>
    <p:sldId id="288" r:id="rId16"/>
    <p:sldId id="289" r:id="rId17"/>
    <p:sldId id="290" r:id="rId18"/>
    <p:sldId id="291" r:id="rId19"/>
    <p:sldId id="293" r:id="rId20"/>
    <p:sldId id="294" r:id="rId21"/>
    <p:sldId id="292" r:id="rId22"/>
    <p:sldId id="295" r:id="rId23"/>
    <p:sldId id="262" r:id="rId24"/>
    <p:sldId id="297" r:id="rId25"/>
    <p:sldId id="278" r:id="rId26"/>
    <p:sldId id="299" r:id="rId27"/>
    <p:sldId id="300" r:id="rId28"/>
    <p:sldId id="301" r:id="rId29"/>
    <p:sldId id="259" r:id="rId30"/>
    <p:sldId id="279" r:id="rId31"/>
    <p:sldId id="298" r:id="rId32"/>
    <p:sldId id="296" r:id="rId33"/>
    <p:sldId id="263" r:id="rId34"/>
    <p:sldId id="264" r:id="rId35"/>
    <p:sldId id="265" r:id="rId36"/>
    <p:sldId id="266" r:id="rId37"/>
    <p:sldId id="268" r:id="rId38"/>
    <p:sldId id="269" r:id="rId39"/>
    <p:sldId id="270" r:id="rId40"/>
    <p:sldId id="271" r:id="rId41"/>
    <p:sldId id="272" r:id="rId42"/>
    <p:sldId id="273" r:id="rId43"/>
    <p:sldId id="274" r:id="rId44"/>
    <p:sldId id="275" r:id="rId45"/>
    <p:sldId id="27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60"/>
            <p14:sldId id="281"/>
            <p14:sldId id="267"/>
            <p14:sldId id="283"/>
            <p14:sldId id="282"/>
            <p14:sldId id="284"/>
            <p14:sldId id="285"/>
            <p14:sldId id="286"/>
            <p14:sldId id="287"/>
            <p14:sldId id="288"/>
            <p14:sldId id="289"/>
            <p14:sldId id="290"/>
            <p14:sldId id="291"/>
            <p14:sldId id="293"/>
            <p14:sldId id="294"/>
            <p14:sldId id="292"/>
            <p14:sldId id="295"/>
            <p14:sldId id="262"/>
            <p14:sldId id="297"/>
            <p14:sldId id="278"/>
            <p14:sldId id="299"/>
            <p14:sldId id="300"/>
            <p14:sldId id="301"/>
          </p14:sldIdLst>
        </p14:section>
        <p14:section name="Closing" id="{49CB15AC-FD56-4AAC-8B8A-68CF2CB85A39}">
          <p14:sldIdLst>
            <p14:sldId id="259"/>
            <p14:sldId id="279"/>
          </p14:sldIdLst>
        </p14:section>
        <p14:section name="Example Slides" id="{D40DF97A-9355-449E-B0A8-867351E4EBAE}">
          <p14:sldIdLst>
            <p14:sldId id="298"/>
            <p14:sldId id="296"/>
            <p14:sldId id="263"/>
            <p14:sldId id="264"/>
            <p14:sldId id="265"/>
            <p14:sldId id="266"/>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0" autoAdjust="0"/>
    <p:restoredTop sz="75413" autoAdjust="0"/>
  </p:normalViewPr>
  <p:slideViewPr>
    <p:cSldViewPr snapToGrid="0">
      <p:cViewPr>
        <p:scale>
          <a:sx n="65" d="100"/>
          <a:sy n="65" d="100"/>
        </p:scale>
        <p:origin x="19" y="19"/>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7" d="100"/>
          <a:sy n="97" d="100"/>
        </p:scale>
        <p:origin x="3622" y="5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CCC3-18CC-4B70-9F8F-756BDB38F634}"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7FDCE-2063-4F6F-B2C0-63F2C3F23836}" type="slidenum">
              <a:rPr lang="en-US" smtClean="0"/>
              <a:t>‹#›</a:t>
            </a:fld>
            <a:endParaRPr lang="en-US"/>
          </a:p>
        </p:txBody>
      </p:sp>
    </p:spTree>
    <p:extLst>
      <p:ext uri="{BB962C8B-B14F-4D97-AF65-F5344CB8AC3E}">
        <p14:creationId xmlns:p14="http://schemas.microsoft.com/office/powerpoint/2010/main" val="111911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General Banter slide.  </a:t>
            </a:r>
          </a:p>
          <a:p>
            <a:r>
              <a:rPr lang="en-US" sz="1200" kern="1200" dirty="0">
                <a:solidFill>
                  <a:schemeClr val="tx1"/>
                </a:solidFill>
                <a:effectLst/>
                <a:latin typeface="+mn-lt"/>
                <a:ea typeface="+mn-ea"/>
                <a:cs typeface="+mn-cs"/>
              </a:rPr>
              <a:t>Who is familiar with this?  Who uses it currently?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(gauging the audience questions, probably no slide)  </a:t>
            </a:r>
          </a:p>
          <a:p>
            <a:r>
              <a:rPr lang="en-US" sz="1200" kern="1200" dirty="0">
                <a:solidFill>
                  <a:schemeClr val="tx1"/>
                </a:solidFill>
                <a:effectLst/>
                <a:latin typeface="+mn-lt"/>
                <a:ea typeface="+mn-ea"/>
                <a:cs typeface="+mn-cs"/>
              </a:rPr>
              <a:t>If you use it, How do you use it? Custom rules? Formatter?  What are you using it for today?  Do you plan to use it?</a:t>
            </a:r>
          </a:p>
          <a:p>
            <a:r>
              <a:rPr lang="en-US" sz="1200" kern="1200" dirty="0">
                <a:solidFill>
                  <a:schemeClr val="tx1"/>
                </a:solidFill>
                <a:effectLst/>
                <a:latin typeface="+mn-lt"/>
                <a:ea typeface="+mn-ea"/>
                <a:cs typeface="+mn-cs"/>
              </a:rPr>
              <a:t>A module that helps you adhere to coding "best practices".  Everyone codes a little bit differently but when it comes time for collaboration between team mates and the maintainability of code going forward it is important to adhere to agreed upon standards.  The PS Script analyzer can help you maintain high quality code and the code your peers / team.  Think of it as a grammar auto-correct for your scripts..</a:t>
            </a:r>
          </a:p>
          <a:p>
            <a:r>
              <a:rPr lang="en-US" sz="1200" kern="1200" dirty="0">
                <a:solidFill>
                  <a:schemeClr val="tx1"/>
                </a:solidFill>
                <a:effectLst/>
                <a:latin typeface="+mn-lt"/>
                <a:ea typeface="+mn-ea"/>
                <a:cs typeface="+mn-cs"/>
              </a:rPr>
              <a:t>The look and feel of your code should match across projects and from script to script.  Things like function layouts, names, module names, variable names,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all have the same "flavor" from script to script.  This is double important when working with teams Since you want ensure that your code is readable and maintainable in the long run.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3</a:t>
            </a:fld>
            <a:endParaRPr lang="en-US"/>
          </a:p>
        </p:txBody>
      </p:sp>
    </p:spTree>
    <p:extLst>
      <p:ext uri="{BB962C8B-B14F-4D97-AF65-F5344CB8AC3E}">
        <p14:creationId xmlns:p14="http://schemas.microsoft.com/office/powerpoint/2010/main" val="62252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AST conversion happens under the hood when you call the script analyzer.</a:t>
            </a:r>
          </a:p>
        </p:txBody>
      </p:sp>
      <p:sp>
        <p:nvSpPr>
          <p:cNvPr id="4" name="Slide Number Placeholder 3"/>
          <p:cNvSpPr>
            <a:spLocks noGrp="1"/>
          </p:cNvSpPr>
          <p:nvPr>
            <p:ph type="sldNum" sz="quarter" idx="10"/>
          </p:nvPr>
        </p:nvSpPr>
        <p:spPr/>
        <p:txBody>
          <a:bodyPr/>
          <a:lstStyle/>
          <a:p>
            <a:fld id="{9FF7FDCE-2063-4F6F-B2C0-63F2C3F23836}" type="slidenum">
              <a:rPr lang="en-US" smtClean="0"/>
              <a:t>16</a:t>
            </a:fld>
            <a:endParaRPr lang="en-US"/>
          </a:p>
        </p:txBody>
      </p:sp>
    </p:spTree>
    <p:extLst>
      <p:ext uri="{BB962C8B-B14F-4D97-AF65-F5344CB8AC3E}">
        <p14:creationId xmlns:p14="http://schemas.microsoft.com/office/powerpoint/2010/main" val="3605078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17</a:t>
            </a:fld>
            <a:endParaRPr lang="en-US"/>
          </a:p>
        </p:txBody>
      </p:sp>
    </p:spTree>
    <p:extLst>
      <p:ext uri="{BB962C8B-B14F-4D97-AF65-F5344CB8AC3E}">
        <p14:creationId xmlns:p14="http://schemas.microsoft.com/office/powerpoint/2010/main" val="156316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19</a:t>
            </a:fld>
            <a:endParaRPr lang="en-US"/>
          </a:p>
        </p:txBody>
      </p:sp>
    </p:spTree>
    <p:extLst>
      <p:ext uri="{BB962C8B-B14F-4D97-AF65-F5344CB8AC3E}">
        <p14:creationId xmlns:p14="http://schemas.microsoft.com/office/powerpoint/2010/main" val="123379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script blocks can take parameters?  Neato, right? </a:t>
            </a:r>
          </a:p>
          <a:p>
            <a:r>
              <a:rPr lang="en-US" sz="1200" kern="1200" dirty="0">
                <a:solidFill>
                  <a:schemeClr val="tx1"/>
                </a:solidFill>
                <a:effectLst/>
                <a:latin typeface="+mn-lt"/>
                <a:ea typeface="+mn-ea"/>
                <a:cs typeface="+mn-cs"/>
              </a:rPr>
              <a:t>There are a couple of different ways to do this. Some are elegant some are not.  We prefer using was we call the "predicate approach" to filter down a collection of AST objects into what we are looking for specifically.</a:t>
            </a:r>
          </a:p>
          <a:p>
            <a:r>
              <a:rPr lang="en-US" sz="1200" kern="1200" dirty="0">
                <a:solidFill>
                  <a:schemeClr val="tx1"/>
                </a:solidFill>
                <a:effectLst/>
                <a:latin typeface="+mn-lt"/>
                <a:ea typeface="+mn-ea"/>
                <a:cs typeface="+mn-cs"/>
              </a:rPr>
              <a:t>Getting only the AST objects you care about.  I recommend using this predicate approach.  You essentially define a script block that you will use as a search filter.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gives you a collections of the all the specific AST types you were looking for based on your predicate.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isn't the only do it, you can loop through each AST object instead of using </a:t>
            </a:r>
            <a:r>
              <a:rPr lang="en-US" sz="1200" kern="1200" dirty="0" err="1">
                <a:solidFill>
                  <a:schemeClr val="tx1"/>
                </a:solidFill>
                <a:effectLst/>
                <a:latin typeface="+mn-lt"/>
                <a:ea typeface="+mn-ea"/>
                <a:cs typeface="+mn-cs"/>
              </a:rPr>
              <a:t>FindAll</a:t>
            </a:r>
            <a:r>
              <a:rPr lang="en-US" sz="1200" kern="1200" dirty="0">
                <a:solidFill>
                  <a:schemeClr val="tx1"/>
                </a:solidFill>
                <a:effectLst/>
                <a:latin typeface="+mn-lt"/>
                <a:ea typeface="+mn-ea"/>
                <a:cs typeface="+mn-cs"/>
              </a:rPr>
              <a:t>(), and there are probably 100 other ways to do it.  But, the important thing is that you are consistent in how you do it from rule to rule. (maybe have a script analyzer rule for you rules.)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20</a:t>
            </a:fld>
            <a:endParaRPr lang="en-US"/>
          </a:p>
        </p:txBody>
      </p:sp>
    </p:spTree>
    <p:extLst>
      <p:ext uri="{BB962C8B-B14F-4D97-AF65-F5344CB8AC3E}">
        <p14:creationId xmlns:p14="http://schemas.microsoft.com/office/powerpoint/2010/main" val="72422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Psuedo</a:t>
            </a:r>
            <a:r>
              <a:rPr lang="en-US" sz="1200" kern="1200" dirty="0">
                <a:solidFill>
                  <a:schemeClr val="tx1"/>
                </a:solidFill>
                <a:effectLst/>
                <a:latin typeface="+mn-lt"/>
                <a:ea typeface="+mn-ea"/>
                <a:cs typeface="+mn-cs"/>
              </a:rPr>
              <a:t> Code - if this </a:t>
            </a:r>
            <a:r>
              <a:rPr lang="en-US" sz="1200" kern="1200" dirty="0" err="1">
                <a:solidFill>
                  <a:schemeClr val="tx1"/>
                </a:solidFill>
                <a:effectLst/>
                <a:latin typeface="+mn-lt"/>
                <a:ea typeface="+mn-ea"/>
                <a:cs typeface="+mn-cs"/>
              </a:rPr>
              <a:t>isnt</a:t>
            </a:r>
            <a:r>
              <a:rPr lang="en-US" sz="1200" kern="1200" dirty="0">
                <a:solidFill>
                  <a:schemeClr val="tx1"/>
                </a:solidFill>
                <a:effectLst/>
                <a:latin typeface="+mn-lt"/>
                <a:ea typeface="+mn-ea"/>
                <a:cs typeface="+mn-cs"/>
              </a:rPr>
              <a:t> what I am expecting, I am returning this diagnostic record back to you.</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Get familiar with Regular expressions.  It certainly helps.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 aware, not all AST objects have the same properties.  Functions and </a:t>
            </a:r>
            <a:r>
              <a:rPr lang="en-US" sz="1200" kern="1200" dirty="0" err="1">
                <a:solidFill>
                  <a:schemeClr val="tx1"/>
                </a:solidFill>
                <a:effectLst/>
                <a:latin typeface="+mn-lt"/>
                <a:ea typeface="+mn-ea"/>
                <a:cs typeface="+mn-cs"/>
              </a:rPr>
              <a:t>CommandObjects</a:t>
            </a:r>
            <a:r>
              <a:rPr lang="en-US" sz="1200" kern="1200" dirty="0">
                <a:solidFill>
                  <a:schemeClr val="tx1"/>
                </a:solidFill>
                <a:effectLst/>
                <a:latin typeface="+mn-lt"/>
                <a:ea typeface="+mn-ea"/>
                <a:cs typeface="+mn-cs"/>
              </a:rPr>
              <a:t> will have different properties for examples. i.e. </a:t>
            </a:r>
            <a:r>
              <a:rPr lang="en-US" sz="1200" kern="1200" dirty="0" err="1">
                <a:solidFill>
                  <a:schemeClr val="tx1"/>
                </a:solidFill>
                <a:effectLst/>
                <a:latin typeface="+mn-lt"/>
                <a:ea typeface="+mn-ea"/>
                <a:cs typeface="+mn-cs"/>
              </a:rPr>
              <a:t>Ast.Name</a:t>
            </a:r>
            <a:r>
              <a:rPr lang="en-US" sz="1200" kern="1200" dirty="0">
                <a:solidFill>
                  <a:schemeClr val="tx1"/>
                </a:solidFill>
                <a:effectLst/>
                <a:latin typeface="+mn-lt"/>
                <a:ea typeface="+mn-ea"/>
                <a:cs typeface="+mn-cs"/>
              </a:rPr>
              <a:t> above may not exist in whatever AST you are looking at.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21</a:t>
            </a:fld>
            <a:endParaRPr lang="en-US"/>
          </a:p>
        </p:txBody>
      </p:sp>
    </p:spTree>
    <p:extLst>
      <p:ext uri="{BB962C8B-B14F-4D97-AF65-F5344CB8AC3E}">
        <p14:creationId xmlns:p14="http://schemas.microsoft.com/office/powerpoint/2010/main" val="86758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Conversation - who hear likes the PowerShell |?  Yea?  Use it all the time?  Would you believe me when I tell you it is a slow burdensome memory hog and should be avoided? Talk about why the pipe sucks for a minute. </a:t>
            </a:r>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23</a:t>
            </a:fld>
            <a:endParaRPr lang="en-US"/>
          </a:p>
        </p:txBody>
      </p:sp>
    </p:spTree>
    <p:extLst>
      <p:ext uri="{BB962C8B-B14F-4D97-AF65-F5344CB8AC3E}">
        <p14:creationId xmlns:p14="http://schemas.microsoft.com/office/powerpoint/2010/main" val="2310626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Conversation - who hear likes the PowerShell |?  Yea?  Use it all the time?  Would you believe me when I tell you it is a slow burdensome memory hog and should be avoided? Talk about why the pipe sucks for a minute. </a:t>
            </a:r>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24</a:t>
            </a:fld>
            <a:endParaRPr lang="en-US"/>
          </a:p>
        </p:txBody>
      </p:sp>
    </p:spTree>
    <p:extLst>
      <p:ext uri="{BB962C8B-B14F-4D97-AF65-F5344CB8AC3E}">
        <p14:creationId xmlns:p14="http://schemas.microsoft.com/office/powerpoint/2010/main" val="255123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tip to Ryan Ephgrave</a:t>
            </a:r>
          </a:p>
        </p:txBody>
      </p:sp>
      <p:sp>
        <p:nvSpPr>
          <p:cNvPr id="4" name="Slide Number Placeholder 3"/>
          <p:cNvSpPr>
            <a:spLocks noGrp="1"/>
          </p:cNvSpPr>
          <p:nvPr>
            <p:ph type="sldNum" sz="quarter" idx="10"/>
          </p:nvPr>
        </p:nvSpPr>
        <p:spPr/>
        <p:txBody>
          <a:bodyPr/>
          <a:lstStyle/>
          <a:p>
            <a:fld id="{9FF7FDCE-2063-4F6F-B2C0-63F2C3F23836}" type="slidenum">
              <a:rPr lang="en-US" smtClean="0"/>
              <a:t>25</a:t>
            </a:fld>
            <a:endParaRPr lang="en-US"/>
          </a:p>
        </p:txBody>
      </p:sp>
    </p:spTree>
    <p:extLst>
      <p:ext uri="{BB962C8B-B14F-4D97-AF65-F5344CB8AC3E}">
        <p14:creationId xmlns:p14="http://schemas.microsoft.com/office/powerpoint/2010/main" val="19486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need high quality code this helps keep you accountable to that.  Everyone is human, mistakes get made after long hours of coding or late night sessions.  You don’t have defined coding standards yet?  What?  Why!?  (Heads up, few do).  That’s totally ok, outsource that responsibility to </a:t>
            </a:r>
            <a:r>
              <a:rPr lang="en-US" dirty="0" err="1"/>
              <a:t>microsoft</a:t>
            </a:r>
            <a:r>
              <a:rPr lang="en-US" dirty="0"/>
              <a:t> and let the </a:t>
            </a:r>
            <a:r>
              <a:rPr lang="en-US" dirty="0" err="1"/>
              <a:t>PSScriptAnalyzer</a:t>
            </a:r>
            <a:r>
              <a:rPr lang="en-US" dirty="0"/>
              <a:t> be your new PowerShell baseline.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 speed up your peer review by removing lots of simple and low hanging fruit.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F7FDCE-2063-4F6F-B2C0-63F2C3F23836}" type="slidenum">
              <a:rPr lang="en-US" smtClean="0"/>
              <a:t>4</a:t>
            </a:fld>
            <a:endParaRPr lang="en-US"/>
          </a:p>
        </p:txBody>
      </p:sp>
    </p:spTree>
    <p:extLst>
      <p:ext uri="{BB962C8B-B14F-4D97-AF65-F5344CB8AC3E}">
        <p14:creationId xmlns:p14="http://schemas.microsoft.com/office/powerpoint/2010/main" val="171129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create your own rules to match your needs or coding standards.  We are going to go into a deep dive about creating custom rules, but first let's take a look at some good examples of custom rules.</a:t>
            </a:r>
          </a:p>
        </p:txBody>
      </p:sp>
      <p:sp>
        <p:nvSpPr>
          <p:cNvPr id="4" name="Slide Number Placeholder 3"/>
          <p:cNvSpPr>
            <a:spLocks noGrp="1"/>
          </p:cNvSpPr>
          <p:nvPr>
            <p:ph type="sldNum" sz="quarter" idx="10"/>
          </p:nvPr>
        </p:nvSpPr>
        <p:spPr/>
        <p:txBody>
          <a:bodyPr/>
          <a:lstStyle/>
          <a:p>
            <a:fld id="{9FF7FDCE-2063-4F6F-B2C0-63F2C3F23836}" type="slidenum">
              <a:rPr lang="en-US" smtClean="0"/>
              <a:t>6</a:t>
            </a:fld>
            <a:endParaRPr lang="en-US"/>
          </a:p>
        </p:txBody>
      </p:sp>
    </p:spTree>
    <p:extLst>
      <p:ext uri="{BB962C8B-B14F-4D97-AF65-F5344CB8AC3E}">
        <p14:creationId xmlns:p14="http://schemas.microsoft.com/office/powerpoint/2010/main" val="316381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mainly to show a bunch of working examples to use as reference.  These are well constructed rules in actual PowerShell as opposed to compiled code.  The Microsoft supplied rules are all in c#. These is by far and away the greatest (and really, only source for script analyzer rules written in PowerShell.)   Seriously, there isn't must else out there that I would consider valuable information. </a:t>
            </a:r>
          </a:p>
        </p:txBody>
      </p:sp>
      <p:sp>
        <p:nvSpPr>
          <p:cNvPr id="4" name="Slide Number Placeholder 3"/>
          <p:cNvSpPr>
            <a:spLocks noGrp="1"/>
          </p:cNvSpPr>
          <p:nvPr>
            <p:ph type="sldNum" sz="quarter" idx="10"/>
          </p:nvPr>
        </p:nvSpPr>
        <p:spPr/>
        <p:txBody>
          <a:bodyPr/>
          <a:lstStyle/>
          <a:p>
            <a:fld id="{9FF7FDCE-2063-4F6F-B2C0-63F2C3F23836}" type="slidenum">
              <a:rPr lang="en-US" smtClean="0"/>
              <a:t>8</a:t>
            </a:fld>
            <a:endParaRPr lang="en-US"/>
          </a:p>
        </p:txBody>
      </p:sp>
    </p:spTree>
    <p:extLst>
      <p:ext uri="{BB962C8B-B14F-4D97-AF65-F5344CB8AC3E}">
        <p14:creationId xmlns:p14="http://schemas.microsoft.com/office/powerpoint/2010/main" val="129088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automate this. (Duh, its PowerShell)</a:t>
            </a:r>
          </a:p>
          <a:p>
            <a:r>
              <a:rPr lang="en-US" sz="1200" kern="1200" dirty="0">
                <a:solidFill>
                  <a:schemeClr val="tx1"/>
                </a:solidFill>
                <a:effectLst/>
                <a:latin typeface="+mn-lt"/>
                <a:ea typeface="+mn-ea"/>
                <a:cs typeface="+mn-cs"/>
              </a:rPr>
              <a:t>Run this against your entire repository on each check in.</a:t>
            </a:r>
          </a:p>
          <a:p>
            <a:r>
              <a:rPr lang="en-US" sz="1200" kern="1200" dirty="0">
                <a:solidFill>
                  <a:schemeClr val="tx1"/>
                </a:solidFill>
                <a:effectLst/>
                <a:latin typeface="+mn-lt"/>
                <a:ea typeface="+mn-ea"/>
                <a:cs typeface="+mn-cs"/>
              </a:rPr>
              <a:t>Run this against all your Cis in ConfigMgr. (win32_product)</a:t>
            </a:r>
          </a:p>
        </p:txBody>
      </p:sp>
      <p:sp>
        <p:nvSpPr>
          <p:cNvPr id="4" name="Slide Number Placeholder 3"/>
          <p:cNvSpPr>
            <a:spLocks noGrp="1"/>
          </p:cNvSpPr>
          <p:nvPr>
            <p:ph type="sldNum" sz="quarter" idx="10"/>
          </p:nvPr>
        </p:nvSpPr>
        <p:spPr/>
        <p:txBody>
          <a:bodyPr/>
          <a:lstStyle/>
          <a:p>
            <a:fld id="{9FF7FDCE-2063-4F6F-B2C0-63F2C3F23836}" type="slidenum">
              <a:rPr lang="en-US" smtClean="0"/>
              <a:t>10</a:t>
            </a:fld>
            <a:endParaRPr lang="en-US"/>
          </a:p>
        </p:txBody>
      </p:sp>
    </p:spTree>
    <p:extLst>
      <p:ext uri="{BB962C8B-B14F-4D97-AF65-F5344CB8AC3E}">
        <p14:creationId xmlns:p14="http://schemas.microsoft.com/office/powerpoint/2010/main" val="386465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need to follow the rules to publish code to </a:t>
            </a:r>
            <a:r>
              <a:rPr lang="en-US" sz="1200" kern="1200" dirty="0" err="1">
                <a:solidFill>
                  <a:schemeClr val="tx1"/>
                </a:solidFill>
                <a:effectLst/>
                <a:latin typeface="+mn-lt"/>
                <a:ea typeface="+mn-ea"/>
                <a:cs typeface="+mn-cs"/>
              </a:rPr>
              <a:t>ps</a:t>
            </a:r>
            <a:r>
              <a:rPr lang="en-US" sz="1200" kern="1200" dirty="0">
                <a:solidFill>
                  <a:schemeClr val="tx1"/>
                </a:solidFill>
                <a:effectLst/>
                <a:latin typeface="+mn-lt"/>
                <a:ea typeface="+mn-ea"/>
                <a:cs typeface="+mn-cs"/>
              </a:rPr>
              <a:t> gallery.  If you ever want to share your code beyond your organization you will need to follow these rules to the T, no exceptions.  The PowerShell gallery will automatically reject any code that does has any </a:t>
            </a:r>
            <a:r>
              <a:rPr lang="en-US" sz="1200" kern="1200" dirty="0" err="1">
                <a:solidFill>
                  <a:schemeClr val="tx1"/>
                </a:solidFill>
                <a:effectLst/>
                <a:latin typeface="+mn-lt"/>
                <a:ea typeface="+mn-ea"/>
                <a:cs typeface="+mn-cs"/>
              </a:rPr>
              <a:t>ps</a:t>
            </a:r>
            <a:r>
              <a:rPr lang="en-US" sz="1200" kern="1200" dirty="0">
                <a:solidFill>
                  <a:schemeClr val="tx1"/>
                </a:solidFill>
                <a:effectLst/>
                <a:latin typeface="+mn-lt"/>
                <a:ea typeface="+mn-ea"/>
                <a:cs typeface="+mn-cs"/>
              </a:rPr>
              <a:t> script analyzer rules violations.</a:t>
            </a:r>
          </a:p>
          <a:p>
            <a:r>
              <a:rPr lang="en-US" sz="1200" kern="1200" dirty="0">
                <a:solidFill>
                  <a:schemeClr val="tx1"/>
                </a:solidFill>
                <a:effectLst/>
                <a:latin typeface="+mn-lt"/>
                <a:ea typeface="+mn-ea"/>
                <a:cs typeface="+mn-cs"/>
              </a:rPr>
              <a:t>Safety!  You can do some really dangerous things with PowerShell, like clear text passwords. Unsigned scripts.  </a:t>
            </a:r>
          </a:p>
        </p:txBody>
      </p:sp>
      <p:sp>
        <p:nvSpPr>
          <p:cNvPr id="4" name="Slide Number Placeholder 3"/>
          <p:cNvSpPr>
            <a:spLocks noGrp="1"/>
          </p:cNvSpPr>
          <p:nvPr>
            <p:ph type="sldNum" sz="quarter" idx="10"/>
          </p:nvPr>
        </p:nvSpPr>
        <p:spPr/>
        <p:txBody>
          <a:bodyPr/>
          <a:lstStyle/>
          <a:p>
            <a:fld id="{9FF7FDCE-2063-4F6F-B2C0-63F2C3F23836}" type="slidenum">
              <a:rPr lang="en-US" smtClean="0"/>
              <a:t>12</a:t>
            </a:fld>
            <a:endParaRPr lang="en-US"/>
          </a:p>
        </p:txBody>
      </p:sp>
    </p:spTree>
    <p:extLst>
      <p:ext uri="{BB962C8B-B14F-4D97-AF65-F5344CB8AC3E}">
        <p14:creationId xmlns:p14="http://schemas.microsoft.com/office/powerpoint/2010/main" val="23718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F7FDCE-2063-4F6F-B2C0-63F2C3F23836}" type="slidenum">
              <a:rPr lang="en-US" smtClean="0"/>
              <a:t>13</a:t>
            </a:fld>
            <a:endParaRPr lang="en-US"/>
          </a:p>
        </p:txBody>
      </p:sp>
    </p:spTree>
    <p:extLst>
      <p:ext uri="{BB962C8B-B14F-4D97-AF65-F5344CB8AC3E}">
        <p14:creationId xmlns:p14="http://schemas.microsoft.com/office/powerpoint/2010/main" val="263231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 look at folder structure.</a:t>
            </a:r>
          </a:p>
          <a:p>
            <a:r>
              <a:rPr lang="en-US" dirty="0"/>
              <a:t>C:\source\repos\CustomPSScriptAnalyzerRules\ScriptAnalyzerRules\Rules\mmsPSScriptAnalyzerRules</a:t>
            </a:r>
          </a:p>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14</a:t>
            </a:fld>
            <a:endParaRPr lang="en-US"/>
          </a:p>
        </p:txBody>
      </p:sp>
    </p:spTree>
    <p:extLst>
      <p:ext uri="{BB962C8B-B14F-4D97-AF65-F5344CB8AC3E}">
        <p14:creationId xmlns:p14="http://schemas.microsoft.com/office/powerpoint/2010/main" val="1511264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FDCE-2063-4F6F-B2C0-63F2C3F23836}" type="slidenum">
              <a:rPr lang="en-US" smtClean="0"/>
              <a:t>15</a:t>
            </a:fld>
            <a:endParaRPr lang="en-US"/>
          </a:p>
        </p:txBody>
      </p:sp>
    </p:spTree>
    <p:extLst>
      <p:ext uri="{BB962C8B-B14F-4D97-AF65-F5344CB8AC3E}">
        <p14:creationId xmlns:p14="http://schemas.microsoft.com/office/powerpoint/2010/main" val="23979482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5.png"/><Relationship Id="rId17" Type="http://schemas.openxmlformats.org/officeDocument/2006/relationships/image" Target="../media/image26.jpg"/><Relationship Id="rId2" Type="http://schemas.openxmlformats.org/officeDocument/2006/relationships/image" Target="../media/image16.png"/><Relationship Id="rId16"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4.png"/><Relationship Id="rId5" Type="http://schemas.openxmlformats.org/officeDocument/2006/relationships/image" Target="../media/image19.png"/><Relationship Id="rId1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63B4AED-790C-4010-9C1A-F14EBD01C68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1475487" y="5785305"/>
            <a:ext cx="1853258" cy="443588"/>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592288" y="5579684"/>
            <a:ext cx="981305" cy="978362"/>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862457" y="5847071"/>
            <a:ext cx="2018404" cy="3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E6CFA4A-0738-468B-B22A-54DE127A1A4C}"/>
              </a:ext>
            </a:extLst>
          </p:cNvPr>
          <p:cNvPicPr>
            <a:picLocks noChangeAspect="1"/>
          </p:cNvPicPr>
          <p:nvPr userDrawn="1"/>
        </p:nvPicPr>
        <p:blipFill>
          <a:blip r:embed="rId8"/>
          <a:stretch>
            <a:fillRect/>
          </a:stretch>
        </p:blipFill>
        <p:spPr>
          <a:xfrm>
            <a:off x="4888758" y="5592376"/>
            <a:ext cx="2090805" cy="925574"/>
          </a:xfrm>
          <a:prstGeom prst="rect">
            <a:avLst/>
          </a:prstGeom>
        </p:spPr>
      </p:pic>
      <p:pic>
        <p:nvPicPr>
          <p:cNvPr id="6" name="Picture 5">
            <a:extLst>
              <a:ext uri="{FF2B5EF4-FFF2-40B4-BE49-F238E27FC236}">
                <a16:creationId xmlns:a16="http://schemas.microsoft.com/office/drawing/2014/main" id="{2FF99CC1-4CD7-42FA-A666-3BDD026A44AF}"/>
              </a:ext>
            </a:extLst>
          </p:cNvPr>
          <p:cNvPicPr>
            <a:picLocks noChangeAspect="1"/>
          </p:cNvPicPr>
          <p:nvPr userDrawn="1"/>
        </p:nvPicPr>
        <p:blipFill>
          <a:blip r:embed="rId9"/>
          <a:stretch>
            <a:fillRect/>
          </a:stretch>
        </p:blipFill>
        <p:spPr>
          <a:xfrm>
            <a:off x="7243106" y="5771641"/>
            <a:ext cx="2208280" cy="470917"/>
          </a:xfrm>
          <a:prstGeom prst="rect">
            <a:avLst/>
          </a:prstGeom>
        </p:spPr>
      </p:pic>
      <p:pic>
        <p:nvPicPr>
          <p:cNvPr id="18" name="Picture 17">
            <a:extLst>
              <a:ext uri="{FF2B5EF4-FFF2-40B4-BE49-F238E27FC236}">
                <a16:creationId xmlns:a16="http://schemas.microsoft.com/office/drawing/2014/main" id="{D9C0BC1D-38E4-4AC8-9ECF-AA73B75AE12D}"/>
              </a:ext>
            </a:extLst>
          </p:cNvPr>
          <p:cNvPicPr>
            <a:picLocks noChangeAspect="1"/>
          </p:cNvPicPr>
          <p:nvPr userDrawn="1"/>
        </p:nvPicPr>
        <p:blipFill>
          <a:blip r:embed="rId10"/>
          <a:stretch>
            <a:fillRect/>
          </a:stretch>
        </p:blipFill>
        <p:spPr>
          <a:xfrm>
            <a:off x="227045" y="5557393"/>
            <a:ext cx="981541" cy="969348"/>
          </a:xfrm>
          <a:prstGeom prst="rect">
            <a:avLst/>
          </a:prstGeom>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nsolas" panose="020B06090202040302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2" name="Picture 1"/>
          <p:cNvPicPr>
            <a:picLocks noChangeAspect="1"/>
          </p:cNvPicPr>
          <p:nvPr userDrawn="1"/>
        </p:nvPicPr>
        <p:blipFill>
          <a:blip r:embed="rId2"/>
          <a:stretch>
            <a:fillRect/>
          </a:stretch>
        </p:blipFill>
        <p:spPr>
          <a:xfrm>
            <a:off x="7397381" y="5849576"/>
            <a:ext cx="2061751" cy="577559"/>
          </a:xfrm>
          <a:prstGeom prst="rect">
            <a:avLst/>
          </a:prstGeom>
        </p:spPr>
      </p:pic>
      <p:pic>
        <p:nvPicPr>
          <p:cNvPr id="17" name="Picture 16"/>
          <p:cNvPicPr>
            <a:picLocks noChangeAspect="1"/>
          </p:cNvPicPr>
          <p:nvPr userDrawn="1"/>
        </p:nvPicPr>
        <p:blipFill>
          <a:blip r:embed="rId3"/>
          <a:stretch>
            <a:fillRect/>
          </a:stretch>
        </p:blipFill>
        <p:spPr>
          <a:xfrm>
            <a:off x="5258803" y="4781750"/>
            <a:ext cx="1674394" cy="710644"/>
          </a:xfrm>
          <a:prstGeom prst="rect">
            <a:avLst/>
          </a:prstGeom>
        </p:spPr>
      </p:pic>
      <p:pic>
        <p:nvPicPr>
          <p:cNvPr id="19" name="Picture 18"/>
          <p:cNvPicPr>
            <a:picLocks noChangeAspect="1"/>
          </p:cNvPicPr>
          <p:nvPr userDrawn="1"/>
        </p:nvPicPr>
        <p:blipFill>
          <a:blip r:embed="rId4"/>
          <a:stretch>
            <a:fillRect/>
          </a:stretch>
        </p:blipFill>
        <p:spPr>
          <a:xfrm>
            <a:off x="2674338" y="4958816"/>
            <a:ext cx="1935347" cy="356511"/>
          </a:xfrm>
          <a:prstGeom prst="rect">
            <a:avLst/>
          </a:prstGeom>
        </p:spPr>
      </p:pic>
      <p:pic>
        <p:nvPicPr>
          <p:cNvPr id="15" name="Picture 14">
            <a:extLst>
              <a:ext uri="{FF2B5EF4-FFF2-40B4-BE49-F238E27FC236}">
                <a16:creationId xmlns:a16="http://schemas.microsoft.com/office/drawing/2014/main" id="{4F39BC68-427F-4B6D-8158-8CBC68A58DB1}"/>
              </a:ext>
            </a:extLst>
          </p:cNvPr>
          <p:cNvPicPr>
            <a:picLocks noChangeAspect="1"/>
          </p:cNvPicPr>
          <p:nvPr userDrawn="1"/>
        </p:nvPicPr>
        <p:blipFill>
          <a:blip r:embed="rId5"/>
          <a:stretch>
            <a:fillRect/>
          </a:stretch>
        </p:blipFill>
        <p:spPr>
          <a:xfrm>
            <a:off x="9824995" y="4977406"/>
            <a:ext cx="1935347" cy="319332"/>
          </a:xfrm>
          <a:prstGeom prst="rect">
            <a:avLst/>
          </a:prstGeom>
        </p:spPr>
      </p:pic>
      <p:pic>
        <p:nvPicPr>
          <p:cNvPr id="28" name="Picture 27">
            <a:extLst>
              <a:ext uri="{FF2B5EF4-FFF2-40B4-BE49-F238E27FC236}">
                <a16:creationId xmlns:a16="http://schemas.microsoft.com/office/drawing/2014/main" id="{25BEE7EB-42F5-4304-BA8E-FE67B713D83A}"/>
              </a:ext>
            </a:extLst>
          </p:cNvPr>
          <p:cNvPicPr>
            <a:picLocks noChangeAspect="1"/>
          </p:cNvPicPr>
          <p:nvPr userDrawn="1"/>
        </p:nvPicPr>
        <p:blipFill>
          <a:blip r:embed="rId6"/>
          <a:stretch>
            <a:fillRect/>
          </a:stretch>
        </p:blipFill>
        <p:spPr>
          <a:xfrm>
            <a:off x="7623359" y="4781750"/>
            <a:ext cx="1587859" cy="793930"/>
          </a:xfrm>
          <a:prstGeom prst="rect">
            <a:avLst/>
          </a:prstGeom>
        </p:spPr>
      </p:pic>
      <p:pic>
        <p:nvPicPr>
          <p:cNvPr id="30" name="Picture 29">
            <a:extLst>
              <a:ext uri="{FF2B5EF4-FFF2-40B4-BE49-F238E27FC236}">
                <a16:creationId xmlns:a16="http://schemas.microsoft.com/office/drawing/2014/main" id="{4AC6535E-6EF3-4D2D-A418-97A92D13A00B}"/>
              </a:ext>
            </a:extLst>
          </p:cNvPr>
          <p:cNvPicPr>
            <a:picLocks noChangeAspect="1"/>
          </p:cNvPicPr>
          <p:nvPr userDrawn="1"/>
        </p:nvPicPr>
        <p:blipFill>
          <a:blip r:embed="rId7"/>
          <a:stretch>
            <a:fillRect/>
          </a:stretch>
        </p:blipFill>
        <p:spPr>
          <a:xfrm>
            <a:off x="9834592" y="5849576"/>
            <a:ext cx="1916152" cy="523748"/>
          </a:xfrm>
          <a:prstGeom prst="rect">
            <a:avLst/>
          </a:prstGeom>
        </p:spPr>
      </p:pic>
      <p:pic>
        <p:nvPicPr>
          <p:cNvPr id="32" name="Picture 31">
            <a:extLst>
              <a:ext uri="{FF2B5EF4-FFF2-40B4-BE49-F238E27FC236}">
                <a16:creationId xmlns:a16="http://schemas.microsoft.com/office/drawing/2014/main" id="{B2F49DFC-BC76-4106-9F17-17DEA581721C}"/>
              </a:ext>
            </a:extLst>
          </p:cNvPr>
          <p:cNvPicPr>
            <a:picLocks noChangeAspect="1"/>
          </p:cNvPicPr>
          <p:nvPr userDrawn="1"/>
        </p:nvPicPr>
        <p:blipFill>
          <a:blip r:embed="rId8"/>
          <a:stretch>
            <a:fillRect/>
          </a:stretch>
        </p:blipFill>
        <p:spPr>
          <a:xfrm>
            <a:off x="5406862" y="5761117"/>
            <a:ext cx="1459238" cy="877975"/>
          </a:xfrm>
          <a:prstGeom prst="rect">
            <a:avLst/>
          </a:prstGeom>
        </p:spPr>
      </p:pic>
      <p:pic>
        <p:nvPicPr>
          <p:cNvPr id="34" name="Picture 33">
            <a:extLst>
              <a:ext uri="{FF2B5EF4-FFF2-40B4-BE49-F238E27FC236}">
                <a16:creationId xmlns:a16="http://schemas.microsoft.com/office/drawing/2014/main" id="{5D5358FF-1631-4690-82A8-FC8DE6075CD7}"/>
              </a:ext>
            </a:extLst>
          </p:cNvPr>
          <p:cNvPicPr>
            <a:picLocks noChangeAspect="1"/>
          </p:cNvPicPr>
          <p:nvPr userDrawn="1"/>
        </p:nvPicPr>
        <p:blipFill>
          <a:blip r:embed="rId9"/>
          <a:stretch>
            <a:fillRect/>
          </a:stretch>
        </p:blipFill>
        <p:spPr>
          <a:xfrm>
            <a:off x="278834" y="4920893"/>
            <a:ext cx="1766295" cy="435686"/>
          </a:xfrm>
          <a:prstGeom prst="rect">
            <a:avLst/>
          </a:prstGeom>
        </p:spPr>
      </p:pic>
      <p:pic>
        <p:nvPicPr>
          <p:cNvPr id="35" name="Picture 34">
            <a:extLst>
              <a:ext uri="{FF2B5EF4-FFF2-40B4-BE49-F238E27FC236}">
                <a16:creationId xmlns:a16="http://schemas.microsoft.com/office/drawing/2014/main" id="{976D3A79-1271-4B72-90C3-E573DF23BE1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16329" y="3564905"/>
            <a:ext cx="981304" cy="970670"/>
          </a:xfrm>
          <a:prstGeom prst="rect">
            <a:avLst/>
          </a:prstGeom>
        </p:spPr>
      </p:pic>
      <p:pic>
        <p:nvPicPr>
          <p:cNvPr id="36" name="Picture 35">
            <a:extLst>
              <a:ext uri="{FF2B5EF4-FFF2-40B4-BE49-F238E27FC236}">
                <a16:creationId xmlns:a16="http://schemas.microsoft.com/office/drawing/2014/main" id="{6B7E5C2B-8C73-489F-8C5D-F3AB8FC9C756}"/>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b="23406"/>
          <a:stretch/>
        </p:blipFill>
        <p:spPr>
          <a:xfrm>
            <a:off x="1413962" y="3849942"/>
            <a:ext cx="1853258" cy="443588"/>
          </a:xfrm>
          <a:prstGeom prst="rect">
            <a:avLst/>
          </a:prstGeom>
        </p:spPr>
      </p:pic>
      <p:pic>
        <p:nvPicPr>
          <p:cNvPr id="37" name="Picture 36">
            <a:extLst>
              <a:ext uri="{FF2B5EF4-FFF2-40B4-BE49-F238E27FC236}">
                <a16:creationId xmlns:a16="http://schemas.microsoft.com/office/drawing/2014/main" id="{6D9DF3B4-7F8A-4CE4-A7EE-07767933E94C}"/>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581919" y="3582555"/>
            <a:ext cx="981305" cy="978362"/>
          </a:xfrm>
          <a:prstGeom prst="rect">
            <a:avLst/>
          </a:prstGeom>
        </p:spPr>
      </p:pic>
      <p:pic>
        <p:nvPicPr>
          <p:cNvPr id="38" name="Picture 8" descr="Image result for vmware logo transparent background">
            <a:extLst>
              <a:ext uri="{FF2B5EF4-FFF2-40B4-BE49-F238E27FC236}">
                <a16:creationId xmlns:a16="http://schemas.microsoft.com/office/drawing/2014/main" id="{DD458CA6-DE27-45A4-AC83-B4840C4B52C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80441" y="3905838"/>
            <a:ext cx="2035562" cy="33179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28413A63-F953-486A-99DE-51FB8F3D9901}"/>
              </a:ext>
            </a:extLst>
          </p:cNvPr>
          <p:cNvPicPr>
            <a:picLocks noChangeAspect="1"/>
          </p:cNvPicPr>
          <p:nvPr userDrawn="1"/>
        </p:nvPicPr>
        <p:blipFill>
          <a:blip r:embed="rId14"/>
          <a:stretch>
            <a:fillRect/>
          </a:stretch>
        </p:blipFill>
        <p:spPr>
          <a:xfrm>
            <a:off x="4877924" y="3587453"/>
            <a:ext cx="2090805" cy="925574"/>
          </a:xfrm>
          <a:prstGeom prst="rect">
            <a:avLst/>
          </a:prstGeom>
        </p:spPr>
      </p:pic>
      <p:pic>
        <p:nvPicPr>
          <p:cNvPr id="40" name="Picture 39">
            <a:extLst>
              <a:ext uri="{FF2B5EF4-FFF2-40B4-BE49-F238E27FC236}">
                <a16:creationId xmlns:a16="http://schemas.microsoft.com/office/drawing/2014/main" id="{974A4736-9A5A-42F3-BA98-479FA36FDEB2}"/>
              </a:ext>
            </a:extLst>
          </p:cNvPr>
          <p:cNvPicPr>
            <a:picLocks noChangeAspect="1"/>
          </p:cNvPicPr>
          <p:nvPr userDrawn="1"/>
        </p:nvPicPr>
        <p:blipFill>
          <a:blip r:embed="rId15"/>
          <a:stretch>
            <a:fillRect/>
          </a:stretch>
        </p:blipFill>
        <p:spPr>
          <a:xfrm>
            <a:off x="7195892" y="3766718"/>
            <a:ext cx="2208280" cy="470917"/>
          </a:xfrm>
          <a:prstGeom prst="rect">
            <a:avLst/>
          </a:prstGeom>
        </p:spPr>
      </p:pic>
      <p:pic>
        <p:nvPicPr>
          <p:cNvPr id="46" name="Picture 45">
            <a:extLst>
              <a:ext uri="{FF2B5EF4-FFF2-40B4-BE49-F238E27FC236}">
                <a16:creationId xmlns:a16="http://schemas.microsoft.com/office/drawing/2014/main" id="{477B0711-B001-45B4-9EE7-5D74AECF1E45}"/>
              </a:ext>
            </a:extLst>
          </p:cNvPr>
          <p:cNvPicPr>
            <a:picLocks noChangeAspect="1"/>
          </p:cNvPicPr>
          <p:nvPr userDrawn="1"/>
        </p:nvPicPr>
        <p:blipFill>
          <a:blip r:embed="rId16"/>
          <a:stretch>
            <a:fillRect/>
          </a:stretch>
        </p:blipFill>
        <p:spPr>
          <a:xfrm>
            <a:off x="278834" y="5849576"/>
            <a:ext cx="2032000" cy="635000"/>
          </a:xfrm>
          <a:prstGeom prst="rect">
            <a:avLst/>
          </a:prstGeom>
        </p:spPr>
      </p:pic>
      <p:pic>
        <p:nvPicPr>
          <p:cNvPr id="48" name="Picture 47">
            <a:extLst>
              <a:ext uri="{FF2B5EF4-FFF2-40B4-BE49-F238E27FC236}">
                <a16:creationId xmlns:a16="http://schemas.microsoft.com/office/drawing/2014/main" id="{252E3630-B6B4-443F-973A-FB8722481A1F}"/>
              </a:ext>
            </a:extLst>
          </p:cNvPr>
          <p:cNvPicPr>
            <a:picLocks noChangeAspect="1"/>
          </p:cNvPicPr>
          <p:nvPr userDrawn="1"/>
        </p:nvPicPr>
        <p:blipFill>
          <a:blip r:embed="rId17"/>
          <a:stretch>
            <a:fillRect/>
          </a:stretch>
        </p:blipFill>
        <p:spPr>
          <a:xfrm>
            <a:off x="2932481" y="5849576"/>
            <a:ext cx="1943100" cy="635000"/>
          </a:xfrm>
          <a:prstGeom prst="rect">
            <a:avLst/>
          </a:prstGeom>
        </p:spPr>
      </p:pic>
      <p:sp>
        <p:nvSpPr>
          <p:cNvPr id="5" name="Rectangle 4">
            <a:extLst>
              <a:ext uri="{FF2B5EF4-FFF2-40B4-BE49-F238E27FC236}">
                <a16:creationId xmlns:a16="http://schemas.microsoft.com/office/drawing/2014/main" id="{1D2AEFD4-E6D3-46FD-8FFB-2BE59ADF05A2}"/>
              </a:ext>
            </a:extLst>
          </p:cNvPr>
          <p:cNvSpPr/>
          <p:nvPr userDrawn="1"/>
        </p:nvSpPr>
        <p:spPr>
          <a:xfrm>
            <a:off x="902397" y="1281093"/>
            <a:ext cx="5124331"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Extended Q&amp;A</a:t>
            </a:r>
          </a:p>
        </p:txBody>
      </p:sp>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api/system.management.automation.scriptblock.ast?view=powershellsdk-1.1.0#System_Management_Automation_ScriptBlock_As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docs.microsoft.com/en-us/dotnet/api/system.management.automation.scriptblock?view=powershellsdk-1.1.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api/system.management.automation?view=powershellsdk-1.1.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microsoft.com/en-us/dotnet/api/system.management.automation.language?view=powershellsdk-1.1.0" TargetMode="External"/><Relationship Id="rId4" Type="http://schemas.openxmlformats.org/officeDocument/2006/relationships/hyperlink" Target="https://docs.microsoft.com/en-us/dotnet/api/system.management.automation.language.ast?view=powershellsdk-1.1.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fredbainbridge/CustomPSScriptAnalyzerRules"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61.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s>
</file>

<file path=ppt/slides/_rels/slide3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 Type="http://schemas.openxmlformats.org/officeDocument/2006/relationships/image" Target="../media/image64.png"/><Relationship Id="rId21" Type="http://schemas.openxmlformats.org/officeDocument/2006/relationships/image" Target="../media/image82.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2" Type="http://schemas.openxmlformats.org/officeDocument/2006/relationships/image" Target="../media/image63.png"/><Relationship Id="rId16" Type="http://schemas.openxmlformats.org/officeDocument/2006/relationships/image" Target="../media/image77.png"/><Relationship Id="rId20" Type="http://schemas.openxmlformats.org/officeDocument/2006/relationships/image" Target="../media/image81.png"/><Relationship Id="rId29"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67.png"/><Relationship Id="rId11" Type="http://schemas.openxmlformats.org/officeDocument/2006/relationships/image" Target="../media/image72.png"/><Relationship Id="rId24" Type="http://schemas.openxmlformats.org/officeDocument/2006/relationships/image" Target="../media/image85.png"/><Relationship Id="rId5" Type="http://schemas.openxmlformats.org/officeDocument/2006/relationships/image" Target="../media/image66.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89.png"/><Relationship Id="rId10" Type="http://schemas.openxmlformats.org/officeDocument/2006/relationships/image" Target="../media/image71.png"/><Relationship Id="rId19" Type="http://schemas.openxmlformats.org/officeDocument/2006/relationships/image" Target="../media/image80.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png"/><Relationship Id="rId30" Type="http://schemas.openxmlformats.org/officeDocument/2006/relationships/image" Target="../media/image91.png"/></Relationships>
</file>

<file path=ppt/slides/_rels/slide3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108.png"/><Relationship Id="rId26" Type="http://schemas.openxmlformats.org/officeDocument/2006/relationships/image" Target="../media/image116.png"/><Relationship Id="rId3" Type="http://schemas.openxmlformats.org/officeDocument/2006/relationships/image" Target="../media/image93.png"/><Relationship Id="rId21" Type="http://schemas.openxmlformats.org/officeDocument/2006/relationships/image" Target="../media/image111.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7.png"/><Relationship Id="rId25" Type="http://schemas.openxmlformats.org/officeDocument/2006/relationships/image" Target="../media/image115.png"/><Relationship Id="rId2" Type="http://schemas.openxmlformats.org/officeDocument/2006/relationships/image" Target="../media/image92.png"/><Relationship Id="rId16" Type="http://schemas.openxmlformats.org/officeDocument/2006/relationships/image" Target="../media/image106.png"/><Relationship Id="rId20"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114.png"/><Relationship Id="rId5" Type="http://schemas.openxmlformats.org/officeDocument/2006/relationships/image" Target="../media/image95.png"/><Relationship Id="rId15" Type="http://schemas.openxmlformats.org/officeDocument/2006/relationships/image" Target="../media/image105.png"/><Relationship Id="rId23" Type="http://schemas.openxmlformats.org/officeDocument/2006/relationships/image" Target="../media/image113.png"/><Relationship Id="rId28" Type="http://schemas.openxmlformats.org/officeDocument/2006/relationships/image" Target="../media/image118.png"/><Relationship Id="rId10" Type="http://schemas.openxmlformats.org/officeDocument/2006/relationships/image" Target="../media/image100.png"/><Relationship Id="rId19" Type="http://schemas.openxmlformats.org/officeDocument/2006/relationships/image" Target="../media/image109.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4.png"/><Relationship Id="rId22" Type="http://schemas.openxmlformats.org/officeDocument/2006/relationships/image" Target="../media/image112.png"/><Relationship Id="rId27" Type="http://schemas.openxmlformats.org/officeDocument/2006/relationships/image" Target="../media/image117.png"/></Relationships>
</file>

<file path=ppt/slides/_rels/slide37.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26" Type="http://schemas.openxmlformats.org/officeDocument/2006/relationships/image" Target="../media/image143.png"/><Relationship Id="rId3" Type="http://schemas.openxmlformats.org/officeDocument/2006/relationships/image" Target="../media/image120.png"/><Relationship Id="rId21" Type="http://schemas.openxmlformats.org/officeDocument/2006/relationships/image" Target="../media/image138.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5" Type="http://schemas.openxmlformats.org/officeDocument/2006/relationships/image" Target="../media/image142.png"/><Relationship Id="rId2" Type="http://schemas.openxmlformats.org/officeDocument/2006/relationships/image" Target="../media/image119.png"/><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23.png"/><Relationship Id="rId11" Type="http://schemas.openxmlformats.org/officeDocument/2006/relationships/image" Target="../media/image128.png"/><Relationship Id="rId24" Type="http://schemas.openxmlformats.org/officeDocument/2006/relationships/image" Target="../media/image141.png"/><Relationship Id="rId5" Type="http://schemas.openxmlformats.org/officeDocument/2006/relationships/image" Target="../media/image122.png"/><Relationship Id="rId15" Type="http://schemas.openxmlformats.org/officeDocument/2006/relationships/image" Target="../media/image132.png"/><Relationship Id="rId23" Type="http://schemas.openxmlformats.org/officeDocument/2006/relationships/image" Target="../media/image140.png"/><Relationship Id="rId28" Type="http://schemas.openxmlformats.org/officeDocument/2006/relationships/image" Target="../media/image145.png"/><Relationship Id="rId10" Type="http://schemas.openxmlformats.org/officeDocument/2006/relationships/image" Target="../media/image127.png"/><Relationship Id="rId19" Type="http://schemas.openxmlformats.org/officeDocument/2006/relationships/image" Target="../media/image136.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 Id="rId22" Type="http://schemas.openxmlformats.org/officeDocument/2006/relationships/image" Target="../media/image139.png"/><Relationship Id="rId27" Type="http://schemas.openxmlformats.org/officeDocument/2006/relationships/image" Target="../media/image144.png"/></Relationships>
</file>

<file path=ppt/slides/_rels/slide38.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7.png"/><Relationship Id="rId18" Type="http://schemas.openxmlformats.org/officeDocument/2006/relationships/image" Target="../media/image162.png"/><Relationship Id="rId26" Type="http://schemas.openxmlformats.org/officeDocument/2006/relationships/image" Target="../media/image170.png"/><Relationship Id="rId3" Type="http://schemas.openxmlformats.org/officeDocument/2006/relationships/image" Target="../media/image147.png"/><Relationship Id="rId21" Type="http://schemas.openxmlformats.org/officeDocument/2006/relationships/image" Target="../media/image165.png"/><Relationship Id="rId7" Type="http://schemas.openxmlformats.org/officeDocument/2006/relationships/image" Target="../media/image151.png"/><Relationship Id="rId12" Type="http://schemas.openxmlformats.org/officeDocument/2006/relationships/image" Target="../media/image156.png"/><Relationship Id="rId17" Type="http://schemas.openxmlformats.org/officeDocument/2006/relationships/image" Target="../media/image161.png"/><Relationship Id="rId25" Type="http://schemas.openxmlformats.org/officeDocument/2006/relationships/image" Target="../media/image169.png"/><Relationship Id="rId2" Type="http://schemas.openxmlformats.org/officeDocument/2006/relationships/image" Target="../media/image146.png"/><Relationship Id="rId16" Type="http://schemas.openxmlformats.org/officeDocument/2006/relationships/image" Target="../media/image160.png"/><Relationship Id="rId20"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155.png"/><Relationship Id="rId24" Type="http://schemas.openxmlformats.org/officeDocument/2006/relationships/image" Target="../media/image168.png"/><Relationship Id="rId5" Type="http://schemas.openxmlformats.org/officeDocument/2006/relationships/image" Target="../media/image149.png"/><Relationship Id="rId15" Type="http://schemas.openxmlformats.org/officeDocument/2006/relationships/image" Target="../media/image159.png"/><Relationship Id="rId23" Type="http://schemas.openxmlformats.org/officeDocument/2006/relationships/image" Target="../media/image167.png"/><Relationship Id="rId28" Type="http://schemas.openxmlformats.org/officeDocument/2006/relationships/image" Target="../media/image172.png"/><Relationship Id="rId10" Type="http://schemas.openxmlformats.org/officeDocument/2006/relationships/image" Target="../media/image154.png"/><Relationship Id="rId19" Type="http://schemas.openxmlformats.org/officeDocument/2006/relationships/image" Target="../media/image163.png"/><Relationship Id="rId4" Type="http://schemas.openxmlformats.org/officeDocument/2006/relationships/image" Target="../media/image148.png"/><Relationship Id="rId9" Type="http://schemas.openxmlformats.org/officeDocument/2006/relationships/image" Target="../media/image153.png"/><Relationship Id="rId14" Type="http://schemas.openxmlformats.org/officeDocument/2006/relationships/image" Target="../media/image158.png"/><Relationship Id="rId22" Type="http://schemas.openxmlformats.org/officeDocument/2006/relationships/image" Target="../media/image166.png"/><Relationship Id="rId27" Type="http://schemas.openxmlformats.org/officeDocument/2006/relationships/image" Target="../media/image171.png"/></Relationships>
</file>

<file path=ppt/slides/_rels/slide39.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18" Type="http://schemas.openxmlformats.org/officeDocument/2006/relationships/image" Target="../media/image189.png"/><Relationship Id="rId26" Type="http://schemas.openxmlformats.org/officeDocument/2006/relationships/image" Target="../media/image197.png"/><Relationship Id="rId3" Type="http://schemas.openxmlformats.org/officeDocument/2006/relationships/image" Target="../media/image174.png"/><Relationship Id="rId21" Type="http://schemas.openxmlformats.org/officeDocument/2006/relationships/image" Target="../media/image192.png"/><Relationship Id="rId7" Type="http://schemas.openxmlformats.org/officeDocument/2006/relationships/image" Target="../media/image178.png"/><Relationship Id="rId12" Type="http://schemas.openxmlformats.org/officeDocument/2006/relationships/image" Target="../media/image183.png"/><Relationship Id="rId17" Type="http://schemas.openxmlformats.org/officeDocument/2006/relationships/image" Target="../media/image188.png"/><Relationship Id="rId25" Type="http://schemas.openxmlformats.org/officeDocument/2006/relationships/image" Target="../media/image196.png"/><Relationship Id="rId2" Type="http://schemas.openxmlformats.org/officeDocument/2006/relationships/image" Target="../media/image173.png"/><Relationship Id="rId16" Type="http://schemas.openxmlformats.org/officeDocument/2006/relationships/image" Target="../media/image187.png"/><Relationship Id="rId20"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177.png"/><Relationship Id="rId11" Type="http://schemas.openxmlformats.org/officeDocument/2006/relationships/image" Target="../media/image182.png"/><Relationship Id="rId24" Type="http://schemas.openxmlformats.org/officeDocument/2006/relationships/image" Target="../media/image195.png"/><Relationship Id="rId5" Type="http://schemas.openxmlformats.org/officeDocument/2006/relationships/image" Target="../media/image176.png"/><Relationship Id="rId15" Type="http://schemas.openxmlformats.org/officeDocument/2006/relationships/image" Target="../media/image186.png"/><Relationship Id="rId23" Type="http://schemas.openxmlformats.org/officeDocument/2006/relationships/image" Target="../media/image194.png"/><Relationship Id="rId28" Type="http://schemas.openxmlformats.org/officeDocument/2006/relationships/image" Target="../media/image199.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5.png"/><Relationship Id="rId9" Type="http://schemas.openxmlformats.org/officeDocument/2006/relationships/image" Target="../media/image180.png"/><Relationship Id="rId14" Type="http://schemas.openxmlformats.org/officeDocument/2006/relationships/image" Target="../media/image185.png"/><Relationship Id="rId22" Type="http://schemas.openxmlformats.org/officeDocument/2006/relationships/image" Target="../media/image193.png"/><Relationship Id="rId27" Type="http://schemas.openxmlformats.org/officeDocument/2006/relationships/image" Target="../media/image19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206.png"/><Relationship Id="rId13" Type="http://schemas.openxmlformats.org/officeDocument/2006/relationships/image" Target="../media/image211.png"/><Relationship Id="rId18" Type="http://schemas.openxmlformats.org/officeDocument/2006/relationships/image" Target="../media/image216.png"/><Relationship Id="rId26" Type="http://schemas.openxmlformats.org/officeDocument/2006/relationships/image" Target="../media/image224.png"/><Relationship Id="rId3" Type="http://schemas.openxmlformats.org/officeDocument/2006/relationships/image" Target="../media/image201.png"/><Relationship Id="rId21" Type="http://schemas.openxmlformats.org/officeDocument/2006/relationships/image" Target="../media/image219.png"/><Relationship Id="rId7" Type="http://schemas.openxmlformats.org/officeDocument/2006/relationships/image" Target="../media/image205.png"/><Relationship Id="rId12" Type="http://schemas.openxmlformats.org/officeDocument/2006/relationships/image" Target="../media/image210.png"/><Relationship Id="rId17" Type="http://schemas.openxmlformats.org/officeDocument/2006/relationships/image" Target="../media/image215.png"/><Relationship Id="rId25" Type="http://schemas.openxmlformats.org/officeDocument/2006/relationships/image" Target="../media/image223.png"/><Relationship Id="rId2" Type="http://schemas.openxmlformats.org/officeDocument/2006/relationships/image" Target="../media/image200.png"/><Relationship Id="rId16" Type="http://schemas.openxmlformats.org/officeDocument/2006/relationships/image" Target="../media/image214.png"/><Relationship Id="rId20" Type="http://schemas.openxmlformats.org/officeDocument/2006/relationships/image" Target="../media/image218.png"/><Relationship Id="rId1" Type="http://schemas.openxmlformats.org/officeDocument/2006/relationships/slideLayout" Target="../slideLayouts/slideLayout7.xml"/><Relationship Id="rId6" Type="http://schemas.openxmlformats.org/officeDocument/2006/relationships/image" Target="../media/image204.png"/><Relationship Id="rId11" Type="http://schemas.openxmlformats.org/officeDocument/2006/relationships/image" Target="../media/image209.png"/><Relationship Id="rId24" Type="http://schemas.openxmlformats.org/officeDocument/2006/relationships/image" Target="../media/image222.png"/><Relationship Id="rId5" Type="http://schemas.openxmlformats.org/officeDocument/2006/relationships/image" Target="../media/image203.png"/><Relationship Id="rId15" Type="http://schemas.openxmlformats.org/officeDocument/2006/relationships/image" Target="../media/image213.png"/><Relationship Id="rId23" Type="http://schemas.openxmlformats.org/officeDocument/2006/relationships/image" Target="../media/image221.png"/><Relationship Id="rId28" Type="http://schemas.openxmlformats.org/officeDocument/2006/relationships/image" Target="../media/image226.png"/><Relationship Id="rId10" Type="http://schemas.openxmlformats.org/officeDocument/2006/relationships/image" Target="../media/image208.png"/><Relationship Id="rId19" Type="http://schemas.openxmlformats.org/officeDocument/2006/relationships/image" Target="../media/image217.png"/><Relationship Id="rId4" Type="http://schemas.openxmlformats.org/officeDocument/2006/relationships/image" Target="../media/image202.png"/><Relationship Id="rId9" Type="http://schemas.openxmlformats.org/officeDocument/2006/relationships/image" Target="../media/image207.png"/><Relationship Id="rId14" Type="http://schemas.openxmlformats.org/officeDocument/2006/relationships/image" Target="../media/image212.png"/><Relationship Id="rId22" Type="http://schemas.openxmlformats.org/officeDocument/2006/relationships/image" Target="../media/image220.png"/><Relationship Id="rId27" Type="http://schemas.openxmlformats.org/officeDocument/2006/relationships/image" Target="../media/image225.png"/></Relationships>
</file>

<file path=ppt/slides/_rels/slide41.xml.rels><?xml version="1.0" encoding="UTF-8" standalone="yes"?>
<Relationships xmlns="http://schemas.openxmlformats.org/package/2006/relationships"><Relationship Id="rId8" Type="http://schemas.openxmlformats.org/officeDocument/2006/relationships/image" Target="../media/image233.png"/><Relationship Id="rId13" Type="http://schemas.openxmlformats.org/officeDocument/2006/relationships/image" Target="../media/image238.png"/><Relationship Id="rId18" Type="http://schemas.openxmlformats.org/officeDocument/2006/relationships/image" Target="../media/image243.png"/><Relationship Id="rId3" Type="http://schemas.openxmlformats.org/officeDocument/2006/relationships/image" Target="../media/image228.png"/><Relationship Id="rId21" Type="http://schemas.openxmlformats.org/officeDocument/2006/relationships/image" Target="../media/image246.png"/><Relationship Id="rId7" Type="http://schemas.openxmlformats.org/officeDocument/2006/relationships/image" Target="../media/image232.png"/><Relationship Id="rId12" Type="http://schemas.openxmlformats.org/officeDocument/2006/relationships/image" Target="../media/image237.png"/><Relationship Id="rId17" Type="http://schemas.openxmlformats.org/officeDocument/2006/relationships/image" Target="../media/image242.png"/><Relationship Id="rId2" Type="http://schemas.openxmlformats.org/officeDocument/2006/relationships/image" Target="../media/image227.png"/><Relationship Id="rId16" Type="http://schemas.openxmlformats.org/officeDocument/2006/relationships/image" Target="../media/image241.png"/><Relationship Id="rId20" Type="http://schemas.openxmlformats.org/officeDocument/2006/relationships/image" Target="../media/image245.png"/><Relationship Id="rId1" Type="http://schemas.openxmlformats.org/officeDocument/2006/relationships/slideLayout" Target="../slideLayouts/slideLayout7.xml"/><Relationship Id="rId6" Type="http://schemas.openxmlformats.org/officeDocument/2006/relationships/image" Target="../media/image231.png"/><Relationship Id="rId11" Type="http://schemas.openxmlformats.org/officeDocument/2006/relationships/image" Target="../media/image236.png"/><Relationship Id="rId5" Type="http://schemas.openxmlformats.org/officeDocument/2006/relationships/image" Target="../media/image230.png"/><Relationship Id="rId15" Type="http://schemas.openxmlformats.org/officeDocument/2006/relationships/image" Target="../media/image240.png"/><Relationship Id="rId23" Type="http://schemas.openxmlformats.org/officeDocument/2006/relationships/image" Target="../media/image248.png"/><Relationship Id="rId10" Type="http://schemas.openxmlformats.org/officeDocument/2006/relationships/image" Target="../media/image235.png"/><Relationship Id="rId19" Type="http://schemas.openxmlformats.org/officeDocument/2006/relationships/image" Target="../media/image244.png"/><Relationship Id="rId4" Type="http://schemas.openxmlformats.org/officeDocument/2006/relationships/image" Target="../media/image229.png"/><Relationship Id="rId9" Type="http://schemas.openxmlformats.org/officeDocument/2006/relationships/image" Target="../media/image234.png"/><Relationship Id="rId14" Type="http://schemas.openxmlformats.org/officeDocument/2006/relationships/image" Target="../media/image239.png"/><Relationship Id="rId22" Type="http://schemas.openxmlformats.org/officeDocument/2006/relationships/image" Target="../media/image247.png"/></Relationships>
</file>

<file path=ppt/slides/_rels/slide42.xml.rels><?xml version="1.0" encoding="UTF-8" standalone="yes"?>
<Relationships xmlns="http://schemas.openxmlformats.org/package/2006/relationships"><Relationship Id="rId8" Type="http://schemas.openxmlformats.org/officeDocument/2006/relationships/image" Target="../media/image255.png"/><Relationship Id="rId13" Type="http://schemas.openxmlformats.org/officeDocument/2006/relationships/image" Target="../media/image260.png"/><Relationship Id="rId3" Type="http://schemas.openxmlformats.org/officeDocument/2006/relationships/image" Target="../media/image250.png"/><Relationship Id="rId7" Type="http://schemas.openxmlformats.org/officeDocument/2006/relationships/image" Target="../media/image254.png"/><Relationship Id="rId12" Type="http://schemas.openxmlformats.org/officeDocument/2006/relationships/image" Target="../media/image259.png"/><Relationship Id="rId2" Type="http://schemas.openxmlformats.org/officeDocument/2006/relationships/image" Target="../media/image249.png"/><Relationship Id="rId16" Type="http://schemas.openxmlformats.org/officeDocument/2006/relationships/image" Target="../media/image263.png"/><Relationship Id="rId1" Type="http://schemas.openxmlformats.org/officeDocument/2006/relationships/slideLayout" Target="../slideLayouts/slideLayout7.xml"/><Relationship Id="rId6" Type="http://schemas.openxmlformats.org/officeDocument/2006/relationships/image" Target="../media/image253.png"/><Relationship Id="rId11" Type="http://schemas.openxmlformats.org/officeDocument/2006/relationships/image" Target="../media/image258.png"/><Relationship Id="rId5" Type="http://schemas.openxmlformats.org/officeDocument/2006/relationships/image" Target="../media/image252.png"/><Relationship Id="rId15" Type="http://schemas.openxmlformats.org/officeDocument/2006/relationships/image" Target="../media/image262.png"/><Relationship Id="rId10" Type="http://schemas.openxmlformats.org/officeDocument/2006/relationships/image" Target="../media/image257.png"/><Relationship Id="rId4" Type="http://schemas.openxmlformats.org/officeDocument/2006/relationships/image" Target="../media/image251.png"/><Relationship Id="rId9" Type="http://schemas.openxmlformats.org/officeDocument/2006/relationships/image" Target="../media/image256.png"/><Relationship Id="rId14" Type="http://schemas.openxmlformats.org/officeDocument/2006/relationships/image" Target="../media/image261.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fredbainbridge/CustomPSScriptAnalyzerRules"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owerShell/PSScriptAnalyzer/tree/development/Tests/Engine/CommunityAnalyzerRul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PowerShell Script Analyzer Rules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t>Wells Fargo</a:t>
            </a:r>
          </a:p>
        </p:txBody>
      </p:sp>
      <p:sp>
        <p:nvSpPr>
          <p:cNvPr id="7" name="Text Placeholder 6"/>
          <p:cNvSpPr>
            <a:spLocks noGrp="1"/>
          </p:cNvSpPr>
          <p:nvPr>
            <p:ph type="body" sz="quarter" idx="11"/>
          </p:nvPr>
        </p:nvSpPr>
        <p:spPr/>
        <p:txBody>
          <a:bodyPr>
            <a:normAutofit/>
          </a:bodyPr>
          <a:lstStyle/>
          <a:p>
            <a:r>
              <a:rPr lang="en-US" dirty="0"/>
              <a:t>Jeff Scripter</a:t>
            </a:r>
          </a:p>
          <a:p>
            <a:r>
              <a:rPr lang="en-US" dirty="0"/>
              <a:t>mnscug.org</a:t>
            </a:r>
          </a:p>
          <a:p>
            <a:r>
              <a:rPr lang="en-US" dirty="0"/>
              <a:t>Wells Fargo</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More Reasons Why!</a:t>
            </a:r>
          </a:p>
        </p:txBody>
      </p:sp>
      <p:sp>
        <p:nvSpPr>
          <p:cNvPr id="5" name="Text Placeholder 4"/>
          <p:cNvSpPr>
            <a:spLocks noGrp="1"/>
          </p:cNvSpPr>
          <p:nvPr>
            <p:ph type="body" idx="1"/>
          </p:nvPr>
        </p:nvSpPr>
        <p:spPr/>
        <p:txBody>
          <a:bodyPr/>
          <a:lstStyle/>
          <a:p>
            <a:r>
              <a:rPr lang="en-US" dirty="0"/>
              <a:t>You can automate all of this. (Duh, its PowerShell)</a:t>
            </a:r>
          </a:p>
        </p:txBody>
      </p:sp>
    </p:spTree>
    <p:extLst>
      <p:ext uri="{BB962C8B-B14F-4D97-AF65-F5344CB8AC3E}">
        <p14:creationId xmlns:p14="http://schemas.microsoft.com/office/powerpoint/2010/main" val="381205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fontScale="92500" lnSpcReduction="10000"/>
          </a:bodyPr>
          <a:lstStyle/>
          <a:p>
            <a:r>
              <a:rPr lang="en-US" dirty="0"/>
              <a:t>Demo! Short Variable Names</a:t>
            </a:r>
          </a:p>
          <a:p>
            <a:r>
              <a:rPr lang="en-US" dirty="0"/>
              <a:t>$</a:t>
            </a:r>
            <a:r>
              <a:rPr lang="en-US" dirty="0" err="1"/>
              <a:t>i</a:t>
            </a:r>
            <a:r>
              <a:rPr lang="en-US" dirty="0"/>
              <a:t> see what you did there.</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149851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 More Reasons Why!</a:t>
            </a:r>
          </a:p>
        </p:txBody>
      </p:sp>
      <p:sp>
        <p:nvSpPr>
          <p:cNvPr id="5" name="Text Placeholder 4"/>
          <p:cNvSpPr>
            <a:spLocks noGrp="1"/>
          </p:cNvSpPr>
          <p:nvPr>
            <p:ph type="body" idx="1"/>
          </p:nvPr>
        </p:nvSpPr>
        <p:spPr/>
        <p:txBody>
          <a:bodyPr/>
          <a:lstStyle/>
          <a:p>
            <a:r>
              <a:rPr lang="en-US" dirty="0"/>
              <a:t>You need to follow the rules to publish your code to the PowerShell Gallery.</a:t>
            </a:r>
          </a:p>
        </p:txBody>
      </p:sp>
    </p:spTree>
    <p:extLst>
      <p:ext uri="{BB962C8B-B14F-4D97-AF65-F5344CB8AC3E}">
        <p14:creationId xmlns:p14="http://schemas.microsoft.com/office/powerpoint/2010/main" val="343605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your own Rules</a:t>
            </a:r>
          </a:p>
        </p:txBody>
      </p:sp>
      <p:sp>
        <p:nvSpPr>
          <p:cNvPr id="5" name="Text Placeholder 4"/>
          <p:cNvSpPr>
            <a:spLocks noGrp="1"/>
          </p:cNvSpPr>
          <p:nvPr>
            <p:ph type="body" idx="1"/>
          </p:nvPr>
        </p:nvSpPr>
        <p:spPr/>
        <p:txBody>
          <a:bodyPr/>
          <a:lstStyle/>
          <a:p>
            <a:r>
              <a:rPr lang="en-US" dirty="0"/>
              <a:t>The fun stuff.</a:t>
            </a:r>
          </a:p>
        </p:txBody>
      </p:sp>
    </p:spTree>
    <p:extLst>
      <p:ext uri="{BB962C8B-B14F-4D97-AF65-F5344CB8AC3E}">
        <p14:creationId xmlns:p14="http://schemas.microsoft.com/office/powerpoint/2010/main" val="344847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You are writing a module. (.psm1 file)</a:t>
            </a:r>
          </a:p>
          <a:p>
            <a:endParaRPr lang="en-US" dirty="0"/>
          </a:p>
          <a:p>
            <a:endParaRPr lang="en-US" dirty="0"/>
          </a:p>
          <a:p>
            <a:r>
              <a:rPr lang="en-US" dirty="0"/>
              <a:t>Q: What is a script analyzer rule doing?</a:t>
            </a:r>
          </a:p>
          <a:p>
            <a:pPr marL="0" indent="0">
              <a:buNone/>
            </a:pPr>
            <a:endParaRPr lang="en-US" dirty="0"/>
          </a:p>
          <a:p>
            <a:pPr marL="0" indent="0">
              <a:buNone/>
            </a:pPr>
            <a:endParaRPr lang="en-US" dirty="0"/>
          </a:p>
          <a:p>
            <a:r>
              <a:rPr lang="en-US" dirty="0"/>
              <a:t>A: It is taking a script block and testing it based on your conditions.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9320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happening here? </a:t>
            </a:r>
            <a:r>
              <a:rPr lang="en-US" dirty="0" err="1"/>
              <a:t>ScripTBlock</a:t>
            </a:r>
            <a:r>
              <a:rPr lang="en-US" dirty="0"/>
              <a:t> Edition</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What is a script block?  </a:t>
            </a:r>
          </a:p>
          <a:p>
            <a:endParaRPr lang="en-US" dirty="0"/>
          </a:p>
          <a:p>
            <a:r>
              <a:rPr lang="en-US" dirty="0"/>
              <a:t>Is it a string?  No. It is a specific </a:t>
            </a:r>
            <a:r>
              <a:rPr lang="en-US" dirty="0">
                <a:hlinkClick r:id="rId3"/>
              </a:rPr>
              <a:t>object type</a:t>
            </a:r>
            <a:r>
              <a:rPr lang="en-US" dirty="0"/>
              <a:t>. </a:t>
            </a:r>
          </a:p>
          <a:p>
            <a:pPr marL="0" indent="0">
              <a:buNone/>
            </a:pPr>
            <a:endParaRPr lang="en-US" dirty="0">
              <a:hlinkClick r:id="rId4"/>
            </a:endParaRPr>
          </a:p>
          <a:p>
            <a:r>
              <a:rPr lang="en-US" dirty="0">
                <a:hlinkClick r:id="rId4"/>
              </a:rPr>
              <a:t>https://docs.microsoft.com/en-us/dotnet/api/system.management.automation.scriptblock?view=powershellsdk-1.1.0</a:t>
            </a:r>
            <a:endParaRPr lang="en-US" dirty="0"/>
          </a:p>
          <a:p>
            <a:endParaRPr lang="en-US" dirty="0"/>
          </a:p>
          <a:p>
            <a:r>
              <a:rPr lang="en-US" dirty="0"/>
              <a:t>The entirety of a ps1 file gets treated as a script block (generally) when using the script analyzer.</a:t>
            </a:r>
          </a:p>
          <a:p>
            <a:pPr marL="0" indent="0">
              <a:buNone/>
            </a:pPr>
            <a:r>
              <a:rPr lang="en-US" dirty="0"/>
              <a:t> </a:t>
            </a:r>
          </a:p>
        </p:txBody>
      </p:sp>
      <p:pic>
        <p:nvPicPr>
          <p:cNvPr id="4" name="Picture 3">
            <a:extLst>
              <a:ext uri="{FF2B5EF4-FFF2-40B4-BE49-F238E27FC236}">
                <a16:creationId xmlns:a16="http://schemas.microsoft.com/office/drawing/2014/main" id="{0ECE4A2A-556E-4B2A-9ED0-B20A93EC14F6}"/>
              </a:ext>
            </a:extLst>
          </p:cNvPr>
          <p:cNvPicPr>
            <a:picLocks noChangeAspect="1"/>
          </p:cNvPicPr>
          <p:nvPr/>
        </p:nvPicPr>
        <p:blipFill>
          <a:blip r:embed="rId5"/>
          <a:stretch>
            <a:fillRect/>
          </a:stretch>
        </p:blipFill>
        <p:spPr>
          <a:xfrm>
            <a:off x="4125476" y="1837914"/>
            <a:ext cx="3152775" cy="666750"/>
          </a:xfrm>
          <a:prstGeom prst="rect">
            <a:avLst/>
          </a:prstGeom>
        </p:spPr>
      </p:pic>
      <p:pic>
        <p:nvPicPr>
          <p:cNvPr id="8" name="Picture 7">
            <a:extLst>
              <a:ext uri="{FF2B5EF4-FFF2-40B4-BE49-F238E27FC236}">
                <a16:creationId xmlns:a16="http://schemas.microsoft.com/office/drawing/2014/main" id="{42ED5421-05C6-478C-A6FF-726694F25150}"/>
              </a:ext>
            </a:extLst>
          </p:cNvPr>
          <p:cNvPicPr>
            <a:picLocks noChangeAspect="1"/>
          </p:cNvPicPr>
          <p:nvPr/>
        </p:nvPicPr>
        <p:blipFill>
          <a:blip r:embed="rId6"/>
          <a:stretch>
            <a:fillRect/>
          </a:stretch>
        </p:blipFill>
        <p:spPr>
          <a:xfrm>
            <a:off x="1405102" y="3085278"/>
            <a:ext cx="4076700" cy="238125"/>
          </a:xfrm>
          <a:prstGeom prst="rect">
            <a:avLst/>
          </a:prstGeom>
        </p:spPr>
      </p:pic>
    </p:spTree>
    <p:extLst>
      <p:ext uri="{BB962C8B-B14F-4D97-AF65-F5344CB8AC3E}">
        <p14:creationId xmlns:p14="http://schemas.microsoft.com/office/powerpoint/2010/main" val="157463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 AST EDITION</a:t>
            </a:r>
          </a:p>
        </p:txBody>
      </p:sp>
      <p:sp>
        <p:nvSpPr>
          <p:cNvPr id="3" name="Content Placeholder 2"/>
          <p:cNvSpPr>
            <a:spLocks noGrp="1"/>
          </p:cNvSpPr>
          <p:nvPr>
            <p:ph idx="1"/>
          </p:nvPr>
        </p:nvSpPr>
        <p:spPr/>
        <p:txBody>
          <a:bodyPr>
            <a:normAutofit/>
          </a:bodyPr>
          <a:lstStyle/>
          <a:p>
            <a:pPr marL="0" indent="0">
              <a:buNone/>
            </a:pPr>
            <a:endParaRPr lang="en-US" dirty="0"/>
          </a:p>
          <a:p>
            <a:r>
              <a:rPr lang="en-US" dirty="0" err="1">
                <a:hlinkClick r:id="rId3"/>
              </a:rPr>
              <a:t>System.Management.Automation</a:t>
            </a:r>
            <a:r>
              <a:rPr lang="en-US" dirty="0"/>
              <a:t> is a common namespace you will be working with.</a:t>
            </a:r>
          </a:p>
          <a:p>
            <a:endParaRPr lang="en-US" dirty="0"/>
          </a:p>
          <a:p>
            <a:r>
              <a:rPr lang="en-US" dirty="0"/>
              <a:t>A script block is automatically converted to a collection of </a:t>
            </a:r>
            <a:r>
              <a:rPr lang="en-US" dirty="0">
                <a:hlinkClick r:id="rId4"/>
              </a:rPr>
              <a:t>AST</a:t>
            </a:r>
            <a:r>
              <a:rPr lang="en-US" dirty="0"/>
              <a:t> (Abstract Syntax Tree) objects.  AST objects are the representation of your functions, variables, tokens, etc.  </a:t>
            </a:r>
          </a:p>
          <a:p>
            <a:endParaRPr lang="en-US" dirty="0"/>
          </a:p>
          <a:p>
            <a:r>
              <a:rPr lang="en-US" dirty="0"/>
              <a:t>You might be amazed to see how far and to what level of detail a script block gets broken down into.</a:t>
            </a:r>
          </a:p>
          <a:p>
            <a:pPr marL="0" indent="0">
              <a:buNone/>
            </a:pPr>
            <a:r>
              <a:rPr lang="en-US" sz="1600" dirty="0">
                <a:hlinkClick r:id="rId5"/>
              </a:rPr>
              <a:t>https://docs.microsoft.com/en-us/dotnet/api/system.management.automation.language?view=powershellsdk-1.1.0</a:t>
            </a:r>
            <a:r>
              <a:rPr lang="en-US" dirty="0"/>
              <a: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43127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a:bodyPr>
          <a:lstStyle/>
          <a:p>
            <a:r>
              <a:rPr lang="en-US" dirty="0"/>
              <a:t>Breaking down a script into AST objects.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169992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happening here? AST Filtering</a:t>
            </a:r>
          </a:p>
        </p:txBody>
      </p:sp>
      <p:sp>
        <p:nvSpPr>
          <p:cNvPr id="3" name="Content Placeholder 2"/>
          <p:cNvSpPr>
            <a:spLocks noGrp="1"/>
          </p:cNvSpPr>
          <p:nvPr>
            <p:ph idx="1"/>
          </p:nvPr>
        </p:nvSpPr>
        <p:spPr/>
        <p:txBody>
          <a:bodyPr>
            <a:normAutofit/>
          </a:bodyPr>
          <a:lstStyle/>
          <a:p>
            <a:pPr marL="0" indent="0">
              <a:buNone/>
            </a:pPr>
            <a:r>
              <a:rPr lang="en-US" dirty="0"/>
              <a:t> </a:t>
            </a:r>
          </a:p>
          <a:p>
            <a:r>
              <a:rPr lang="en-US" dirty="0"/>
              <a:t>You can then filter the Collection of AST objects to only return the ones you are interested in.  i.e. Functions or a specific token.  </a:t>
            </a:r>
          </a:p>
          <a:p>
            <a:endParaRPr lang="en-US" dirty="0"/>
          </a:p>
          <a:p>
            <a:r>
              <a:rPr lang="en-US" dirty="0"/>
              <a:t>How can I find interrogate just the AST objects I care about?  </a:t>
            </a:r>
          </a:p>
          <a:p>
            <a:endParaRPr lang="en-US" dirty="0"/>
          </a:p>
        </p:txBody>
      </p:sp>
    </p:spTree>
    <p:extLst>
      <p:ext uri="{BB962C8B-B14F-4D97-AF65-F5344CB8AC3E}">
        <p14:creationId xmlns:p14="http://schemas.microsoft.com/office/powerpoint/2010/main" val="98594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a:bodyPr>
          <a:lstStyle/>
          <a:p>
            <a:r>
              <a:rPr lang="en-US" dirty="0"/>
              <a:t>Filtering AST objects.  (Predicates)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30246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t>
            </a:r>
            <a:r>
              <a:rPr lang="en-US" dirty="0" err="1"/>
              <a:t>JeffTheScripter</a:t>
            </a:r>
            <a:r>
              <a:rPr lang="en-US" dirty="0"/>
              <a:t>	</a:t>
            </a:r>
          </a:p>
        </p:txBody>
      </p:sp>
      <p:sp>
        <p:nvSpPr>
          <p:cNvPr id="14" name="Text Placeholder 13"/>
          <p:cNvSpPr>
            <a:spLocks noGrp="1"/>
          </p:cNvSpPr>
          <p:nvPr>
            <p:ph type="body" sz="quarter" idx="11"/>
          </p:nvPr>
        </p:nvSpPr>
        <p:spPr/>
        <p:txBody>
          <a:bodyPr/>
          <a:lstStyle/>
          <a:p>
            <a:r>
              <a:rPr lang="en-US" dirty="0"/>
              <a:t>Accomplished Professional</a:t>
            </a:r>
          </a:p>
        </p:txBody>
      </p:sp>
      <p:sp>
        <p:nvSpPr>
          <p:cNvPr id="15" name="Text Placeholder 14"/>
          <p:cNvSpPr>
            <a:spLocks noGrp="1"/>
          </p:cNvSpPr>
          <p:nvPr>
            <p:ph type="body" sz="quarter" idx="12"/>
          </p:nvPr>
        </p:nvSpPr>
        <p:spPr/>
        <p:txBody>
          <a:bodyPr/>
          <a:lstStyle/>
          <a:p>
            <a:r>
              <a:rPr lang="en-US" dirty="0"/>
              <a:t>15 years</a:t>
            </a:r>
          </a:p>
        </p:txBody>
      </p:sp>
      <p:sp>
        <p:nvSpPr>
          <p:cNvPr id="16" name="Text Placeholder 15"/>
          <p:cNvSpPr>
            <a:spLocks noGrp="1"/>
          </p:cNvSpPr>
          <p:nvPr>
            <p:ph type="body" sz="quarter" idx="13"/>
          </p:nvPr>
        </p:nvSpPr>
        <p:spPr/>
        <p:txBody>
          <a:bodyPr/>
          <a:lstStyle/>
          <a:p>
            <a:r>
              <a:rPr lang="en-US" dirty="0"/>
              <a:t>Beer and Coffee</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p:txBody>
          <a:bodyPr/>
          <a:lstStyle/>
          <a:p>
            <a:r>
              <a:rPr lang="en-US" dirty="0"/>
              <a:t>Microsoft MVP</a:t>
            </a:r>
          </a:p>
        </p:txBody>
      </p:sp>
      <p:sp>
        <p:nvSpPr>
          <p:cNvPr id="19" name="Text Placeholder 18"/>
          <p:cNvSpPr>
            <a:spLocks noGrp="1"/>
          </p:cNvSpPr>
          <p:nvPr>
            <p:ph type="body" sz="quarter" idx="16"/>
          </p:nvPr>
        </p:nvSpPr>
        <p:spPr/>
        <p:txBody>
          <a:bodyPr/>
          <a:lstStyle/>
          <a:p>
            <a:r>
              <a:rPr lang="en-US" dirty="0"/>
              <a:t>15 years</a:t>
            </a:r>
          </a:p>
        </p:txBody>
      </p:sp>
      <p:sp>
        <p:nvSpPr>
          <p:cNvPr id="20" name="Text Placeholder 19"/>
          <p:cNvSpPr>
            <a:spLocks noGrp="1"/>
          </p:cNvSpPr>
          <p:nvPr>
            <p:ph type="body" sz="quarter" idx="17"/>
          </p:nvPr>
        </p:nvSpPr>
        <p:spPr/>
        <p:txBody>
          <a:bodyPr/>
          <a:lstStyle/>
          <a:p>
            <a:r>
              <a:rPr lang="en-US" dirty="0"/>
              <a:t>Beer and Baseball</a:t>
            </a:r>
          </a:p>
        </p:txBody>
      </p:sp>
      <p:sp>
        <p:nvSpPr>
          <p:cNvPr id="21" name="Text Placeholder 20"/>
          <p:cNvSpPr>
            <a:spLocks noGrp="1"/>
          </p:cNvSpPr>
          <p:nvPr>
            <p:ph type="body" sz="quarter" idx="18"/>
          </p:nvPr>
        </p:nvSpPr>
        <p:spPr/>
        <p:txBody>
          <a:bodyPr/>
          <a:lstStyle/>
          <a:p>
            <a:r>
              <a:rPr lang="en-US" dirty="0"/>
              <a:t>Jeff Scripter</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Predicate Example</a:t>
            </a:r>
          </a:p>
        </p:txBody>
      </p:sp>
      <p:pic>
        <p:nvPicPr>
          <p:cNvPr id="2" name="Picture 1">
            <a:extLst>
              <a:ext uri="{FF2B5EF4-FFF2-40B4-BE49-F238E27FC236}">
                <a16:creationId xmlns:a16="http://schemas.microsoft.com/office/drawing/2014/main" id="{E68032FE-4C0C-43DF-9E18-1D739BEC3FCA}"/>
              </a:ext>
            </a:extLst>
          </p:cNvPr>
          <p:cNvPicPr>
            <a:picLocks noChangeAspect="1"/>
          </p:cNvPicPr>
          <p:nvPr/>
        </p:nvPicPr>
        <p:blipFill>
          <a:blip r:embed="rId3"/>
          <a:stretch>
            <a:fillRect/>
          </a:stretch>
        </p:blipFill>
        <p:spPr>
          <a:xfrm>
            <a:off x="1178473" y="1427661"/>
            <a:ext cx="10272561" cy="4582942"/>
          </a:xfrm>
          <a:prstGeom prst="rect">
            <a:avLst/>
          </a:prstGeom>
        </p:spPr>
      </p:pic>
    </p:spTree>
    <p:extLst>
      <p:ext uri="{BB962C8B-B14F-4D97-AF65-F5344CB8AC3E}">
        <p14:creationId xmlns:p14="http://schemas.microsoft.com/office/powerpoint/2010/main" val="189572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your Results</a:t>
            </a:r>
          </a:p>
        </p:txBody>
      </p:sp>
      <p:pic>
        <p:nvPicPr>
          <p:cNvPr id="3" name="Picture 2">
            <a:extLst>
              <a:ext uri="{FF2B5EF4-FFF2-40B4-BE49-F238E27FC236}">
                <a16:creationId xmlns:a16="http://schemas.microsoft.com/office/drawing/2014/main" id="{14446FD0-0119-478E-8751-F5AC6118D2EB}"/>
              </a:ext>
            </a:extLst>
          </p:cNvPr>
          <p:cNvPicPr>
            <a:picLocks noChangeAspect="1"/>
          </p:cNvPicPr>
          <p:nvPr/>
        </p:nvPicPr>
        <p:blipFill>
          <a:blip r:embed="rId3"/>
          <a:stretch>
            <a:fillRect/>
          </a:stretch>
        </p:blipFill>
        <p:spPr>
          <a:xfrm>
            <a:off x="506611" y="1816976"/>
            <a:ext cx="11520016" cy="3337691"/>
          </a:xfrm>
          <a:prstGeom prst="rect">
            <a:avLst/>
          </a:prstGeom>
        </p:spPr>
      </p:pic>
    </p:spTree>
    <p:extLst>
      <p:ext uri="{BB962C8B-B14F-4D97-AF65-F5344CB8AC3E}">
        <p14:creationId xmlns:p14="http://schemas.microsoft.com/office/powerpoint/2010/main" val="25882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DiagnosticRecord</a:t>
            </a:r>
            <a:endParaRPr lang="en-US" dirty="0"/>
          </a:p>
        </p:txBody>
      </p:sp>
      <p:sp>
        <p:nvSpPr>
          <p:cNvPr id="3" name="Content Placeholder 2"/>
          <p:cNvSpPr>
            <a:spLocks noGrp="1"/>
          </p:cNvSpPr>
          <p:nvPr>
            <p:ph idx="1"/>
          </p:nvPr>
        </p:nvSpPr>
        <p:spPr/>
        <p:txBody>
          <a:bodyPr/>
          <a:lstStyle/>
          <a:p>
            <a:r>
              <a:rPr lang="en-US" dirty="0"/>
              <a:t>This is splatting parameters to the Diagnostic record constructor.</a:t>
            </a:r>
          </a:p>
          <a:p>
            <a:endParaRPr lang="en-US" dirty="0"/>
          </a:p>
          <a:p>
            <a:endParaRPr lang="en-US" u="sng" dirty="0"/>
          </a:p>
          <a:p>
            <a:endParaRPr lang="en-US" u="sng" dirty="0"/>
          </a:p>
          <a:p>
            <a:r>
              <a:rPr lang="en-US" u="sng" dirty="0"/>
              <a:t>Message</a:t>
            </a:r>
            <a:r>
              <a:rPr lang="en-US" dirty="0"/>
              <a:t> - this is just a string that is displayed to the user.  We wrapped it up using a little helper to make the code prettier. It is not needed.  "Message“ = "you wrote bad code here" would work too.</a:t>
            </a:r>
          </a:p>
          <a:p>
            <a:r>
              <a:rPr lang="en-US" u="sng" dirty="0"/>
              <a:t>Extent: </a:t>
            </a:r>
            <a:r>
              <a:rPr lang="en-US" dirty="0"/>
              <a:t>This is the line number and some other meta data about your AST in relation to the bigger script.</a:t>
            </a:r>
          </a:p>
          <a:p>
            <a:r>
              <a:rPr lang="en-US" u="sng" dirty="0"/>
              <a:t>Rule Name</a:t>
            </a:r>
            <a:r>
              <a:rPr lang="en-US" dirty="0"/>
              <a:t>: This is the rule name returned.  (displayed to user)</a:t>
            </a:r>
          </a:p>
          <a:p>
            <a:r>
              <a:rPr lang="en-US" u="sng" dirty="0"/>
              <a:t>Severity</a:t>
            </a:r>
            <a:r>
              <a:rPr lang="en-US" dirty="0"/>
              <a:t>: Error, Warning, Info.  This must be exact.</a:t>
            </a:r>
          </a:p>
          <a:p>
            <a:endParaRPr lang="en-US" dirty="0"/>
          </a:p>
        </p:txBody>
      </p:sp>
      <p:pic>
        <p:nvPicPr>
          <p:cNvPr id="4" name="Picture 3">
            <a:extLst>
              <a:ext uri="{FF2B5EF4-FFF2-40B4-BE49-F238E27FC236}">
                <a16:creationId xmlns:a16="http://schemas.microsoft.com/office/drawing/2014/main" id="{73A10249-C0A2-4276-9B89-EADF8EB40A50}"/>
              </a:ext>
            </a:extLst>
          </p:cNvPr>
          <p:cNvPicPr>
            <a:picLocks noChangeAspect="1"/>
          </p:cNvPicPr>
          <p:nvPr/>
        </p:nvPicPr>
        <p:blipFill>
          <a:blip r:embed="rId2"/>
          <a:stretch>
            <a:fillRect/>
          </a:stretch>
        </p:blipFill>
        <p:spPr>
          <a:xfrm>
            <a:off x="982717" y="1702839"/>
            <a:ext cx="8153400" cy="1323975"/>
          </a:xfrm>
          <a:prstGeom prst="rect">
            <a:avLst/>
          </a:prstGeom>
        </p:spPr>
      </p:pic>
    </p:spTree>
    <p:extLst>
      <p:ext uri="{BB962C8B-B14F-4D97-AF65-F5344CB8AC3E}">
        <p14:creationId xmlns:p14="http://schemas.microsoft.com/office/powerpoint/2010/main" val="91216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fontScale="92500" lnSpcReduction="10000"/>
          </a:bodyPr>
          <a:lstStyle/>
          <a:p>
            <a:r>
              <a:rPr lang="en-US" dirty="0"/>
              <a:t>Testing for Tokens!  </a:t>
            </a:r>
          </a:p>
          <a:p>
            <a:r>
              <a:rPr lang="en-US" dirty="0"/>
              <a:t>$object | Slow-</a:t>
            </a:r>
            <a:r>
              <a:rPr lang="en-US" dirty="0" err="1"/>
              <a:t>DownMyScript</a:t>
            </a:r>
            <a:endParaRPr lang="en-US" dirty="0"/>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68603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400550" y="2798064"/>
            <a:ext cx="7451178" cy="1500187"/>
          </a:xfrm>
        </p:spPr>
        <p:txBody>
          <a:bodyPr>
            <a:normAutofit lnSpcReduction="10000"/>
          </a:bodyPr>
          <a:lstStyle/>
          <a:p>
            <a:r>
              <a:rPr lang="en-US" dirty="0"/>
              <a:t>Integrating custom rules with VS Code</a:t>
            </a:r>
          </a:p>
          <a:p>
            <a:endParaRPr lang="en-US" dirty="0"/>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3"/>
              </a:rPr>
              <a:t>https://github.com/fredbainbridge/CustomPSScriptAnalyzerRules</a:t>
            </a:r>
            <a:endParaRPr lang="en-US" dirty="0"/>
          </a:p>
        </p:txBody>
      </p:sp>
    </p:spTree>
    <p:extLst>
      <p:ext uri="{BB962C8B-B14F-4D97-AF65-F5344CB8AC3E}">
        <p14:creationId xmlns:p14="http://schemas.microsoft.com/office/powerpoint/2010/main" val="2488472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With VS Code</a:t>
            </a:r>
          </a:p>
        </p:txBody>
      </p:sp>
      <p:sp>
        <p:nvSpPr>
          <p:cNvPr id="3" name="Content Placeholder 2"/>
          <p:cNvSpPr>
            <a:spLocks noGrp="1"/>
          </p:cNvSpPr>
          <p:nvPr>
            <p:ph idx="1"/>
          </p:nvPr>
        </p:nvSpPr>
        <p:spPr>
          <a:xfrm>
            <a:off x="609600" y="1257300"/>
            <a:ext cx="10972800" cy="4800600"/>
          </a:xfrm>
        </p:spPr>
        <p:txBody>
          <a:bodyPr/>
          <a:lstStyle/>
          <a:p>
            <a:r>
              <a:rPr lang="en-US" dirty="0"/>
              <a:t>1. Create a CodeFormatting.psd1</a:t>
            </a:r>
          </a:p>
          <a:p>
            <a:endParaRPr lang="en-US" dirty="0"/>
          </a:p>
          <a:p>
            <a:endParaRPr lang="en-US" dirty="0"/>
          </a:p>
          <a:p>
            <a:endParaRPr lang="en-US" dirty="0"/>
          </a:p>
          <a:p>
            <a:r>
              <a:rPr lang="en-US" dirty="0"/>
              <a:t>2. Configure the PowerShell extension to use this code formatting definition.</a:t>
            </a:r>
          </a:p>
          <a:p>
            <a:pPr marL="0" indent="0">
              <a:buNone/>
            </a:pPr>
            <a:endParaRPr lang="en-US" dirty="0"/>
          </a:p>
        </p:txBody>
      </p:sp>
      <p:pic>
        <p:nvPicPr>
          <p:cNvPr id="4" name="Picture 3">
            <a:extLst>
              <a:ext uri="{FF2B5EF4-FFF2-40B4-BE49-F238E27FC236}">
                <a16:creationId xmlns:a16="http://schemas.microsoft.com/office/drawing/2014/main" id="{E6C16874-607E-46D3-ABAB-36FC971BF7AF}"/>
              </a:ext>
            </a:extLst>
          </p:cNvPr>
          <p:cNvPicPr>
            <a:picLocks noChangeAspect="1"/>
          </p:cNvPicPr>
          <p:nvPr/>
        </p:nvPicPr>
        <p:blipFill>
          <a:blip r:embed="rId3"/>
          <a:stretch>
            <a:fillRect/>
          </a:stretch>
        </p:blipFill>
        <p:spPr>
          <a:xfrm>
            <a:off x="980440" y="1662430"/>
            <a:ext cx="8686800" cy="1257300"/>
          </a:xfrm>
          <a:prstGeom prst="rect">
            <a:avLst/>
          </a:prstGeom>
        </p:spPr>
      </p:pic>
      <p:pic>
        <p:nvPicPr>
          <p:cNvPr id="1026" name="Picture 2" descr="C:\Users\fbain\AppData\Local\Temp\SNAGHTMLc141c91.PNG">
            <a:extLst>
              <a:ext uri="{FF2B5EF4-FFF2-40B4-BE49-F238E27FC236}">
                <a16:creationId xmlns:a16="http://schemas.microsoft.com/office/drawing/2014/main" id="{1AFAF5DE-9E58-4F4F-9639-0B898858A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440" y="3641089"/>
            <a:ext cx="101441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39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414472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7236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Script Analyzer?</a:t>
            </a:r>
          </a:p>
        </p:txBody>
      </p:sp>
      <p:sp>
        <p:nvSpPr>
          <p:cNvPr id="5" name="Text Placeholder 4"/>
          <p:cNvSpPr>
            <a:spLocks noGrp="1"/>
          </p:cNvSpPr>
          <p:nvPr>
            <p:ph type="body" idx="1"/>
          </p:nvPr>
        </p:nvSpPr>
        <p:spPr/>
        <p:txBody>
          <a:bodyPr/>
          <a:lstStyle/>
          <a:p>
            <a:r>
              <a:rPr lang="en-US" dirty="0"/>
              <a:t>Who is using this today?</a:t>
            </a:r>
          </a:p>
        </p:txBody>
      </p:sp>
    </p:spTree>
    <p:extLst>
      <p:ext uri="{BB962C8B-B14F-4D97-AF65-F5344CB8AC3E}">
        <p14:creationId xmlns:p14="http://schemas.microsoft.com/office/powerpoint/2010/main" val="165755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the Script Analyzer?</a:t>
            </a:r>
          </a:p>
        </p:txBody>
      </p:sp>
      <p:sp>
        <p:nvSpPr>
          <p:cNvPr id="5" name="Text Placeholder 4"/>
          <p:cNvSpPr>
            <a:spLocks noGrp="1"/>
          </p:cNvSpPr>
          <p:nvPr>
            <p:ph type="body" idx="1"/>
          </p:nvPr>
        </p:nvSpPr>
        <p:spPr/>
        <p:txBody>
          <a:bodyPr/>
          <a:lstStyle/>
          <a:p>
            <a:r>
              <a:rPr lang="en-US" dirty="0"/>
              <a:t>Maintaining code quality is hard work.</a:t>
            </a:r>
          </a:p>
        </p:txBody>
      </p:sp>
    </p:spTree>
    <p:extLst>
      <p:ext uri="{BB962C8B-B14F-4D97-AF65-F5344CB8AC3E}">
        <p14:creationId xmlns:p14="http://schemas.microsoft.com/office/powerpoint/2010/main" val="2543985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What comes out of the box? </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321605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Reason Why.</a:t>
            </a:r>
          </a:p>
        </p:txBody>
      </p:sp>
      <p:sp>
        <p:nvSpPr>
          <p:cNvPr id="5" name="Text Placeholder 4"/>
          <p:cNvSpPr>
            <a:spLocks noGrp="1"/>
          </p:cNvSpPr>
          <p:nvPr>
            <p:ph type="body" idx="1"/>
          </p:nvPr>
        </p:nvSpPr>
        <p:spPr/>
        <p:txBody>
          <a:bodyPr/>
          <a:lstStyle/>
          <a:p>
            <a:r>
              <a:rPr lang="en-US" dirty="0"/>
              <a:t>You can create your own rules!</a:t>
            </a:r>
          </a:p>
        </p:txBody>
      </p:sp>
    </p:spTree>
    <p:extLst>
      <p:ext uri="{BB962C8B-B14F-4D97-AF65-F5344CB8AC3E}">
        <p14:creationId xmlns:p14="http://schemas.microsoft.com/office/powerpoint/2010/main" val="320606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Function Naming Standards</a:t>
            </a:r>
          </a:p>
        </p:txBody>
      </p:sp>
      <p:sp>
        <p:nvSpPr>
          <p:cNvPr id="2" name="TextBox 1">
            <a:extLst>
              <a:ext uri="{FF2B5EF4-FFF2-40B4-BE49-F238E27FC236}">
                <a16:creationId xmlns:a16="http://schemas.microsoft.com/office/drawing/2014/main" id="{3D2B81AD-1944-49F4-89C7-561790702664}"/>
              </a:ext>
            </a:extLst>
          </p:cNvPr>
          <p:cNvSpPr txBox="1"/>
          <p:nvPr/>
        </p:nvSpPr>
        <p:spPr>
          <a:xfrm>
            <a:off x="2451537" y="5171090"/>
            <a:ext cx="7181849" cy="369332"/>
          </a:xfrm>
          <a:prstGeom prst="rect">
            <a:avLst/>
          </a:prstGeom>
          <a:noFill/>
        </p:spPr>
        <p:txBody>
          <a:bodyPr wrap="square" rtlCol="0">
            <a:spAutoFit/>
          </a:bodyPr>
          <a:lstStyle/>
          <a:p>
            <a:r>
              <a:rPr lang="en-US" dirty="0">
                <a:hlinkClick r:id="rId2"/>
              </a:rPr>
              <a:t>https://github.com/fredbainbridge/CustomPSScriptAnalyzerRules</a:t>
            </a:r>
            <a:endParaRPr lang="en-US" dirty="0"/>
          </a:p>
        </p:txBody>
      </p:sp>
    </p:spTree>
    <p:extLst>
      <p:ext uri="{BB962C8B-B14F-4D97-AF65-F5344CB8AC3E}">
        <p14:creationId xmlns:p14="http://schemas.microsoft.com/office/powerpoint/2010/main" val="181558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Community Rules.</a:t>
            </a:r>
          </a:p>
        </p:txBody>
      </p:sp>
      <p:sp>
        <p:nvSpPr>
          <p:cNvPr id="5" name="Text Placeholder 4"/>
          <p:cNvSpPr>
            <a:spLocks noGrp="1"/>
          </p:cNvSpPr>
          <p:nvPr>
            <p:ph type="body" idx="1"/>
          </p:nvPr>
        </p:nvSpPr>
        <p:spPr/>
        <p:txBody>
          <a:bodyPr/>
          <a:lstStyle/>
          <a:p>
            <a:r>
              <a:rPr lang="en-US" dirty="0"/>
              <a:t>Yes it does.</a:t>
            </a:r>
          </a:p>
          <a:p>
            <a:r>
              <a:rPr lang="en-US" sz="1400" dirty="0">
                <a:hlinkClick r:id="rId3"/>
              </a:rPr>
              <a:t>https://github.com/PowerShell/PSScriptAnalyzer/tree/development/Tests/Engine/CommunityAnalyzerRules</a:t>
            </a:r>
            <a:endParaRPr lang="en-US" sz="1400" dirty="0"/>
          </a:p>
          <a:p>
            <a:endParaRPr lang="en-US" dirty="0"/>
          </a:p>
        </p:txBody>
      </p:sp>
    </p:spTree>
    <p:extLst>
      <p:ext uri="{BB962C8B-B14F-4D97-AF65-F5344CB8AC3E}">
        <p14:creationId xmlns:p14="http://schemas.microsoft.com/office/powerpoint/2010/main" val="50055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fontScale="92500" lnSpcReduction="10000"/>
          </a:bodyPr>
          <a:lstStyle/>
          <a:p>
            <a:r>
              <a:rPr lang="en-US" dirty="0"/>
              <a:t>Demo!</a:t>
            </a:r>
          </a:p>
          <a:p>
            <a:r>
              <a:rPr lang="en-US" dirty="0"/>
              <a:t>The Community Rules.</a:t>
            </a:r>
          </a:p>
        </p:txBody>
      </p:sp>
    </p:spTree>
    <p:extLst>
      <p:ext uri="{BB962C8B-B14F-4D97-AF65-F5344CB8AC3E}">
        <p14:creationId xmlns:p14="http://schemas.microsoft.com/office/powerpoint/2010/main" val="828715331"/>
      </p:ext>
    </p:extLst>
  </p:cSld>
  <p:clrMapOvr>
    <a:masterClrMapping/>
  </p:clrMapOvr>
</p:sld>
</file>

<file path=ppt/theme/theme1.xml><?xml version="1.0" encoding="utf-8"?>
<a:theme xmlns:a="http://schemas.openxmlformats.org/drawingml/2006/main" name="Slice">
  <a:themeElements>
    <a:clrScheme name="Custom 4">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A5A5A5"/>
      </a:hlink>
      <a:folHlink>
        <a:srgbClr val="A5A5A5"/>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Presentation1" id="{26B0B2F0-B87F-4C8E-BBA4-B55BC403BE15}" vid="{5C2E388B-D370-4CC8-B507-86D43EE9A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D7474EC5F9804A8C0915A0D2B3E72B" ma:contentTypeVersion="4" ma:contentTypeDescription="Create a new document." ma:contentTypeScope="" ma:versionID="de38eceb8279c5739942d67beb054da6">
  <xsd:schema xmlns:xsd="http://www.w3.org/2001/XMLSchema" xmlns:xs="http://www.w3.org/2001/XMLSchema" xmlns:p="http://schemas.microsoft.com/office/2006/metadata/properties" xmlns:ns2="437d3976-146d-487e-9b32-45ade7cdb3c3" xmlns:ns3="ba924082-f255-4689-bc14-7c311a17681c" targetNamespace="http://schemas.microsoft.com/office/2006/metadata/properties" ma:root="true" ma:fieldsID="007267475d84ef70300470070773cadf" ns2:_="" ns3:_="">
    <xsd:import namespace="437d3976-146d-487e-9b32-45ade7cdb3c3"/>
    <xsd:import namespace="ba924082-f255-4689-bc14-7c311a17681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7d3976-146d-487e-9b32-45ade7cdb3c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924082-f255-4689-bc14-7c311a1768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9099B0-B9E3-45A6-848D-7EA25626C078}">
  <ds:schemaRefs>
    <ds:schemaRef ds:uri="http://schemas.microsoft.com/sharepoint/v3/contenttype/forms"/>
  </ds:schemaRefs>
</ds:datastoreItem>
</file>

<file path=customXml/itemProps2.xml><?xml version="1.0" encoding="utf-8"?>
<ds:datastoreItem xmlns:ds="http://schemas.openxmlformats.org/officeDocument/2006/customXml" ds:itemID="{AFF96CB3-579C-4369-8AB2-D91B353AC245}">
  <ds:schemaRefs>
    <ds:schemaRef ds:uri="http://schemas.microsoft.com/office/2006/documentManagement/types"/>
    <ds:schemaRef ds:uri="http://www.w3.org/XML/1998/namespace"/>
    <ds:schemaRef ds:uri="http://purl.org/dc/elements/1.1/"/>
    <ds:schemaRef ds:uri="d31a788e-75b8-4ce7-ae31-37d4ad323bc3"/>
    <ds:schemaRef ds:uri="http://schemas.openxmlformats.org/package/2006/metadata/core-properties"/>
    <ds:schemaRef ds:uri="http://schemas.microsoft.com/office/2006/metadata/properties"/>
    <ds:schemaRef ds:uri="http://purl.org/dc/dcmitype/"/>
    <ds:schemaRef ds:uri="http://schemas.microsoft.com/office/infopath/2007/PartnerControls"/>
    <ds:schemaRef ds:uri="ba924082-f255-4689-bc14-7c311a17681c"/>
    <ds:schemaRef ds:uri="http://purl.org/dc/terms/"/>
  </ds:schemaRefs>
</ds:datastoreItem>
</file>

<file path=customXml/itemProps3.xml><?xml version="1.0" encoding="utf-8"?>
<ds:datastoreItem xmlns:ds="http://schemas.openxmlformats.org/officeDocument/2006/customXml" ds:itemID="{0ED4AD53-31E2-4B86-A289-FCB19B398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7d3976-146d-487e-9b32-45ade7cdb3c3"/>
    <ds:schemaRef ds:uri="ba924082-f255-4689-bc14-7c311a176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MMS 2018 Template</Template>
  <TotalTime>314</TotalTime>
  <Words>1475</Words>
  <Application>Microsoft Office PowerPoint</Application>
  <PresentationFormat>Widescreen</PresentationFormat>
  <Paragraphs>188</Paragraphs>
  <Slides>42</Slides>
  <Notes>17</Notes>
  <HiddenSlides>15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Calibri</vt:lpstr>
      <vt:lpstr>Consolas</vt:lpstr>
      <vt:lpstr>Courier New</vt:lpstr>
      <vt:lpstr>Segoe UI</vt:lpstr>
      <vt:lpstr>Segoe UI Light</vt:lpstr>
      <vt:lpstr>Segoe UI Semibold</vt:lpstr>
      <vt:lpstr>Wingdings 3</vt:lpstr>
      <vt:lpstr>Slice</vt:lpstr>
      <vt:lpstr>PowerShell Script Analyzer Rules</vt:lpstr>
      <vt:lpstr>PowerPoint Presentation</vt:lpstr>
      <vt:lpstr>What is the Script Analyzer?</vt:lpstr>
      <vt:lpstr>Why the Script Analyzer?</vt:lpstr>
      <vt:lpstr>PowerPoint Presentation</vt:lpstr>
      <vt:lpstr>Another Reason Why.</vt:lpstr>
      <vt:lpstr>PowerPoint Presentation</vt:lpstr>
      <vt:lpstr>The Community Rules.</vt:lpstr>
      <vt:lpstr>PowerPoint Presentation</vt:lpstr>
      <vt:lpstr>More Reasons Why!</vt:lpstr>
      <vt:lpstr>PowerPoint Presentation</vt:lpstr>
      <vt:lpstr>EVEN More Reasons Why!</vt:lpstr>
      <vt:lpstr>Creating your own Rules</vt:lpstr>
      <vt:lpstr>What is happening here?</vt:lpstr>
      <vt:lpstr>What is happening here? ScripTBlock Edition</vt:lpstr>
      <vt:lpstr>What is happening here? AST EDITION</vt:lpstr>
      <vt:lpstr>PowerPoint Presentation</vt:lpstr>
      <vt:lpstr>What is happening here? AST Filtering</vt:lpstr>
      <vt:lpstr>PowerPoint Presentation</vt:lpstr>
      <vt:lpstr>Predicate Example</vt:lpstr>
      <vt:lpstr>Test your Results</vt:lpstr>
      <vt:lpstr>DiagnosticRecord</vt:lpstr>
      <vt:lpstr>PowerPoint Presentation</vt:lpstr>
      <vt:lpstr>PowerPoint Presentation</vt:lpstr>
      <vt:lpstr>Integrating With VS Code</vt:lpstr>
      <vt:lpstr>PowerPoint Presentation</vt:lpstr>
      <vt:lpstr>PowerPoint Presentation</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Script Analyzer Rules</dc:title>
  <dc:creator>Fred Bainbridge</dc:creator>
  <cp:keywords>No Restrictions</cp:keywords>
  <cp:lastModifiedBy>Fred Bainbridge</cp:lastModifiedBy>
  <cp:revision>20</cp:revision>
  <dcterms:created xsi:type="dcterms:W3CDTF">2018-05-01T17:47:52Z</dcterms:created>
  <dcterms:modified xsi:type="dcterms:W3CDTF">2018-05-14T21:18:44Z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Classification">
    <vt:lpwstr>No Restrictions</vt:lpwstr>
  </property>
  <property fmtid="{D5CDD505-2E9C-101B-9397-08002B2CF9AE}" pid="6" name="Sublabels">
    <vt:lpwstr/>
  </property>
  <property fmtid="{D5CDD505-2E9C-101B-9397-08002B2CF9AE}" pid="7" name="ContentTypeId">
    <vt:lpwstr>0x010100CFD7474EC5F9804A8C0915A0D2B3E72B</vt:lpwstr>
  </property>
</Properties>
</file>