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6"/>
  </p:notesMasterIdLst>
  <p:sldIdLst>
    <p:sldId id="256" r:id="rId2"/>
    <p:sldId id="257" r:id="rId3"/>
    <p:sldId id="258" r:id="rId4"/>
    <p:sldId id="303" r:id="rId5"/>
    <p:sldId id="304" r:id="rId6"/>
    <p:sldId id="281" r:id="rId7"/>
    <p:sldId id="297" r:id="rId8"/>
    <p:sldId id="291" r:id="rId9"/>
    <p:sldId id="298" r:id="rId10"/>
    <p:sldId id="293" r:id="rId11"/>
    <p:sldId id="292" r:id="rId12"/>
    <p:sldId id="282" r:id="rId13"/>
    <p:sldId id="280" r:id="rId14"/>
    <p:sldId id="300" r:id="rId15"/>
    <p:sldId id="299" r:id="rId16"/>
    <p:sldId id="306" r:id="rId17"/>
    <p:sldId id="290" r:id="rId18"/>
    <p:sldId id="283" r:id="rId19"/>
    <p:sldId id="305" r:id="rId20"/>
    <p:sldId id="314" r:id="rId21"/>
    <p:sldId id="307" r:id="rId22"/>
    <p:sldId id="308" r:id="rId23"/>
    <p:sldId id="309" r:id="rId24"/>
    <p:sldId id="310" r:id="rId25"/>
    <p:sldId id="289" r:id="rId26"/>
    <p:sldId id="311" r:id="rId27"/>
    <p:sldId id="296" r:id="rId28"/>
    <p:sldId id="287" r:id="rId29"/>
    <p:sldId id="294" r:id="rId30"/>
    <p:sldId id="302" r:id="rId31"/>
    <p:sldId id="312" r:id="rId32"/>
    <p:sldId id="286" r:id="rId33"/>
    <p:sldId id="295" r:id="rId34"/>
    <p:sldId id="301" r:id="rId35"/>
    <p:sldId id="313" r:id="rId36"/>
    <p:sldId id="259" r:id="rId37"/>
    <p:sldId id="279" r:id="rId38"/>
    <p:sldId id="260" r:id="rId39"/>
    <p:sldId id="278" r:id="rId40"/>
    <p:sldId id="262" r:id="rId41"/>
    <p:sldId id="263" r:id="rId42"/>
    <p:sldId id="264" r:id="rId43"/>
    <p:sldId id="265" r:id="rId44"/>
    <p:sldId id="266" r:id="rId45"/>
    <p:sldId id="267" r:id="rId46"/>
    <p:sldId id="268" r:id="rId47"/>
    <p:sldId id="269" r:id="rId48"/>
    <p:sldId id="270" r:id="rId49"/>
    <p:sldId id="271" r:id="rId50"/>
    <p:sldId id="272" r:id="rId51"/>
    <p:sldId id="273" r:id="rId52"/>
    <p:sldId id="274" r:id="rId53"/>
    <p:sldId id="275" r:id="rId54"/>
    <p:sldId id="276"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nd Introduction" id="{73FDD849-C47E-4517-B07A-5EEA8DCD8594}">
          <p14:sldIdLst>
            <p14:sldId id="256"/>
            <p14:sldId id="257"/>
          </p14:sldIdLst>
        </p14:section>
        <p14:section name="Presentation" id="{866A3E68-017F-4F94-A6C6-BFF303BC3121}">
          <p14:sldIdLst>
            <p14:sldId id="258"/>
            <p14:sldId id="303"/>
            <p14:sldId id="304"/>
            <p14:sldId id="281"/>
            <p14:sldId id="297"/>
            <p14:sldId id="291"/>
            <p14:sldId id="298"/>
            <p14:sldId id="293"/>
            <p14:sldId id="292"/>
            <p14:sldId id="282"/>
            <p14:sldId id="280"/>
            <p14:sldId id="300"/>
            <p14:sldId id="299"/>
            <p14:sldId id="306"/>
            <p14:sldId id="290"/>
            <p14:sldId id="283"/>
            <p14:sldId id="305"/>
            <p14:sldId id="314"/>
            <p14:sldId id="307"/>
            <p14:sldId id="308"/>
            <p14:sldId id="309"/>
            <p14:sldId id="310"/>
            <p14:sldId id="289"/>
            <p14:sldId id="311"/>
            <p14:sldId id="296"/>
            <p14:sldId id="287"/>
            <p14:sldId id="294"/>
            <p14:sldId id="302"/>
            <p14:sldId id="312"/>
            <p14:sldId id="286"/>
            <p14:sldId id="295"/>
            <p14:sldId id="301"/>
            <p14:sldId id="313"/>
          </p14:sldIdLst>
        </p14:section>
        <p14:section name="Closing" id="{49CB15AC-FD56-4AAC-8B8A-68CF2CB85A39}">
          <p14:sldIdLst>
            <p14:sldId id="259"/>
            <p14:sldId id="279"/>
          </p14:sldIdLst>
        </p14:section>
        <p14:section name="Example Slides" id="{D40DF97A-9355-449E-B0A8-867351E4EBAE}">
          <p14:sldIdLst>
            <p14:sldId id="260"/>
            <p14:sldId id="278"/>
            <p14:sldId id="262"/>
            <p14:sldId id="263"/>
            <p14:sldId id="264"/>
            <p14:sldId id="265"/>
            <p14:sldId id="266"/>
            <p14:sldId id="267"/>
          </p14:sldIdLst>
        </p14:section>
        <p14:section name="Icons" id="{BBADCF96-8ECB-4307-BCAA-FF25B7E299E5}">
          <p14:sldIdLst>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987" autoAdjust="0"/>
    <p:restoredTop sz="78266" autoAdjust="0"/>
  </p:normalViewPr>
  <p:slideViewPr>
    <p:cSldViewPr snapToGrid="0">
      <p:cViewPr varScale="1">
        <p:scale>
          <a:sx n="54" d="100"/>
          <a:sy n="54" d="100"/>
        </p:scale>
        <p:origin x="1112" y="40"/>
      </p:cViewPr>
      <p:guideLst/>
    </p:cSldViewPr>
  </p:slideViewPr>
  <p:outlineViewPr>
    <p:cViewPr>
      <p:scale>
        <a:sx n="33" d="100"/>
        <a:sy n="33" d="100"/>
      </p:scale>
      <p:origin x="0" y="-66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68C86-161C-47A6-9A61-C529F6A6AC98}" type="datetimeFigureOut">
              <a:rPr lang="en-US" smtClean="0"/>
              <a:t>5/11/2017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7C417-D302-4BDC-AE7D-6A9679C5A3F5}" type="slidenum">
              <a:rPr lang="en-US" smtClean="0"/>
              <a:t>‹#›</a:t>
            </a:fld>
            <a:endParaRPr lang="en-US"/>
          </a:p>
        </p:txBody>
      </p:sp>
    </p:spTree>
    <p:extLst>
      <p:ext uri="{BB962C8B-B14F-4D97-AF65-F5344CB8AC3E}">
        <p14:creationId xmlns:p14="http://schemas.microsoft.com/office/powerpoint/2010/main" val="385465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D7C417-D302-4BDC-AE7D-6A9679C5A3F5}" type="slidenum">
              <a:rPr lang="en-US" smtClean="0"/>
              <a:t>1</a:t>
            </a:fld>
            <a:endParaRPr lang="en-US"/>
          </a:p>
        </p:txBody>
      </p:sp>
    </p:spTree>
    <p:extLst>
      <p:ext uri="{BB962C8B-B14F-4D97-AF65-F5344CB8AC3E}">
        <p14:creationId xmlns:p14="http://schemas.microsoft.com/office/powerpoint/2010/main" val="1154620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During the windows 7 migration project, what tooling was available for this?  Way too much validation time?  Long QA procedures?  Other tools to test for </a:t>
            </a:r>
            <a:r>
              <a:rPr lang="en-US" baseline="0" dirty="0" err="1"/>
              <a:t>appcompat</a:t>
            </a:r>
            <a:r>
              <a:rPr lang="en-US" baseline="0" dirty="0"/>
              <a:t>?  It was hard work.  Anyone use the ACT?  Pretty cool huh?  Also, pretty labor intensive and complex. It took a </a:t>
            </a:r>
            <a:r>
              <a:rPr lang="en-US" baseline="0" dirty="0" err="1"/>
              <a:t>jr.</a:t>
            </a:r>
            <a:r>
              <a:rPr lang="en-US" baseline="0" dirty="0"/>
              <a:t> data scientist to get good information from that tool and tools of its like.  Windows Readiness does all that work for you and with far better results that are actionable.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12</a:t>
            </a:fld>
            <a:endParaRPr lang="en-US"/>
          </a:p>
        </p:txBody>
      </p:sp>
    </p:spTree>
    <p:extLst>
      <p:ext uri="{BB962C8B-B14F-4D97-AF65-F5344CB8AC3E}">
        <p14:creationId xmlns:p14="http://schemas.microsoft.com/office/powerpoint/2010/main" val="975069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your add/remove programs has custom strings in it, WU can handle that.  It determines what the actual application is independent of the Add Remove Programs.  This has pretty awesome implications and use cases. </a:t>
            </a:r>
          </a:p>
          <a:p>
            <a:r>
              <a:rPr lang="en-US" baseline="0" dirty="0"/>
              <a:t>PowerShell examples coming up.</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13</a:t>
            </a:fld>
            <a:endParaRPr lang="en-US"/>
          </a:p>
        </p:txBody>
      </p:sp>
    </p:spTree>
    <p:extLst>
      <p:ext uri="{BB962C8B-B14F-4D97-AF65-F5344CB8AC3E}">
        <p14:creationId xmlns:p14="http://schemas.microsoft.com/office/powerpoint/2010/main" val="1881802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this is a comprehensive list of application issues.</a:t>
            </a:r>
          </a:p>
          <a:p>
            <a:endParaRPr lang="en-US" dirty="0"/>
          </a:p>
          <a:p>
            <a:r>
              <a:rPr lang="en-US" sz="1200" b="0" i="0" kern="1200" dirty="0">
                <a:solidFill>
                  <a:schemeClr val="tx1"/>
                </a:solidFill>
                <a:effectLst/>
                <a:latin typeface="+mn-lt"/>
                <a:ea typeface="+mn-ea"/>
                <a:cs typeface="+mn-cs"/>
              </a:rPr>
              <a:t>Type=</a:t>
            </a:r>
            <a:r>
              <a:rPr lang="en-US" sz="1200" b="0" i="0" kern="1200" dirty="0" err="1">
                <a:solidFill>
                  <a:schemeClr val="tx1"/>
                </a:solidFill>
                <a:effectLst/>
                <a:latin typeface="+mn-lt"/>
                <a:ea typeface="+mn-ea"/>
                <a:cs typeface="+mn-cs"/>
              </a:rPr>
              <a:t>UAApp</a:t>
            </a:r>
            <a:r>
              <a:rPr lang="en-US" sz="1200" b="0" i="0" kern="1200" dirty="0">
                <a:solidFill>
                  <a:schemeClr val="tx1"/>
                </a:solidFill>
                <a:effectLst/>
                <a:latin typeface="+mn-lt"/>
                <a:ea typeface="+mn-ea"/>
                <a:cs typeface="+mn-cs"/>
              </a:rPr>
              <a:t> | measure count() by Issue</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14</a:t>
            </a:fld>
            <a:endParaRPr lang="en-US"/>
          </a:p>
        </p:txBody>
      </p:sp>
    </p:spTree>
    <p:extLst>
      <p:ext uri="{BB962C8B-B14F-4D97-AF65-F5344CB8AC3E}">
        <p14:creationId xmlns:p14="http://schemas.microsoft.com/office/powerpoint/2010/main" val="2627278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is so much good data here.  </a:t>
            </a:r>
            <a:r>
              <a:rPr lang="en-US" dirty="0"/>
              <a:t>When doing an</a:t>
            </a:r>
            <a:r>
              <a:rPr lang="en-US" baseline="0" dirty="0"/>
              <a:t> upgrade project the most important thing to consider is your applications. Everything else is secondary.  Users get work done and generate revenue because of the applications they are using, not the OS or the hardware.  Ok, so what does Upgrade Readiness get us to help with applications!?  An automatically maintained and detailed list.  Who used Excel or SharePoint during windows 7 migration project?  This web portal can be your source of truth or can be used to cross reference what you think your source of truth is.  Use this data as your application rationalization start.  Cross reference this against your ConfigMgr app library.  Identify your application owners, etc.</a:t>
            </a:r>
          </a:p>
          <a:p>
            <a:r>
              <a:rPr lang="en-US" baseline="0" dirty="0"/>
              <a:t>Using the telemetry gained from millions of windows 10 upgrades you also are given amazing insight into whether or not an application will work on your windows 10 upgrade or during your windows 10 servicing. </a:t>
            </a:r>
          </a:p>
          <a:p>
            <a:r>
              <a:rPr lang="en-US" baseline="0" dirty="0"/>
              <a:t>You can assign importance levels and upgrade decision on these applications, meaning you can run your entire windows 10 application readiness from this portal if you want. Set the application to review in process to indicate it is being worked on.</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15</a:t>
            </a:fld>
            <a:endParaRPr lang="en-US"/>
          </a:p>
        </p:txBody>
      </p:sp>
    </p:spTree>
    <p:extLst>
      <p:ext uri="{BB962C8B-B14F-4D97-AF65-F5344CB8AC3E}">
        <p14:creationId xmlns:p14="http://schemas.microsoft.com/office/powerpoint/2010/main" val="856091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ReadyForWindows</a:t>
            </a:r>
            <a:r>
              <a:rPr lang="en-US" baseline="0" dirty="0"/>
              <a:t> field has the overall adoption rate and for some applications it has full version history with adoption rates.  This is VERY useful information</a:t>
            </a:r>
            <a:r>
              <a:rPr lang="en-US" baseline="0" dirty="0" smtClean="0"/>
              <a:t>.  This cannot be overstated.  This is a gold mine of information.</a:t>
            </a:r>
            <a:endParaRPr lang="en-US" baseline="0" dirty="0"/>
          </a:p>
          <a:p>
            <a:r>
              <a:rPr lang="en-US" dirty="0"/>
              <a:t>https://developer.microsoft.com/en-us/windows/ready-for-windows#/app/?NPId=f45e74eb20392bd71988a9929da1d248&amp;branchStatus=all</a:t>
            </a:r>
          </a:p>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16</a:t>
            </a:fld>
            <a:endParaRPr lang="en-US"/>
          </a:p>
        </p:txBody>
      </p:sp>
    </p:spTree>
    <p:extLst>
      <p:ext uri="{BB962C8B-B14F-4D97-AF65-F5344CB8AC3E}">
        <p14:creationId xmlns:p14="http://schemas.microsoft.com/office/powerpoint/2010/main" val="3604977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  Asking the app owner to validate has to be hardest job in the business.   You are essentially asking someone to carve out time for you when they have zero incentive to do it.  And they have a non-trivial risk associated with upgraded their applications… they may have non-trivial cost and security risks too.  This is a job best suited for a business analyst if you can have the resources.  Your problems here are non-technical.  Most very non-technical.  The path to success here is to be an annoying nag.  And have easily accessible test VMs.  This is hard work, plan accordingly!  </a:t>
            </a:r>
          </a:p>
        </p:txBody>
      </p:sp>
      <p:sp>
        <p:nvSpPr>
          <p:cNvPr id="4" name="Slide Number Placeholder 3"/>
          <p:cNvSpPr>
            <a:spLocks noGrp="1"/>
          </p:cNvSpPr>
          <p:nvPr>
            <p:ph type="sldNum" sz="quarter" idx="10"/>
          </p:nvPr>
        </p:nvSpPr>
        <p:spPr/>
        <p:txBody>
          <a:bodyPr/>
          <a:lstStyle/>
          <a:p>
            <a:fld id="{6AD7C417-D302-4BDC-AE7D-6A9679C5A3F5}" type="slidenum">
              <a:rPr lang="en-US" smtClean="0"/>
              <a:t>17</a:t>
            </a:fld>
            <a:endParaRPr lang="en-US"/>
          </a:p>
        </p:txBody>
      </p:sp>
    </p:spTree>
    <p:extLst>
      <p:ext uri="{BB962C8B-B14F-4D97-AF65-F5344CB8AC3E}">
        <p14:creationId xmlns:p14="http://schemas.microsoft.com/office/powerpoint/2010/main" val="4028412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18</a:t>
            </a:fld>
            <a:endParaRPr lang="en-US"/>
          </a:p>
        </p:txBody>
      </p:sp>
    </p:spTree>
    <p:extLst>
      <p:ext uri="{BB962C8B-B14F-4D97-AF65-F5344CB8AC3E}">
        <p14:creationId xmlns:p14="http://schemas.microsoft.com/office/powerpoint/2010/main" val="794720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  Asking the app owner to validate has to be hardest job in the business.   You are essentially asking someone to carve out time for you when they have zero incentive to do it.  And they have a non-trivial risk associated with upgraded their applications… they may have non-trivial cost and security risks too.  This is a job best suited for a business analyst if you can have the resources.  Your problems here are non-technical.  Most very non-technical.  The path to success here is to be an annoying nag.  And have easily accessible test VMs.  This is hard work, plan accordingly!  </a:t>
            </a:r>
          </a:p>
        </p:txBody>
      </p:sp>
      <p:sp>
        <p:nvSpPr>
          <p:cNvPr id="4" name="Slide Number Placeholder 3"/>
          <p:cNvSpPr>
            <a:spLocks noGrp="1"/>
          </p:cNvSpPr>
          <p:nvPr>
            <p:ph type="sldNum" sz="quarter" idx="10"/>
          </p:nvPr>
        </p:nvSpPr>
        <p:spPr/>
        <p:txBody>
          <a:bodyPr/>
          <a:lstStyle/>
          <a:p>
            <a:fld id="{6AD7C417-D302-4BDC-AE7D-6A9679C5A3F5}" type="slidenum">
              <a:rPr lang="en-US" smtClean="0"/>
              <a:t>19</a:t>
            </a:fld>
            <a:endParaRPr lang="en-US"/>
          </a:p>
        </p:txBody>
      </p:sp>
    </p:spTree>
    <p:extLst>
      <p:ext uri="{BB962C8B-B14F-4D97-AF65-F5344CB8AC3E}">
        <p14:creationId xmlns:p14="http://schemas.microsoft.com/office/powerpoint/2010/main" val="1092253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  Asking the app owner to validate has to be hardest job in the business.   You are essentially asking someone to carve out time for you when they have zero incentive to do it.  And they have a non-trivial risk associated with upgraded their applications… they may have non-trivial cost and security risks too.  This is a job best suited for a business analyst if you can have the resources.  Your problems here are non-technical.  Most very non-technical.  The path to success here is to be an annoying nag.  And have easily accessible test VMs.  This is hard work, plan accordingly!  </a:t>
            </a:r>
          </a:p>
        </p:txBody>
      </p:sp>
      <p:sp>
        <p:nvSpPr>
          <p:cNvPr id="4" name="Slide Number Placeholder 3"/>
          <p:cNvSpPr>
            <a:spLocks noGrp="1"/>
          </p:cNvSpPr>
          <p:nvPr>
            <p:ph type="sldNum" sz="quarter" idx="10"/>
          </p:nvPr>
        </p:nvSpPr>
        <p:spPr/>
        <p:txBody>
          <a:bodyPr/>
          <a:lstStyle/>
          <a:p>
            <a:fld id="{6AD7C417-D302-4BDC-AE7D-6A9679C5A3F5}" type="slidenum">
              <a:rPr lang="en-US" smtClean="0"/>
              <a:t>20</a:t>
            </a:fld>
            <a:endParaRPr lang="en-US"/>
          </a:p>
        </p:txBody>
      </p:sp>
    </p:spTree>
    <p:extLst>
      <p:ext uri="{BB962C8B-B14F-4D97-AF65-F5344CB8AC3E}">
        <p14:creationId xmlns:p14="http://schemas.microsoft.com/office/powerpoint/2010/main" val="1617755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AD7C417-D302-4BDC-AE7D-6A9679C5A3F5}" type="slidenum">
              <a:rPr lang="en-US" smtClean="0"/>
              <a:t>21</a:t>
            </a:fld>
            <a:endParaRPr lang="en-US"/>
          </a:p>
        </p:txBody>
      </p:sp>
    </p:spTree>
    <p:extLst>
      <p:ext uri="{BB962C8B-B14F-4D97-AF65-F5344CB8AC3E}">
        <p14:creationId xmlns:p14="http://schemas.microsoft.com/office/powerpoint/2010/main" val="2216122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a:t>
            </a:r>
            <a:r>
              <a:rPr lang="en-US" baseline="0" dirty="0"/>
              <a:t> has done in place upgrades?  How many?  What’s your feedback?  What surprised you?  What were blockers?</a:t>
            </a:r>
          </a:p>
          <a:p>
            <a:r>
              <a:rPr lang="en-US" dirty="0"/>
              <a:t>In</a:t>
            </a:r>
            <a:r>
              <a:rPr lang="en-US" baseline="0" dirty="0"/>
              <a:t> place upgrades do actually work. I just wanted to make that very clear. It’s a brave new world. Also, all consumer upgrades shared telemetry data allowing for the process to be iterative and improve over time.</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4</a:t>
            </a:fld>
            <a:endParaRPr lang="en-US"/>
          </a:p>
        </p:txBody>
      </p:sp>
    </p:spTree>
    <p:extLst>
      <p:ext uri="{BB962C8B-B14F-4D97-AF65-F5344CB8AC3E}">
        <p14:creationId xmlns:p14="http://schemas.microsoft.com/office/powerpoint/2010/main" val="1438571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is radical!!  Everyone hates this</a:t>
            </a:r>
            <a:r>
              <a:rPr lang="en-US" baseline="0" dirty="0" smtClean="0"/>
              <a:t>.  You are likely never going to be able to have the same level of complexity in your lab environment as exists in your production environment.  You can really smooth this out by using the dynamic updates steps   You can spend an entire summer tracking this one down, and you may never get it right…  my ask to you is at least TRY using dynamic updates, it has the potential to solve the majority of your driver issues during in place upgrades.  It is a little magical really.</a:t>
            </a:r>
            <a:endParaRPr lang="en-US" baseline="0" dirty="0"/>
          </a:p>
        </p:txBody>
      </p:sp>
      <p:sp>
        <p:nvSpPr>
          <p:cNvPr id="4" name="Slide Number Placeholder 3"/>
          <p:cNvSpPr>
            <a:spLocks noGrp="1"/>
          </p:cNvSpPr>
          <p:nvPr>
            <p:ph type="sldNum" sz="quarter" idx="10"/>
          </p:nvPr>
        </p:nvSpPr>
        <p:spPr/>
        <p:txBody>
          <a:bodyPr/>
          <a:lstStyle/>
          <a:p>
            <a:fld id="{6AD7C417-D302-4BDC-AE7D-6A9679C5A3F5}" type="slidenum">
              <a:rPr lang="en-US" smtClean="0"/>
              <a:t>22</a:t>
            </a:fld>
            <a:endParaRPr lang="en-US"/>
          </a:p>
        </p:txBody>
      </p:sp>
    </p:spTree>
    <p:extLst>
      <p:ext uri="{BB962C8B-B14F-4D97-AF65-F5344CB8AC3E}">
        <p14:creationId xmlns:p14="http://schemas.microsoft.com/office/powerpoint/2010/main" val="2635123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cannot do an apply drivers step during this task sequence.  You have to stage the drivers first and then tell the where the cached drivers are.  This is useful if you can’t use the dynamic updates during the upgrade.</a:t>
            </a:r>
          </a:p>
          <a:p>
            <a:r>
              <a:rPr lang="en-US" baseline="0" dirty="0"/>
              <a:t>This leads to problems with disconnected devices. </a:t>
            </a:r>
          </a:p>
        </p:txBody>
      </p:sp>
      <p:sp>
        <p:nvSpPr>
          <p:cNvPr id="4" name="Slide Number Placeholder 3"/>
          <p:cNvSpPr>
            <a:spLocks noGrp="1"/>
          </p:cNvSpPr>
          <p:nvPr>
            <p:ph type="sldNum" sz="quarter" idx="10"/>
          </p:nvPr>
        </p:nvSpPr>
        <p:spPr/>
        <p:txBody>
          <a:bodyPr/>
          <a:lstStyle/>
          <a:p>
            <a:fld id="{6AD7C417-D302-4BDC-AE7D-6A9679C5A3F5}" type="slidenum">
              <a:rPr lang="en-US" smtClean="0"/>
              <a:t>23</a:t>
            </a:fld>
            <a:endParaRPr lang="en-US"/>
          </a:p>
        </p:txBody>
      </p:sp>
    </p:spTree>
    <p:extLst>
      <p:ext uri="{BB962C8B-B14F-4D97-AF65-F5344CB8AC3E}">
        <p14:creationId xmlns:p14="http://schemas.microsoft.com/office/powerpoint/2010/main" val="4092845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lot of work and may not be a problem.  If you are not managing these devices today, maybe you can continue to not manage them.  The </a:t>
            </a:r>
            <a:r>
              <a:rPr lang="en-US" baseline="0" dirty="0" smtClean="0"/>
              <a:t>problem </a:t>
            </a:r>
            <a:r>
              <a:rPr lang="en-US" baseline="0" dirty="0"/>
              <a:t>devices you are going to be </a:t>
            </a:r>
            <a:r>
              <a:rPr lang="en-US" baseline="0" dirty="0" smtClean="0"/>
              <a:t>running </a:t>
            </a:r>
            <a:r>
              <a:rPr lang="en-US" baseline="0" dirty="0"/>
              <a:t>into here are specialty devices for the most part. The 1607 + latest CU has a pretty impressive library of drivers in it</a:t>
            </a:r>
            <a:r>
              <a:rPr lang="en-US" baseline="0" dirty="0" smtClean="0"/>
              <a:t>.</a:t>
            </a:r>
          </a:p>
          <a:p>
            <a:r>
              <a:rPr lang="en-US" baseline="0" dirty="0" smtClean="0"/>
              <a:t>Rebooting into windows PE works great if you devices are always connected, it gets a little harry with disconnected / remote laptops.  Just keep it simple where you can, using windows PE greatly increases the complexity.</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24</a:t>
            </a:fld>
            <a:endParaRPr lang="en-US"/>
          </a:p>
        </p:txBody>
      </p:sp>
    </p:spTree>
    <p:extLst>
      <p:ext uri="{BB962C8B-B14F-4D97-AF65-F5344CB8AC3E}">
        <p14:creationId xmlns:p14="http://schemas.microsoft.com/office/powerpoint/2010/main" val="2718429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Available</a:t>
            </a:r>
            <a:r>
              <a:rPr lang="en-US" baseline="0" dirty="0"/>
              <a:t> in 1610.  Easy to integrate, can take days for information to show in the console.</a:t>
            </a:r>
          </a:p>
          <a:p>
            <a:endParaRPr lang="en-US" baseline="0" dirty="0"/>
          </a:p>
          <a:p>
            <a:r>
              <a:rPr lang="en-US" baseline="0" dirty="0"/>
              <a:t>Use </a:t>
            </a:r>
            <a:r>
              <a:rPr lang="en-US" baseline="0" dirty="0" err="1"/>
              <a:t>configmgr</a:t>
            </a:r>
            <a:r>
              <a:rPr lang="en-US" baseline="0" dirty="0"/>
              <a:t> with windows readiness integration to further dissect your windows 10 upgrade eligible devices.  i.e. UEFI w/ </a:t>
            </a:r>
            <a:r>
              <a:rPr lang="en-US" baseline="0" dirty="0" err="1"/>
              <a:t>SecureBoot</a:t>
            </a:r>
            <a:r>
              <a:rPr lang="en-US" baseline="0" dirty="0"/>
              <a:t> and TPM AND ready according to Windows Readiness. </a:t>
            </a:r>
          </a:p>
        </p:txBody>
      </p:sp>
      <p:sp>
        <p:nvSpPr>
          <p:cNvPr id="4" name="Slide Number Placeholder 3"/>
          <p:cNvSpPr>
            <a:spLocks noGrp="1"/>
          </p:cNvSpPr>
          <p:nvPr>
            <p:ph type="sldNum" sz="quarter" idx="10"/>
          </p:nvPr>
        </p:nvSpPr>
        <p:spPr/>
        <p:txBody>
          <a:bodyPr/>
          <a:lstStyle/>
          <a:p>
            <a:fld id="{6AD7C417-D302-4BDC-AE7D-6A9679C5A3F5}" type="slidenum">
              <a:rPr lang="en-US" smtClean="0"/>
              <a:t>25</a:t>
            </a:fld>
            <a:endParaRPr lang="en-US"/>
          </a:p>
        </p:txBody>
      </p:sp>
    </p:spTree>
    <p:extLst>
      <p:ext uri="{BB962C8B-B14F-4D97-AF65-F5344CB8AC3E}">
        <p14:creationId xmlns:p14="http://schemas.microsoft.com/office/powerpoint/2010/main" val="15041000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just simply isn’t a lot of data available</a:t>
            </a:r>
            <a:r>
              <a:rPr lang="en-US" baseline="0" dirty="0"/>
              <a:t> in the </a:t>
            </a:r>
            <a:r>
              <a:rPr lang="en-US" baseline="0" dirty="0" err="1"/>
              <a:t>configmgr</a:t>
            </a:r>
            <a:r>
              <a:rPr lang="en-US" baseline="0" dirty="0"/>
              <a:t> integration other than the pretty dashboard and </a:t>
            </a:r>
            <a:r>
              <a:rPr lang="en-US" baseline="0" dirty="0" err="1"/>
              <a:t>abililty</a:t>
            </a:r>
            <a:r>
              <a:rPr lang="en-US" baseline="0" dirty="0"/>
              <a:t> to create basic collections.</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26</a:t>
            </a:fld>
            <a:endParaRPr lang="en-US"/>
          </a:p>
        </p:txBody>
      </p:sp>
    </p:spTree>
    <p:extLst>
      <p:ext uri="{BB962C8B-B14F-4D97-AF65-F5344CB8AC3E}">
        <p14:creationId xmlns:p14="http://schemas.microsoft.com/office/powerpoint/2010/main" val="12468733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the </a:t>
            </a:r>
            <a:r>
              <a:rPr lang="en-US" dirty="0" err="1"/>
              <a:t>wmi</a:t>
            </a:r>
            <a:r>
              <a:rPr lang="en-US" dirty="0"/>
              <a:t> class is sparse.  Just not a lot of stuff there.  Your</a:t>
            </a:r>
            <a:r>
              <a:rPr lang="en-US" baseline="0" dirty="0"/>
              <a:t> best bet is to use </a:t>
            </a:r>
            <a:r>
              <a:rPr lang="en-US" baseline="0" dirty="0" err="1"/>
              <a:t>powershell</a:t>
            </a:r>
            <a:r>
              <a:rPr lang="en-US" baseline="0" dirty="0"/>
              <a:t> to query WUA for devices according to whatever criteria you are looking for and then creating a collection with direct membership rules. Example, give me all devices that have an application or driver that will block the windows 10 upgrade.</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27</a:t>
            </a:fld>
            <a:endParaRPr lang="en-US"/>
          </a:p>
        </p:txBody>
      </p:sp>
    </p:spTree>
    <p:extLst>
      <p:ext uri="{BB962C8B-B14F-4D97-AF65-F5344CB8AC3E}">
        <p14:creationId xmlns:p14="http://schemas.microsoft.com/office/powerpoint/2010/main" val="34659121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28</a:t>
            </a:fld>
            <a:endParaRPr lang="en-US"/>
          </a:p>
        </p:txBody>
      </p:sp>
    </p:spTree>
    <p:extLst>
      <p:ext uri="{BB962C8B-B14F-4D97-AF65-F5344CB8AC3E}">
        <p14:creationId xmlns:p14="http://schemas.microsoft.com/office/powerpoint/2010/main" val="793046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29</a:t>
            </a:fld>
            <a:endParaRPr lang="en-US"/>
          </a:p>
        </p:txBody>
      </p:sp>
    </p:spTree>
    <p:extLst>
      <p:ext uri="{BB962C8B-B14F-4D97-AF65-F5344CB8AC3E}">
        <p14:creationId xmlns:p14="http://schemas.microsoft.com/office/powerpoint/2010/main" val="3246521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OMS query language is unique.  It isn’t SQL or WQL or really anything I have seen before, it is a language all it’s own.  And it is fairly new, so there isn’t a book written on it or anything.  But, luckily there isn’t much to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30</a:t>
            </a:fld>
            <a:endParaRPr lang="en-US"/>
          </a:p>
        </p:txBody>
      </p:sp>
    </p:spTree>
    <p:extLst>
      <p:ext uri="{BB962C8B-B14F-4D97-AF65-F5344CB8AC3E}">
        <p14:creationId xmlns:p14="http://schemas.microsoft.com/office/powerpoint/2010/main" val="12675834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OMS query language is unique.  It isn’t SQL or WQL or really anything I have seen before, it is a language all it’s own.  And it is fairly new, so there isn’t a book written on it or anything.  But, luckily there isn’t much to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31</a:t>
            </a:fld>
            <a:endParaRPr lang="en-US"/>
          </a:p>
        </p:txBody>
      </p:sp>
    </p:spTree>
    <p:extLst>
      <p:ext uri="{BB962C8B-B14F-4D97-AF65-F5344CB8AC3E}">
        <p14:creationId xmlns:p14="http://schemas.microsoft.com/office/powerpoint/2010/main" val="3559294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a:t>
            </a:r>
            <a:r>
              <a:rPr lang="en-US" baseline="0" dirty="0"/>
              <a:t> has done in place upgrades?  How many?  What’s your feedback?  What surprised you?  What were blockers?</a:t>
            </a:r>
          </a:p>
          <a:p>
            <a:r>
              <a:rPr lang="en-US" baseline="0" dirty="0"/>
              <a:t>If you are updating a device with disconnected peripheral devices, be aware those drivers will not be present after the upgrade.  You can mitigate a lot of this by using the latest win10 release and the latest CU.</a:t>
            </a:r>
          </a:p>
          <a:p>
            <a:r>
              <a:rPr lang="en-US" baseline="0" dirty="0"/>
              <a:t>When offline servicing your upgrade image, be sure to delete the </a:t>
            </a:r>
            <a:r>
              <a:rPr lang="en-US" baseline="0" dirty="0" err="1"/>
              <a:t>install.wim.bak</a:t>
            </a:r>
            <a:r>
              <a:rPr lang="en-US" baseline="0" dirty="0"/>
              <a:t> file.  It isn’t needed and is huge.</a:t>
            </a:r>
          </a:p>
          <a:p>
            <a:r>
              <a:rPr lang="en-US" baseline="0" dirty="0"/>
              <a:t>Identify your blockers early and get your collections made in </a:t>
            </a:r>
            <a:r>
              <a:rPr lang="en-US" baseline="0" dirty="0" err="1"/>
              <a:t>configmgr</a:t>
            </a:r>
            <a:r>
              <a:rPr lang="en-US" baseline="0" dirty="0"/>
              <a:t>.  Use these collections as exclusions when deploying the task sequence as available.  Do you have a UEFI and </a:t>
            </a:r>
            <a:r>
              <a:rPr lang="en-US" baseline="0" dirty="0" err="1"/>
              <a:t>Secureboot</a:t>
            </a:r>
            <a:r>
              <a:rPr lang="en-US" baseline="0" dirty="0"/>
              <a:t> requirement?  Ram, HD space, etc.  Most of your application issues are going to be non-technical, but you still have to prepare for them if you want success.</a:t>
            </a:r>
          </a:p>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5</a:t>
            </a:fld>
            <a:endParaRPr lang="en-US"/>
          </a:p>
        </p:txBody>
      </p:sp>
    </p:spTree>
    <p:extLst>
      <p:ext uri="{BB962C8B-B14F-4D97-AF65-F5344CB8AC3E}">
        <p14:creationId xmlns:p14="http://schemas.microsoft.com/office/powerpoint/2010/main" val="14765224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32</a:t>
            </a:fld>
            <a:endParaRPr lang="en-US"/>
          </a:p>
        </p:txBody>
      </p:sp>
    </p:spTree>
    <p:extLst>
      <p:ext uri="{BB962C8B-B14F-4D97-AF65-F5344CB8AC3E}">
        <p14:creationId xmlns:p14="http://schemas.microsoft.com/office/powerpoint/2010/main" val="18066508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t>
            </a:r>
            <a:r>
              <a:rPr lang="en-US" dirty="0" err="1"/>
              <a:t>powershell</a:t>
            </a:r>
            <a:r>
              <a:rPr lang="en-US" dirty="0"/>
              <a:t> is</a:t>
            </a:r>
            <a:r>
              <a:rPr lang="en-US" baseline="0" dirty="0"/>
              <a:t> really just another way to report or display data.  The power is being able to use that data </a:t>
            </a:r>
            <a:r>
              <a:rPr lang="en-US" baseline="0"/>
              <a:t>and integrate.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33</a:t>
            </a:fld>
            <a:endParaRPr lang="en-US"/>
          </a:p>
        </p:txBody>
      </p:sp>
    </p:spTree>
    <p:extLst>
      <p:ext uri="{BB962C8B-B14F-4D97-AF65-F5344CB8AC3E}">
        <p14:creationId xmlns:p14="http://schemas.microsoft.com/office/powerpoint/2010/main" val="14987636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t>
            </a:r>
            <a:r>
              <a:rPr lang="en-US" dirty="0" err="1"/>
              <a:t>powershell</a:t>
            </a:r>
            <a:r>
              <a:rPr lang="en-US" dirty="0"/>
              <a:t> is</a:t>
            </a:r>
            <a:r>
              <a:rPr lang="en-US" baseline="0" dirty="0"/>
              <a:t> really just another way to report or display data.  The power is being able to use that data </a:t>
            </a:r>
            <a:r>
              <a:rPr lang="en-US" baseline="0"/>
              <a:t>and integrate.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34</a:t>
            </a:fld>
            <a:endParaRPr lang="en-US"/>
          </a:p>
        </p:txBody>
      </p:sp>
    </p:spTree>
    <p:extLst>
      <p:ext uri="{BB962C8B-B14F-4D97-AF65-F5344CB8AC3E}">
        <p14:creationId xmlns:p14="http://schemas.microsoft.com/office/powerpoint/2010/main" val="24639984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t>
            </a:r>
            <a:r>
              <a:rPr lang="en-US" dirty="0" err="1"/>
              <a:t>powershell</a:t>
            </a:r>
            <a:r>
              <a:rPr lang="en-US" dirty="0"/>
              <a:t> is</a:t>
            </a:r>
            <a:r>
              <a:rPr lang="en-US" baseline="0" dirty="0"/>
              <a:t> really just another way to report or display data.  The power is being able to use that data </a:t>
            </a:r>
            <a:r>
              <a:rPr lang="en-US" baseline="0"/>
              <a:t>and integrate.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35</a:t>
            </a:fld>
            <a:endParaRPr lang="en-US"/>
          </a:p>
        </p:txBody>
      </p:sp>
    </p:spTree>
    <p:extLst>
      <p:ext uri="{BB962C8B-B14F-4D97-AF65-F5344CB8AC3E}">
        <p14:creationId xmlns:p14="http://schemas.microsoft.com/office/powerpoint/2010/main" val="414665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who wants to can log into a live Windows  Upgrade Readiness instance. </a:t>
            </a:r>
            <a:r>
              <a:rPr lang="en-US" baseline="0" dirty="0"/>
              <a:t> mm</a:t>
            </a:r>
            <a:endParaRPr lang="en-US" dirty="0"/>
          </a:p>
          <a:p>
            <a:r>
              <a:rPr lang="en-US" dirty="0"/>
              <a:t>Who</a:t>
            </a:r>
            <a:r>
              <a:rPr lang="en-US" baseline="0" dirty="0"/>
              <a:t> is currently using it?  Who know </a:t>
            </a:r>
            <a:r>
              <a:rPr lang="en-US" baseline="0" dirty="0" err="1"/>
              <a:t>whast</a:t>
            </a:r>
            <a:r>
              <a:rPr lang="en-US" baseline="0" dirty="0"/>
              <a:t> it is?  Who has set it up?  </a:t>
            </a:r>
          </a:p>
          <a:p>
            <a:endParaRPr lang="en-US" dirty="0"/>
          </a:p>
          <a:p>
            <a:r>
              <a:rPr lang="en-US" dirty="0"/>
              <a:t>What is Windows </a:t>
            </a:r>
            <a:r>
              <a:rPr lang="en-US" dirty="0" err="1"/>
              <a:t>Upgrad</a:t>
            </a:r>
            <a:r>
              <a:rPr lang="en-US" dirty="0"/>
              <a:t> Readiness?  BIG DATA.</a:t>
            </a:r>
            <a:r>
              <a:rPr lang="en-US" baseline="0" dirty="0"/>
              <a:t>  Microsoft can you let you know with a high degree of certainty what devices in your environment are ready for a windows 10 upgrade or servicing.  There isn’t too much too </a:t>
            </a:r>
            <a:r>
              <a:rPr lang="en-US" baseline="0" dirty="0" err="1"/>
              <a:t>WindowsUpgrade</a:t>
            </a:r>
            <a:r>
              <a:rPr lang="en-US" baseline="0" dirty="0"/>
              <a:t> Readiness.  It can be setup and configured quickly and cheaply.</a:t>
            </a:r>
          </a:p>
          <a:p>
            <a:endParaRPr lang="en-US" baseline="0" dirty="0"/>
          </a:p>
          <a:p>
            <a:r>
              <a:rPr lang="en-US" baseline="0" dirty="0"/>
              <a:t>Telemetry </a:t>
            </a:r>
            <a:r>
              <a:rPr lang="en-US" baseline="0" dirty="0" err="1"/>
              <a:t>telemetry</a:t>
            </a:r>
            <a:r>
              <a:rPr lang="en-US" baseline="0" dirty="0"/>
              <a:t> </a:t>
            </a:r>
            <a:r>
              <a:rPr lang="en-US" baseline="0" dirty="0" err="1"/>
              <a:t>telemetry</a:t>
            </a:r>
            <a:r>
              <a:rPr lang="en-US" baseline="0" dirty="0"/>
              <a:t>.  If you are not sharing your telemetry data you can’t complain when the product changes but doesn’t address your needs. This is the new normal, adapt.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6</a:t>
            </a:fld>
            <a:endParaRPr lang="en-US"/>
          </a:p>
        </p:txBody>
      </p:sp>
    </p:spTree>
    <p:extLst>
      <p:ext uri="{BB962C8B-B14F-4D97-AF65-F5344CB8AC3E}">
        <p14:creationId xmlns:p14="http://schemas.microsoft.com/office/powerpoint/2010/main" val="1476037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No azure AD needed, but it is</a:t>
            </a:r>
            <a:r>
              <a:rPr lang="en-US" baseline="0" dirty="0"/>
              <a:t> nice to tie to a directory,  Without azure AD you are using all personal Microsoft accounts.</a:t>
            </a:r>
          </a:p>
          <a:p>
            <a:endParaRPr lang="en-US" baseline="0" dirty="0"/>
          </a:p>
          <a:p>
            <a:r>
              <a:rPr lang="en-US" baseline="0" dirty="0"/>
              <a:t>Getting started – </a:t>
            </a:r>
          </a:p>
          <a:p>
            <a:r>
              <a:rPr lang="en-US" baseline="0" dirty="0"/>
              <a:t>https://www.microsoft.com/en-us/WindowsForBusiness/upgrade-analytics</a:t>
            </a:r>
          </a:p>
          <a:p>
            <a:endParaRPr lang="en-US" baseline="0" dirty="0"/>
          </a:p>
          <a:p>
            <a:r>
              <a:rPr lang="en-US" baseline="0" dirty="0"/>
              <a:t>When creating the workspace from Azure it is called Log Analytics.  Remember, Log Analytics is part of the OMS Suite. OMS itself is not a product. When you add log analytics  to a resource group, it creates the Operational Insights workspace.  Windows Upgrade Readiness is just an extension of Log Analytics.  </a:t>
            </a:r>
          </a:p>
        </p:txBody>
      </p:sp>
      <p:sp>
        <p:nvSpPr>
          <p:cNvPr id="4" name="Slide Number Placeholder 3"/>
          <p:cNvSpPr>
            <a:spLocks noGrp="1"/>
          </p:cNvSpPr>
          <p:nvPr>
            <p:ph type="sldNum" sz="quarter" idx="10"/>
          </p:nvPr>
        </p:nvSpPr>
        <p:spPr/>
        <p:txBody>
          <a:bodyPr/>
          <a:lstStyle/>
          <a:p>
            <a:fld id="{6AD7C417-D302-4BDC-AE7D-6A9679C5A3F5}" type="slidenum">
              <a:rPr lang="en-US" smtClean="0"/>
              <a:t>7</a:t>
            </a:fld>
            <a:endParaRPr lang="en-US"/>
          </a:p>
        </p:txBody>
      </p:sp>
    </p:spTree>
    <p:extLst>
      <p:ext uri="{BB962C8B-B14F-4D97-AF65-F5344CB8AC3E}">
        <p14:creationId xmlns:p14="http://schemas.microsoft.com/office/powerpoint/2010/main" val="1826862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No azure AD needed, but it is</a:t>
            </a:r>
            <a:r>
              <a:rPr lang="en-US" baseline="0" dirty="0"/>
              <a:t> nice to tie to a directory,  Without azure AD you are using all personal Microsoft accounts. You will need azure AD if you are going to do PowerShell though, since you cannot authenticate to an azure subscription via PowerShell with a MS account, you need an organization account.  You do not need a custom domain though.  Blahblah.onmicrosoft.com works fine.</a:t>
            </a:r>
          </a:p>
          <a:p>
            <a:endParaRPr lang="en-US" baseline="0" dirty="0"/>
          </a:p>
          <a:p>
            <a:r>
              <a:rPr lang="en-US" baseline="0" dirty="0"/>
              <a:t>End points – </a:t>
            </a:r>
          </a:p>
          <a:p>
            <a:r>
              <a:rPr lang="en-US" dirty="0"/>
              <a:t>https://v10.vortex-win.data.microsoft.com/collect/v1</a:t>
            </a:r>
            <a:br>
              <a:rPr lang="en-US" dirty="0"/>
            </a:br>
            <a:r>
              <a:rPr lang="en-US" dirty="0"/>
              <a:t>https://vortex-win.data.microsoft.com/health/keepalive</a:t>
            </a:r>
            <a:br>
              <a:rPr lang="en-US" dirty="0"/>
            </a:br>
            <a:r>
              <a:rPr lang="en-US" dirty="0"/>
              <a:t>https://settings.data.microsoft.com/qos</a:t>
            </a:r>
            <a:br>
              <a:rPr lang="en-US" dirty="0"/>
            </a:br>
            <a:r>
              <a:rPr lang="en-US" dirty="0"/>
              <a:t>https://go.microsoft.com/fwlink/?LinkID=544713</a:t>
            </a:r>
            <a:br>
              <a:rPr lang="en-US" dirty="0"/>
            </a:br>
            <a:r>
              <a:rPr lang="en-US" dirty="0"/>
              <a:t>https://compatexchange1.trafficmanager.net/CompatibilityExchangeService.svc</a:t>
            </a:r>
          </a:p>
        </p:txBody>
      </p:sp>
      <p:sp>
        <p:nvSpPr>
          <p:cNvPr id="4" name="Slide Number Placeholder 3"/>
          <p:cNvSpPr>
            <a:spLocks noGrp="1"/>
          </p:cNvSpPr>
          <p:nvPr>
            <p:ph type="sldNum" sz="quarter" idx="10"/>
          </p:nvPr>
        </p:nvSpPr>
        <p:spPr/>
        <p:txBody>
          <a:bodyPr/>
          <a:lstStyle/>
          <a:p>
            <a:fld id="{6AD7C417-D302-4BDC-AE7D-6A9679C5A3F5}" type="slidenum">
              <a:rPr lang="en-US" smtClean="0"/>
              <a:t>8</a:t>
            </a:fld>
            <a:endParaRPr lang="en-US"/>
          </a:p>
        </p:txBody>
      </p:sp>
    </p:spTree>
    <p:extLst>
      <p:ext uri="{BB962C8B-B14F-4D97-AF65-F5344CB8AC3E}">
        <p14:creationId xmlns:p14="http://schemas.microsoft.com/office/powerpoint/2010/main" val="890526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 NOT need the OMS agent installed</a:t>
            </a:r>
            <a:r>
              <a:rPr lang="en-US" baseline="0" dirty="0"/>
              <a:t> on devices you wish to obtain telemetry from.  This is very important distinction.  </a:t>
            </a:r>
            <a:endParaRPr lang="en-US" dirty="0"/>
          </a:p>
          <a:p>
            <a:r>
              <a:rPr lang="en-US" dirty="0"/>
              <a:t>The </a:t>
            </a:r>
            <a:r>
              <a:rPr lang="en-US" dirty="0" err="1"/>
              <a:t>Commerical</a:t>
            </a:r>
            <a:r>
              <a:rPr lang="en-US" dirty="0"/>
              <a:t> ID is located in the OMS workspace web portal.</a:t>
            </a:r>
          </a:p>
          <a:p>
            <a:r>
              <a:rPr lang="en-US" dirty="0"/>
              <a:t>You don’t really have to enable telemetry.  If you run the</a:t>
            </a:r>
            <a:r>
              <a:rPr lang="en-US" baseline="0" dirty="0"/>
              <a:t> deployment script and it can communicate to MS end points, you have enabled telemetry.  Even if you have a GPO in place to block it.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9</a:t>
            </a:fld>
            <a:endParaRPr lang="en-US"/>
          </a:p>
        </p:txBody>
      </p:sp>
    </p:spTree>
    <p:extLst>
      <p:ext uri="{BB962C8B-B14F-4D97-AF65-F5344CB8AC3E}">
        <p14:creationId xmlns:p14="http://schemas.microsoft.com/office/powerpoint/2010/main" val="37221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KB articles update fairly regularly.  Be prepared</a:t>
            </a:r>
            <a:r>
              <a:rPr lang="en-US" baseline="0" dirty="0"/>
              <a:t> to keep deploying them.  Definitely use an automated solution for this.  Keep patching, never stop patching.  This is helpful if you plan on using this product, and why not keep using it?  Windows 10 will continue to need to be serviced.</a:t>
            </a:r>
            <a:endParaRPr lang="en-US" dirty="0"/>
          </a:p>
          <a:p>
            <a:r>
              <a:rPr lang="en-US" dirty="0"/>
              <a:t>It is not an intense amount of data that gets sent, </a:t>
            </a:r>
            <a:r>
              <a:rPr lang="en-US" baseline="0" dirty="0"/>
              <a:t> how often is your environment changing?  Monthly is probably OK… </a:t>
            </a:r>
          </a:p>
          <a:p>
            <a:r>
              <a:rPr lang="en-US" baseline="0" dirty="0"/>
              <a:t>If you run the telemetry script, this will enable telemetry regardless of what you set your GPO to.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10</a:t>
            </a:fld>
            <a:endParaRPr lang="en-US"/>
          </a:p>
        </p:txBody>
      </p:sp>
    </p:spTree>
    <p:extLst>
      <p:ext uri="{BB962C8B-B14F-4D97-AF65-F5344CB8AC3E}">
        <p14:creationId xmlns:p14="http://schemas.microsoft.com/office/powerpoint/2010/main" val="3845951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example.   This installs the min hotfixes</a:t>
            </a:r>
            <a:r>
              <a:rPr lang="en-US" baseline="0" dirty="0"/>
              <a:t> if needed, schedules the analytics to run monthly and run the analytics one time.  Logs can be seen in c:\windows\WUA\</a:t>
            </a:r>
          </a:p>
          <a:p>
            <a:endParaRPr lang="en-US" baseline="0" dirty="0"/>
          </a:p>
          <a:p>
            <a:r>
              <a:rPr lang="en-US" baseline="0" dirty="0"/>
              <a:t>Dirtiest script you will ever see.  This works, but there are more elegant ways to do it.  </a:t>
            </a:r>
            <a:r>
              <a:rPr lang="en-US" baseline="0" dirty="0" err="1"/>
              <a:t>ConfiMgr</a:t>
            </a:r>
            <a:r>
              <a:rPr lang="en-US" baseline="0" dirty="0"/>
              <a:t> Cis / baselines. Etc.</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11</a:t>
            </a:fld>
            <a:endParaRPr lang="en-US"/>
          </a:p>
        </p:txBody>
      </p:sp>
    </p:spTree>
    <p:extLst>
      <p:ext uri="{BB962C8B-B14F-4D97-AF65-F5344CB8AC3E}">
        <p14:creationId xmlns:p14="http://schemas.microsoft.com/office/powerpoint/2010/main" val="24380633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9.png"/><Relationship Id="rId5" Type="http://schemas.openxmlformats.org/officeDocument/2006/relationships/image" Target="../media/image6.png"/><Relationship Id="rId10"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17.png"/><Relationship Id="rId14" Type="http://schemas.openxmlformats.org/officeDocument/2006/relationships/image" Target="../media/image2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3" name="Rectangle 12"/>
          <p:cNvSpPr/>
          <p:nvPr userDrawn="1"/>
        </p:nvSpPr>
        <p:spPr>
          <a:xfrm>
            <a:off x="0" y="5156200"/>
            <a:ext cx="12192000" cy="1701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10618" y="692727"/>
            <a:ext cx="8954219" cy="1829931"/>
          </a:xfrm>
        </p:spPr>
        <p:txBody>
          <a:bodyPr anchor="b">
            <a:normAutofit/>
          </a:bodyPr>
          <a:lstStyle>
            <a:lvl1pPr algn="ctr">
              <a:defRPr sz="4800">
                <a:effectLst/>
              </a:defRPr>
            </a:lvl1pPr>
          </a:lstStyle>
          <a:p>
            <a:r>
              <a:rPr lang="en-US"/>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692727"/>
            <a:ext cx="2124974" cy="3296930"/>
          </a:xfrm>
          <a:prstGeom prst="rect">
            <a:avLst/>
          </a:prstGeom>
        </p:spPr>
      </p:pic>
      <p:sp>
        <p:nvSpPr>
          <p:cNvPr id="9" name="Text Placeholder 8"/>
          <p:cNvSpPr>
            <a:spLocks noGrp="1"/>
          </p:cNvSpPr>
          <p:nvPr>
            <p:ph type="body" sz="quarter" idx="10" hasCustomPrompt="1"/>
          </p:nvPr>
        </p:nvSpPr>
        <p:spPr>
          <a:xfrm>
            <a:off x="3010617" y="2650836"/>
            <a:ext cx="4416726"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#1 Info</a:t>
            </a:r>
          </a:p>
        </p:txBody>
      </p:sp>
      <p:sp>
        <p:nvSpPr>
          <p:cNvPr id="15" name="Text Placeholder 8"/>
          <p:cNvSpPr>
            <a:spLocks noGrp="1"/>
          </p:cNvSpPr>
          <p:nvPr>
            <p:ph type="body" sz="quarter" idx="11" hasCustomPrompt="1"/>
          </p:nvPr>
        </p:nvSpPr>
        <p:spPr>
          <a:xfrm>
            <a:off x="7573992" y="2650836"/>
            <a:ext cx="4390845"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#2 Info</a:t>
            </a:r>
          </a:p>
          <a:p>
            <a:pPr lvl="0"/>
            <a:endParaRPr lang="en-US" dirty="0"/>
          </a:p>
        </p:txBody>
      </p:sp>
      <p:sp>
        <p:nvSpPr>
          <p:cNvPr id="8" name="Rectangle 7"/>
          <p:cNvSpPr/>
          <p:nvPr userDrawn="1"/>
        </p:nvSpPr>
        <p:spPr>
          <a:xfrm>
            <a:off x="8907911" y="8463005"/>
            <a:ext cx="12192000" cy="1737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63138" y="5506306"/>
            <a:ext cx="1146402" cy="113397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52515" y="5683269"/>
            <a:ext cx="2312031" cy="571253"/>
          </a:xfrm>
          <a:prstGeom prst="rect">
            <a:avLst/>
          </a:prstGeom>
        </p:spPr>
      </p:pic>
      <p:pic>
        <p:nvPicPr>
          <p:cNvPr id="14" name="Picture 13"/>
          <p:cNvPicPr>
            <a:picLocks noChangeAspect="1"/>
          </p:cNvPicPr>
          <p:nvPr userDrawn="1"/>
        </p:nvPicPr>
        <p:blipFill rotWithShape="1">
          <a:blip r:embed="rId5">
            <a:extLst>
              <a:ext uri="{28A0092B-C50C-407E-A947-70E740481C1C}">
                <a14:useLocalDpi xmlns:a14="http://schemas.microsoft.com/office/drawing/2010/main" val="0"/>
              </a:ext>
            </a:extLst>
          </a:blip>
          <a:srcRect b="23406"/>
          <a:stretch/>
        </p:blipFill>
        <p:spPr>
          <a:xfrm>
            <a:off x="312978" y="5791933"/>
            <a:ext cx="2351006" cy="562727"/>
          </a:xfrm>
          <a:prstGeom prst="rect">
            <a:avLst/>
          </a:prstGeom>
        </p:spPr>
      </p:pic>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05532" y="5492746"/>
            <a:ext cx="1150991" cy="1147539"/>
          </a:xfrm>
          <a:prstGeom prst="rect">
            <a:avLst/>
          </a:prstGeom>
        </p:spPr>
      </p:pic>
      <p:pic>
        <p:nvPicPr>
          <p:cNvPr id="1032" name="Picture 8" descr="Image result for vmware logo transparent background"/>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303898" y="5791933"/>
            <a:ext cx="2660939" cy="4337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solidFill>
            <a:schemeClr val="tx1">
              <a:alpha val="75000"/>
            </a:schemeClr>
          </a:solidFill>
        </p:spPr>
        <p:txBody>
          <a:bodyPr/>
          <a:lstStyle>
            <a:lvl1pPr marL="0" indent="0">
              <a:buFontTx/>
              <a:buNone/>
              <a:defRPr sz="1800">
                <a:solidFill>
                  <a:schemeClr val="bg1"/>
                </a:solidFill>
                <a:latin typeface="Courier New" panose="02070309020205020404" pitchFamily="49" charset="0"/>
                <a:cs typeface="Courier New" panose="02070309020205020404" pitchFamily="49" charset="0"/>
              </a:defRPr>
            </a:lvl1pPr>
            <a:lvl2pPr marL="457200" indent="0">
              <a:buFontTx/>
              <a:buNone/>
              <a:defRPr>
                <a:solidFill>
                  <a:schemeClr val="tx1"/>
                </a:solidFill>
                <a:latin typeface="Courier New" panose="02070309020205020404" pitchFamily="49" charset="0"/>
                <a:cs typeface="Courier New" panose="02070309020205020404" pitchFamily="49" charset="0"/>
              </a:defRPr>
            </a:lvl2pPr>
            <a:lvl3pPr marL="914400" indent="0">
              <a:buFontTx/>
              <a:buNone/>
              <a:defRPr>
                <a:solidFill>
                  <a:schemeClr val="tx1"/>
                </a:solidFill>
                <a:latin typeface="Courier New" panose="02070309020205020404" pitchFamily="49" charset="0"/>
                <a:cs typeface="Courier New" panose="02070309020205020404" pitchFamily="49" charset="0"/>
              </a:defRPr>
            </a:lvl3pPr>
            <a:lvl4pPr marL="1371600" indent="0">
              <a:buFontTx/>
              <a:buNone/>
              <a:defRPr>
                <a:solidFill>
                  <a:schemeClr val="tx1"/>
                </a:solidFill>
                <a:latin typeface="Courier New" panose="02070309020205020404" pitchFamily="49" charset="0"/>
                <a:cs typeface="Courier New" panose="02070309020205020404" pitchFamily="49" charset="0"/>
              </a:defRPr>
            </a:lvl4pPr>
            <a:lvl5pPr marL="1828800" indent="0">
              <a:buFontTx/>
              <a:buNone/>
              <a:defRPr>
                <a:solidFill>
                  <a:schemeClr val="tx1"/>
                </a:solidFill>
                <a:latin typeface="Courier New" panose="02070309020205020404" pitchFamily="49" charset="0"/>
                <a:cs typeface="Courier New" panose="02070309020205020404" pitchFamily="49" charset="0"/>
              </a:defRPr>
            </a:lvl5pPr>
          </a:lstStyle>
          <a:p>
            <a:pPr lvl="0"/>
            <a:r>
              <a:rPr lang="en-US"/>
              <a:t>Edit Master text styles</a:t>
            </a:r>
          </a:p>
        </p:txBody>
      </p:sp>
    </p:spTree>
    <p:extLst>
      <p:ext uri="{BB962C8B-B14F-4D97-AF65-F5344CB8AC3E}">
        <p14:creationId xmlns:p14="http://schemas.microsoft.com/office/powerpoint/2010/main" val="62396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lef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5183188"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599" y="2057400"/>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915698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right)">
    <p:spTree>
      <p:nvGrpSpPr>
        <p:cNvPr id="1" name=""/>
        <p:cNvGrpSpPr/>
        <p:nvPr/>
      </p:nvGrpSpPr>
      <p:grpSpPr>
        <a:xfrm>
          <a:off x="0" y="0"/>
          <a:ext cx="0" cy="0"/>
          <a:chOff x="0" y="0"/>
          <a:chExt cx="0" cy="0"/>
        </a:xfrm>
      </p:grpSpPr>
      <p:sp>
        <p:nvSpPr>
          <p:cNvPr id="2" name="Title 1"/>
          <p:cNvSpPr>
            <a:spLocks noGrp="1"/>
          </p:cNvSpPr>
          <p:nvPr>
            <p:ph type="title"/>
          </p:nvPr>
        </p:nvSpPr>
        <p:spPr>
          <a:xfrm>
            <a:off x="7193281" y="228599"/>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620712"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93280" y="2057399"/>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125477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resenter Intro">
    <p:spTree>
      <p:nvGrpSpPr>
        <p:cNvPr id="1" name=""/>
        <p:cNvGrpSpPr/>
        <p:nvPr/>
      </p:nvGrpSpPr>
      <p:grpSpPr>
        <a:xfrm>
          <a:off x="0" y="0"/>
          <a:ext cx="0" cy="0"/>
          <a:chOff x="0" y="0"/>
          <a:chExt cx="0" cy="0"/>
        </a:xfrm>
      </p:grpSpPr>
      <p:sp>
        <p:nvSpPr>
          <p:cNvPr id="37" name="Rectangle 3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09600" y="1442345"/>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8" name="Rectangle 17"/>
          <p:cNvSpPr/>
          <p:nvPr userDrawn="1"/>
        </p:nvSpPr>
        <p:spPr>
          <a:xfrm>
            <a:off x="609600" y="2675399"/>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0" name="Rectangle 19"/>
          <p:cNvSpPr/>
          <p:nvPr userDrawn="1"/>
        </p:nvSpPr>
        <p:spPr>
          <a:xfrm>
            <a:off x="609600" y="3908453"/>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p:cNvSpPr/>
          <p:nvPr userDrawn="1"/>
        </p:nvSpPr>
        <p:spPr>
          <a:xfrm>
            <a:off x="609600" y="5141507"/>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9" name="Rectangle 28"/>
          <p:cNvSpPr/>
          <p:nvPr userDrawn="1"/>
        </p:nvSpPr>
        <p:spPr>
          <a:xfrm>
            <a:off x="6080614" y="1443643"/>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0" name="Text Placeholder 16"/>
          <p:cNvSpPr>
            <a:spLocks noGrp="1"/>
          </p:cNvSpPr>
          <p:nvPr>
            <p:ph type="body" sz="quarter" idx="14"/>
          </p:nvPr>
        </p:nvSpPr>
        <p:spPr>
          <a:xfrm>
            <a:off x="762000" y="1612293"/>
            <a:ext cx="4872961" cy="375110"/>
          </a:xfrm>
        </p:spPr>
        <p:txBody>
          <a:bodyPr>
            <a:noAutofit/>
          </a:bodyPr>
          <a:lstStyle>
            <a:lvl1pPr marL="0" indent="0" algn="r">
              <a:defRPr sz="2400"/>
            </a:lvl1pPr>
          </a:lstStyle>
          <a:p>
            <a:pPr lvl="0"/>
            <a:r>
              <a:rPr lang="en-US"/>
              <a:t>Edit Master text styles</a:t>
            </a:r>
          </a:p>
        </p:txBody>
      </p:sp>
      <p:sp>
        <p:nvSpPr>
          <p:cNvPr id="31" name="Rectangle 30"/>
          <p:cNvSpPr/>
          <p:nvPr userDrawn="1"/>
        </p:nvSpPr>
        <p:spPr>
          <a:xfrm>
            <a:off x="6080614" y="2676696"/>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2" name="Text Placeholder 16"/>
          <p:cNvSpPr>
            <a:spLocks noGrp="1"/>
          </p:cNvSpPr>
          <p:nvPr>
            <p:ph type="body" sz="quarter" idx="15"/>
          </p:nvPr>
        </p:nvSpPr>
        <p:spPr>
          <a:xfrm>
            <a:off x="762000" y="2845347"/>
            <a:ext cx="4872961" cy="375110"/>
          </a:xfrm>
        </p:spPr>
        <p:txBody>
          <a:bodyPr>
            <a:noAutofit/>
          </a:bodyPr>
          <a:lstStyle>
            <a:lvl1pPr marL="0" indent="0" algn="r">
              <a:defRPr sz="2400"/>
            </a:lvl1pPr>
          </a:lstStyle>
          <a:p>
            <a:pPr lvl="0"/>
            <a:r>
              <a:rPr lang="en-US"/>
              <a:t>Edit Master text styles</a:t>
            </a:r>
          </a:p>
        </p:txBody>
      </p:sp>
      <p:sp>
        <p:nvSpPr>
          <p:cNvPr id="33" name="Rectangle 32"/>
          <p:cNvSpPr/>
          <p:nvPr userDrawn="1"/>
        </p:nvSpPr>
        <p:spPr>
          <a:xfrm>
            <a:off x="6080614" y="3909751"/>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4" name="Text Placeholder 16"/>
          <p:cNvSpPr>
            <a:spLocks noGrp="1"/>
          </p:cNvSpPr>
          <p:nvPr>
            <p:ph type="body" sz="quarter" idx="16"/>
          </p:nvPr>
        </p:nvSpPr>
        <p:spPr>
          <a:xfrm>
            <a:off x="762000" y="4078401"/>
            <a:ext cx="4872961" cy="375110"/>
          </a:xfrm>
        </p:spPr>
        <p:txBody>
          <a:bodyPr>
            <a:noAutofit/>
          </a:bodyPr>
          <a:lstStyle>
            <a:lvl1pPr marL="0" indent="0" algn="r">
              <a:defRPr sz="2400"/>
            </a:lvl1pPr>
          </a:lstStyle>
          <a:p>
            <a:pPr lvl="0"/>
            <a:r>
              <a:rPr lang="en-US"/>
              <a:t>Edit Master text styles</a:t>
            </a:r>
          </a:p>
        </p:txBody>
      </p:sp>
      <p:sp>
        <p:nvSpPr>
          <p:cNvPr id="35" name="Rectangle 34"/>
          <p:cNvSpPr/>
          <p:nvPr userDrawn="1"/>
        </p:nvSpPr>
        <p:spPr>
          <a:xfrm>
            <a:off x="6080614" y="5142805"/>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6" name="Text Placeholder 16"/>
          <p:cNvSpPr>
            <a:spLocks noGrp="1"/>
          </p:cNvSpPr>
          <p:nvPr>
            <p:ph type="body" sz="quarter" idx="17"/>
          </p:nvPr>
        </p:nvSpPr>
        <p:spPr>
          <a:xfrm>
            <a:off x="762000" y="5311455"/>
            <a:ext cx="4872961" cy="375110"/>
          </a:xfrm>
        </p:spPr>
        <p:txBody>
          <a:bodyPr>
            <a:noAutofit/>
          </a:bodyPr>
          <a:lstStyle>
            <a:lvl1pPr marL="0" indent="0" algn="r">
              <a:defRPr sz="2400"/>
            </a:lvl1pPr>
          </a:lstStyle>
          <a:p>
            <a:pPr lvl="0"/>
            <a:r>
              <a:rPr lang="en-US"/>
              <a:t>Edit Master text styles</a:t>
            </a:r>
          </a:p>
        </p:txBody>
      </p:sp>
      <p:sp>
        <p:nvSpPr>
          <p:cNvPr id="42" name="Text Placeholder 41"/>
          <p:cNvSpPr>
            <a:spLocks noGrp="1"/>
          </p:cNvSpPr>
          <p:nvPr>
            <p:ph type="body" sz="quarter" idx="18"/>
          </p:nvPr>
        </p:nvSpPr>
        <p:spPr>
          <a:xfrm>
            <a:off x="6615358" y="412862"/>
            <a:ext cx="5434215" cy="548640"/>
          </a:xfrm>
        </p:spPr>
        <p:txBody>
          <a:bodyPr>
            <a:normAutofit/>
          </a:bodyPr>
          <a:lstStyle>
            <a:lvl1pPr marL="0" indent="0" algn="l">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sp>
        <p:nvSpPr>
          <p:cNvPr id="43" name="Text Placeholder 41"/>
          <p:cNvSpPr>
            <a:spLocks noGrp="1"/>
          </p:cNvSpPr>
          <p:nvPr>
            <p:ph type="body" sz="quarter" idx="19"/>
          </p:nvPr>
        </p:nvSpPr>
        <p:spPr>
          <a:xfrm>
            <a:off x="95318" y="412862"/>
            <a:ext cx="5477256" cy="548640"/>
          </a:xfrm>
        </p:spPr>
        <p:txBody>
          <a:bodyPr>
            <a:normAutofit/>
          </a:bodyPr>
          <a:lstStyle>
            <a:lvl1pPr marL="0" indent="0" algn="r">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39999" y="1434407"/>
            <a:ext cx="744880" cy="744880"/>
          </a:xfrm>
          <a:prstGeom prst="rect">
            <a:avLst/>
          </a:prstGeom>
        </p:spPr>
      </p:pic>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28391" y="3899217"/>
            <a:ext cx="768096" cy="768096"/>
          </a:xfrm>
          <a:prstGeom prst="rect">
            <a:avLst/>
          </a:prstGeom>
        </p:spPr>
      </p:pic>
      <p:pic>
        <p:nvPicPr>
          <p:cNvPr id="27" name="Picture 2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46679" y="5147166"/>
            <a:ext cx="731520" cy="731520"/>
          </a:xfrm>
          <a:prstGeom prst="rect">
            <a:avLst/>
          </a:prstGeom>
        </p:spPr>
      </p:pic>
      <p:pic>
        <p:nvPicPr>
          <p:cNvPr id="28" name="Picture 2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09519" y="2570290"/>
            <a:ext cx="1005840" cy="1005840"/>
          </a:xfrm>
          <a:prstGeom prst="rect">
            <a:avLst/>
          </a:prstGeom>
        </p:spPr>
      </p:pic>
      <p:sp>
        <p:nvSpPr>
          <p:cNvPr id="17" name="Text Placeholder 16"/>
          <p:cNvSpPr>
            <a:spLocks noGrp="1"/>
          </p:cNvSpPr>
          <p:nvPr>
            <p:ph type="body" sz="quarter" idx="10"/>
          </p:nvPr>
        </p:nvSpPr>
        <p:spPr>
          <a:xfrm>
            <a:off x="6576767" y="1612293"/>
            <a:ext cx="4843707" cy="375110"/>
          </a:xfrm>
        </p:spPr>
        <p:txBody>
          <a:bodyPr>
            <a:noAutofit/>
          </a:bodyPr>
          <a:lstStyle>
            <a:lvl1pPr marL="0" indent="0">
              <a:defRPr sz="2400"/>
            </a:lvl1pPr>
          </a:lstStyle>
          <a:p>
            <a:pPr lvl="0"/>
            <a:r>
              <a:rPr lang="en-US"/>
              <a:t>Edit Master text styles</a:t>
            </a:r>
          </a:p>
        </p:txBody>
      </p:sp>
      <p:sp>
        <p:nvSpPr>
          <p:cNvPr id="19" name="Text Placeholder 16"/>
          <p:cNvSpPr>
            <a:spLocks noGrp="1"/>
          </p:cNvSpPr>
          <p:nvPr>
            <p:ph type="body" sz="quarter" idx="11"/>
          </p:nvPr>
        </p:nvSpPr>
        <p:spPr>
          <a:xfrm>
            <a:off x="6576767" y="2845347"/>
            <a:ext cx="4843707" cy="375110"/>
          </a:xfrm>
        </p:spPr>
        <p:txBody>
          <a:bodyPr>
            <a:noAutofit/>
          </a:bodyPr>
          <a:lstStyle>
            <a:lvl1pPr marL="0" indent="0">
              <a:defRPr sz="2400"/>
            </a:lvl1pPr>
          </a:lstStyle>
          <a:p>
            <a:pPr lvl="0"/>
            <a:r>
              <a:rPr lang="en-US"/>
              <a:t>Edit Master text styles</a:t>
            </a:r>
          </a:p>
        </p:txBody>
      </p:sp>
      <p:sp>
        <p:nvSpPr>
          <p:cNvPr id="21" name="Text Placeholder 16"/>
          <p:cNvSpPr>
            <a:spLocks noGrp="1"/>
          </p:cNvSpPr>
          <p:nvPr>
            <p:ph type="body" sz="quarter" idx="12"/>
          </p:nvPr>
        </p:nvSpPr>
        <p:spPr>
          <a:xfrm>
            <a:off x="6576767" y="4078401"/>
            <a:ext cx="4843707" cy="375110"/>
          </a:xfrm>
        </p:spPr>
        <p:txBody>
          <a:bodyPr>
            <a:noAutofit/>
          </a:bodyPr>
          <a:lstStyle>
            <a:lvl1pPr marL="0" indent="0">
              <a:defRPr sz="2400"/>
            </a:lvl1pPr>
          </a:lstStyle>
          <a:p>
            <a:pPr lvl="0"/>
            <a:r>
              <a:rPr lang="en-US"/>
              <a:t>Edit Master text styles</a:t>
            </a:r>
          </a:p>
        </p:txBody>
      </p:sp>
      <p:sp>
        <p:nvSpPr>
          <p:cNvPr id="23" name="Text Placeholder 16"/>
          <p:cNvSpPr>
            <a:spLocks noGrp="1"/>
          </p:cNvSpPr>
          <p:nvPr>
            <p:ph type="body" sz="quarter" idx="13"/>
          </p:nvPr>
        </p:nvSpPr>
        <p:spPr>
          <a:xfrm>
            <a:off x="6576767" y="5311455"/>
            <a:ext cx="4843707" cy="375110"/>
          </a:xfrm>
        </p:spPr>
        <p:txBody>
          <a:bodyPr>
            <a:noAutofit/>
          </a:bodyPr>
          <a:lstStyle>
            <a:lvl1pPr marL="0" indent="0">
              <a:defRPr sz="2400"/>
            </a:lvl1pPr>
          </a:lstStyle>
          <a:p>
            <a:pPr lvl="0"/>
            <a:r>
              <a:rPr lang="en-US"/>
              <a:t>Edit Master text styles</a:t>
            </a:r>
          </a:p>
        </p:txBody>
      </p:sp>
      <p:pic>
        <p:nvPicPr>
          <p:cNvPr id="48" name="Picture 4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643547" y="199017"/>
            <a:ext cx="937784" cy="937784"/>
          </a:xfrm>
          <a:prstGeom prst="rect">
            <a:avLst/>
          </a:prstGeom>
        </p:spPr>
      </p:pic>
    </p:spTree>
    <p:extLst>
      <p:ext uri="{BB962C8B-B14F-4D97-AF65-F5344CB8AC3E}">
        <p14:creationId xmlns:p14="http://schemas.microsoft.com/office/powerpoint/2010/main" val="462609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4177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Only (Re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2282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431" y="2467267"/>
            <a:ext cx="3340369" cy="2253221"/>
          </a:xfrm>
          <a:prstGeom prst="rect">
            <a:avLst/>
          </a:prstGeom>
        </p:spPr>
      </p:pic>
      <p:sp>
        <p:nvSpPr>
          <p:cNvPr id="3" name="Text Placeholder 2"/>
          <p:cNvSpPr>
            <a:spLocks noGrp="1"/>
          </p:cNvSpPr>
          <p:nvPr>
            <p:ph type="body" idx="1"/>
          </p:nvPr>
        </p:nvSpPr>
        <p:spPr>
          <a:xfrm>
            <a:off x="4400550" y="2798064"/>
            <a:ext cx="7181850" cy="1500187"/>
          </a:xfrm>
        </p:spPr>
        <p:txBody>
          <a:bodyPr>
            <a:normAutofit/>
          </a:bodyPr>
          <a:lstStyle>
            <a:lvl1pPr marL="0" indent="0">
              <a:buNone/>
              <a:defRPr sz="4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24062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ponsor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63743" y="146751"/>
            <a:ext cx="4664514" cy="3358449"/>
          </a:xfrm>
          <a:prstGeom prst="rect">
            <a:avLst/>
          </a:prstGeom>
        </p:spPr>
      </p:pic>
      <p:sp>
        <p:nvSpPr>
          <p:cNvPr id="4" name="Rectangle 3"/>
          <p:cNvSpPr/>
          <p:nvPr userDrawn="1"/>
        </p:nvSpPr>
        <p:spPr>
          <a:xfrm>
            <a:off x="0" y="3419474"/>
            <a:ext cx="12192000" cy="3438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609600" y="228600"/>
            <a:ext cx="184731" cy="369332"/>
          </a:xfrm>
          <a:prstGeom prst="rect">
            <a:avLst/>
          </a:prstGeom>
          <a:noFill/>
        </p:spPr>
        <p:txBody>
          <a:bodyPr wrap="none" rtlCol="0">
            <a:spAutoFit/>
          </a:bodyPr>
          <a:lstStyle/>
          <a:p>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80011" y="3585028"/>
            <a:ext cx="1146402" cy="1133979"/>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369388" y="3761991"/>
            <a:ext cx="2312031" cy="571253"/>
          </a:xfrm>
          <a:prstGeom prst="rect">
            <a:avLst/>
          </a:prstGeom>
        </p:spPr>
      </p:pic>
      <p:pic>
        <p:nvPicPr>
          <p:cNvPr id="8" name="Picture 7"/>
          <p:cNvPicPr>
            <a:picLocks noChangeAspect="1"/>
          </p:cNvPicPr>
          <p:nvPr userDrawn="1"/>
        </p:nvPicPr>
        <p:blipFill rotWithShape="1">
          <a:blip r:embed="rId5">
            <a:extLst>
              <a:ext uri="{28A0092B-C50C-407E-A947-70E740481C1C}">
                <a14:useLocalDpi xmlns:a14="http://schemas.microsoft.com/office/drawing/2010/main" val="0"/>
              </a:ext>
            </a:extLst>
          </a:blip>
          <a:srcRect b="23406"/>
          <a:stretch/>
        </p:blipFill>
        <p:spPr>
          <a:xfrm>
            <a:off x="233013" y="3841718"/>
            <a:ext cx="2351006" cy="562727"/>
          </a:xfrm>
          <a:prstGeom prst="rect">
            <a:avLst/>
          </a:prstGeom>
        </p:spPr>
      </p:pic>
      <p:pic>
        <p:nvPicPr>
          <p:cNvPr id="9" name="Picture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722405" y="3571468"/>
            <a:ext cx="1150991" cy="1147539"/>
          </a:xfrm>
          <a:prstGeom prst="rect">
            <a:avLst/>
          </a:prstGeom>
        </p:spPr>
      </p:pic>
      <p:pic>
        <p:nvPicPr>
          <p:cNvPr id="10" name="Picture 8" descr="Image result for vmware logo transparent background"/>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220771" y="3870655"/>
            <a:ext cx="2660939" cy="43373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8"/>
          <a:stretch>
            <a:fillRect/>
          </a:stretch>
        </p:blipFill>
        <p:spPr>
          <a:xfrm>
            <a:off x="2938684" y="5046622"/>
            <a:ext cx="2253844" cy="631370"/>
          </a:xfrm>
          <a:prstGeom prst="rect">
            <a:avLst/>
          </a:prstGeom>
        </p:spPr>
      </p:pic>
      <p:pic>
        <p:nvPicPr>
          <p:cNvPr id="11" name="Picture 10"/>
          <p:cNvPicPr>
            <a:picLocks noChangeAspect="1"/>
          </p:cNvPicPr>
          <p:nvPr userDrawn="1"/>
        </p:nvPicPr>
        <p:blipFill>
          <a:blip r:embed="rId9"/>
          <a:stretch>
            <a:fillRect/>
          </a:stretch>
        </p:blipFill>
        <p:spPr>
          <a:xfrm>
            <a:off x="6369388" y="4944493"/>
            <a:ext cx="2391908" cy="601786"/>
          </a:xfrm>
          <a:prstGeom prst="rect">
            <a:avLst/>
          </a:prstGeom>
        </p:spPr>
      </p:pic>
      <p:pic>
        <p:nvPicPr>
          <p:cNvPr id="17" name="Picture 16"/>
          <p:cNvPicPr>
            <a:picLocks noChangeAspect="1"/>
          </p:cNvPicPr>
          <p:nvPr userDrawn="1"/>
        </p:nvPicPr>
        <p:blipFill>
          <a:blip r:embed="rId10"/>
          <a:stretch>
            <a:fillRect/>
          </a:stretch>
        </p:blipFill>
        <p:spPr>
          <a:xfrm>
            <a:off x="216329" y="5930861"/>
            <a:ext cx="1828800" cy="776177"/>
          </a:xfrm>
          <a:prstGeom prst="rect">
            <a:avLst/>
          </a:prstGeom>
        </p:spPr>
      </p:pic>
      <p:pic>
        <p:nvPicPr>
          <p:cNvPr id="18" name="Picture 17"/>
          <p:cNvPicPr>
            <a:picLocks noChangeAspect="1"/>
          </p:cNvPicPr>
          <p:nvPr userDrawn="1"/>
        </p:nvPicPr>
        <p:blipFill>
          <a:blip r:embed="rId11"/>
          <a:stretch>
            <a:fillRect/>
          </a:stretch>
        </p:blipFill>
        <p:spPr>
          <a:xfrm>
            <a:off x="2563449" y="6040807"/>
            <a:ext cx="1828800" cy="622268"/>
          </a:xfrm>
          <a:prstGeom prst="rect">
            <a:avLst/>
          </a:prstGeom>
        </p:spPr>
      </p:pic>
      <p:pic>
        <p:nvPicPr>
          <p:cNvPr id="19" name="Picture 18"/>
          <p:cNvPicPr>
            <a:picLocks noChangeAspect="1"/>
          </p:cNvPicPr>
          <p:nvPr userDrawn="1"/>
        </p:nvPicPr>
        <p:blipFill>
          <a:blip r:embed="rId12"/>
          <a:stretch>
            <a:fillRect/>
          </a:stretch>
        </p:blipFill>
        <p:spPr>
          <a:xfrm>
            <a:off x="5030514" y="6158300"/>
            <a:ext cx="1828800" cy="336884"/>
          </a:xfrm>
          <a:prstGeom prst="rect">
            <a:avLst/>
          </a:prstGeom>
        </p:spPr>
      </p:pic>
      <p:pic>
        <p:nvPicPr>
          <p:cNvPr id="21" name="Picture 20"/>
          <p:cNvPicPr>
            <a:picLocks noChangeAspect="1"/>
          </p:cNvPicPr>
          <p:nvPr userDrawn="1"/>
        </p:nvPicPr>
        <p:blipFill>
          <a:blip r:embed="rId13"/>
          <a:stretch>
            <a:fillRect/>
          </a:stretch>
        </p:blipFill>
        <p:spPr>
          <a:xfrm>
            <a:off x="10114139" y="5770446"/>
            <a:ext cx="1828800" cy="892629"/>
          </a:xfrm>
          <a:prstGeom prst="rect">
            <a:avLst/>
          </a:prstGeom>
        </p:spPr>
      </p:pic>
      <p:pic>
        <p:nvPicPr>
          <p:cNvPr id="22" name="Picture 21"/>
          <p:cNvPicPr>
            <a:picLocks noChangeAspect="1"/>
          </p:cNvPicPr>
          <p:nvPr userDrawn="1"/>
        </p:nvPicPr>
        <p:blipFill>
          <a:blip r:embed="rId14"/>
          <a:stretch>
            <a:fillRect/>
          </a:stretch>
        </p:blipFill>
        <p:spPr>
          <a:xfrm>
            <a:off x="7647074" y="6015716"/>
            <a:ext cx="1828800" cy="606466"/>
          </a:xfrm>
          <a:prstGeom prst="rect">
            <a:avLst/>
          </a:prstGeom>
        </p:spPr>
      </p:pic>
    </p:spTree>
    <p:extLst>
      <p:ext uri="{BB962C8B-B14F-4D97-AF65-F5344CB8AC3E}">
        <p14:creationId xmlns:p14="http://schemas.microsoft.com/office/powerpoint/2010/main" val="48081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228600"/>
            <a:ext cx="10972800"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1257300"/>
            <a:ext cx="10972800" cy="4800600"/>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1" y="2006600"/>
            <a:ext cx="8609012"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09600" y="4495800"/>
            <a:ext cx="8609013" cy="1498600"/>
          </a:xfrm>
        </p:spPr>
        <p:txBody>
          <a:bodyPr anchor="t">
            <a:normAutofit/>
          </a:bodyPr>
          <a:lstStyle>
            <a:lvl1pPr marL="0" indent="0" algn="l">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00232" y="2006600"/>
            <a:ext cx="2582168" cy="400627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599" y="1257299"/>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40" y="1257300"/>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54772" y="1259416"/>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1833562"/>
            <a:ext cx="5394960" cy="42243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17266" y="12573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40" y="1833562"/>
            <a:ext cx="5394960" cy="421587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Red)">
    <p:bg>
      <p:bgPr>
        <a:solidFill>
          <a:schemeClr val="bg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958011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228600"/>
            <a:ext cx="4497388"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09600" y="228600"/>
            <a:ext cx="6018213" cy="58293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9">
            <a:extLst>
              <a:ext uri="{BEBA8EAE-BF5A-486C-A8C5-ECC9F3942E4B}">
                <a14:imgProps xmlns:a14="http://schemas.microsoft.com/office/drawing/2010/main">
                  <a14:imgLayer r:embed="rId20">
                    <a14:imgEffect>
                      <a14:brightnessContrast bright="-80000"/>
                    </a14:imgEffect>
                  </a14:imgLayer>
                </a14:imgProps>
              </a:ext>
              <a:ext uri="{28A0092B-C50C-407E-A947-70E740481C1C}">
                <a14:useLocalDpi xmlns:a14="http://schemas.microsoft.com/office/drawing/2010/main" val="0"/>
              </a:ext>
            </a:extLst>
          </a:blip>
          <a:stretch>
            <a:fillRect/>
          </a:stretch>
        </p:blipFill>
        <p:spPr>
          <a:xfrm>
            <a:off x="6823555" y="0"/>
            <a:ext cx="5368445" cy="6858000"/>
          </a:xfrm>
          <a:prstGeom prst="rect">
            <a:avLst/>
          </a:prstGeom>
        </p:spPr>
      </p:pic>
      <p:sp>
        <p:nvSpPr>
          <p:cNvPr id="2" name="Title Placeholder 1"/>
          <p:cNvSpPr>
            <a:spLocks noGrp="1"/>
          </p:cNvSpPr>
          <p:nvPr>
            <p:ph type="title"/>
          </p:nvPr>
        </p:nvSpPr>
        <p:spPr>
          <a:xfrm>
            <a:off x="609600" y="228600"/>
            <a:ext cx="10972800" cy="9144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257300"/>
            <a:ext cx="10972800" cy="4800600"/>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8" name="Picture 17"/>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39765" y="6035040"/>
            <a:ext cx="1600200" cy="645554"/>
          </a:xfrm>
          <a:prstGeom prst="rect">
            <a:avLst/>
          </a:prstGeom>
        </p:spPr>
      </p:pic>
      <p:sp>
        <p:nvSpPr>
          <p:cNvPr id="4" name="fl"/>
          <p:cNvSpPr txBox="1"/>
          <p:nvPr userDrawn="1"/>
        </p:nvSpPr>
        <p:spPr>
          <a:xfrm>
            <a:off x="0" y="6520180"/>
            <a:ext cx="12192000" cy="369332"/>
          </a:xfrm>
          <a:prstGeom prst="rect">
            <a:avLst/>
          </a:prstGeom>
          <a:noFill/>
        </p:spPr>
        <p:txBody>
          <a:bodyPr vert="horz" rtlCol="0">
            <a:spAutoFit/>
          </a:bodyPr>
          <a:lstStyle/>
          <a:p>
            <a:endParaRPr lang="en-US">
              <a:solidFill>
                <a:schemeClr val="tx1"/>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6" r:id="rId8"/>
    <p:sldLayoutId id="2147483656" r:id="rId9"/>
    <p:sldLayoutId id="2147483673" r:id="rId10"/>
    <p:sldLayoutId id="2147483674" r:id="rId11"/>
    <p:sldLayoutId id="2147483675" r:id="rId12"/>
    <p:sldLayoutId id="2147483669" r:id="rId13"/>
    <p:sldLayoutId id="2147483670" r:id="rId14"/>
    <p:sldLayoutId id="2147483671" r:id="rId15"/>
    <p:sldLayoutId id="2147483672"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296" userDrawn="1">
          <p15:clr>
            <a:srgbClr val="F26B43"/>
          </p15:clr>
        </p15:guide>
        <p15:guide id="3" pos="384" userDrawn="1">
          <p15:clr>
            <a:srgbClr val="F26B43"/>
          </p15:clr>
        </p15:guide>
        <p15:guide id="4" orient="horz" pos="432" userDrawn="1">
          <p15:clr>
            <a:srgbClr val="F26B43"/>
          </p15:clr>
        </p15:guide>
        <p15:guide id="5" orient="horz" pos="3888" userDrawn="1">
          <p15:clr>
            <a:srgbClr val="F26B43"/>
          </p15:clr>
        </p15:guide>
        <p15:guide id="6" orient="horz" pos="3816" userDrawn="1">
          <p15:clr>
            <a:srgbClr val="F26B43"/>
          </p15:clr>
        </p15:guide>
        <p15:guide id="7" orient="horz" pos="144" userDrawn="1">
          <p15:clr>
            <a:srgbClr val="F26B43"/>
          </p15:clr>
        </p15:guide>
        <p15:guide id="8" orient="horz" pos="720" userDrawn="1">
          <p15:clr>
            <a:srgbClr val="F26B43"/>
          </p15:clr>
        </p15:guide>
        <p15:guide id="9" orient="horz" pos="7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fred@mnscug.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atalog.update.microsoft.com/v7/site/Search.aspx?q=KB295266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microsoft.com/en-us/download/details.aspx?id=53327" TargetMode="External"/><Relationship Id="rId5" Type="http://schemas.openxmlformats.org/officeDocument/2006/relationships/hyperlink" Target="http://www.catalog.update.microsoft.com/Search.aspx?q=cumulative%20update%C2%A0windows%2010" TargetMode="External"/><Relationship Id="rId4" Type="http://schemas.openxmlformats.org/officeDocument/2006/relationships/hyperlink" Target="http://catalog.update.microsoft.com/v7/site/Search.aspx?q=KB2976978"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icrosoft.com/en-us/windows/ready-for-window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technet.microsoft.com/en-us/windows/application-compatibility-factory-program.aspx"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www.displaylink.com/downloads/corporat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upport.displaylink.com/knowledgebase/articles/607686"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na01.safelinks.protection.outlook.com/?url=https://blogs.technet.microsoft.com/msoms/2016/01/21/easy-microsoft-operations-management-suite-search-queries/&amp;data=02|01|FredB@nowmicro.com|a14f2bee8e2f4c5091df08d48779bcba|f8a9903e111f4bab99804ab7dc637d43|1|0|636282404320454806&amp;sdata=UxBR1oFCDPMm2lmgCkXstYYdwwTdTIxt8bCevM4biHM%3D&amp;reserved=0"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s://na01.safelinks.protection.outlook.com/?url=https://docs.microsoft.com/en-us/azure/log-analytics/log-analytics-log-search-api&amp;data=02|01|FredB@nowmicro.com|a14f2bee8e2f4c5091df08d48779bcba|f8a9903e111f4bab99804ab7dc637d43|1|0|636282404320454806&amp;sdata=baZNH0YQjigLJ5NT%2BThl5durP3XR9EOgXT/FBG9GZ5c%3D&amp;reserved=0" TargetMode="External"/><Relationship Id="rId4" Type="http://schemas.openxmlformats.org/officeDocument/2006/relationships/hyperlink" Target="https://na01.safelinks.protection.outlook.com/?url=https://docs.microsoft.com/en-us/azure/log-analytics/log-analytics-log-searches&amp;data=02|01|FredB@nowmicro.com|a14f2bee8e2f4c5091df08d48779bcba|f8a9903e111f4bab99804ab7dc637d43|1|0|636282404320454806&amp;sdata=sz4IobPofVT6rM7nfniVxOna4svXGLNRHZtrGEjbrxc%3D&amp;reserved=0"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fredbainbridge/WindowsUpgradeReadines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26" Type="http://schemas.openxmlformats.org/officeDocument/2006/relationships/image" Target="../media/image64.png"/><Relationship Id="rId3" Type="http://schemas.openxmlformats.org/officeDocument/2006/relationships/image" Target="../media/image41.png"/><Relationship Id="rId21" Type="http://schemas.openxmlformats.org/officeDocument/2006/relationships/image" Target="../media/image59.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5" Type="http://schemas.openxmlformats.org/officeDocument/2006/relationships/image" Target="../media/image63.png"/><Relationship Id="rId2" Type="http://schemas.openxmlformats.org/officeDocument/2006/relationships/image" Target="../media/image40.png"/><Relationship Id="rId16" Type="http://schemas.openxmlformats.org/officeDocument/2006/relationships/image" Target="../media/image54.png"/><Relationship Id="rId20" Type="http://schemas.openxmlformats.org/officeDocument/2006/relationships/image" Target="../media/image58.png"/><Relationship Id="rId29" Type="http://schemas.openxmlformats.org/officeDocument/2006/relationships/image" Target="../media/image67.png"/><Relationship Id="rId1" Type="http://schemas.openxmlformats.org/officeDocument/2006/relationships/slideLayout" Target="../slideLayouts/slideLayout7.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62.png"/><Relationship Id="rId5" Type="http://schemas.openxmlformats.org/officeDocument/2006/relationships/image" Target="../media/image43.png"/><Relationship Id="rId15" Type="http://schemas.openxmlformats.org/officeDocument/2006/relationships/image" Target="../media/image53.png"/><Relationship Id="rId23" Type="http://schemas.openxmlformats.org/officeDocument/2006/relationships/image" Target="../media/image61.png"/><Relationship Id="rId28" Type="http://schemas.openxmlformats.org/officeDocument/2006/relationships/image" Target="../media/image66.png"/><Relationship Id="rId10" Type="http://schemas.openxmlformats.org/officeDocument/2006/relationships/image" Target="../media/image48.png"/><Relationship Id="rId19" Type="http://schemas.openxmlformats.org/officeDocument/2006/relationships/image" Target="../media/image57.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60.png"/><Relationship Id="rId27" Type="http://schemas.openxmlformats.org/officeDocument/2006/relationships/image" Target="../media/image65.png"/></Relationships>
</file>

<file path=ppt/slides/_rels/slide47.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79.png"/><Relationship Id="rId18" Type="http://schemas.openxmlformats.org/officeDocument/2006/relationships/image" Target="../media/image84.png"/><Relationship Id="rId26" Type="http://schemas.openxmlformats.org/officeDocument/2006/relationships/image" Target="../media/image92.png"/><Relationship Id="rId3" Type="http://schemas.openxmlformats.org/officeDocument/2006/relationships/image" Target="../media/image69.png"/><Relationship Id="rId21" Type="http://schemas.openxmlformats.org/officeDocument/2006/relationships/image" Target="../media/image87.png"/><Relationship Id="rId7" Type="http://schemas.openxmlformats.org/officeDocument/2006/relationships/image" Target="../media/image73.png"/><Relationship Id="rId12" Type="http://schemas.openxmlformats.org/officeDocument/2006/relationships/image" Target="../media/image78.png"/><Relationship Id="rId17" Type="http://schemas.openxmlformats.org/officeDocument/2006/relationships/image" Target="../media/image83.png"/><Relationship Id="rId25" Type="http://schemas.openxmlformats.org/officeDocument/2006/relationships/image" Target="../media/image91.png"/><Relationship Id="rId2" Type="http://schemas.openxmlformats.org/officeDocument/2006/relationships/image" Target="../media/image68.png"/><Relationship Id="rId16" Type="http://schemas.openxmlformats.org/officeDocument/2006/relationships/image" Target="../media/image82.png"/><Relationship Id="rId20" Type="http://schemas.openxmlformats.org/officeDocument/2006/relationships/image" Target="../media/image86.png"/><Relationship Id="rId29" Type="http://schemas.openxmlformats.org/officeDocument/2006/relationships/image" Target="../media/image95.png"/><Relationship Id="rId1" Type="http://schemas.openxmlformats.org/officeDocument/2006/relationships/slideLayout" Target="../slideLayouts/slideLayout7.xml"/><Relationship Id="rId6" Type="http://schemas.openxmlformats.org/officeDocument/2006/relationships/image" Target="../media/image72.png"/><Relationship Id="rId11" Type="http://schemas.openxmlformats.org/officeDocument/2006/relationships/image" Target="../media/image77.png"/><Relationship Id="rId24" Type="http://schemas.openxmlformats.org/officeDocument/2006/relationships/image" Target="../media/image90.png"/><Relationship Id="rId5" Type="http://schemas.openxmlformats.org/officeDocument/2006/relationships/image" Target="../media/image71.png"/><Relationship Id="rId15" Type="http://schemas.openxmlformats.org/officeDocument/2006/relationships/image" Target="../media/image81.png"/><Relationship Id="rId23" Type="http://schemas.openxmlformats.org/officeDocument/2006/relationships/image" Target="../media/image89.png"/><Relationship Id="rId28" Type="http://schemas.openxmlformats.org/officeDocument/2006/relationships/image" Target="../media/image94.png"/><Relationship Id="rId10" Type="http://schemas.openxmlformats.org/officeDocument/2006/relationships/image" Target="../media/image76.png"/><Relationship Id="rId19" Type="http://schemas.openxmlformats.org/officeDocument/2006/relationships/image" Target="../media/image85.png"/><Relationship Id="rId4" Type="http://schemas.openxmlformats.org/officeDocument/2006/relationships/image" Target="../media/image70.png"/><Relationship Id="rId9" Type="http://schemas.openxmlformats.org/officeDocument/2006/relationships/image" Target="../media/image75.png"/><Relationship Id="rId14" Type="http://schemas.openxmlformats.org/officeDocument/2006/relationships/image" Target="../media/image80.png"/><Relationship Id="rId22" Type="http://schemas.openxmlformats.org/officeDocument/2006/relationships/image" Target="../media/image88.png"/><Relationship Id="rId27" Type="http://schemas.openxmlformats.org/officeDocument/2006/relationships/image" Target="../media/image93.png"/><Relationship Id="rId30" Type="http://schemas.openxmlformats.org/officeDocument/2006/relationships/image" Target="../media/image96.png"/></Relationships>
</file>

<file path=ppt/slides/_rels/slide48.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108.png"/><Relationship Id="rId18" Type="http://schemas.openxmlformats.org/officeDocument/2006/relationships/image" Target="../media/image113.png"/><Relationship Id="rId26" Type="http://schemas.openxmlformats.org/officeDocument/2006/relationships/image" Target="../media/image121.png"/><Relationship Id="rId3" Type="http://schemas.openxmlformats.org/officeDocument/2006/relationships/image" Target="../media/image98.png"/><Relationship Id="rId21" Type="http://schemas.openxmlformats.org/officeDocument/2006/relationships/image" Target="../media/image116.png"/><Relationship Id="rId7" Type="http://schemas.openxmlformats.org/officeDocument/2006/relationships/image" Target="../media/image102.png"/><Relationship Id="rId12" Type="http://schemas.openxmlformats.org/officeDocument/2006/relationships/image" Target="../media/image107.png"/><Relationship Id="rId17" Type="http://schemas.openxmlformats.org/officeDocument/2006/relationships/image" Target="../media/image112.png"/><Relationship Id="rId25" Type="http://schemas.openxmlformats.org/officeDocument/2006/relationships/image" Target="../media/image120.png"/><Relationship Id="rId2" Type="http://schemas.openxmlformats.org/officeDocument/2006/relationships/image" Target="../media/image97.png"/><Relationship Id="rId16" Type="http://schemas.openxmlformats.org/officeDocument/2006/relationships/image" Target="../media/image111.png"/><Relationship Id="rId20" Type="http://schemas.openxmlformats.org/officeDocument/2006/relationships/image" Target="../media/image115.png"/><Relationship Id="rId1" Type="http://schemas.openxmlformats.org/officeDocument/2006/relationships/slideLayout" Target="../slideLayouts/slideLayout7.xml"/><Relationship Id="rId6" Type="http://schemas.openxmlformats.org/officeDocument/2006/relationships/image" Target="../media/image101.png"/><Relationship Id="rId11" Type="http://schemas.openxmlformats.org/officeDocument/2006/relationships/image" Target="../media/image106.png"/><Relationship Id="rId24" Type="http://schemas.openxmlformats.org/officeDocument/2006/relationships/image" Target="../media/image119.png"/><Relationship Id="rId5" Type="http://schemas.openxmlformats.org/officeDocument/2006/relationships/image" Target="../media/image100.png"/><Relationship Id="rId15" Type="http://schemas.openxmlformats.org/officeDocument/2006/relationships/image" Target="../media/image110.png"/><Relationship Id="rId23" Type="http://schemas.openxmlformats.org/officeDocument/2006/relationships/image" Target="../media/image118.png"/><Relationship Id="rId28" Type="http://schemas.openxmlformats.org/officeDocument/2006/relationships/image" Target="../media/image123.png"/><Relationship Id="rId10" Type="http://schemas.openxmlformats.org/officeDocument/2006/relationships/image" Target="../media/image105.png"/><Relationship Id="rId19" Type="http://schemas.openxmlformats.org/officeDocument/2006/relationships/image" Target="../media/image114.png"/><Relationship Id="rId4" Type="http://schemas.openxmlformats.org/officeDocument/2006/relationships/image" Target="../media/image99.png"/><Relationship Id="rId9" Type="http://schemas.openxmlformats.org/officeDocument/2006/relationships/image" Target="../media/image104.png"/><Relationship Id="rId14" Type="http://schemas.openxmlformats.org/officeDocument/2006/relationships/image" Target="../media/image109.png"/><Relationship Id="rId22" Type="http://schemas.openxmlformats.org/officeDocument/2006/relationships/image" Target="../media/image117.png"/><Relationship Id="rId27" Type="http://schemas.openxmlformats.org/officeDocument/2006/relationships/image" Target="../media/image122.png"/></Relationships>
</file>

<file path=ppt/slides/_rels/slide49.xml.rels><?xml version="1.0" encoding="UTF-8" standalone="yes"?>
<Relationships xmlns="http://schemas.openxmlformats.org/package/2006/relationships"><Relationship Id="rId8" Type="http://schemas.openxmlformats.org/officeDocument/2006/relationships/image" Target="../media/image130.png"/><Relationship Id="rId13" Type="http://schemas.openxmlformats.org/officeDocument/2006/relationships/image" Target="../media/image135.png"/><Relationship Id="rId18" Type="http://schemas.openxmlformats.org/officeDocument/2006/relationships/image" Target="../media/image140.png"/><Relationship Id="rId26" Type="http://schemas.openxmlformats.org/officeDocument/2006/relationships/image" Target="../media/image148.png"/><Relationship Id="rId3" Type="http://schemas.openxmlformats.org/officeDocument/2006/relationships/image" Target="../media/image125.png"/><Relationship Id="rId21" Type="http://schemas.openxmlformats.org/officeDocument/2006/relationships/image" Target="../media/image143.png"/><Relationship Id="rId7" Type="http://schemas.openxmlformats.org/officeDocument/2006/relationships/image" Target="../media/image129.png"/><Relationship Id="rId12" Type="http://schemas.openxmlformats.org/officeDocument/2006/relationships/image" Target="../media/image134.png"/><Relationship Id="rId17" Type="http://schemas.openxmlformats.org/officeDocument/2006/relationships/image" Target="../media/image139.png"/><Relationship Id="rId25" Type="http://schemas.openxmlformats.org/officeDocument/2006/relationships/image" Target="../media/image147.png"/><Relationship Id="rId2" Type="http://schemas.openxmlformats.org/officeDocument/2006/relationships/image" Target="../media/image124.png"/><Relationship Id="rId16" Type="http://schemas.openxmlformats.org/officeDocument/2006/relationships/image" Target="../media/image138.png"/><Relationship Id="rId20" Type="http://schemas.openxmlformats.org/officeDocument/2006/relationships/image" Target="../media/image142.png"/><Relationship Id="rId1" Type="http://schemas.openxmlformats.org/officeDocument/2006/relationships/slideLayout" Target="../slideLayouts/slideLayout7.xml"/><Relationship Id="rId6" Type="http://schemas.openxmlformats.org/officeDocument/2006/relationships/image" Target="../media/image128.png"/><Relationship Id="rId11" Type="http://schemas.openxmlformats.org/officeDocument/2006/relationships/image" Target="../media/image133.png"/><Relationship Id="rId24" Type="http://schemas.openxmlformats.org/officeDocument/2006/relationships/image" Target="../media/image146.png"/><Relationship Id="rId5" Type="http://schemas.openxmlformats.org/officeDocument/2006/relationships/image" Target="../media/image127.png"/><Relationship Id="rId15" Type="http://schemas.openxmlformats.org/officeDocument/2006/relationships/image" Target="../media/image137.png"/><Relationship Id="rId23" Type="http://schemas.openxmlformats.org/officeDocument/2006/relationships/image" Target="../media/image145.png"/><Relationship Id="rId28" Type="http://schemas.openxmlformats.org/officeDocument/2006/relationships/image" Target="../media/image150.png"/><Relationship Id="rId10" Type="http://schemas.openxmlformats.org/officeDocument/2006/relationships/image" Target="../media/image132.png"/><Relationship Id="rId19" Type="http://schemas.openxmlformats.org/officeDocument/2006/relationships/image" Target="../media/image141.png"/><Relationship Id="rId4" Type="http://schemas.openxmlformats.org/officeDocument/2006/relationships/image" Target="../media/image126.png"/><Relationship Id="rId9" Type="http://schemas.openxmlformats.org/officeDocument/2006/relationships/image" Target="../media/image131.png"/><Relationship Id="rId14" Type="http://schemas.openxmlformats.org/officeDocument/2006/relationships/image" Target="../media/image136.png"/><Relationship Id="rId22" Type="http://schemas.openxmlformats.org/officeDocument/2006/relationships/image" Target="../media/image144.png"/><Relationship Id="rId27" Type="http://schemas.openxmlformats.org/officeDocument/2006/relationships/image" Target="../media/image14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57.png"/><Relationship Id="rId13" Type="http://schemas.openxmlformats.org/officeDocument/2006/relationships/image" Target="../media/image162.png"/><Relationship Id="rId18" Type="http://schemas.openxmlformats.org/officeDocument/2006/relationships/image" Target="../media/image167.png"/><Relationship Id="rId26" Type="http://schemas.openxmlformats.org/officeDocument/2006/relationships/image" Target="../media/image175.png"/><Relationship Id="rId3" Type="http://schemas.openxmlformats.org/officeDocument/2006/relationships/image" Target="../media/image152.png"/><Relationship Id="rId21" Type="http://schemas.openxmlformats.org/officeDocument/2006/relationships/image" Target="../media/image170.png"/><Relationship Id="rId7" Type="http://schemas.openxmlformats.org/officeDocument/2006/relationships/image" Target="../media/image156.png"/><Relationship Id="rId12" Type="http://schemas.openxmlformats.org/officeDocument/2006/relationships/image" Target="../media/image161.png"/><Relationship Id="rId17" Type="http://schemas.openxmlformats.org/officeDocument/2006/relationships/image" Target="../media/image166.png"/><Relationship Id="rId25" Type="http://schemas.openxmlformats.org/officeDocument/2006/relationships/image" Target="../media/image174.png"/><Relationship Id="rId2" Type="http://schemas.openxmlformats.org/officeDocument/2006/relationships/image" Target="../media/image151.png"/><Relationship Id="rId16" Type="http://schemas.openxmlformats.org/officeDocument/2006/relationships/image" Target="../media/image165.png"/><Relationship Id="rId20" Type="http://schemas.openxmlformats.org/officeDocument/2006/relationships/image" Target="../media/image169.png"/><Relationship Id="rId1" Type="http://schemas.openxmlformats.org/officeDocument/2006/relationships/slideLayout" Target="../slideLayouts/slideLayout7.xml"/><Relationship Id="rId6" Type="http://schemas.openxmlformats.org/officeDocument/2006/relationships/image" Target="../media/image155.png"/><Relationship Id="rId11" Type="http://schemas.openxmlformats.org/officeDocument/2006/relationships/image" Target="../media/image160.png"/><Relationship Id="rId24" Type="http://schemas.openxmlformats.org/officeDocument/2006/relationships/image" Target="../media/image173.png"/><Relationship Id="rId5" Type="http://schemas.openxmlformats.org/officeDocument/2006/relationships/image" Target="../media/image154.png"/><Relationship Id="rId15" Type="http://schemas.openxmlformats.org/officeDocument/2006/relationships/image" Target="../media/image164.png"/><Relationship Id="rId23" Type="http://schemas.openxmlformats.org/officeDocument/2006/relationships/image" Target="../media/image172.png"/><Relationship Id="rId28" Type="http://schemas.openxmlformats.org/officeDocument/2006/relationships/image" Target="../media/image177.png"/><Relationship Id="rId10" Type="http://schemas.openxmlformats.org/officeDocument/2006/relationships/image" Target="../media/image159.png"/><Relationship Id="rId19" Type="http://schemas.openxmlformats.org/officeDocument/2006/relationships/image" Target="../media/image168.png"/><Relationship Id="rId4" Type="http://schemas.openxmlformats.org/officeDocument/2006/relationships/image" Target="../media/image153.png"/><Relationship Id="rId9" Type="http://schemas.openxmlformats.org/officeDocument/2006/relationships/image" Target="../media/image158.png"/><Relationship Id="rId14" Type="http://schemas.openxmlformats.org/officeDocument/2006/relationships/image" Target="../media/image163.png"/><Relationship Id="rId22" Type="http://schemas.openxmlformats.org/officeDocument/2006/relationships/image" Target="../media/image171.png"/><Relationship Id="rId27" Type="http://schemas.openxmlformats.org/officeDocument/2006/relationships/image" Target="../media/image176.png"/></Relationships>
</file>

<file path=ppt/slides/_rels/slide51.xml.rels><?xml version="1.0" encoding="UTF-8" standalone="yes"?>
<Relationships xmlns="http://schemas.openxmlformats.org/package/2006/relationships"><Relationship Id="rId8" Type="http://schemas.openxmlformats.org/officeDocument/2006/relationships/image" Target="../media/image184.png"/><Relationship Id="rId13" Type="http://schemas.openxmlformats.org/officeDocument/2006/relationships/image" Target="../media/image189.png"/><Relationship Id="rId18" Type="http://schemas.openxmlformats.org/officeDocument/2006/relationships/image" Target="../media/image194.png"/><Relationship Id="rId26" Type="http://schemas.openxmlformats.org/officeDocument/2006/relationships/image" Target="../media/image202.png"/><Relationship Id="rId3" Type="http://schemas.openxmlformats.org/officeDocument/2006/relationships/image" Target="../media/image179.png"/><Relationship Id="rId21" Type="http://schemas.openxmlformats.org/officeDocument/2006/relationships/image" Target="../media/image197.png"/><Relationship Id="rId7" Type="http://schemas.openxmlformats.org/officeDocument/2006/relationships/image" Target="../media/image183.png"/><Relationship Id="rId12" Type="http://schemas.openxmlformats.org/officeDocument/2006/relationships/image" Target="../media/image188.png"/><Relationship Id="rId17" Type="http://schemas.openxmlformats.org/officeDocument/2006/relationships/image" Target="../media/image193.png"/><Relationship Id="rId25" Type="http://schemas.openxmlformats.org/officeDocument/2006/relationships/image" Target="../media/image201.png"/><Relationship Id="rId2" Type="http://schemas.openxmlformats.org/officeDocument/2006/relationships/image" Target="../media/image178.png"/><Relationship Id="rId16" Type="http://schemas.openxmlformats.org/officeDocument/2006/relationships/image" Target="../media/image192.png"/><Relationship Id="rId20" Type="http://schemas.openxmlformats.org/officeDocument/2006/relationships/image" Target="../media/image196.png"/><Relationship Id="rId1" Type="http://schemas.openxmlformats.org/officeDocument/2006/relationships/slideLayout" Target="../slideLayouts/slideLayout7.xml"/><Relationship Id="rId6" Type="http://schemas.openxmlformats.org/officeDocument/2006/relationships/image" Target="../media/image182.png"/><Relationship Id="rId11" Type="http://schemas.openxmlformats.org/officeDocument/2006/relationships/image" Target="../media/image187.png"/><Relationship Id="rId24" Type="http://schemas.openxmlformats.org/officeDocument/2006/relationships/image" Target="../media/image200.png"/><Relationship Id="rId5" Type="http://schemas.openxmlformats.org/officeDocument/2006/relationships/image" Target="../media/image181.png"/><Relationship Id="rId15" Type="http://schemas.openxmlformats.org/officeDocument/2006/relationships/image" Target="../media/image191.png"/><Relationship Id="rId23" Type="http://schemas.openxmlformats.org/officeDocument/2006/relationships/image" Target="../media/image199.png"/><Relationship Id="rId28" Type="http://schemas.openxmlformats.org/officeDocument/2006/relationships/image" Target="../media/image204.png"/><Relationship Id="rId10" Type="http://schemas.openxmlformats.org/officeDocument/2006/relationships/image" Target="../media/image186.png"/><Relationship Id="rId19" Type="http://schemas.openxmlformats.org/officeDocument/2006/relationships/image" Target="../media/image195.png"/><Relationship Id="rId4" Type="http://schemas.openxmlformats.org/officeDocument/2006/relationships/image" Target="../media/image180.png"/><Relationship Id="rId9" Type="http://schemas.openxmlformats.org/officeDocument/2006/relationships/image" Target="../media/image185.png"/><Relationship Id="rId14" Type="http://schemas.openxmlformats.org/officeDocument/2006/relationships/image" Target="../media/image190.png"/><Relationship Id="rId22" Type="http://schemas.openxmlformats.org/officeDocument/2006/relationships/image" Target="../media/image198.png"/><Relationship Id="rId27" Type="http://schemas.openxmlformats.org/officeDocument/2006/relationships/image" Target="../media/image203.png"/></Relationships>
</file>

<file path=ppt/slides/_rels/slide52.xml.rels><?xml version="1.0" encoding="UTF-8" standalone="yes"?>
<Relationships xmlns="http://schemas.openxmlformats.org/package/2006/relationships"><Relationship Id="rId8" Type="http://schemas.openxmlformats.org/officeDocument/2006/relationships/image" Target="../media/image211.png"/><Relationship Id="rId13" Type="http://schemas.openxmlformats.org/officeDocument/2006/relationships/image" Target="../media/image216.png"/><Relationship Id="rId18" Type="http://schemas.openxmlformats.org/officeDocument/2006/relationships/image" Target="../media/image221.png"/><Relationship Id="rId26" Type="http://schemas.openxmlformats.org/officeDocument/2006/relationships/image" Target="../media/image229.png"/><Relationship Id="rId3" Type="http://schemas.openxmlformats.org/officeDocument/2006/relationships/image" Target="../media/image206.png"/><Relationship Id="rId21" Type="http://schemas.openxmlformats.org/officeDocument/2006/relationships/image" Target="../media/image224.png"/><Relationship Id="rId7" Type="http://schemas.openxmlformats.org/officeDocument/2006/relationships/image" Target="../media/image210.png"/><Relationship Id="rId12" Type="http://schemas.openxmlformats.org/officeDocument/2006/relationships/image" Target="../media/image215.png"/><Relationship Id="rId17" Type="http://schemas.openxmlformats.org/officeDocument/2006/relationships/image" Target="../media/image220.png"/><Relationship Id="rId25" Type="http://schemas.openxmlformats.org/officeDocument/2006/relationships/image" Target="../media/image228.png"/><Relationship Id="rId2" Type="http://schemas.openxmlformats.org/officeDocument/2006/relationships/image" Target="../media/image205.png"/><Relationship Id="rId16" Type="http://schemas.openxmlformats.org/officeDocument/2006/relationships/image" Target="../media/image219.png"/><Relationship Id="rId20" Type="http://schemas.openxmlformats.org/officeDocument/2006/relationships/image" Target="../media/image223.png"/><Relationship Id="rId1" Type="http://schemas.openxmlformats.org/officeDocument/2006/relationships/slideLayout" Target="../slideLayouts/slideLayout7.xml"/><Relationship Id="rId6" Type="http://schemas.openxmlformats.org/officeDocument/2006/relationships/image" Target="../media/image209.png"/><Relationship Id="rId11" Type="http://schemas.openxmlformats.org/officeDocument/2006/relationships/image" Target="../media/image214.png"/><Relationship Id="rId24" Type="http://schemas.openxmlformats.org/officeDocument/2006/relationships/image" Target="../media/image227.png"/><Relationship Id="rId5" Type="http://schemas.openxmlformats.org/officeDocument/2006/relationships/image" Target="../media/image208.png"/><Relationship Id="rId15" Type="http://schemas.openxmlformats.org/officeDocument/2006/relationships/image" Target="../media/image218.png"/><Relationship Id="rId23" Type="http://schemas.openxmlformats.org/officeDocument/2006/relationships/image" Target="../media/image226.png"/><Relationship Id="rId28" Type="http://schemas.openxmlformats.org/officeDocument/2006/relationships/image" Target="../media/image231.png"/><Relationship Id="rId10" Type="http://schemas.openxmlformats.org/officeDocument/2006/relationships/image" Target="../media/image213.png"/><Relationship Id="rId19" Type="http://schemas.openxmlformats.org/officeDocument/2006/relationships/image" Target="../media/image222.png"/><Relationship Id="rId4" Type="http://schemas.openxmlformats.org/officeDocument/2006/relationships/image" Target="../media/image207.png"/><Relationship Id="rId9" Type="http://schemas.openxmlformats.org/officeDocument/2006/relationships/image" Target="../media/image212.png"/><Relationship Id="rId14" Type="http://schemas.openxmlformats.org/officeDocument/2006/relationships/image" Target="../media/image217.png"/><Relationship Id="rId22" Type="http://schemas.openxmlformats.org/officeDocument/2006/relationships/image" Target="../media/image225.png"/><Relationship Id="rId27" Type="http://schemas.openxmlformats.org/officeDocument/2006/relationships/image" Target="../media/image230.png"/></Relationships>
</file>

<file path=ppt/slides/_rels/slide53.xml.rels><?xml version="1.0" encoding="UTF-8" standalone="yes"?>
<Relationships xmlns="http://schemas.openxmlformats.org/package/2006/relationships"><Relationship Id="rId8" Type="http://schemas.openxmlformats.org/officeDocument/2006/relationships/image" Target="../media/image238.png"/><Relationship Id="rId13" Type="http://schemas.openxmlformats.org/officeDocument/2006/relationships/image" Target="../media/image243.png"/><Relationship Id="rId18" Type="http://schemas.openxmlformats.org/officeDocument/2006/relationships/image" Target="../media/image248.png"/><Relationship Id="rId3" Type="http://schemas.openxmlformats.org/officeDocument/2006/relationships/image" Target="../media/image233.png"/><Relationship Id="rId21" Type="http://schemas.openxmlformats.org/officeDocument/2006/relationships/image" Target="../media/image251.png"/><Relationship Id="rId7" Type="http://schemas.openxmlformats.org/officeDocument/2006/relationships/image" Target="../media/image237.png"/><Relationship Id="rId12" Type="http://schemas.openxmlformats.org/officeDocument/2006/relationships/image" Target="../media/image242.png"/><Relationship Id="rId17" Type="http://schemas.openxmlformats.org/officeDocument/2006/relationships/image" Target="../media/image247.png"/><Relationship Id="rId2" Type="http://schemas.openxmlformats.org/officeDocument/2006/relationships/image" Target="../media/image232.png"/><Relationship Id="rId16" Type="http://schemas.openxmlformats.org/officeDocument/2006/relationships/image" Target="../media/image246.png"/><Relationship Id="rId20" Type="http://schemas.openxmlformats.org/officeDocument/2006/relationships/image" Target="../media/image250.png"/><Relationship Id="rId1" Type="http://schemas.openxmlformats.org/officeDocument/2006/relationships/slideLayout" Target="../slideLayouts/slideLayout7.xml"/><Relationship Id="rId6" Type="http://schemas.openxmlformats.org/officeDocument/2006/relationships/image" Target="../media/image236.png"/><Relationship Id="rId11" Type="http://schemas.openxmlformats.org/officeDocument/2006/relationships/image" Target="../media/image241.png"/><Relationship Id="rId5" Type="http://schemas.openxmlformats.org/officeDocument/2006/relationships/image" Target="../media/image235.png"/><Relationship Id="rId15" Type="http://schemas.openxmlformats.org/officeDocument/2006/relationships/image" Target="../media/image245.png"/><Relationship Id="rId23" Type="http://schemas.openxmlformats.org/officeDocument/2006/relationships/image" Target="../media/image253.png"/><Relationship Id="rId10" Type="http://schemas.openxmlformats.org/officeDocument/2006/relationships/image" Target="../media/image240.png"/><Relationship Id="rId19" Type="http://schemas.openxmlformats.org/officeDocument/2006/relationships/image" Target="../media/image249.png"/><Relationship Id="rId4" Type="http://schemas.openxmlformats.org/officeDocument/2006/relationships/image" Target="../media/image234.png"/><Relationship Id="rId9" Type="http://schemas.openxmlformats.org/officeDocument/2006/relationships/image" Target="../media/image239.png"/><Relationship Id="rId14" Type="http://schemas.openxmlformats.org/officeDocument/2006/relationships/image" Target="../media/image244.png"/><Relationship Id="rId22" Type="http://schemas.openxmlformats.org/officeDocument/2006/relationships/image" Target="../media/image252.png"/></Relationships>
</file>

<file path=ppt/slides/_rels/slide54.xml.rels><?xml version="1.0" encoding="UTF-8" standalone="yes"?>
<Relationships xmlns="http://schemas.openxmlformats.org/package/2006/relationships"><Relationship Id="rId8" Type="http://schemas.openxmlformats.org/officeDocument/2006/relationships/image" Target="../media/image260.png"/><Relationship Id="rId13" Type="http://schemas.openxmlformats.org/officeDocument/2006/relationships/image" Target="../media/image265.png"/><Relationship Id="rId3" Type="http://schemas.openxmlformats.org/officeDocument/2006/relationships/image" Target="../media/image255.png"/><Relationship Id="rId7" Type="http://schemas.openxmlformats.org/officeDocument/2006/relationships/image" Target="../media/image259.png"/><Relationship Id="rId12" Type="http://schemas.openxmlformats.org/officeDocument/2006/relationships/image" Target="../media/image264.png"/><Relationship Id="rId2" Type="http://schemas.openxmlformats.org/officeDocument/2006/relationships/image" Target="../media/image254.png"/><Relationship Id="rId16" Type="http://schemas.openxmlformats.org/officeDocument/2006/relationships/image" Target="../media/image268.png"/><Relationship Id="rId1" Type="http://schemas.openxmlformats.org/officeDocument/2006/relationships/slideLayout" Target="../slideLayouts/slideLayout7.xml"/><Relationship Id="rId6" Type="http://schemas.openxmlformats.org/officeDocument/2006/relationships/image" Target="../media/image258.png"/><Relationship Id="rId11" Type="http://schemas.openxmlformats.org/officeDocument/2006/relationships/image" Target="../media/image263.png"/><Relationship Id="rId5" Type="http://schemas.openxmlformats.org/officeDocument/2006/relationships/image" Target="../media/image257.png"/><Relationship Id="rId15" Type="http://schemas.openxmlformats.org/officeDocument/2006/relationships/image" Target="../media/image267.png"/><Relationship Id="rId10" Type="http://schemas.openxmlformats.org/officeDocument/2006/relationships/image" Target="../media/image262.png"/><Relationship Id="rId4" Type="http://schemas.openxmlformats.org/officeDocument/2006/relationships/image" Target="../media/image256.png"/><Relationship Id="rId9" Type="http://schemas.openxmlformats.org/officeDocument/2006/relationships/image" Target="../media/image261.png"/><Relationship Id="rId14" Type="http://schemas.openxmlformats.org/officeDocument/2006/relationships/image" Target="../media/image266.png"/></Relationships>
</file>

<file path=ppt/slides/_rels/slide6.xml.rels><?xml version="1.0" encoding="UTF-8" standalone="yes"?>
<Relationships xmlns="http://schemas.openxmlformats.org/package/2006/relationships"><Relationship Id="rId3" Type="http://schemas.openxmlformats.org/officeDocument/2006/relationships/hyperlink" Target="http://mms.micrososf.com/" TargetMode="External"/><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Windows Upgrade Readiness</a:t>
            </a:r>
          </a:p>
        </p:txBody>
      </p:sp>
      <p:sp>
        <p:nvSpPr>
          <p:cNvPr id="6" name="Text Placeholder 5"/>
          <p:cNvSpPr>
            <a:spLocks noGrp="1"/>
          </p:cNvSpPr>
          <p:nvPr>
            <p:ph type="body" sz="quarter" idx="10"/>
          </p:nvPr>
        </p:nvSpPr>
        <p:spPr/>
        <p:txBody>
          <a:bodyPr>
            <a:normAutofit/>
          </a:bodyPr>
          <a:lstStyle/>
          <a:p>
            <a:r>
              <a:rPr lang="en-US" dirty="0"/>
              <a:t>Fred Bainbridge</a:t>
            </a:r>
          </a:p>
          <a:p>
            <a:r>
              <a:rPr lang="en-US" dirty="0"/>
              <a:t>Fredbainbridge.com</a:t>
            </a:r>
          </a:p>
          <a:p>
            <a:r>
              <a:rPr lang="en-US" dirty="0">
                <a:hlinkClick r:id="rId3"/>
              </a:rPr>
              <a:t>fred@mnscug.org</a:t>
            </a:r>
            <a:endParaRPr lang="en-US" dirty="0"/>
          </a:p>
          <a:p>
            <a:r>
              <a:rPr lang="en-US" dirty="0"/>
              <a:t>Microsoft MVP, Enterprise Mobility</a:t>
            </a:r>
          </a:p>
          <a:p>
            <a:r>
              <a:rPr lang="en-US" dirty="0"/>
              <a:t>Now Micro</a:t>
            </a:r>
          </a:p>
        </p:txBody>
      </p:sp>
      <p:sp>
        <p:nvSpPr>
          <p:cNvPr id="7" name="Text Placeholder 6"/>
          <p:cNvSpPr>
            <a:spLocks noGrp="1"/>
          </p:cNvSpPr>
          <p:nvPr>
            <p:ph type="body" sz="quarter" idx="11"/>
          </p:nvPr>
        </p:nvSpPr>
        <p:spPr/>
        <p:txBody>
          <a:bodyPr>
            <a:normAutofit/>
          </a:bodyPr>
          <a:lstStyle/>
          <a:p>
            <a:r>
              <a:rPr lang="en-US" dirty="0"/>
              <a:t>Presenter #2</a:t>
            </a:r>
          </a:p>
          <a:p>
            <a:r>
              <a:rPr lang="en-US" dirty="0"/>
              <a:t>Blog, e-mail address, title</a:t>
            </a:r>
          </a:p>
          <a:p>
            <a:r>
              <a:rPr lang="en-US" dirty="0"/>
              <a:t>Company</a:t>
            </a:r>
          </a:p>
        </p:txBody>
      </p:sp>
      <p:sp>
        <p:nvSpPr>
          <p:cNvPr id="2" name="flFirstPage"/>
          <p:cNvSpPr txBox="1"/>
          <p:nvPr/>
        </p:nvSpPr>
        <p:spPr>
          <a:xfrm>
            <a:off x="0" y="6520180"/>
            <a:ext cx="184731" cy="369332"/>
          </a:xfrm>
          <a:prstGeom prst="rect">
            <a:avLst/>
          </a:prstGeom>
          <a:noFill/>
        </p:spPr>
        <p:txBody>
          <a:bodyPr vert="horz" wrap="none" rtlCol="0">
            <a:spAutoFit/>
          </a:bodyPr>
          <a:lstStyle/>
          <a:p>
            <a:endParaRPr lang="en-US"/>
          </a:p>
        </p:txBody>
      </p:sp>
    </p:spTree>
    <p:extLst>
      <p:ext uri="{BB962C8B-B14F-4D97-AF65-F5344CB8AC3E}">
        <p14:creationId xmlns:p14="http://schemas.microsoft.com/office/powerpoint/2010/main" val="3595256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Client</a:t>
            </a:r>
          </a:p>
        </p:txBody>
      </p:sp>
      <p:sp>
        <p:nvSpPr>
          <p:cNvPr id="3" name="Content Placeholder 2"/>
          <p:cNvSpPr>
            <a:spLocks noGrp="1"/>
          </p:cNvSpPr>
          <p:nvPr>
            <p:ph idx="1"/>
          </p:nvPr>
        </p:nvSpPr>
        <p:spPr/>
        <p:txBody>
          <a:bodyPr/>
          <a:lstStyle/>
          <a:p>
            <a:endParaRPr lang="en-US" dirty="0"/>
          </a:p>
          <a:p>
            <a:r>
              <a:rPr lang="en-US" dirty="0"/>
              <a:t>Make sure your devices are patched</a:t>
            </a:r>
          </a:p>
          <a:p>
            <a:pPr lvl="1"/>
            <a:r>
              <a:rPr lang="en-US" dirty="0">
                <a:hlinkClick r:id="rId3"/>
              </a:rPr>
              <a:t>KB 2952664</a:t>
            </a:r>
            <a:r>
              <a:rPr lang="en-US" dirty="0"/>
              <a:t> for Windows 7 machines; </a:t>
            </a:r>
          </a:p>
          <a:p>
            <a:pPr lvl="1"/>
            <a:r>
              <a:rPr lang="en-US" dirty="0">
                <a:hlinkClick r:id="rId4"/>
              </a:rPr>
              <a:t>KB 2976978</a:t>
            </a:r>
            <a:r>
              <a:rPr lang="en-US" dirty="0"/>
              <a:t> for Windows 8.1 machines; </a:t>
            </a:r>
          </a:p>
          <a:p>
            <a:pPr lvl="1"/>
            <a:r>
              <a:rPr lang="en-US" dirty="0">
                <a:hlinkClick r:id="rId5"/>
              </a:rPr>
              <a:t>latest cumulative update</a:t>
            </a:r>
            <a:r>
              <a:rPr lang="en-US" dirty="0"/>
              <a:t> for Windows 10 machines) </a:t>
            </a:r>
          </a:p>
          <a:p>
            <a:pPr marL="0" indent="0">
              <a:buNone/>
            </a:pPr>
            <a:r>
              <a:rPr lang="en-US" dirty="0"/>
              <a:t>	These update frequently!</a:t>
            </a:r>
          </a:p>
          <a:p>
            <a:r>
              <a:rPr lang="en-US" dirty="0"/>
              <a:t>Upgrade Readiness Scripts </a:t>
            </a:r>
          </a:p>
          <a:p>
            <a:pPr lvl="1"/>
            <a:r>
              <a:rPr lang="en-US" dirty="0">
                <a:hlinkClick r:id="rId6"/>
              </a:rPr>
              <a:t>https://www.microsoft.com/en-us/download/details.aspx?id=53327</a:t>
            </a:r>
            <a:endParaRPr lang="en-US" dirty="0"/>
          </a:p>
          <a:p>
            <a:pPr lvl="1"/>
            <a:r>
              <a:rPr lang="en-US" dirty="0"/>
              <a:t>How often to run? </a:t>
            </a:r>
          </a:p>
          <a:p>
            <a:pPr lvl="1"/>
            <a:endParaRPr lang="en-US" dirty="0"/>
          </a:p>
        </p:txBody>
      </p:sp>
    </p:spTree>
    <p:extLst>
      <p:ext uri="{BB962C8B-B14F-4D97-AF65-F5344CB8AC3E}">
        <p14:creationId xmlns:p14="http://schemas.microsoft.com/office/powerpoint/2010/main" val="415038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Simple Deployment Script</a:t>
            </a:r>
          </a:p>
        </p:txBody>
      </p:sp>
      <p:sp>
        <p:nvSpPr>
          <p:cNvPr id="5" name="Content Placeholder 4"/>
          <p:cNvSpPr>
            <a:spLocks noGrp="1"/>
          </p:cNvSpPr>
          <p:nvPr>
            <p:ph idx="1"/>
          </p:nvPr>
        </p:nvSpPr>
        <p:spPr/>
        <p:txBody>
          <a:bodyPr>
            <a:normAutofit fontScale="92500" lnSpcReduction="20000"/>
          </a:bodyPr>
          <a:lstStyle/>
          <a:p>
            <a:r>
              <a:rPr lang="en-US" dirty="0"/>
              <a:t>set </a:t>
            </a:r>
            <a:r>
              <a:rPr lang="en-US" dirty="0" err="1"/>
              <a:t>loc</a:t>
            </a:r>
            <a:r>
              <a:rPr lang="en-US" dirty="0"/>
              <a:t>="%~dp0"</a:t>
            </a:r>
          </a:p>
          <a:p>
            <a:r>
              <a:rPr lang="en-US" dirty="0"/>
              <a:t>REM - Copy the script files</a:t>
            </a:r>
          </a:p>
          <a:p>
            <a:r>
              <a:rPr lang="en-US" dirty="0"/>
              <a:t>XCOPY "%</a:t>
            </a:r>
            <a:r>
              <a:rPr lang="en-US" dirty="0" err="1"/>
              <a:t>loc</a:t>
            </a:r>
            <a:r>
              <a:rPr lang="en-US" dirty="0"/>
              <a:t>%*.bat" "C:\windows\WUA\" /S /E /Y</a:t>
            </a:r>
          </a:p>
          <a:p>
            <a:r>
              <a:rPr lang="en-US" dirty="0"/>
              <a:t>XCOPY "%</a:t>
            </a:r>
            <a:r>
              <a:rPr lang="en-US" dirty="0" err="1"/>
              <a:t>loc</a:t>
            </a:r>
            <a:r>
              <a:rPr lang="en-US" dirty="0"/>
              <a:t>%*.ps1" "C:\windows\WUA\" /S /E /Y</a:t>
            </a:r>
          </a:p>
          <a:p>
            <a:endParaRPr lang="en-US" dirty="0"/>
          </a:p>
          <a:p>
            <a:r>
              <a:rPr lang="en-US" dirty="0"/>
              <a:t>REM - Install KBs if needed (windows 7 and 8.1)</a:t>
            </a:r>
          </a:p>
          <a:p>
            <a:r>
              <a:rPr lang="en-US" dirty="0"/>
              <a:t>powershell.exe -</a:t>
            </a:r>
            <a:r>
              <a:rPr lang="en-US" dirty="0" err="1"/>
              <a:t>ExecutionPolicy</a:t>
            </a:r>
            <a:r>
              <a:rPr lang="en-US" dirty="0"/>
              <a:t> Bypass -File "installKBs.ps1"</a:t>
            </a:r>
          </a:p>
          <a:p>
            <a:endParaRPr lang="en-US" dirty="0"/>
          </a:p>
          <a:p>
            <a:r>
              <a:rPr lang="en-US" dirty="0"/>
              <a:t>REM - Schedule the task </a:t>
            </a:r>
          </a:p>
          <a:p>
            <a:r>
              <a:rPr lang="en-US" dirty="0"/>
              <a:t>SCHTASKS /Create /TN "OMS Windows 10 Update Analytics" /TR "C:\windows\WUA\RunConfig.bat" /SC MONTHLY /RU "SYSTEM" /ST 02:15 /F</a:t>
            </a:r>
          </a:p>
          <a:p>
            <a:endParaRPr lang="en-US" dirty="0"/>
          </a:p>
          <a:p>
            <a:r>
              <a:rPr lang="en-US" dirty="0"/>
              <a:t>REM - Run it one time.</a:t>
            </a:r>
          </a:p>
          <a:p>
            <a:r>
              <a:rPr lang="en-US" dirty="0"/>
              <a:t>c:\windows\WUA\RunConfig.bat</a:t>
            </a:r>
          </a:p>
        </p:txBody>
      </p:sp>
    </p:spTree>
    <p:extLst>
      <p:ext uri="{BB962C8B-B14F-4D97-AF65-F5344CB8AC3E}">
        <p14:creationId xmlns:p14="http://schemas.microsoft.com/office/powerpoint/2010/main" val="3510458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APPLICATIONS</a:t>
            </a:r>
          </a:p>
        </p:txBody>
      </p:sp>
      <p:sp>
        <p:nvSpPr>
          <p:cNvPr id="5" name="Text Placeholder 4"/>
          <p:cNvSpPr>
            <a:spLocks noGrp="1"/>
          </p:cNvSpPr>
          <p:nvPr>
            <p:ph type="body" idx="1"/>
          </p:nvPr>
        </p:nvSpPr>
        <p:spPr/>
        <p:txBody>
          <a:bodyPr/>
          <a:lstStyle/>
          <a:p>
            <a:r>
              <a:rPr lang="en-US" dirty="0"/>
              <a:t>The most important part of any migration project.</a:t>
            </a:r>
          </a:p>
        </p:txBody>
      </p:sp>
    </p:spTree>
    <p:extLst>
      <p:ext uri="{BB962C8B-B14F-4D97-AF65-F5344CB8AC3E}">
        <p14:creationId xmlns:p14="http://schemas.microsoft.com/office/powerpoint/2010/main" val="3278133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pPr lvl="1"/>
            <a:r>
              <a:rPr lang="en-US" dirty="0"/>
              <a:t>What is actually gathered?	</a:t>
            </a:r>
          </a:p>
          <a:p>
            <a:pPr lvl="2"/>
            <a:r>
              <a:rPr lang="en-US" dirty="0"/>
              <a:t>Add Remove Programs (32 and 64)</a:t>
            </a:r>
          </a:p>
          <a:p>
            <a:pPr lvl="1"/>
            <a:r>
              <a:rPr lang="en-US" dirty="0"/>
              <a:t>There is some kind of rationalization happening on the back end.</a:t>
            </a:r>
          </a:p>
          <a:p>
            <a:pPr lvl="1"/>
            <a:r>
              <a:rPr lang="en-US" dirty="0"/>
              <a:t>Does it get everything?  YES</a:t>
            </a:r>
          </a:p>
          <a:p>
            <a:pPr marL="457200" lvl="1" indent="0">
              <a:buNone/>
            </a:pPr>
            <a:r>
              <a:rPr lang="en-US" dirty="0"/>
              <a:t>	Prove it!	Analyzing </a:t>
            </a:r>
            <a:r>
              <a:rPr lang="en-US" dirty="0" err="1"/>
              <a:t>ConfigMgr</a:t>
            </a:r>
            <a:r>
              <a:rPr lang="en-US" dirty="0"/>
              <a:t> Installed Applications vs. Windows Upgrade Readiness showed 	shocking accuracy.  </a:t>
            </a:r>
          </a:p>
          <a:p>
            <a:pPr marL="457200" lvl="1" indent="0">
              <a:buNone/>
            </a:pPr>
            <a:r>
              <a:rPr lang="en-US" dirty="0"/>
              <a:t>	Security Updates are not included in </a:t>
            </a:r>
            <a:r>
              <a:rPr lang="en-US" dirty="0" smtClean="0"/>
              <a:t>WUR</a:t>
            </a:r>
            <a:endParaRPr lang="en-US" dirty="0"/>
          </a:p>
          <a:p>
            <a:pPr marL="457200" lvl="1" indent="0">
              <a:buNone/>
            </a:pPr>
            <a:r>
              <a:rPr lang="en-US" dirty="0"/>
              <a:t>	Microsoft Office, NI and other multi app suites shows as one item in WU.</a:t>
            </a:r>
          </a:p>
          <a:p>
            <a:pPr marL="457200" lvl="1" indent="0">
              <a:buNone/>
            </a:pPr>
            <a:r>
              <a:rPr lang="en-US" dirty="0"/>
              <a:t>	Windows Upgrade Readiness may finds things that </a:t>
            </a:r>
            <a:r>
              <a:rPr lang="en-US" dirty="0" err="1"/>
              <a:t>ConfigMgr</a:t>
            </a:r>
            <a:r>
              <a:rPr lang="en-US" dirty="0"/>
              <a:t> did not.  </a:t>
            </a:r>
          </a:p>
          <a:p>
            <a:pPr marL="457200" lvl="1" indent="0">
              <a:buNone/>
            </a:pPr>
            <a:r>
              <a:rPr lang="en-US" dirty="0"/>
              <a:t>		(Or be more truthful)</a:t>
            </a:r>
          </a:p>
          <a:p>
            <a:pPr lvl="1"/>
            <a:endParaRPr lang="en-US" dirty="0"/>
          </a:p>
        </p:txBody>
      </p:sp>
    </p:spTree>
    <p:extLst>
      <p:ext uri="{BB962C8B-B14F-4D97-AF65-F5344CB8AC3E}">
        <p14:creationId xmlns:p14="http://schemas.microsoft.com/office/powerpoint/2010/main" val="2938487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pPr lvl="1"/>
            <a:r>
              <a:rPr lang="en-US" dirty="0"/>
              <a:t>Application Issue Status</a:t>
            </a:r>
          </a:p>
          <a:p>
            <a:pPr lvl="1"/>
            <a:endParaRPr lang="en-US" dirty="0"/>
          </a:p>
        </p:txBody>
      </p:sp>
      <p:pic>
        <p:nvPicPr>
          <p:cNvPr id="5" name="Picture 4"/>
          <p:cNvPicPr>
            <a:picLocks noChangeAspect="1"/>
          </p:cNvPicPr>
          <p:nvPr/>
        </p:nvPicPr>
        <p:blipFill>
          <a:blip r:embed="rId3"/>
          <a:stretch>
            <a:fillRect/>
          </a:stretch>
        </p:blipFill>
        <p:spPr>
          <a:xfrm>
            <a:off x="1417299" y="1608242"/>
            <a:ext cx="4389735" cy="4920646"/>
          </a:xfrm>
          <a:prstGeom prst="rect">
            <a:avLst/>
          </a:prstGeom>
        </p:spPr>
      </p:pic>
      <p:pic>
        <p:nvPicPr>
          <p:cNvPr id="4" name="Picture 3"/>
          <p:cNvPicPr>
            <a:picLocks noChangeAspect="1"/>
          </p:cNvPicPr>
          <p:nvPr/>
        </p:nvPicPr>
        <p:blipFill>
          <a:blip r:embed="rId4"/>
          <a:stretch>
            <a:fillRect/>
          </a:stretch>
        </p:blipFill>
        <p:spPr>
          <a:xfrm>
            <a:off x="5997458" y="3064213"/>
            <a:ext cx="5798239" cy="593387"/>
          </a:xfrm>
          <a:prstGeom prst="rect">
            <a:avLst/>
          </a:prstGeom>
        </p:spPr>
      </p:pic>
    </p:spTree>
    <p:extLst>
      <p:ext uri="{BB962C8B-B14F-4D97-AF65-F5344CB8AC3E}">
        <p14:creationId xmlns:p14="http://schemas.microsoft.com/office/powerpoint/2010/main" val="3789629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r>
              <a:rPr lang="en-US" dirty="0"/>
              <a:t>List of applications in the environment</a:t>
            </a:r>
          </a:p>
          <a:p>
            <a:pPr lvl="1"/>
            <a:r>
              <a:rPr lang="en-US" dirty="0"/>
              <a:t>Install Count</a:t>
            </a:r>
          </a:p>
          <a:p>
            <a:pPr lvl="1"/>
            <a:r>
              <a:rPr lang="en-US" dirty="0"/>
              <a:t>What devices have the applications</a:t>
            </a:r>
          </a:p>
          <a:p>
            <a:pPr lvl="1"/>
            <a:r>
              <a:rPr lang="en-US" dirty="0"/>
              <a:t>Detailed version information</a:t>
            </a:r>
          </a:p>
          <a:p>
            <a:pPr lvl="4"/>
            <a:endParaRPr lang="en-US" dirty="0"/>
          </a:p>
          <a:p>
            <a:r>
              <a:rPr lang="en-US" dirty="0"/>
              <a:t>Importance and Upgrade Decision</a:t>
            </a:r>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1179281" y="3669823"/>
            <a:ext cx="7584709" cy="3020714"/>
          </a:xfrm>
          <a:prstGeom prst="rect">
            <a:avLst/>
          </a:prstGeom>
        </p:spPr>
      </p:pic>
    </p:spTree>
    <p:extLst>
      <p:ext uri="{BB962C8B-B14F-4D97-AF65-F5344CB8AC3E}">
        <p14:creationId xmlns:p14="http://schemas.microsoft.com/office/powerpoint/2010/main" val="4030451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 </a:t>
            </a:r>
            <a:r>
              <a:rPr lang="en-US" dirty="0" err="1"/>
              <a:t>ReadyForWindoWS</a:t>
            </a:r>
            <a:endParaRPr lang="en-US" dirty="0"/>
          </a:p>
        </p:txBody>
      </p:sp>
      <p:pic>
        <p:nvPicPr>
          <p:cNvPr id="7" name="Content Placeholder 6"/>
          <p:cNvPicPr>
            <a:picLocks noGrp="1" noChangeAspect="1"/>
          </p:cNvPicPr>
          <p:nvPr>
            <p:ph idx="1"/>
          </p:nvPr>
        </p:nvPicPr>
        <p:blipFill>
          <a:blip r:embed="rId3"/>
          <a:stretch>
            <a:fillRect/>
          </a:stretch>
        </p:blipFill>
        <p:spPr>
          <a:xfrm>
            <a:off x="5747072" y="4481630"/>
            <a:ext cx="5665566" cy="1603807"/>
          </a:xfrm>
          <a:prstGeom prst="rect">
            <a:avLst/>
          </a:prstGeom>
        </p:spPr>
      </p:pic>
      <p:pic>
        <p:nvPicPr>
          <p:cNvPr id="5" name="Picture 4"/>
          <p:cNvPicPr>
            <a:picLocks noChangeAspect="1"/>
          </p:cNvPicPr>
          <p:nvPr/>
        </p:nvPicPr>
        <p:blipFill>
          <a:blip r:embed="rId4"/>
          <a:stretch>
            <a:fillRect/>
          </a:stretch>
        </p:blipFill>
        <p:spPr>
          <a:xfrm>
            <a:off x="482278" y="4481630"/>
            <a:ext cx="5003048" cy="1576270"/>
          </a:xfrm>
          <a:prstGeom prst="rect">
            <a:avLst/>
          </a:prstGeom>
        </p:spPr>
      </p:pic>
      <p:pic>
        <p:nvPicPr>
          <p:cNvPr id="6" name="Picture 5"/>
          <p:cNvPicPr>
            <a:picLocks noChangeAspect="1"/>
          </p:cNvPicPr>
          <p:nvPr/>
        </p:nvPicPr>
        <p:blipFill>
          <a:blip r:embed="rId5"/>
          <a:stretch>
            <a:fillRect/>
          </a:stretch>
        </p:blipFill>
        <p:spPr>
          <a:xfrm>
            <a:off x="2004349" y="1424216"/>
            <a:ext cx="8183301" cy="2776864"/>
          </a:xfrm>
          <a:prstGeom prst="rect">
            <a:avLst/>
          </a:prstGeom>
        </p:spPr>
      </p:pic>
    </p:spTree>
    <p:extLst>
      <p:ext uri="{BB962C8B-B14F-4D97-AF65-F5344CB8AC3E}">
        <p14:creationId xmlns:p14="http://schemas.microsoft.com/office/powerpoint/2010/main" val="2112166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Will the app work!?</a:t>
            </a:r>
          </a:p>
        </p:txBody>
      </p:sp>
      <p:sp>
        <p:nvSpPr>
          <p:cNvPr id="3" name="Content Placeholder 2"/>
          <p:cNvSpPr>
            <a:spLocks noGrp="1"/>
          </p:cNvSpPr>
          <p:nvPr>
            <p:ph idx="1"/>
          </p:nvPr>
        </p:nvSpPr>
        <p:spPr/>
        <p:txBody>
          <a:bodyPr/>
          <a:lstStyle/>
          <a:p>
            <a:r>
              <a:rPr lang="en-US" dirty="0"/>
              <a:t>Still unsure?</a:t>
            </a:r>
          </a:p>
          <a:p>
            <a:pPr lvl="1"/>
            <a:r>
              <a:rPr lang="en-US" dirty="0"/>
              <a:t>Contact the vendor and ask.</a:t>
            </a:r>
          </a:p>
          <a:p>
            <a:pPr lvl="1"/>
            <a:r>
              <a:rPr lang="en-US" dirty="0"/>
              <a:t>Ready for Windows</a:t>
            </a:r>
          </a:p>
          <a:p>
            <a:pPr lvl="2"/>
            <a:r>
              <a:rPr lang="en-US" dirty="0">
                <a:hlinkClick r:id="rId3"/>
              </a:rPr>
              <a:t>https://developer.microsoft.com/en-us/windows/ready-for-windows#/</a:t>
            </a:r>
            <a:endParaRPr lang="en-US" dirty="0"/>
          </a:p>
          <a:p>
            <a:pPr lvl="1"/>
            <a:r>
              <a:rPr lang="en-US" dirty="0"/>
              <a:t>Application Compatibility Factory</a:t>
            </a:r>
          </a:p>
          <a:p>
            <a:pPr lvl="2"/>
            <a:r>
              <a:rPr lang="en-US" dirty="0">
                <a:hlinkClick r:id="rId4"/>
              </a:rPr>
              <a:t>https://technet.microsoft.com/en-us/windows/application-compatibility-factory-program.aspx</a:t>
            </a:r>
            <a:endParaRPr lang="en-US" dirty="0"/>
          </a:p>
          <a:p>
            <a:pPr lvl="1"/>
            <a:r>
              <a:rPr lang="en-US" dirty="0"/>
              <a:t>Ask the application owner to validate. </a:t>
            </a:r>
          </a:p>
          <a:p>
            <a:pPr lvl="1"/>
            <a:r>
              <a:rPr lang="en-US" dirty="0"/>
              <a:t>Ask your peers. (Networking FTW)</a:t>
            </a:r>
          </a:p>
          <a:p>
            <a:pPr lvl="1"/>
            <a:r>
              <a:rPr lang="en-US" dirty="0"/>
              <a:t>Retire / Replace / Rationalize</a:t>
            </a:r>
          </a:p>
          <a:p>
            <a:pPr lvl="1"/>
            <a:endParaRPr lang="en-US" dirty="0"/>
          </a:p>
        </p:txBody>
      </p:sp>
    </p:spTree>
    <p:extLst>
      <p:ext uri="{BB962C8B-B14F-4D97-AF65-F5344CB8AC3E}">
        <p14:creationId xmlns:p14="http://schemas.microsoft.com/office/powerpoint/2010/main" val="3989008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t>
            </a:r>
            <a:br>
              <a:rPr lang="en-US" dirty="0"/>
            </a:br>
            <a:r>
              <a:rPr lang="en-US" dirty="0"/>
              <a:t>Office Add-Ons, </a:t>
            </a:r>
            <a:br>
              <a:rPr lang="en-US" dirty="0"/>
            </a:br>
            <a:r>
              <a:rPr lang="en-US" dirty="0"/>
              <a:t>Web Applications</a:t>
            </a:r>
          </a:p>
        </p:txBody>
      </p:sp>
      <p:sp>
        <p:nvSpPr>
          <p:cNvPr id="5" name="Text Placeholder 4"/>
          <p:cNvSpPr>
            <a:spLocks noGrp="1"/>
          </p:cNvSpPr>
          <p:nvPr>
            <p:ph type="body" idx="1"/>
          </p:nvPr>
        </p:nvSpPr>
        <p:spPr/>
        <p:txBody>
          <a:bodyPr/>
          <a:lstStyle/>
          <a:p>
            <a:r>
              <a:rPr lang="en-US" dirty="0"/>
              <a:t>The bonus materials.</a:t>
            </a:r>
          </a:p>
        </p:txBody>
      </p:sp>
    </p:spTree>
    <p:extLst>
      <p:ext uri="{BB962C8B-B14F-4D97-AF65-F5344CB8AC3E}">
        <p14:creationId xmlns:p14="http://schemas.microsoft.com/office/powerpoint/2010/main" val="1374891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Drivers</a:t>
            </a:r>
          </a:p>
        </p:txBody>
      </p:sp>
      <p:sp>
        <p:nvSpPr>
          <p:cNvPr id="3" name="Content Placeholder 2"/>
          <p:cNvSpPr>
            <a:spLocks noGrp="1"/>
          </p:cNvSpPr>
          <p:nvPr>
            <p:ph idx="1"/>
          </p:nvPr>
        </p:nvSpPr>
        <p:spPr/>
        <p:txBody>
          <a:bodyPr/>
          <a:lstStyle/>
          <a:p>
            <a:r>
              <a:rPr lang="en-US" dirty="0"/>
              <a:t>Hardware specific applications are likely going to be identified as blockers by Windows Upgrade Readiness. </a:t>
            </a:r>
          </a:p>
          <a:p>
            <a:pPr lvl="1"/>
            <a:r>
              <a:rPr lang="en-US" dirty="0"/>
              <a:t>i.e. </a:t>
            </a:r>
            <a:r>
              <a:rPr lang="en-US" dirty="0" err="1"/>
              <a:t>DisplayLink</a:t>
            </a:r>
            <a:r>
              <a:rPr lang="en-US" dirty="0"/>
              <a:t> and Bluetooth </a:t>
            </a:r>
          </a:p>
          <a:p>
            <a:pPr lvl="1"/>
            <a:endParaRPr lang="en-US" dirty="0" smtClean="0"/>
          </a:p>
          <a:p>
            <a:pPr lvl="1"/>
            <a:r>
              <a:rPr lang="en-US" dirty="0" smtClean="0"/>
              <a:t>Resolution</a:t>
            </a:r>
            <a:r>
              <a:rPr lang="en-US" dirty="0"/>
              <a:t>?  Identify devices with legacy installations and upgrade them before doing the in place upgrade.  You should be doing this anyway, now is a good time to start.</a:t>
            </a:r>
          </a:p>
          <a:p>
            <a:pPr lvl="1"/>
            <a:endParaRPr lang="en-US" dirty="0" smtClean="0"/>
          </a:p>
          <a:p>
            <a:pPr lvl="1"/>
            <a:r>
              <a:rPr lang="en-US" dirty="0" smtClean="0"/>
              <a:t>You </a:t>
            </a:r>
            <a:r>
              <a:rPr lang="en-US" dirty="0"/>
              <a:t>can do this in </a:t>
            </a:r>
            <a:r>
              <a:rPr lang="en-US" dirty="0" smtClean="0"/>
              <a:t>a task </a:t>
            </a:r>
            <a:r>
              <a:rPr lang="en-US" dirty="0"/>
              <a:t>sequence as well. </a:t>
            </a:r>
            <a:endParaRPr lang="en-US" dirty="0" smtClean="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054859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Twitter Handle</a:t>
            </a:r>
          </a:p>
        </p:txBody>
      </p:sp>
      <p:sp>
        <p:nvSpPr>
          <p:cNvPr id="14" name="Text Placeholder 13"/>
          <p:cNvSpPr>
            <a:spLocks noGrp="1"/>
          </p:cNvSpPr>
          <p:nvPr>
            <p:ph type="body" sz="quarter" idx="11"/>
          </p:nvPr>
        </p:nvSpPr>
        <p:spPr/>
        <p:txBody>
          <a:bodyPr/>
          <a:lstStyle/>
          <a:p>
            <a:r>
              <a:rPr lang="en-US" dirty="0"/>
              <a:t>Awards, accomplishments, etc.</a:t>
            </a:r>
          </a:p>
        </p:txBody>
      </p:sp>
      <p:sp>
        <p:nvSpPr>
          <p:cNvPr id="15" name="Text Placeholder 14"/>
          <p:cNvSpPr>
            <a:spLocks noGrp="1"/>
          </p:cNvSpPr>
          <p:nvPr>
            <p:ph type="body" sz="quarter" idx="12"/>
          </p:nvPr>
        </p:nvSpPr>
        <p:spPr/>
        <p:txBody>
          <a:bodyPr/>
          <a:lstStyle/>
          <a:p>
            <a:r>
              <a:rPr lang="en-US" dirty="0"/>
              <a:t>Experience</a:t>
            </a:r>
          </a:p>
        </p:txBody>
      </p:sp>
      <p:sp>
        <p:nvSpPr>
          <p:cNvPr id="16" name="Text Placeholder 15"/>
          <p:cNvSpPr>
            <a:spLocks noGrp="1"/>
          </p:cNvSpPr>
          <p:nvPr>
            <p:ph type="body" sz="quarter" idx="13"/>
          </p:nvPr>
        </p:nvSpPr>
        <p:spPr/>
        <p:txBody>
          <a:bodyPr/>
          <a:lstStyle/>
          <a:p>
            <a:r>
              <a:rPr lang="en-US" dirty="0"/>
              <a:t>Favorite something; e.g., food</a:t>
            </a:r>
          </a:p>
        </p:txBody>
      </p:sp>
      <p:sp>
        <p:nvSpPr>
          <p:cNvPr id="17" name="Text Placeholder 16"/>
          <p:cNvSpPr>
            <a:spLocks noGrp="1"/>
          </p:cNvSpPr>
          <p:nvPr>
            <p:ph type="body" sz="quarter" idx="14"/>
          </p:nvPr>
        </p:nvSpPr>
        <p:spPr/>
        <p:txBody>
          <a:bodyPr/>
          <a:lstStyle/>
          <a:p>
            <a:r>
              <a:rPr lang="en-US" dirty="0"/>
              <a:t>@</a:t>
            </a:r>
            <a:r>
              <a:rPr lang="en-US" dirty="0" err="1"/>
              <a:t>FredBainbridge</a:t>
            </a:r>
            <a:endParaRPr lang="en-US" dirty="0"/>
          </a:p>
        </p:txBody>
      </p:sp>
      <p:sp>
        <p:nvSpPr>
          <p:cNvPr id="18" name="Text Placeholder 17"/>
          <p:cNvSpPr>
            <a:spLocks noGrp="1"/>
          </p:cNvSpPr>
          <p:nvPr>
            <p:ph type="body" sz="quarter" idx="15"/>
          </p:nvPr>
        </p:nvSpPr>
        <p:spPr>
          <a:xfrm>
            <a:off x="575734" y="2845347"/>
            <a:ext cx="5059228" cy="375110"/>
          </a:xfrm>
        </p:spPr>
        <p:txBody>
          <a:bodyPr/>
          <a:lstStyle/>
          <a:p>
            <a:r>
              <a:rPr lang="en-US" dirty="0"/>
              <a:t>Microsoft MVP, Enterprise Mobility</a:t>
            </a:r>
          </a:p>
        </p:txBody>
      </p:sp>
      <p:sp>
        <p:nvSpPr>
          <p:cNvPr id="19" name="Text Placeholder 18"/>
          <p:cNvSpPr>
            <a:spLocks noGrp="1"/>
          </p:cNvSpPr>
          <p:nvPr>
            <p:ph type="body" sz="quarter" idx="16"/>
          </p:nvPr>
        </p:nvSpPr>
        <p:spPr/>
        <p:txBody>
          <a:bodyPr/>
          <a:lstStyle/>
          <a:p>
            <a:r>
              <a:rPr lang="en-US" dirty="0"/>
              <a:t>PowerShell, Automation, Blog</a:t>
            </a:r>
          </a:p>
        </p:txBody>
      </p:sp>
      <p:sp>
        <p:nvSpPr>
          <p:cNvPr id="20" name="Text Placeholder 19"/>
          <p:cNvSpPr>
            <a:spLocks noGrp="1"/>
          </p:cNvSpPr>
          <p:nvPr>
            <p:ph type="body" sz="quarter" idx="17"/>
          </p:nvPr>
        </p:nvSpPr>
        <p:spPr/>
        <p:txBody>
          <a:bodyPr/>
          <a:lstStyle/>
          <a:p>
            <a:r>
              <a:rPr lang="en-US" dirty="0"/>
              <a:t>Brews Beer</a:t>
            </a:r>
          </a:p>
        </p:txBody>
      </p:sp>
      <p:sp>
        <p:nvSpPr>
          <p:cNvPr id="21" name="Text Placeholder 20"/>
          <p:cNvSpPr>
            <a:spLocks noGrp="1"/>
          </p:cNvSpPr>
          <p:nvPr>
            <p:ph type="body" sz="quarter" idx="18"/>
          </p:nvPr>
        </p:nvSpPr>
        <p:spPr/>
        <p:txBody>
          <a:bodyPr/>
          <a:lstStyle/>
          <a:p>
            <a:r>
              <a:rPr lang="en-US" dirty="0"/>
              <a:t>Presenter Name 2</a:t>
            </a:r>
          </a:p>
        </p:txBody>
      </p:sp>
      <p:sp>
        <p:nvSpPr>
          <p:cNvPr id="22" name="Text Placeholder 21"/>
          <p:cNvSpPr>
            <a:spLocks noGrp="1"/>
          </p:cNvSpPr>
          <p:nvPr>
            <p:ph type="body" sz="quarter" idx="19"/>
          </p:nvPr>
        </p:nvSpPr>
        <p:spPr/>
        <p:txBody>
          <a:bodyPr/>
          <a:lstStyle/>
          <a:p>
            <a:r>
              <a:rPr lang="en-US" dirty="0"/>
              <a:t>Fred Bainbridge</a:t>
            </a:r>
          </a:p>
        </p:txBody>
      </p:sp>
    </p:spTree>
    <p:extLst>
      <p:ext uri="{BB962C8B-B14F-4D97-AF65-F5344CB8AC3E}">
        <p14:creationId xmlns:p14="http://schemas.microsoft.com/office/powerpoint/2010/main" val="118081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Link</a:t>
            </a:r>
            <a:r>
              <a:rPr lang="en-US" dirty="0"/>
              <a:t> </a:t>
            </a:r>
            <a:r>
              <a:rPr lang="en-US" dirty="0" smtClean="0"/>
              <a:t>And Bluetooth </a:t>
            </a:r>
            <a:r>
              <a:rPr lang="en-US" dirty="0" smtClean="0"/>
              <a:t>drivers</a:t>
            </a:r>
            <a:endParaRPr lang="en-US" dirty="0"/>
          </a:p>
        </p:txBody>
      </p:sp>
      <p:sp>
        <p:nvSpPr>
          <p:cNvPr id="3" name="Content Placeholder 2"/>
          <p:cNvSpPr>
            <a:spLocks noGrp="1"/>
          </p:cNvSpPr>
          <p:nvPr>
            <p:ph idx="1"/>
          </p:nvPr>
        </p:nvSpPr>
        <p:spPr/>
        <p:txBody>
          <a:bodyPr/>
          <a:lstStyle/>
          <a:p>
            <a:r>
              <a:rPr lang="en-US" dirty="0" smtClean="0"/>
              <a:t>Dealing with Display Link blockers</a:t>
            </a:r>
            <a:endParaRPr lang="en-US" dirty="0" smtClean="0">
              <a:hlinkClick r:id="rId3"/>
            </a:endParaRPr>
          </a:p>
          <a:p>
            <a:pPr lvl="1"/>
            <a:r>
              <a:rPr lang="en-US" dirty="0" smtClean="0">
                <a:hlinkClick r:id="rId3"/>
              </a:rPr>
              <a:t>http</a:t>
            </a:r>
            <a:r>
              <a:rPr lang="en-US" dirty="0">
                <a:hlinkClick r:id="rId3"/>
              </a:rPr>
              <a:t>://</a:t>
            </a:r>
            <a:r>
              <a:rPr lang="en-US" dirty="0" smtClean="0">
                <a:hlinkClick r:id="rId3"/>
              </a:rPr>
              <a:t>www.displaylink.com/downloads/corporate</a:t>
            </a:r>
            <a:endParaRPr lang="en-US" dirty="0" smtClean="0"/>
          </a:p>
          <a:p>
            <a:pPr lvl="1"/>
            <a:r>
              <a:rPr lang="en-US" dirty="0">
                <a:hlinkClick r:id="rId4"/>
              </a:rPr>
              <a:t>http://</a:t>
            </a:r>
            <a:r>
              <a:rPr lang="en-US" dirty="0" smtClean="0">
                <a:hlinkClick r:id="rId4"/>
              </a:rPr>
              <a:t>support.displaylink.com/knowledgebase/articles/607686</a:t>
            </a:r>
            <a:endParaRPr lang="en-US" dirty="0" smtClean="0"/>
          </a:p>
          <a:p>
            <a:pPr lvl="1"/>
            <a:endParaRPr lang="en-US" dirty="0" smtClean="0"/>
          </a:p>
          <a:p>
            <a:pPr lvl="1"/>
            <a:endParaRPr lang="en-US" dirty="0"/>
          </a:p>
          <a:p>
            <a:r>
              <a:rPr lang="en-US" dirty="0" smtClean="0"/>
              <a:t>Dealing with Bluetooth blockers</a:t>
            </a:r>
          </a:p>
          <a:p>
            <a:pPr lvl="1"/>
            <a:r>
              <a:rPr lang="en-US" dirty="0" smtClean="0"/>
              <a:t>Uninstall blocking versions during the sequence.  Look to registry for uninstall string.</a:t>
            </a:r>
          </a:p>
          <a:p>
            <a:pPr lvl="1"/>
            <a:endParaRPr lang="en-US" dirty="0" smtClean="0"/>
          </a:p>
          <a:p>
            <a:pPr lvl="1"/>
            <a:endParaRPr lang="en-US" dirty="0"/>
          </a:p>
          <a:p>
            <a:endParaRPr lang="en-US" dirty="0" smtClean="0"/>
          </a:p>
          <a:p>
            <a:pPr lvl="1"/>
            <a:endParaRPr lang="en-US" dirty="0" smtClean="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065583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Drivers and Task Sequences</a:t>
            </a:r>
          </a:p>
        </p:txBody>
      </p:sp>
      <p:sp>
        <p:nvSpPr>
          <p:cNvPr id="3" name="Content Placeholder 2"/>
          <p:cNvSpPr>
            <a:spLocks noGrp="1"/>
          </p:cNvSpPr>
          <p:nvPr>
            <p:ph idx="1"/>
          </p:nvPr>
        </p:nvSpPr>
        <p:spPr/>
        <p:txBody>
          <a:bodyPr/>
          <a:lstStyle/>
          <a:p>
            <a:pPr marL="457200" lvl="1" indent="0">
              <a:buNone/>
            </a:pPr>
            <a:endParaRPr lang="en-US" dirty="0"/>
          </a:p>
        </p:txBody>
      </p:sp>
      <p:pic>
        <p:nvPicPr>
          <p:cNvPr id="4" name="Picture 3"/>
          <p:cNvPicPr>
            <a:picLocks noChangeAspect="1"/>
          </p:cNvPicPr>
          <p:nvPr/>
        </p:nvPicPr>
        <p:blipFill>
          <a:blip r:embed="rId3"/>
          <a:stretch>
            <a:fillRect/>
          </a:stretch>
        </p:blipFill>
        <p:spPr>
          <a:xfrm>
            <a:off x="844951" y="1525123"/>
            <a:ext cx="10670381" cy="4354815"/>
          </a:xfrm>
          <a:prstGeom prst="rect">
            <a:avLst/>
          </a:prstGeom>
        </p:spPr>
      </p:pic>
    </p:spTree>
    <p:extLst>
      <p:ext uri="{BB962C8B-B14F-4D97-AF65-F5344CB8AC3E}">
        <p14:creationId xmlns:p14="http://schemas.microsoft.com/office/powerpoint/2010/main" val="1628382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Incompatible Drivers Strategy </a:t>
            </a:r>
          </a:p>
        </p:txBody>
      </p:sp>
      <p:sp>
        <p:nvSpPr>
          <p:cNvPr id="3" name="Content Placeholder 2"/>
          <p:cNvSpPr>
            <a:spLocks noGrp="1"/>
          </p:cNvSpPr>
          <p:nvPr>
            <p:ph idx="1"/>
          </p:nvPr>
        </p:nvSpPr>
        <p:spPr>
          <a:xfrm>
            <a:off x="266218" y="1257300"/>
            <a:ext cx="6763974" cy="4800600"/>
          </a:xfrm>
        </p:spPr>
        <p:txBody>
          <a:bodyPr/>
          <a:lstStyle/>
          <a:p>
            <a:pPr marL="0" indent="0">
              <a:buNone/>
            </a:pPr>
            <a:r>
              <a:rPr lang="en-US" dirty="0"/>
              <a:t>Use Windows Update</a:t>
            </a:r>
          </a:p>
          <a:p>
            <a:r>
              <a:rPr lang="en-US" dirty="0"/>
              <a:t>Identify devices with only drivers issues that are resolved using Windows Update.</a:t>
            </a:r>
          </a:p>
          <a:p>
            <a:r>
              <a:rPr lang="en-US" dirty="0"/>
              <a:t>Create a </a:t>
            </a:r>
            <a:r>
              <a:rPr lang="en-US" dirty="0" err="1"/>
              <a:t>ConfigMgr</a:t>
            </a:r>
            <a:r>
              <a:rPr lang="en-US" dirty="0"/>
              <a:t> device collection of these with a collection variable.</a:t>
            </a:r>
          </a:p>
          <a:p>
            <a:r>
              <a:rPr lang="en-US" dirty="0"/>
              <a:t>Have Upgrade step in TS allow dynamic updates.</a:t>
            </a:r>
          </a:p>
          <a:p>
            <a:endParaRPr lang="en-US" dirty="0"/>
          </a:p>
          <a:p>
            <a:pPr marL="0" indent="0">
              <a:buNone/>
            </a:pPr>
            <a:r>
              <a:rPr lang="en-US" dirty="0"/>
              <a:t>This will use </a:t>
            </a:r>
            <a:r>
              <a:rPr lang="en-US" dirty="0" smtClean="0"/>
              <a:t>Windows </a:t>
            </a:r>
            <a:r>
              <a:rPr lang="en-US" dirty="0"/>
              <a:t>U</a:t>
            </a:r>
            <a:r>
              <a:rPr lang="en-US" dirty="0" smtClean="0"/>
              <a:t>pdate </a:t>
            </a:r>
            <a:r>
              <a:rPr lang="en-US" dirty="0"/>
              <a:t>to install updated drivers dynamically.</a:t>
            </a:r>
          </a:p>
          <a:p>
            <a:pPr marL="0" indent="0">
              <a:buNone/>
            </a:pPr>
            <a:r>
              <a:rPr lang="en-US" dirty="0"/>
              <a:t>This is the easiest and best solution.</a:t>
            </a:r>
          </a:p>
          <a:p>
            <a:pPr marL="0" indent="0">
              <a:buNone/>
            </a:pPr>
            <a:r>
              <a:rPr lang="en-US" dirty="0"/>
              <a:t>Not an easy sell…  (bummer)  </a:t>
            </a:r>
          </a:p>
          <a:p>
            <a:pPr marL="0" indent="0">
              <a:buNone/>
            </a:pPr>
            <a:endParaRPr lang="en-US" dirty="0"/>
          </a:p>
          <a:p>
            <a:pPr marL="0" indent="0">
              <a:buNone/>
            </a:pPr>
            <a:endParaRPr lang="en-US" dirty="0"/>
          </a:p>
          <a:p>
            <a:endParaRPr lang="en-US" dirty="0"/>
          </a:p>
          <a:p>
            <a:pPr marL="457200" lvl="1" indent="0">
              <a:buNone/>
            </a:pPr>
            <a:endParaRPr lang="en-US" dirty="0"/>
          </a:p>
        </p:txBody>
      </p:sp>
      <p:pic>
        <p:nvPicPr>
          <p:cNvPr id="9" name="Picture 8"/>
          <p:cNvPicPr>
            <a:picLocks noChangeAspect="1"/>
          </p:cNvPicPr>
          <p:nvPr/>
        </p:nvPicPr>
        <p:blipFill>
          <a:blip r:embed="rId3"/>
          <a:stretch>
            <a:fillRect/>
          </a:stretch>
        </p:blipFill>
        <p:spPr>
          <a:xfrm>
            <a:off x="6852063" y="1212036"/>
            <a:ext cx="5193264" cy="5465230"/>
          </a:xfrm>
          <a:prstGeom prst="rect">
            <a:avLst/>
          </a:prstGeom>
        </p:spPr>
      </p:pic>
    </p:spTree>
    <p:extLst>
      <p:ext uri="{BB962C8B-B14F-4D97-AF65-F5344CB8AC3E}">
        <p14:creationId xmlns:p14="http://schemas.microsoft.com/office/powerpoint/2010/main" val="1125822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Drivers Strategy</a:t>
            </a:r>
          </a:p>
        </p:txBody>
      </p:sp>
      <p:sp>
        <p:nvSpPr>
          <p:cNvPr id="3" name="Content Placeholder 2"/>
          <p:cNvSpPr>
            <a:spLocks noGrp="1"/>
          </p:cNvSpPr>
          <p:nvPr>
            <p:ph idx="1"/>
          </p:nvPr>
        </p:nvSpPr>
        <p:spPr>
          <a:xfrm>
            <a:off x="266218" y="1257300"/>
            <a:ext cx="11316182" cy="4800600"/>
          </a:xfrm>
        </p:spPr>
        <p:txBody>
          <a:bodyPr/>
          <a:lstStyle/>
          <a:p>
            <a:pPr marL="0" indent="0">
              <a:buNone/>
            </a:pPr>
            <a:r>
              <a:rPr lang="en-US" dirty="0"/>
              <a:t>Use Cached Drivers</a:t>
            </a:r>
          </a:p>
          <a:p>
            <a:r>
              <a:rPr lang="en-US" dirty="0"/>
              <a:t>Device must be attached during upgrade.</a:t>
            </a:r>
          </a:p>
          <a:p>
            <a:endParaRPr lang="en-US" dirty="0"/>
          </a:p>
          <a:p>
            <a:pPr marL="0" indent="0">
              <a:buNone/>
            </a:pPr>
            <a:endParaRPr lang="en-US" dirty="0"/>
          </a:p>
          <a:p>
            <a:pPr marL="0" indent="0">
              <a:buNone/>
            </a:pPr>
            <a:endParaRPr lang="en-US" dirty="0"/>
          </a:p>
          <a:p>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6544038" y="2311862"/>
            <a:ext cx="3733800" cy="4086225"/>
          </a:xfrm>
          <a:prstGeom prst="rect">
            <a:avLst/>
          </a:prstGeom>
        </p:spPr>
      </p:pic>
      <p:pic>
        <p:nvPicPr>
          <p:cNvPr id="5" name="Picture 4"/>
          <p:cNvPicPr>
            <a:picLocks noChangeAspect="1"/>
          </p:cNvPicPr>
          <p:nvPr/>
        </p:nvPicPr>
        <p:blipFill>
          <a:blip r:embed="rId4"/>
          <a:stretch>
            <a:fillRect/>
          </a:stretch>
        </p:blipFill>
        <p:spPr>
          <a:xfrm>
            <a:off x="2363190" y="2314380"/>
            <a:ext cx="3968164" cy="4104170"/>
          </a:xfrm>
          <a:prstGeom prst="rect">
            <a:avLst/>
          </a:prstGeom>
        </p:spPr>
      </p:pic>
    </p:spTree>
    <p:extLst>
      <p:ext uri="{BB962C8B-B14F-4D97-AF65-F5344CB8AC3E}">
        <p14:creationId xmlns:p14="http://schemas.microsoft.com/office/powerpoint/2010/main" val="1473244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Disconnected Peripheral Devices</a:t>
            </a:r>
          </a:p>
        </p:txBody>
      </p:sp>
      <p:sp>
        <p:nvSpPr>
          <p:cNvPr id="3" name="Content Placeholder 2"/>
          <p:cNvSpPr>
            <a:spLocks noGrp="1"/>
          </p:cNvSpPr>
          <p:nvPr>
            <p:ph idx="1"/>
          </p:nvPr>
        </p:nvSpPr>
        <p:spPr/>
        <p:txBody>
          <a:bodyPr/>
          <a:lstStyle/>
          <a:p>
            <a:pPr marL="0" indent="0">
              <a:buNone/>
            </a:pPr>
            <a:r>
              <a:rPr lang="en-US" dirty="0"/>
              <a:t>Using DISM and Windows PE</a:t>
            </a:r>
          </a:p>
          <a:p>
            <a:r>
              <a:rPr lang="en-US" dirty="0"/>
              <a:t>Reboot the task sequence into Windows PE</a:t>
            </a:r>
          </a:p>
          <a:p>
            <a:r>
              <a:rPr lang="en-US" dirty="0"/>
              <a:t>Have a Run Command step that installs the steps using dism.exe</a:t>
            </a:r>
          </a:p>
          <a:p>
            <a:r>
              <a:rPr lang="en-US" dirty="0"/>
              <a:t>This will inject the driver regardless of if the device is present.</a:t>
            </a:r>
          </a:p>
          <a:p>
            <a:r>
              <a:rPr lang="en-US" dirty="0"/>
              <a:t>Be mindful of BitLocker \ 3</a:t>
            </a:r>
            <a:r>
              <a:rPr lang="en-US" baseline="30000" dirty="0"/>
              <a:t>rd</a:t>
            </a:r>
            <a:r>
              <a:rPr lang="en-US" dirty="0"/>
              <a:t> party encryption</a:t>
            </a:r>
            <a:r>
              <a:rPr lang="en-US" dirty="0" smtClean="0"/>
              <a:t>.</a:t>
            </a:r>
            <a:endParaRPr lang="en-US" i="1" dirty="0"/>
          </a:p>
          <a:p>
            <a:pPr marL="0" indent="0">
              <a:buNone/>
            </a:pPr>
            <a:r>
              <a:rPr lang="en-US" i="1" dirty="0"/>
              <a:t>	</a:t>
            </a:r>
            <a:r>
              <a:rPr lang="en-US" i="1" dirty="0" err="1"/>
              <a:t>dism</a:t>
            </a:r>
            <a:r>
              <a:rPr lang="en-US" i="1" dirty="0"/>
              <a:t> /</a:t>
            </a:r>
            <a:r>
              <a:rPr lang="en-US" i="1" dirty="0" err="1"/>
              <a:t>Image:C</a:t>
            </a:r>
            <a:r>
              <a:rPr lang="en-US" i="1" dirty="0"/>
              <a:t>:\ /Add-Driver /Driver:.\ /</a:t>
            </a:r>
            <a:r>
              <a:rPr lang="en-US" i="1" dirty="0" err="1" smtClean="0"/>
              <a:t>Recurse</a:t>
            </a:r>
            <a:endParaRPr lang="en-US" i="1" dirty="0" smtClean="0"/>
          </a:p>
          <a:p>
            <a:pPr marL="0" indent="0">
              <a:buNone/>
            </a:pPr>
            <a:endParaRPr lang="en-US" i="1" dirty="0"/>
          </a:p>
          <a:p>
            <a:pPr marL="0" indent="0">
              <a:buNone/>
            </a:pPr>
            <a:r>
              <a:rPr lang="en-US" dirty="0" smtClean="0"/>
              <a:t>Use PNPUtil.exe in </a:t>
            </a:r>
            <a:r>
              <a:rPr lang="en-US" smtClean="0"/>
              <a:t>the full O.S. </a:t>
            </a:r>
            <a:endParaRPr lang="en-US" dirty="0" smtClean="0"/>
          </a:p>
          <a:p>
            <a:r>
              <a:rPr lang="en-US" dirty="0" smtClean="0"/>
              <a:t>Inject the driver into the Driver store.</a:t>
            </a:r>
          </a:p>
          <a:p>
            <a:pPr marL="457200" lvl="1" indent="0">
              <a:buNone/>
            </a:pPr>
            <a:r>
              <a:rPr lang="en-US" i="1" dirty="0"/>
              <a:t>pnputil.exe –</a:t>
            </a:r>
            <a:r>
              <a:rPr lang="en-US" i="1" dirty="0" err="1"/>
              <a:t>i</a:t>
            </a:r>
            <a:r>
              <a:rPr lang="en-US" i="1" dirty="0"/>
              <a:t> –a dlidusb.inf</a:t>
            </a:r>
            <a:endParaRPr lang="en-US" i="1" dirty="0"/>
          </a:p>
        </p:txBody>
      </p:sp>
    </p:spTree>
    <p:extLst>
      <p:ext uri="{BB962C8B-B14F-4D97-AF65-F5344CB8AC3E}">
        <p14:creationId xmlns:p14="http://schemas.microsoft.com/office/powerpoint/2010/main" val="1547342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ConfigMgr Integration</a:t>
            </a:r>
          </a:p>
        </p:txBody>
      </p:sp>
      <p:sp>
        <p:nvSpPr>
          <p:cNvPr id="5" name="Text Placeholder 4"/>
          <p:cNvSpPr>
            <a:spLocks noGrp="1"/>
          </p:cNvSpPr>
          <p:nvPr>
            <p:ph type="body" idx="1"/>
          </p:nvPr>
        </p:nvSpPr>
        <p:spPr>
          <a:xfrm>
            <a:off x="620966" y="4495800"/>
            <a:ext cx="8609013" cy="1498600"/>
          </a:xfrm>
        </p:spPr>
        <p:txBody>
          <a:bodyPr/>
          <a:lstStyle/>
          <a:p>
            <a:r>
              <a:rPr lang="en-US" dirty="0"/>
              <a:t>Simple yet useful integration.</a:t>
            </a:r>
          </a:p>
        </p:txBody>
      </p:sp>
    </p:spTree>
    <p:extLst>
      <p:ext uri="{BB962C8B-B14F-4D97-AF65-F5344CB8AC3E}">
        <p14:creationId xmlns:p14="http://schemas.microsoft.com/office/powerpoint/2010/main" val="3148029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Configmgr</a:t>
            </a:r>
            <a:r>
              <a:rPr lang="en-US" dirty="0"/>
              <a:t> Integration	</a:t>
            </a:r>
          </a:p>
        </p:txBody>
      </p:sp>
      <p:sp>
        <p:nvSpPr>
          <p:cNvPr id="3" name="Content Placeholder 2"/>
          <p:cNvSpPr>
            <a:spLocks noGrp="1"/>
          </p:cNvSpPr>
          <p:nvPr>
            <p:ph idx="1"/>
          </p:nvPr>
        </p:nvSpPr>
        <p:spPr/>
        <p:txBody>
          <a:bodyPr>
            <a:normAutofit/>
          </a:bodyPr>
          <a:lstStyle/>
          <a:p>
            <a:endParaRPr lang="en-US" dirty="0"/>
          </a:p>
        </p:txBody>
      </p:sp>
      <p:pic>
        <p:nvPicPr>
          <p:cNvPr id="5" name="Picture 4"/>
          <p:cNvPicPr>
            <a:picLocks noChangeAspect="1"/>
          </p:cNvPicPr>
          <p:nvPr/>
        </p:nvPicPr>
        <p:blipFill>
          <a:blip r:embed="rId3"/>
          <a:stretch>
            <a:fillRect/>
          </a:stretch>
        </p:blipFill>
        <p:spPr>
          <a:xfrm>
            <a:off x="904875" y="1857375"/>
            <a:ext cx="10382250" cy="3143250"/>
          </a:xfrm>
          <a:prstGeom prst="rect">
            <a:avLst/>
          </a:prstGeom>
        </p:spPr>
      </p:pic>
    </p:spTree>
    <p:extLst>
      <p:ext uri="{BB962C8B-B14F-4D97-AF65-F5344CB8AC3E}">
        <p14:creationId xmlns:p14="http://schemas.microsoft.com/office/powerpoint/2010/main" val="2160272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Configmgr</a:t>
            </a:r>
            <a:r>
              <a:rPr lang="en-US" dirty="0"/>
              <a:t> Integration	</a:t>
            </a:r>
          </a:p>
        </p:txBody>
      </p:sp>
      <p:sp>
        <p:nvSpPr>
          <p:cNvPr id="3" name="Content Placeholder 2"/>
          <p:cNvSpPr>
            <a:spLocks noGrp="1"/>
          </p:cNvSpPr>
          <p:nvPr>
            <p:ph idx="1"/>
          </p:nvPr>
        </p:nvSpPr>
        <p:spPr/>
        <p:txBody>
          <a:bodyPr>
            <a:normAutofit fontScale="92500" lnSpcReduction="20000"/>
          </a:bodyPr>
          <a:lstStyle/>
          <a:p>
            <a:r>
              <a:rPr lang="en-US" dirty="0"/>
              <a:t>Shows % of devices reporting telemetry</a:t>
            </a:r>
          </a:p>
          <a:p>
            <a:endParaRPr lang="en-US" dirty="0"/>
          </a:p>
          <a:p>
            <a:r>
              <a:rPr lang="en-US" dirty="0"/>
              <a:t>WQL - Upgrade Analytics Status</a:t>
            </a:r>
          </a:p>
          <a:p>
            <a:pPr marL="0" indent="0">
              <a:buNone/>
            </a:pPr>
            <a:endParaRPr lang="en-US" dirty="0"/>
          </a:p>
          <a:p>
            <a:r>
              <a:rPr lang="en-US" dirty="0"/>
              <a:t>SQL View</a:t>
            </a:r>
          </a:p>
          <a:p>
            <a:pPr lvl="1"/>
            <a:r>
              <a:rPr lang="en-US" dirty="0" err="1"/>
              <a:t>SMS_G_System_UAComputerStatus</a:t>
            </a:r>
            <a:endParaRPr lang="en-US" dirty="0"/>
          </a:p>
          <a:p>
            <a:endParaRPr lang="en-US" dirty="0"/>
          </a:p>
          <a:p>
            <a:r>
              <a:rPr lang="en-US" dirty="0"/>
              <a:t>Status – 4=failed</a:t>
            </a:r>
          </a:p>
          <a:p>
            <a:endParaRPr lang="en-US" dirty="0"/>
          </a:p>
          <a:p>
            <a:endParaRPr lang="en-US" dirty="0"/>
          </a:p>
          <a:p>
            <a:endParaRPr lang="en-US" dirty="0"/>
          </a:p>
          <a:p>
            <a:pPr marL="0" indent="0">
              <a:buNone/>
            </a:pPr>
            <a:r>
              <a:rPr lang="en-US" dirty="0"/>
              <a:t>select *  from  </a:t>
            </a:r>
            <a:r>
              <a:rPr lang="en-US" dirty="0" err="1"/>
              <a:t>SMS_R_System</a:t>
            </a:r>
            <a:r>
              <a:rPr lang="en-US" dirty="0"/>
              <a:t> inner join </a:t>
            </a:r>
            <a:r>
              <a:rPr lang="en-US" dirty="0" err="1"/>
              <a:t>SMS_G_System_UAComputerStatus</a:t>
            </a:r>
            <a:r>
              <a:rPr lang="en-US" dirty="0"/>
              <a:t> on </a:t>
            </a:r>
            <a:r>
              <a:rPr lang="en-US" dirty="0" err="1"/>
              <a:t>SMS_G_System_UAComputerStatus.ResourceId</a:t>
            </a:r>
            <a:r>
              <a:rPr lang="en-US" dirty="0"/>
              <a:t> = </a:t>
            </a:r>
            <a:r>
              <a:rPr lang="en-US" dirty="0" err="1"/>
              <a:t>SMS_R_System.ResourceId</a:t>
            </a:r>
            <a:r>
              <a:rPr lang="en-US" dirty="0"/>
              <a:t> where </a:t>
            </a:r>
            <a:r>
              <a:rPr lang="en-US" dirty="0" err="1"/>
              <a:t>SMS_G_System_UAComputerStatus.UpgradeAnalyticsStatus</a:t>
            </a:r>
            <a:r>
              <a:rPr lang="en-US" dirty="0"/>
              <a:t>="2"</a:t>
            </a:r>
          </a:p>
        </p:txBody>
      </p:sp>
      <p:pic>
        <p:nvPicPr>
          <p:cNvPr id="4" name="Picture 3"/>
          <p:cNvPicPr>
            <a:picLocks noChangeAspect="1"/>
          </p:cNvPicPr>
          <p:nvPr/>
        </p:nvPicPr>
        <p:blipFill>
          <a:blip r:embed="rId3"/>
          <a:stretch>
            <a:fillRect/>
          </a:stretch>
        </p:blipFill>
        <p:spPr>
          <a:xfrm>
            <a:off x="6872678" y="1694658"/>
            <a:ext cx="4709722" cy="2912783"/>
          </a:xfrm>
          <a:prstGeom prst="rect">
            <a:avLst/>
          </a:prstGeom>
        </p:spPr>
      </p:pic>
    </p:spTree>
    <p:extLst>
      <p:ext uri="{BB962C8B-B14F-4D97-AF65-F5344CB8AC3E}">
        <p14:creationId xmlns:p14="http://schemas.microsoft.com/office/powerpoint/2010/main" val="463857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Queries</a:t>
            </a:r>
          </a:p>
        </p:txBody>
      </p:sp>
      <p:sp>
        <p:nvSpPr>
          <p:cNvPr id="5" name="Text Placeholder 4"/>
          <p:cNvSpPr>
            <a:spLocks noGrp="1"/>
          </p:cNvSpPr>
          <p:nvPr>
            <p:ph type="body" idx="1"/>
          </p:nvPr>
        </p:nvSpPr>
        <p:spPr/>
        <p:txBody>
          <a:bodyPr/>
          <a:lstStyle/>
          <a:p>
            <a:r>
              <a:rPr lang="en-US" dirty="0" err="1"/>
              <a:t>CaSE</a:t>
            </a:r>
            <a:r>
              <a:rPr lang="en-US" dirty="0"/>
              <a:t> </a:t>
            </a:r>
            <a:r>
              <a:rPr lang="en-US" dirty="0" err="1"/>
              <a:t>sEnSiTiVE</a:t>
            </a:r>
            <a:r>
              <a:rPr lang="en-US" dirty="0"/>
              <a:t>!</a:t>
            </a:r>
          </a:p>
        </p:txBody>
      </p:sp>
    </p:spTree>
    <p:extLst>
      <p:ext uri="{BB962C8B-B14F-4D97-AF65-F5344CB8AC3E}">
        <p14:creationId xmlns:p14="http://schemas.microsoft.com/office/powerpoint/2010/main" val="3216903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Examples</a:t>
            </a:r>
          </a:p>
        </p:txBody>
      </p:sp>
      <p:sp>
        <p:nvSpPr>
          <p:cNvPr id="3" name="Content Placeholder 2"/>
          <p:cNvSpPr>
            <a:spLocks noGrp="1"/>
          </p:cNvSpPr>
          <p:nvPr>
            <p:ph idx="1"/>
          </p:nvPr>
        </p:nvSpPr>
        <p:spPr/>
        <p:txBody>
          <a:bodyPr>
            <a:normAutofit fontScale="85000" lnSpcReduction="10000"/>
          </a:bodyPr>
          <a:lstStyle/>
          <a:p>
            <a:pPr marL="571500" lvl="1" indent="0">
              <a:buNone/>
            </a:pPr>
            <a:r>
              <a:rPr lang="en-US" dirty="0"/>
              <a:t>Upgrade Issues with a specific device</a:t>
            </a:r>
          </a:p>
          <a:p>
            <a:pPr marL="571500" lvl="1" indent="0">
              <a:buNone/>
            </a:pPr>
            <a:r>
              <a:rPr lang="en-US" dirty="0"/>
              <a:t>Computer=WIN7-05 Type=</a:t>
            </a:r>
            <a:r>
              <a:rPr lang="en-US" dirty="0" err="1"/>
              <a:t>UASysReqIssue</a:t>
            </a:r>
            <a:r>
              <a:rPr lang="en-US" dirty="0"/>
              <a:t> </a:t>
            </a:r>
            <a:r>
              <a:rPr lang="en-US" dirty="0" err="1"/>
              <a:t>UpgradeAssessment</a:t>
            </a:r>
            <a:r>
              <a:rPr lang="en-US" dirty="0"/>
              <a:t>!="Seamless upgrade" </a:t>
            </a:r>
            <a:r>
              <a:rPr lang="en-US" dirty="0" err="1"/>
              <a:t>UpgradeAssessment</a:t>
            </a:r>
            <a:r>
              <a:rPr lang="en-US" dirty="0"/>
              <a:t>!="No known issues“</a:t>
            </a:r>
          </a:p>
          <a:p>
            <a:pPr marL="571500" lvl="1" indent="0">
              <a:buNone/>
            </a:pPr>
            <a:endParaRPr lang="en-US" dirty="0"/>
          </a:p>
          <a:p>
            <a:pPr marL="571500" lvl="1" indent="0">
              <a:buNone/>
            </a:pPr>
            <a:r>
              <a:rPr lang="en-US" dirty="0"/>
              <a:t>Install Counts of Applications</a:t>
            </a:r>
          </a:p>
          <a:p>
            <a:pPr marL="571500" lvl="1"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&lt;&gt; "No known </a:t>
            </a:r>
            <a:r>
              <a:rPr lang="en-US" dirty="0" err="1"/>
              <a:t>i</a:t>
            </a:r>
            <a:endParaRPr lang="en-US" dirty="0"/>
          </a:p>
          <a:p>
            <a:pPr marL="571500" lvl="1" indent="0">
              <a:buNone/>
            </a:pPr>
            <a:r>
              <a:rPr lang="en-US" dirty="0" err="1"/>
              <a:t>ssues</a:t>
            </a:r>
            <a:r>
              <a:rPr lang="en-US" dirty="0"/>
              <a:t>" | measure count() by </a:t>
            </a:r>
            <a:r>
              <a:rPr lang="en-US" dirty="0" err="1"/>
              <a:t>AppName</a:t>
            </a:r>
            <a:endParaRPr lang="en-US" dirty="0"/>
          </a:p>
          <a:p>
            <a:pPr marL="571500" lvl="1" indent="0">
              <a:buNone/>
            </a:pPr>
            <a:endParaRPr lang="en-US" dirty="0"/>
          </a:p>
          <a:p>
            <a:pPr marL="571500" lvl="1" indent="0">
              <a:buNone/>
            </a:pPr>
            <a:r>
              <a:rPr lang="en-US" dirty="0"/>
              <a:t>Count of Issues</a:t>
            </a:r>
          </a:p>
          <a:p>
            <a:pPr marL="571500" lvl="1"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&lt;&gt; "No known issues" | measure count() by Issue</a:t>
            </a:r>
          </a:p>
          <a:p>
            <a:pPr marL="571500" lvl="1" indent="0">
              <a:buNone/>
            </a:pPr>
            <a:endParaRPr lang="en-US" dirty="0"/>
          </a:p>
          <a:p>
            <a:pPr marL="571500" lvl="1" indent="0">
              <a:buNone/>
            </a:pPr>
            <a:r>
              <a:rPr lang="en-US" dirty="0"/>
              <a:t>Apps Blocking Upgrades</a:t>
            </a:r>
          </a:p>
          <a:p>
            <a:pPr marL="571500" lvl="1"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 "Blocking upgrade"  | measure count() by </a:t>
            </a:r>
            <a:r>
              <a:rPr lang="en-US" dirty="0" err="1"/>
              <a:t>AppName</a:t>
            </a:r>
            <a:endParaRPr lang="en-US" dirty="0"/>
          </a:p>
        </p:txBody>
      </p:sp>
    </p:spTree>
    <p:extLst>
      <p:ext uri="{BB962C8B-B14F-4D97-AF65-F5344CB8AC3E}">
        <p14:creationId xmlns:p14="http://schemas.microsoft.com/office/powerpoint/2010/main" val="274877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Get Involved</a:t>
            </a:r>
          </a:p>
        </p:txBody>
      </p:sp>
      <p:sp>
        <p:nvSpPr>
          <p:cNvPr id="13" name="Content Placeholder 12"/>
          <p:cNvSpPr>
            <a:spLocks noGrp="1"/>
          </p:cNvSpPr>
          <p:nvPr>
            <p:ph idx="1"/>
          </p:nvPr>
        </p:nvSpPr>
        <p:spPr/>
        <p:txBody>
          <a:bodyPr/>
          <a:lstStyle/>
          <a:p>
            <a:r>
              <a:rPr lang="en-US" dirty="0"/>
              <a:t>Forums, etc.</a:t>
            </a:r>
          </a:p>
          <a:p>
            <a:endParaRPr lang="en-US" dirty="0"/>
          </a:p>
        </p:txBody>
      </p:sp>
    </p:spTree>
    <p:extLst>
      <p:ext uri="{BB962C8B-B14F-4D97-AF65-F5344CB8AC3E}">
        <p14:creationId xmlns:p14="http://schemas.microsoft.com/office/powerpoint/2010/main" val="2333710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Notes</a:t>
            </a:r>
          </a:p>
        </p:txBody>
      </p:sp>
      <p:sp>
        <p:nvSpPr>
          <p:cNvPr id="3" name="Content Placeholder 2"/>
          <p:cNvSpPr>
            <a:spLocks noGrp="1"/>
          </p:cNvSpPr>
          <p:nvPr>
            <p:ph idx="1"/>
          </p:nvPr>
        </p:nvSpPr>
        <p:spPr/>
        <p:txBody>
          <a:bodyPr/>
          <a:lstStyle/>
          <a:p>
            <a:pPr marL="114300" indent="0">
              <a:buNone/>
            </a:pPr>
            <a:endParaRPr lang="en-US" sz="1600" dirty="0"/>
          </a:p>
          <a:p>
            <a:pPr marL="114300" indent="0">
              <a:buNone/>
            </a:pPr>
            <a:r>
              <a:rPr lang="en-US" sz="1600" dirty="0"/>
              <a:t>Have more than 5000 apps? Append “| Skip 5000” to your query to get items 5,001 – 10,000</a:t>
            </a:r>
          </a:p>
          <a:p>
            <a:pPr marL="114300" indent="0">
              <a:buNone/>
            </a:pPr>
            <a:endParaRPr lang="en-US" sz="1600" dirty="0"/>
          </a:p>
          <a:p>
            <a:pPr marL="114300" indent="0">
              <a:buNone/>
            </a:pPr>
            <a:r>
              <a:rPr lang="en-US" sz="1600" dirty="0"/>
              <a:t>Using | Measure will only return 5000 items, even in the console…  </a:t>
            </a:r>
          </a:p>
          <a:p>
            <a:pPr marL="114300" indent="0">
              <a:buNone/>
            </a:pPr>
            <a:r>
              <a:rPr lang="en-US" sz="1600" dirty="0"/>
              <a:t>	[query] | </a:t>
            </a:r>
            <a:r>
              <a:rPr lang="en-US" sz="1600" dirty="0" smtClean="0"/>
              <a:t>Measure </a:t>
            </a:r>
            <a:r>
              <a:rPr lang="en-US" sz="1600" dirty="0"/>
              <a:t>count() by </a:t>
            </a:r>
            <a:r>
              <a:rPr lang="en-US" sz="1600" dirty="0" err="1"/>
              <a:t>AppName</a:t>
            </a:r>
            <a:r>
              <a:rPr lang="en-US" sz="1600" dirty="0"/>
              <a:t> | skip 5000 </a:t>
            </a:r>
          </a:p>
          <a:p>
            <a:pPr marL="114300" indent="0">
              <a:buNone/>
            </a:pPr>
            <a:r>
              <a:rPr lang="en-US" sz="1600" dirty="0"/>
              <a:t>	will return 0 records.</a:t>
            </a:r>
          </a:p>
          <a:p>
            <a:pPr marL="114300" indent="0">
              <a:buNone/>
            </a:pPr>
            <a:endParaRPr lang="en-US" sz="1600" dirty="0"/>
          </a:p>
          <a:p>
            <a:pPr marL="114300" indent="0">
              <a:buNone/>
            </a:pPr>
            <a:r>
              <a:rPr lang="en-US" sz="1600" dirty="0"/>
              <a:t>You can use wildcards.  i.e. </a:t>
            </a:r>
            <a:r>
              <a:rPr lang="en-US" sz="1600" dirty="0" err="1"/>
              <a:t>AppName</a:t>
            </a:r>
            <a:r>
              <a:rPr lang="en-US" sz="1600" dirty="0"/>
              <a:t> = *Adobe*</a:t>
            </a:r>
          </a:p>
          <a:p>
            <a:pPr marL="114300" indent="0">
              <a:buNone/>
            </a:pPr>
            <a:endParaRPr lang="en-US" sz="1600" dirty="0"/>
          </a:p>
          <a:p>
            <a:pPr marL="114300" indent="0">
              <a:buNone/>
            </a:pPr>
            <a:endParaRPr lang="en-US" sz="1600" dirty="0"/>
          </a:p>
          <a:p>
            <a:pPr marL="114300" indent="0">
              <a:buNone/>
            </a:pPr>
            <a:endParaRPr lang="en-US" sz="1600" dirty="0"/>
          </a:p>
          <a:p>
            <a:pPr marL="114300" indent="0">
              <a:buNone/>
            </a:pPr>
            <a:r>
              <a:rPr lang="en-US" sz="1600" dirty="0"/>
              <a:t>Unsure of syntax or properties?  Autofill works pretty well on the webform.</a:t>
            </a:r>
          </a:p>
          <a:p>
            <a:pPr marL="114300" indent="0">
              <a:buNone/>
            </a:pPr>
            <a:endParaRPr lang="en-US" sz="1600" dirty="0"/>
          </a:p>
          <a:p>
            <a:pPr marL="1371600" lvl="3" indent="0">
              <a:buNone/>
            </a:pPr>
            <a:endParaRPr lang="en-US" dirty="0"/>
          </a:p>
        </p:txBody>
      </p:sp>
      <p:pic>
        <p:nvPicPr>
          <p:cNvPr id="5" name="Picture 4"/>
          <p:cNvPicPr>
            <a:picLocks noChangeAspect="1"/>
          </p:cNvPicPr>
          <p:nvPr/>
        </p:nvPicPr>
        <p:blipFill>
          <a:blip r:embed="rId3"/>
          <a:stretch>
            <a:fillRect/>
          </a:stretch>
        </p:blipFill>
        <p:spPr>
          <a:xfrm>
            <a:off x="760008" y="4301013"/>
            <a:ext cx="4733925" cy="819150"/>
          </a:xfrm>
          <a:prstGeom prst="rect">
            <a:avLst/>
          </a:prstGeom>
        </p:spPr>
      </p:pic>
    </p:spTree>
    <p:extLst>
      <p:ext uri="{BB962C8B-B14F-4D97-AF65-F5344CB8AC3E}">
        <p14:creationId xmlns:p14="http://schemas.microsoft.com/office/powerpoint/2010/main" val="1387224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Builder</a:t>
            </a:r>
            <a:endParaRPr lang="en-US" dirty="0"/>
          </a:p>
        </p:txBody>
      </p:sp>
      <p:sp>
        <p:nvSpPr>
          <p:cNvPr id="3" name="Content Placeholder 2"/>
          <p:cNvSpPr>
            <a:spLocks noGrp="1"/>
          </p:cNvSpPr>
          <p:nvPr>
            <p:ph idx="1"/>
          </p:nvPr>
        </p:nvSpPr>
        <p:spPr/>
        <p:txBody>
          <a:bodyPr/>
          <a:lstStyle/>
          <a:p>
            <a:pPr marL="114300" indent="0">
              <a:buNone/>
            </a:pPr>
            <a:r>
              <a:rPr lang="en-US" dirty="0" smtClean="0"/>
              <a:t>The UI works well for building queries as well.</a:t>
            </a:r>
          </a:p>
          <a:p>
            <a:pPr marL="114300" indent="0">
              <a:buNone/>
            </a:pPr>
            <a:endParaRPr lang="en-US" sz="1600" dirty="0" smtClean="0"/>
          </a:p>
          <a:p>
            <a:pPr marL="114300" indent="0">
              <a:buNone/>
            </a:pPr>
            <a:r>
              <a:rPr lang="en-US" dirty="0"/>
              <a:t>OMS query language starters</a:t>
            </a:r>
          </a:p>
          <a:p>
            <a:pPr marL="114300" indent="0">
              <a:buNone/>
            </a:pPr>
            <a:r>
              <a:rPr lang="en-US" u="sng" dirty="0">
                <a:hlinkClick r:id="rId3"/>
              </a:rPr>
              <a:t>https://blogs.technet.microsoft.com/msoms/2016/01/21/easy-microsoft-operations-management-suite-search-queries/</a:t>
            </a:r>
            <a:r>
              <a:rPr lang="en-US" dirty="0"/>
              <a:t> </a:t>
            </a:r>
            <a:endParaRPr lang="en-US" dirty="0" smtClean="0"/>
          </a:p>
          <a:p>
            <a:pPr marL="114300" indent="0">
              <a:buNone/>
            </a:pPr>
            <a:r>
              <a:rPr lang="en-US" u="sng" dirty="0" smtClean="0">
                <a:hlinkClick r:id="rId4"/>
              </a:rPr>
              <a:t>https</a:t>
            </a:r>
            <a:r>
              <a:rPr lang="en-US" u="sng" dirty="0">
                <a:hlinkClick r:id="rId4"/>
              </a:rPr>
              <a:t>://docs.microsoft.com/en-us/azure/log-analytics/log-analytics-log-searches</a:t>
            </a:r>
            <a:r>
              <a:rPr lang="en-US" dirty="0"/>
              <a:t>. </a:t>
            </a:r>
            <a:endParaRPr lang="en-US" dirty="0" smtClean="0"/>
          </a:p>
          <a:p>
            <a:pPr marL="114300" indent="0">
              <a:buNone/>
            </a:pPr>
            <a:endParaRPr lang="en-US" dirty="0" smtClean="0"/>
          </a:p>
          <a:p>
            <a:pPr marL="114300" indent="0">
              <a:buNone/>
            </a:pPr>
            <a:r>
              <a:rPr lang="en-US" dirty="0" smtClean="0"/>
              <a:t>There is a REST API as well. </a:t>
            </a:r>
          </a:p>
          <a:p>
            <a:pPr marL="114300" indent="0">
              <a:buNone/>
            </a:pPr>
            <a:r>
              <a:rPr lang="en-US" u="sng" dirty="0">
                <a:hlinkClick r:id="rId5"/>
              </a:rPr>
              <a:t>https://docs.microsoft.com/en-us/azure/log-analytics/log-analytics-log-search-api</a:t>
            </a:r>
            <a:r>
              <a:rPr lang="en-US" dirty="0"/>
              <a:t>. </a:t>
            </a:r>
            <a:endParaRPr lang="en-US" sz="1600" dirty="0"/>
          </a:p>
          <a:p>
            <a:pPr marL="1371600" lvl="3" indent="0">
              <a:buNone/>
            </a:pPr>
            <a:endParaRPr lang="en-US" dirty="0"/>
          </a:p>
        </p:txBody>
      </p:sp>
    </p:spTree>
    <p:extLst>
      <p:ext uri="{BB962C8B-B14F-4D97-AF65-F5344CB8AC3E}">
        <p14:creationId xmlns:p14="http://schemas.microsoft.com/office/powerpoint/2010/main" val="2554799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PowerShell and Automation</a:t>
            </a:r>
          </a:p>
        </p:txBody>
      </p:sp>
      <p:sp>
        <p:nvSpPr>
          <p:cNvPr id="5" name="Text Placeholder 4"/>
          <p:cNvSpPr>
            <a:spLocks noGrp="1"/>
          </p:cNvSpPr>
          <p:nvPr>
            <p:ph type="body" idx="1"/>
          </p:nvPr>
        </p:nvSpPr>
        <p:spPr/>
        <p:txBody>
          <a:bodyPr/>
          <a:lstStyle/>
          <a:p>
            <a:r>
              <a:rPr lang="en-US" dirty="0"/>
              <a:t>The way to get extra credit on your migration project.</a:t>
            </a:r>
          </a:p>
        </p:txBody>
      </p:sp>
    </p:spTree>
    <p:extLst>
      <p:ext uri="{BB962C8B-B14F-4D97-AF65-F5344CB8AC3E}">
        <p14:creationId xmlns:p14="http://schemas.microsoft.com/office/powerpoint/2010/main" val="4025223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a:t>
            </a:r>
          </a:p>
        </p:txBody>
      </p:sp>
      <p:sp>
        <p:nvSpPr>
          <p:cNvPr id="3" name="Content Placeholder 2"/>
          <p:cNvSpPr>
            <a:spLocks noGrp="1"/>
          </p:cNvSpPr>
          <p:nvPr>
            <p:ph idx="1"/>
          </p:nvPr>
        </p:nvSpPr>
        <p:spPr/>
        <p:txBody>
          <a:bodyPr>
            <a:normAutofit/>
          </a:bodyPr>
          <a:lstStyle/>
          <a:p>
            <a:r>
              <a:rPr lang="en-US" dirty="0"/>
              <a:t>Requirements </a:t>
            </a:r>
          </a:p>
          <a:p>
            <a:pPr lvl="1"/>
            <a:r>
              <a:rPr lang="en-US" dirty="0"/>
              <a:t>Read access to the Resource Group in Azure.</a:t>
            </a:r>
          </a:p>
          <a:p>
            <a:pPr lvl="1"/>
            <a:r>
              <a:rPr lang="en-US" dirty="0"/>
              <a:t>OMS Search API PowerShell Module</a:t>
            </a:r>
          </a:p>
          <a:p>
            <a:pPr lvl="1"/>
            <a:r>
              <a:rPr lang="en-US" dirty="0"/>
              <a:t>An organizational account!  Not a MS account.</a:t>
            </a:r>
          </a:p>
          <a:p>
            <a:pPr lvl="2"/>
            <a:r>
              <a:rPr lang="en-US" dirty="0"/>
              <a:t>(Azure AD)</a:t>
            </a:r>
          </a:p>
          <a:p>
            <a:pPr marL="0" indent="0">
              <a:buNone/>
            </a:pPr>
            <a:endParaRPr lang="en-US" dirty="0"/>
          </a:p>
          <a:p>
            <a:pPr lvl="1"/>
            <a:r>
              <a:rPr lang="en-US" dirty="0"/>
              <a:t>All the work is just Operation Insights queries, there is nothing Upgrade Readiness specific.</a:t>
            </a:r>
            <a:br>
              <a:rPr lang="en-US" dirty="0"/>
            </a:br>
            <a:endParaRPr lang="en-US" dirty="0"/>
          </a:p>
          <a:p>
            <a:pPr marL="457200" lvl="1" indent="0">
              <a:buNone/>
            </a:pPr>
            <a:r>
              <a:rPr lang="en-US" dirty="0">
                <a:hlinkClick r:id="rId3"/>
              </a:rPr>
              <a:t>https://github.com/fredbainbridge/WindowsUpgradeReadiness</a:t>
            </a:r>
            <a:endParaRPr lang="en-US" dirty="0"/>
          </a:p>
          <a:p>
            <a:pPr marL="457200" lvl="1" indent="0">
              <a:buNone/>
            </a:pPr>
            <a:endParaRPr lang="en-US" dirty="0"/>
          </a:p>
          <a:p>
            <a:pPr marL="457200" lvl="1" indent="0">
              <a:buNone/>
            </a:pPr>
            <a:r>
              <a:rPr lang="en-US" dirty="0"/>
              <a:t>Using the Search API does not expose any new ways to get data from OMS.  </a:t>
            </a:r>
          </a:p>
          <a:p>
            <a:pPr marL="457200" lvl="1" indent="0">
              <a:buNone/>
            </a:pPr>
            <a:r>
              <a:rPr lang="en-US" dirty="0"/>
              <a:t>	Still 5000 record limits, etc.</a:t>
            </a:r>
          </a:p>
          <a:p>
            <a:pPr marL="457200" lvl="1" indent="0">
              <a:buNone/>
            </a:pPr>
            <a:endParaRPr lang="en-US" dirty="0"/>
          </a:p>
        </p:txBody>
      </p:sp>
    </p:spTree>
    <p:extLst>
      <p:ext uri="{BB962C8B-B14F-4D97-AF65-F5344CB8AC3E}">
        <p14:creationId xmlns:p14="http://schemas.microsoft.com/office/powerpoint/2010/main" val="3759384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a:t>
            </a:r>
          </a:p>
        </p:txBody>
      </p:sp>
      <p:sp>
        <p:nvSpPr>
          <p:cNvPr id="3" name="Content Placeholder 2"/>
          <p:cNvSpPr>
            <a:spLocks noGrp="1"/>
          </p:cNvSpPr>
          <p:nvPr>
            <p:ph idx="1"/>
          </p:nvPr>
        </p:nvSpPr>
        <p:spPr/>
        <p:txBody>
          <a:bodyPr/>
          <a:lstStyle/>
          <a:p>
            <a:pPr marL="457200" lvl="1" indent="0">
              <a:buNone/>
            </a:pPr>
            <a:endParaRPr lang="en-US" dirty="0"/>
          </a:p>
          <a:p>
            <a:pPr marL="457200" lvl="1" indent="0">
              <a:buNone/>
            </a:pPr>
            <a:r>
              <a:rPr lang="en-US" dirty="0"/>
              <a:t>QUICK DEMOS</a:t>
            </a:r>
          </a:p>
          <a:p>
            <a:pPr marL="457200" lvl="1" indent="0">
              <a:buNone/>
            </a:pPr>
            <a:endParaRPr lang="en-US" dirty="0"/>
          </a:p>
          <a:p>
            <a:pPr marL="457200" lvl="1" indent="0">
              <a:buNone/>
            </a:pPr>
            <a:r>
              <a:rPr lang="en-US" dirty="0"/>
              <a:t>5000 item limits, even in PowerShell.</a:t>
            </a:r>
          </a:p>
          <a:p>
            <a:pPr marL="457200" lvl="1" indent="0">
              <a:buNone/>
            </a:pPr>
            <a:endParaRPr lang="en-US" dirty="0"/>
          </a:p>
          <a:p>
            <a:pPr marL="457200" lvl="1" indent="0">
              <a:buNone/>
            </a:pPr>
            <a:r>
              <a:rPr lang="en-US" dirty="0"/>
              <a:t>If you can navigate PowerShell, I think it’s easier to dissect the data than using OMS search queries…</a:t>
            </a:r>
          </a:p>
          <a:p>
            <a:pPr marL="457200" lvl="1" indent="0">
              <a:buNone/>
            </a:pPr>
            <a:r>
              <a:rPr lang="en-US" dirty="0"/>
              <a:t>	or I am bad at OMS search queries.  </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111545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a:t>
            </a:r>
            <a:endParaRPr lang="en-US" dirty="0"/>
          </a:p>
        </p:txBody>
      </p:sp>
      <p:sp>
        <p:nvSpPr>
          <p:cNvPr id="3" name="Content Placeholder 2"/>
          <p:cNvSpPr>
            <a:spLocks noGrp="1"/>
          </p:cNvSpPr>
          <p:nvPr>
            <p:ph idx="1"/>
          </p:nvPr>
        </p:nvSpPr>
        <p:spPr/>
        <p:txBody>
          <a:bodyPr/>
          <a:lstStyle/>
          <a:p>
            <a:pPr marL="457200" lvl="1" indent="0">
              <a:buNone/>
            </a:pPr>
            <a:endParaRPr lang="en-US" dirty="0"/>
          </a:p>
          <a:p>
            <a:pPr marL="457200" lvl="1" indent="0">
              <a:buNone/>
            </a:pPr>
            <a:r>
              <a:rPr lang="en-US" dirty="0" smtClean="0"/>
              <a:t>This is a free tool that is being routinely maintained and improved.</a:t>
            </a:r>
          </a:p>
          <a:p>
            <a:pPr marL="457200" lvl="1" indent="0">
              <a:buNone/>
            </a:pPr>
            <a:endParaRPr lang="en-US" dirty="0"/>
          </a:p>
          <a:p>
            <a:pPr marL="457200" lvl="1" indent="0">
              <a:buNone/>
            </a:pPr>
            <a:r>
              <a:rPr lang="en-US" dirty="0" smtClean="0"/>
              <a:t>This is a simple dataset without much “noise”.</a:t>
            </a:r>
          </a:p>
          <a:p>
            <a:pPr marL="457200" lvl="1" indent="0">
              <a:buNone/>
            </a:pPr>
            <a:endParaRPr lang="en-US" dirty="0"/>
          </a:p>
          <a:p>
            <a:pPr marL="457200" lvl="1" indent="0">
              <a:buNone/>
            </a:pPr>
            <a:r>
              <a:rPr lang="en-US" dirty="0" smtClean="0"/>
              <a:t>It is free.</a:t>
            </a:r>
          </a:p>
          <a:p>
            <a:pPr marL="457200" lvl="1" indent="0">
              <a:buNone/>
            </a:pPr>
            <a:endParaRPr lang="en-US" dirty="0" smtClean="0"/>
          </a:p>
          <a:p>
            <a:pPr marL="457200" lvl="1" indent="0">
              <a:buNone/>
            </a:pPr>
            <a:r>
              <a:rPr lang="en-US" dirty="0" smtClean="0"/>
              <a:t>Who isn’t going to use this?</a:t>
            </a:r>
            <a:endParaRPr lang="en-US" dirty="0"/>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124028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178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04223"/>
            <a:ext cx="10058400" cy="3730913"/>
          </a:xfrm>
          <a:prstGeom prst="rect">
            <a:avLst/>
          </a:prstGeom>
        </p:spPr>
      </p:pic>
      <p:sp>
        <p:nvSpPr>
          <p:cNvPr id="2" name="Rectangle 1"/>
          <p:cNvSpPr/>
          <p:nvPr/>
        </p:nvSpPr>
        <p:spPr>
          <a:xfrm>
            <a:off x="10671048" y="6309360"/>
            <a:ext cx="1508760"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5927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Header</a:t>
            </a:r>
          </a:p>
        </p:txBody>
      </p:sp>
      <p:sp>
        <p:nvSpPr>
          <p:cNvPr id="5" name="Text Placeholder 4"/>
          <p:cNvSpPr>
            <a:spLocks noGrp="1"/>
          </p:cNvSpPr>
          <p:nvPr>
            <p:ph type="body" idx="1"/>
          </p:nvPr>
        </p:nvSpPr>
        <p:spPr/>
        <p:txBody>
          <a:bodyPr/>
          <a:lstStyle/>
          <a:p>
            <a:r>
              <a:rPr lang="en-US" dirty="0"/>
              <a:t>This is the next section</a:t>
            </a:r>
          </a:p>
        </p:txBody>
      </p:sp>
    </p:spTree>
    <p:extLst>
      <p:ext uri="{BB962C8B-B14F-4D97-AF65-F5344CB8AC3E}">
        <p14:creationId xmlns:p14="http://schemas.microsoft.com/office/powerpoint/2010/main" val="165755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p>
        </p:txBody>
      </p:sp>
      <p:sp>
        <p:nvSpPr>
          <p:cNvPr id="3" name="Content Placeholder 2"/>
          <p:cNvSpPr>
            <a:spLocks noGrp="1"/>
          </p:cNvSpPr>
          <p:nvPr>
            <p:ph idx="1"/>
          </p:nvPr>
        </p:nvSpPr>
        <p:spPr/>
        <p:txBody>
          <a:bodyPr/>
          <a:lstStyle/>
          <a:p>
            <a:r>
              <a:rPr lang="en-US" dirty="0"/>
              <a:t>Line1</a:t>
            </a:r>
          </a:p>
          <a:p>
            <a:pPr lvl="1"/>
            <a:r>
              <a:rPr lang="en-US" dirty="0"/>
              <a:t>Bullet Level 1</a:t>
            </a:r>
          </a:p>
          <a:p>
            <a:pPr lvl="2"/>
            <a:r>
              <a:rPr lang="en-US" dirty="0"/>
              <a:t>Bullet Level 2</a:t>
            </a:r>
          </a:p>
          <a:p>
            <a:pPr lvl="3"/>
            <a:r>
              <a:rPr lang="en-US" dirty="0"/>
              <a:t>Bullet Level 3</a:t>
            </a:r>
          </a:p>
          <a:p>
            <a:endParaRPr lang="en-US" dirty="0"/>
          </a:p>
        </p:txBody>
      </p:sp>
    </p:spTree>
    <p:extLst>
      <p:ext uri="{BB962C8B-B14F-4D97-AF65-F5344CB8AC3E}">
        <p14:creationId xmlns:p14="http://schemas.microsoft.com/office/powerpoint/2010/main" val="912164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What are we doing here?</a:t>
            </a:r>
          </a:p>
        </p:txBody>
      </p:sp>
      <p:sp>
        <p:nvSpPr>
          <p:cNvPr id="13" name="Content Placeholder 12"/>
          <p:cNvSpPr>
            <a:spLocks noGrp="1"/>
          </p:cNvSpPr>
          <p:nvPr>
            <p:ph idx="1"/>
          </p:nvPr>
        </p:nvSpPr>
        <p:spPr/>
        <p:txBody>
          <a:bodyPr>
            <a:normAutofit/>
          </a:bodyPr>
          <a:lstStyle/>
          <a:p>
            <a:r>
              <a:rPr lang="en-US" dirty="0"/>
              <a:t>Windows Upgrade Readiness is for in place upgrades.  </a:t>
            </a:r>
          </a:p>
          <a:p>
            <a:pPr lvl="1"/>
            <a:r>
              <a:rPr lang="en-US" dirty="0"/>
              <a:t>Windows 7 and 8.1 -&gt; 10</a:t>
            </a:r>
          </a:p>
          <a:p>
            <a:pPr lvl="1"/>
            <a:r>
              <a:rPr lang="en-US" dirty="0"/>
              <a:t>Windows 10 servicing (i.e. 1511 to </a:t>
            </a:r>
            <a:r>
              <a:rPr lang="en-US" dirty="0" smtClean="0"/>
              <a:t>1703)</a:t>
            </a:r>
            <a:endParaRPr lang="en-US" dirty="0"/>
          </a:p>
          <a:p>
            <a:pPr lvl="1"/>
            <a:endParaRPr lang="en-US" dirty="0"/>
          </a:p>
          <a:p>
            <a:pPr marL="457200" lvl="1" indent="0" algn="ctr">
              <a:buNone/>
            </a:pPr>
            <a:r>
              <a:rPr lang="en-US" sz="8800" dirty="0"/>
              <a:t>IN PLACE UPGRADES WORK</a:t>
            </a:r>
          </a:p>
          <a:p>
            <a:endParaRPr lang="en-US" dirty="0"/>
          </a:p>
        </p:txBody>
      </p:sp>
    </p:spTree>
    <p:extLst>
      <p:ext uri="{BB962C8B-B14F-4D97-AF65-F5344CB8AC3E}">
        <p14:creationId xmlns:p14="http://schemas.microsoft.com/office/powerpoint/2010/main" val="106592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a:t>
            </a:r>
          </a:p>
        </p:txBody>
      </p:sp>
      <p:sp>
        <p:nvSpPr>
          <p:cNvPr id="5" name="Content Placeholder 4"/>
          <p:cNvSpPr>
            <a:spLocks noGrp="1"/>
          </p:cNvSpPr>
          <p:nvPr>
            <p:ph idx="1"/>
          </p:nvPr>
        </p:nvSpPr>
        <p:spPr/>
        <p:txBody>
          <a:bodyPr/>
          <a:lstStyle/>
          <a:p>
            <a:r>
              <a:rPr lang="en-US" dirty="0"/>
              <a:t>Code</a:t>
            </a:r>
          </a:p>
        </p:txBody>
      </p:sp>
    </p:spTree>
    <p:extLst>
      <p:ext uri="{BB962C8B-B14F-4D97-AF65-F5344CB8AC3E}">
        <p14:creationId xmlns:p14="http://schemas.microsoft.com/office/powerpoint/2010/main" val="1895725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Text Only with Border</a:t>
            </a:r>
          </a:p>
          <a:p>
            <a:pPr lvl="1"/>
            <a:r>
              <a:rPr lang="en-US" dirty="0"/>
              <a:t>Level 1</a:t>
            </a:r>
          </a:p>
          <a:p>
            <a:pPr lvl="2"/>
            <a:r>
              <a:rPr lang="en-US" dirty="0"/>
              <a:t>Level 2 </a:t>
            </a:r>
          </a:p>
          <a:p>
            <a:pPr lvl="3"/>
            <a:r>
              <a:rPr lang="en-US" dirty="0"/>
              <a:t>Level 3</a:t>
            </a:r>
          </a:p>
        </p:txBody>
      </p:sp>
    </p:spTree>
    <p:extLst>
      <p:ext uri="{BB962C8B-B14F-4D97-AF65-F5344CB8AC3E}">
        <p14:creationId xmlns:p14="http://schemas.microsoft.com/office/powerpoint/2010/main" val="659284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Text Only (Red)</a:t>
            </a:r>
          </a:p>
          <a:p>
            <a:pPr lvl="1"/>
            <a:r>
              <a:rPr lang="en-US" dirty="0"/>
              <a:t>Level 1</a:t>
            </a:r>
          </a:p>
          <a:p>
            <a:pPr lvl="2"/>
            <a:r>
              <a:rPr lang="en-US" dirty="0"/>
              <a:t>Level 2</a:t>
            </a:r>
          </a:p>
          <a:p>
            <a:pPr lvl="3"/>
            <a:r>
              <a:rPr lang="en-US" dirty="0"/>
              <a:t>Level 3</a:t>
            </a:r>
          </a:p>
        </p:txBody>
      </p:sp>
    </p:spTree>
    <p:extLst>
      <p:ext uri="{BB962C8B-B14F-4D97-AF65-F5344CB8AC3E}">
        <p14:creationId xmlns:p14="http://schemas.microsoft.com/office/powerpoint/2010/main" val="2094311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a:t>
            </a:r>
          </a:p>
        </p:txBody>
      </p:sp>
      <p:sp>
        <p:nvSpPr>
          <p:cNvPr id="4" name="Content Placeholder 3"/>
          <p:cNvSpPr>
            <a:spLocks noGrp="1"/>
          </p:cNvSpPr>
          <p:nvPr>
            <p:ph sz="half" idx="1"/>
          </p:nvPr>
        </p:nvSpPr>
        <p:spPr/>
        <p:txBody>
          <a:bodyPr/>
          <a:lstStyle/>
          <a:p>
            <a:r>
              <a:rPr lang="en-US" dirty="0"/>
              <a:t>Text 1</a:t>
            </a:r>
          </a:p>
          <a:p>
            <a:pPr lvl="1"/>
            <a:r>
              <a:rPr lang="en-US" dirty="0"/>
              <a:t>Level 1</a:t>
            </a:r>
          </a:p>
          <a:p>
            <a:pPr lvl="2"/>
            <a:r>
              <a:rPr lang="en-US" dirty="0"/>
              <a:t>Level 2</a:t>
            </a:r>
          </a:p>
          <a:p>
            <a:pPr lvl="3"/>
            <a:r>
              <a:rPr lang="en-US" dirty="0"/>
              <a:t>Level 3</a:t>
            </a:r>
          </a:p>
          <a:p>
            <a:endParaRPr lang="en-US" dirty="0"/>
          </a:p>
        </p:txBody>
      </p:sp>
      <p:sp>
        <p:nvSpPr>
          <p:cNvPr id="5" name="Content Placeholder 4"/>
          <p:cNvSpPr>
            <a:spLocks noGrp="1"/>
          </p:cNvSpPr>
          <p:nvPr>
            <p:ph sz="half" idx="2"/>
          </p:nvPr>
        </p:nvSpPr>
        <p:spPr/>
        <p:txBody>
          <a:bodyPr/>
          <a:lstStyle/>
          <a:p>
            <a:r>
              <a:rPr lang="en-US" dirty="0"/>
              <a:t>Text 2</a:t>
            </a:r>
          </a:p>
          <a:p>
            <a:pPr lvl="1"/>
            <a:r>
              <a:rPr lang="en-US" dirty="0"/>
              <a:t>Level 1</a:t>
            </a:r>
          </a:p>
          <a:p>
            <a:pPr lvl="2"/>
            <a:r>
              <a:rPr lang="en-US" dirty="0"/>
              <a:t>Level 2</a:t>
            </a:r>
          </a:p>
          <a:p>
            <a:pPr lvl="3"/>
            <a:r>
              <a:rPr lang="en-US" dirty="0"/>
              <a:t>Level 3</a:t>
            </a:r>
          </a:p>
          <a:p>
            <a:endParaRPr lang="en-US" dirty="0"/>
          </a:p>
        </p:txBody>
      </p:sp>
    </p:spTree>
    <p:extLst>
      <p:ext uri="{BB962C8B-B14F-4D97-AF65-F5344CB8AC3E}">
        <p14:creationId xmlns:p14="http://schemas.microsoft.com/office/powerpoint/2010/main" val="2554539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t>Section 1</a:t>
            </a:r>
          </a:p>
        </p:txBody>
      </p:sp>
      <p:sp>
        <p:nvSpPr>
          <p:cNvPr id="7" name="Content Placeholder 6"/>
          <p:cNvSpPr>
            <a:spLocks noGrp="1"/>
          </p:cNvSpPr>
          <p:nvPr>
            <p:ph sz="half" idx="2"/>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8" name="Text Placeholder 7"/>
          <p:cNvSpPr>
            <a:spLocks noGrp="1"/>
          </p:cNvSpPr>
          <p:nvPr>
            <p:ph type="body" sz="quarter" idx="3"/>
          </p:nvPr>
        </p:nvSpPr>
        <p:spPr/>
        <p:txBody>
          <a:bodyPr/>
          <a:lstStyle/>
          <a:p>
            <a:r>
              <a:rPr lang="en-US" dirty="0"/>
              <a:t>Section 2</a:t>
            </a:r>
          </a:p>
        </p:txBody>
      </p:sp>
      <p:sp>
        <p:nvSpPr>
          <p:cNvPr id="9" name="Content Placeholder 8"/>
          <p:cNvSpPr>
            <a:spLocks noGrp="1"/>
          </p:cNvSpPr>
          <p:nvPr>
            <p:ph sz="quarter" idx="4"/>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5" name="Title 4"/>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003455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Demo Title</a:t>
            </a:r>
          </a:p>
        </p:txBody>
      </p:sp>
    </p:spTree>
    <p:extLst>
      <p:ext uri="{BB962C8B-B14F-4D97-AF65-F5344CB8AC3E}">
        <p14:creationId xmlns:p14="http://schemas.microsoft.com/office/powerpoint/2010/main" val="3216050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458" y="453313"/>
            <a:ext cx="457200" cy="4572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229" y="453399"/>
            <a:ext cx="457200" cy="4572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453399"/>
            <a:ext cx="457200" cy="457200"/>
          </a:xfrm>
          <a:prstGeom prst="rect">
            <a:avLst/>
          </a:prstGeom>
        </p:spPr>
      </p:pic>
      <p:pic>
        <p:nvPicPr>
          <p:cNvPr id="15" name="Picture 1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3629" y="1070428"/>
            <a:ext cx="1219200" cy="1219200"/>
          </a:xfrm>
          <a:prstGeom prst="rect">
            <a:avLst/>
          </a:prstGeom>
        </p:spPr>
      </p:pic>
      <p:pic>
        <p:nvPicPr>
          <p:cNvPr id="279" name="Picture 278"/>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950029" y="1070428"/>
            <a:ext cx="1219200" cy="1219200"/>
          </a:xfrm>
          <a:prstGeom prst="rect">
            <a:avLst/>
          </a:prstGeom>
        </p:spPr>
      </p:pic>
      <p:pic>
        <p:nvPicPr>
          <p:cNvPr id="280" name="Picture 279"/>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26829" y="1070428"/>
            <a:ext cx="1219200" cy="1219200"/>
          </a:xfrm>
          <a:prstGeom prst="rect">
            <a:avLst/>
          </a:prstGeom>
        </p:spPr>
      </p:pic>
      <p:pic>
        <p:nvPicPr>
          <p:cNvPr id="281" name="Picture 280"/>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5596429" y="1107999"/>
            <a:ext cx="1219200" cy="1219200"/>
          </a:xfrm>
          <a:prstGeom prst="rect">
            <a:avLst/>
          </a:prstGeom>
        </p:spPr>
      </p:pic>
      <p:pic>
        <p:nvPicPr>
          <p:cNvPr id="282" name="Picture 281"/>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4273229" y="1070428"/>
            <a:ext cx="1219200" cy="1219200"/>
          </a:xfrm>
          <a:prstGeom prst="rect">
            <a:avLst/>
          </a:prstGeom>
        </p:spPr>
      </p:pic>
      <p:pic>
        <p:nvPicPr>
          <p:cNvPr id="283" name="Picture 282"/>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6919629" y="1107999"/>
            <a:ext cx="1219200" cy="1219200"/>
          </a:xfrm>
          <a:prstGeom prst="rect">
            <a:avLst/>
          </a:prstGeom>
        </p:spPr>
      </p:pic>
      <p:pic>
        <p:nvPicPr>
          <p:cNvPr id="284" name="Picture 283"/>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9105600" y="1070428"/>
            <a:ext cx="1219200" cy="1219200"/>
          </a:xfrm>
          <a:prstGeom prst="rect">
            <a:avLst/>
          </a:prstGeom>
        </p:spPr>
      </p:pic>
      <p:pic>
        <p:nvPicPr>
          <p:cNvPr id="285" name="Picture 284"/>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7988286" y="1070428"/>
            <a:ext cx="1219200" cy="1219200"/>
          </a:xfrm>
          <a:prstGeom prst="rect">
            <a:avLst/>
          </a:prstGeom>
        </p:spPr>
      </p:pic>
      <p:pic>
        <p:nvPicPr>
          <p:cNvPr id="286" name="Picture 285"/>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03629" y="2185742"/>
            <a:ext cx="1219200" cy="1219200"/>
          </a:xfrm>
          <a:prstGeom prst="rect">
            <a:avLst/>
          </a:prstGeom>
        </p:spPr>
      </p:pic>
      <p:pic>
        <p:nvPicPr>
          <p:cNvPr id="287" name="Picture 286"/>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10484143" y="1070428"/>
            <a:ext cx="1219200" cy="1219200"/>
          </a:xfrm>
          <a:prstGeom prst="rect">
            <a:avLst/>
          </a:prstGeom>
        </p:spPr>
      </p:pic>
      <p:pic>
        <p:nvPicPr>
          <p:cNvPr id="288" name="Picture 287"/>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2923629" y="2421599"/>
            <a:ext cx="1219200" cy="1219200"/>
          </a:xfrm>
          <a:prstGeom prst="rect">
            <a:avLst/>
          </a:prstGeom>
        </p:spPr>
      </p:pic>
      <p:pic>
        <p:nvPicPr>
          <p:cNvPr id="289" name="Picture 288"/>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4273229" y="2454485"/>
            <a:ext cx="1219200" cy="1219200"/>
          </a:xfrm>
          <a:prstGeom prst="rect">
            <a:avLst/>
          </a:prstGeom>
        </p:spPr>
      </p:pic>
      <p:pic>
        <p:nvPicPr>
          <p:cNvPr id="290" name="Picture 289"/>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704429" y="2421599"/>
            <a:ext cx="1219200" cy="1219200"/>
          </a:xfrm>
          <a:prstGeom prst="rect">
            <a:avLst/>
          </a:prstGeom>
        </p:spPr>
      </p:pic>
      <p:pic>
        <p:nvPicPr>
          <p:cNvPr id="291" name="Picture 290"/>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6976800" y="2439628"/>
            <a:ext cx="1219200" cy="1219200"/>
          </a:xfrm>
          <a:prstGeom prst="rect">
            <a:avLst/>
          </a:prstGeom>
        </p:spPr>
      </p:pic>
      <p:pic>
        <p:nvPicPr>
          <p:cNvPr id="292" name="Picture 291"/>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2829" y="2454485"/>
            <a:ext cx="1219200" cy="1219200"/>
          </a:xfrm>
          <a:prstGeom prst="rect">
            <a:avLst/>
          </a:prstGeom>
        </p:spPr>
      </p:pic>
      <p:pic>
        <p:nvPicPr>
          <p:cNvPr id="293" name="Picture 292"/>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336400" y="2534314"/>
            <a:ext cx="1219200" cy="1219200"/>
          </a:xfrm>
          <a:prstGeom prst="rect">
            <a:avLst/>
          </a:prstGeom>
        </p:spPr>
      </p:pic>
      <p:pic>
        <p:nvPicPr>
          <p:cNvPr id="294" name="Picture 293"/>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522829" y="3910656"/>
            <a:ext cx="1219200" cy="1219200"/>
          </a:xfrm>
          <a:prstGeom prst="rect">
            <a:avLst/>
          </a:prstGeom>
        </p:spPr>
      </p:pic>
      <p:pic>
        <p:nvPicPr>
          <p:cNvPr id="295" name="Picture 294"/>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303629" y="4021971"/>
            <a:ext cx="1219200" cy="1219200"/>
          </a:xfrm>
          <a:prstGeom prst="rect">
            <a:avLst/>
          </a:prstGeom>
        </p:spPr>
      </p:pic>
      <p:pic>
        <p:nvPicPr>
          <p:cNvPr id="296" name="Picture 295"/>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762315" y="2534314"/>
            <a:ext cx="1219200" cy="1219200"/>
          </a:xfrm>
          <a:prstGeom prst="rect">
            <a:avLst/>
          </a:prstGeom>
        </p:spPr>
      </p:pic>
      <p:pic>
        <p:nvPicPr>
          <p:cNvPr id="297" name="Picture 296"/>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5998771" y="4004171"/>
            <a:ext cx="1219200" cy="1219200"/>
          </a:xfrm>
          <a:prstGeom prst="rect">
            <a:avLst/>
          </a:prstGeom>
        </p:spPr>
      </p:pic>
      <p:pic>
        <p:nvPicPr>
          <p:cNvPr id="298" name="Picture 297"/>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4526400" y="4021971"/>
            <a:ext cx="1219200" cy="1219200"/>
          </a:xfrm>
          <a:prstGeom prst="rect">
            <a:avLst/>
          </a:prstGeom>
        </p:spPr>
      </p:pic>
      <p:pic>
        <p:nvPicPr>
          <p:cNvPr id="299" name="Picture 298"/>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054029" y="4021971"/>
            <a:ext cx="1219200" cy="1219200"/>
          </a:xfrm>
          <a:prstGeom prst="rect">
            <a:avLst/>
          </a:prstGeom>
        </p:spPr>
      </p:pic>
      <p:pic>
        <p:nvPicPr>
          <p:cNvPr id="300" name="Picture 299"/>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221542" y="4145971"/>
            <a:ext cx="1219200" cy="1219200"/>
          </a:xfrm>
          <a:prstGeom prst="rect">
            <a:avLst/>
          </a:prstGeom>
        </p:spPr>
      </p:pic>
      <p:pic>
        <p:nvPicPr>
          <p:cNvPr id="301" name="Picture 300"/>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858971" y="4120114"/>
            <a:ext cx="1219200" cy="1219200"/>
          </a:xfrm>
          <a:prstGeom prst="rect">
            <a:avLst/>
          </a:prstGeom>
        </p:spPr>
      </p:pic>
      <p:pic>
        <p:nvPicPr>
          <p:cNvPr id="302" name="Picture 301"/>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7471142" y="4120114"/>
            <a:ext cx="1219200" cy="1219200"/>
          </a:xfrm>
          <a:prstGeom prst="rect">
            <a:avLst/>
          </a:prstGeom>
        </p:spPr>
      </p:pic>
    </p:spTree>
    <p:extLst>
      <p:ext uri="{BB962C8B-B14F-4D97-AF65-F5344CB8AC3E}">
        <p14:creationId xmlns:p14="http://schemas.microsoft.com/office/powerpoint/2010/main" val="2451305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22686" y="2508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841371" y="306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360056" y="250829"/>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4878741" y="249715"/>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7736400" y="249715"/>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6396057" y="249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22686" y="1525686"/>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9120229" y="2753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0460572" y="306486"/>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9485" y="14945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1841371" y="1525686"/>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4728943" y="14689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809086" y="15256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6376800" y="1525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9237900" y="1525686"/>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0404571" y="15199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1841371" y="3030143"/>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322686" y="3030143"/>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4728943" y="3030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3338570" y="3030143"/>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1835343" y="4534600"/>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322686" y="45346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6376800" y="3162943"/>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404571" y="31098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338570" y="4534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4831171" y="4560286"/>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028286" y="4560286"/>
            <a:ext cx="1219200" cy="1219200"/>
          </a:xfrm>
          <a:prstGeom prst="rect">
            <a:avLst/>
          </a:prstGeom>
        </p:spPr>
      </p:pic>
      <p:pic>
        <p:nvPicPr>
          <p:cNvPr id="29" name="Picture 28"/>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8955600" y="3315400"/>
            <a:ext cx="1219200" cy="1219200"/>
          </a:xfrm>
          <a:prstGeom prst="rect">
            <a:avLst/>
          </a:prstGeom>
        </p:spPr>
      </p:pic>
      <p:pic>
        <p:nvPicPr>
          <p:cNvPr id="30" name="Picture 29"/>
          <p:cNvPicPr>
            <a:picLocks noChangeAspect="1"/>
          </p:cNvPicPr>
          <p:nvPr/>
        </p:nvPicPr>
        <p:blipFill>
          <a:blip r:embed="rId30">
            <a:lum bright="70000" contrast="-70000"/>
            <a:extLst>
              <a:ext uri="{28A0092B-C50C-407E-A947-70E740481C1C}">
                <a14:useLocalDpi xmlns:a14="http://schemas.microsoft.com/office/drawing/2010/main" val="0"/>
              </a:ext>
            </a:extLst>
          </a:blip>
          <a:stretch>
            <a:fillRect/>
          </a:stretch>
        </p:blipFill>
        <p:spPr>
          <a:xfrm>
            <a:off x="10457100" y="4534600"/>
            <a:ext cx="1219200" cy="1219200"/>
          </a:xfrm>
          <a:prstGeom prst="rect">
            <a:avLst/>
          </a:prstGeom>
        </p:spPr>
      </p:pic>
    </p:spTree>
    <p:extLst>
      <p:ext uri="{BB962C8B-B14F-4D97-AF65-F5344CB8AC3E}">
        <p14:creationId xmlns:p14="http://schemas.microsoft.com/office/powerpoint/2010/main" val="823657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30628" y="3592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94399" y="4550571"/>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4399" y="3153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94399" y="1756343"/>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652285" y="359229"/>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52285" y="1756343"/>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652285" y="455057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613599" y="31534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173942" y="1813229"/>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3942" y="359229"/>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198342" y="3153457"/>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157485" y="4607457"/>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4695599" y="1756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4727399" y="360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6280856" y="359229"/>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4783085" y="3247857"/>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4826685" y="4643514"/>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6280856" y="32478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6217256" y="181322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804999" y="193828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804999" y="412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6280856" y="46074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9324170" y="412829"/>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7778627" y="3247857"/>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7804999" y="4683628"/>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9392742" y="3247857"/>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392742" y="1813229"/>
            <a:ext cx="1219200" cy="1219200"/>
          </a:xfrm>
          <a:prstGeom prst="rect">
            <a:avLst/>
          </a:prstGeom>
        </p:spPr>
      </p:pic>
    </p:spTree>
    <p:extLst>
      <p:ext uri="{BB962C8B-B14F-4D97-AF65-F5344CB8AC3E}">
        <p14:creationId xmlns:p14="http://schemas.microsoft.com/office/powerpoint/2010/main" val="3126433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643486" y="520286"/>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654401" y="3364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571600" y="4830522"/>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86800" y="4852844"/>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55658" y="3397482"/>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303086" y="195944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303086" y="5214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8400" y="4868530"/>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907314" y="3421143"/>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07314" y="1750200"/>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4074799" y="3714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554400" y="48685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54400" y="33644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554400" y="1750200"/>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734399" y="361800"/>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228400" y="486853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8984800" y="4872758"/>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10576400" y="4872758"/>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337714" y="3421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37714" y="17911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37714" y="435085"/>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953200" y="33848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984800" y="1816042"/>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683085" y="34002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8984800" y="326114"/>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504000" y="1927642"/>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10504000" y="314828"/>
            <a:ext cx="1219200" cy="1219200"/>
          </a:xfrm>
          <a:prstGeom prst="rect">
            <a:avLst/>
          </a:prstGeom>
        </p:spPr>
      </p:pic>
    </p:spTree>
    <p:extLst>
      <p:ext uri="{BB962C8B-B14F-4D97-AF65-F5344CB8AC3E}">
        <p14:creationId xmlns:p14="http://schemas.microsoft.com/office/powerpoint/2010/main" val="399454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Tips for successful in-place upgrades</a:t>
            </a:r>
          </a:p>
        </p:txBody>
      </p:sp>
      <p:sp>
        <p:nvSpPr>
          <p:cNvPr id="13" name="Content Placeholder 12"/>
          <p:cNvSpPr>
            <a:spLocks noGrp="1"/>
          </p:cNvSpPr>
          <p:nvPr>
            <p:ph idx="1"/>
          </p:nvPr>
        </p:nvSpPr>
        <p:spPr/>
        <p:txBody>
          <a:bodyPr/>
          <a:lstStyle/>
          <a:p>
            <a:endParaRPr lang="en-US" dirty="0"/>
          </a:p>
          <a:p>
            <a:r>
              <a:rPr lang="en-US" dirty="0"/>
              <a:t>Know what data persists during the upgrade. </a:t>
            </a:r>
          </a:p>
          <a:p>
            <a:pPr lvl="1"/>
            <a:r>
              <a:rPr lang="en-US" dirty="0"/>
              <a:t>Drivers </a:t>
            </a:r>
            <a:r>
              <a:rPr lang="en-US" dirty="0" smtClean="0"/>
              <a:t>for disconnected devices do </a:t>
            </a:r>
            <a:r>
              <a:rPr lang="en-US" dirty="0"/>
              <a:t>not </a:t>
            </a:r>
            <a:r>
              <a:rPr lang="en-US" dirty="0" smtClean="0"/>
              <a:t>persist.</a:t>
            </a:r>
            <a:endParaRPr lang="en-US" dirty="0"/>
          </a:p>
          <a:p>
            <a:r>
              <a:rPr lang="en-US" dirty="0"/>
              <a:t>Use the latest Win10 CU!  ConfigMgr </a:t>
            </a:r>
            <a:r>
              <a:rPr lang="en-US" dirty="0" smtClean="0"/>
              <a:t>offline </a:t>
            </a:r>
            <a:r>
              <a:rPr lang="en-US" dirty="0"/>
              <a:t>servicing is helpful here.</a:t>
            </a:r>
          </a:p>
          <a:p>
            <a:r>
              <a:rPr lang="en-US" dirty="0"/>
              <a:t>Identify your upgrade blockers!</a:t>
            </a:r>
          </a:p>
          <a:p>
            <a:pPr lvl="1"/>
            <a:r>
              <a:rPr lang="en-US" dirty="0"/>
              <a:t>Hardware, Business Units, Applications</a:t>
            </a:r>
          </a:p>
          <a:p>
            <a:r>
              <a:rPr lang="en-US" dirty="0"/>
              <a:t>Use a </a:t>
            </a:r>
            <a:r>
              <a:rPr lang="en-US" dirty="0" err="1"/>
              <a:t>ConfigMgr</a:t>
            </a:r>
            <a:r>
              <a:rPr lang="en-US" dirty="0"/>
              <a:t> task sequence where possible.</a:t>
            </a:r>
          </a:p>
          <a:p>
            <a:pPr lvl="1"/>
            <a:r>
              <a:rPr lang="en-US" dirty="0"/>
              <a:t>Update BIOS and Drivers during the task sequence.  </a:t>
            </a:r>
          </a:p>
          <a:p>
            <a:pPr lvl="1"/>
            <a:r>
              <a:rPr lang="en-US" dirty="0"/>
              <a:t>Start Menu, etc. (things you already do in the task sequence)</a:t>
            </a:r>
          </a:p>
        </p:txBody>
      </p:sp>
    </p:spTree>
    <p:extLst>
      <p:ext uri="{BB962C8B-B14F-4D97-AF65-F5344CB8AC3E}">
        <p14:creationId xmlns:p14="http://schemas.microsoft.com/office/powerpoint/2010/main" val="5798602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66914" y="286715"/>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66914" y="4395429"/>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66914" y="3069944"/>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54057" y="1744459"/>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14343" y="166217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114343" y="286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114343" y="303763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3029" y="2867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2040743" y="441449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733828" y="45059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73029" y="16367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899200" y="31367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286457" y="286715"/>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34543" y="1636715"/>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10680457" y="3202203"/>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9215543" y="1744459"/>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396057" y="1805915"/>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9167543" y="286715"/>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10680457" y="174445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0680457" y="286715"/>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96057" y="3202203"/>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285314" y="3202203"/>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7396057" y="4665515"/>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9279343" y="4665515"/>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694114" y="4665515"/>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5634543" y="3176229"/>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5634543" y="286715"/>
            <a:ext cx="1219200" cy="1219200"/>
          </a:xfrm>
          <a:prstGeom prst="rect">
            <a:avLst/>
          </a:prstGeom>
        </p:spPr>
      </p:pic>
    </p:spTree>
    <p:extLst>
      <p:ext uri="{BB962C8B-B14F-4D97-AF65-F5344CB8AC3E}">
        <p14:creationId xmlns:p14="http://schemas.microsoft.com/office/powerpoint/2010/main" val="3324423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066300" y="4482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544387" y="31002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959644" y="30772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0687" y="3077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52087" y="462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959644" y="156577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652987" y="4539457"/>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66300" y="3465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5317644" y="358887"/>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638644" y="16853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638644" y="3683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317644" y="460980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317644" y="1823228"/>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317644" y="32081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7078800" y="368315"/>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29600" y="1793142"/>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129600" y="332025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192200"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757800" y="466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8736429" y="3349857"/>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786400" y="18654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729630" y="47502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10436800" y="3320257"/>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525357" y="1988914"/>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436800" y="466143"/>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249658" y="1685343"/>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249658" y="325857"/>
            <a:ext cx="1219200" cy="1219200"/>
          </a:xfrm>
          <a:prstGeom prst="rect">
            <a:avLst/>
          </a:prstGeom>
        </p:spPr>
      </p:pic>
    </p:spTree>
    <p:extLst>
      <p:ext uri="{BB962C8B-B14F-4D97-AF65-F5344CB8AC3E}">
        <p14:creationId xmlns:p14="http://schemas.microsoft.com/office/powerpoint/2010/main" val="438152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97543" y="2939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97543" y="1670372"/>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75086" y="4580546"/>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55657" y="304683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065943" y="21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65943" y="3100200"/>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974058" y="1670372"/>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30971" y="4594343"/>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834343" y="2190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39743" y="4580546"/>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94857" y="17081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941886" y="30468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71372" y="1767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02743" y="2939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571372" y="3240772"/>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17200" y="3885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11944" y="181948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4857"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284514" y="3295545"/>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09971" y="4675172"/>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636400" y="399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10392629" y="488915"/>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731257" y="1827630"/>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8784057" y="4774428"/>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396399" y="3390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349658" y="2076345"/>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773943" y="3438915"/>
            <a:ext cx="1219200" cy="1219200"/>
          </a:xfrm>
          <a:prstGeom prst="rect">
            <a:avLst/>
          </a:prstGeom>
        </p:spPr>
      </p:pic>
    </p:spTree>
    <p:extLst>
      <p:ext uri="{BB962C8B-B14F-4D97-AF65-F5344CB8AC3E}">
        <p14:creationId xmlns:p14="http://schemas.microsoft.com/office/powerpoint/2010/main" val="214978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04800" y="373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04800" y="20224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04800" y="3400200"/>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4800" y="477900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942572" y="37374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20000" y="1907514"/>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838629" y="34002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976400" y="47877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580515" y="20224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580515" y="3737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517486" y="34002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580515" y="474228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476972" y="358425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476972" y="458658"/>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476972" y="2021457"/>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5476972" y="490980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91771" y="505572"/>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373429" y="20214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496971" y="4953456"/>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57257" y="35842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9106570" y="505572"/>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106570" y="2021457"/>
            <a:ext cx="1219200" cy="1219200"/>
          </a:xfrm>
          <a:prstGeom prst="rect">
            <a:avLst/>
          </a:prstGeom>
        </p:spPr>
      </p:pic>
    </p:spTree>
    <p:extLst>
      <p:ext uri="{BB962C8B-B14F-4D97-AF65-F5344CB8AC3E}">
        <p14:creationId xmlns:p14="http://schemas.microsoft.com/office/powerpoint/2010/main" val="3555470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4100286" y="38077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281228" y="3807714"/>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2392514" y="2715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392514" y="1496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392514" y="277057"/>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95257" y="3874257"/>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95257" y="26018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95257" y="14358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98514" y="216657"/>
            <a:ext cx="1219200" cy="1219200"/>
          </a:xfrm>
          <a:prstGeom prst="rect">
            <a:avLst/>
          </a:prstGeom>
        </p:spPr>
      </p:pic>
      <p:pic>
        <p:nvPicPr>
          <p:cNvPr id="11" name="Picture 10"/>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520058" y="331344"/>
            <a:ext cx="512108" cy="774259"/>
          </a:xfrm>
          <a:prstGeom prst="rect">
            <a:avLst/>
          </a:prstGeom>
        </p:spPr>
      </p:pic>
      <p:pic>
        <p:nvPicPr>
          <p:cNvPr id="12" name="Picture 11"/>
          <p:cNvPicPr>
            <a:picLocks noChangeAspect="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598753" y="336487"/>
            <a:ext cx="542591" cy="804742"/>
          </a:xfrm>
          <a:prstGeom prst="rect">
            <a:avLst/>
          </a:prstGeom>
        </p:spPr>
      </p:pic>
      <p:pic>
        <p:nvPicPr>
          <p:cNvPr id="13" name="Picture 12"/>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57454" y="339349"/>
            <a:ext cx="859611" cy="731583"/>
          </a:xfrm>
          <a:prstGeom prst="rect">
            <a:avLst/>
          </a:prstGeom>
        </p:spPr>
      </p:pic>
      <p:pic>
        <p:nvPicPr>
          <p:cNvPr id="14" name="Picture 13"/>
          <p:cNvPicPr>
            <a:picLocks noChangeAspect="1"/>
          </p:cNvPicPr>
          <p:nvPr/>
        </p:nvPicPr>
        <p:blipFill>
          <a:blip r:embed="rId1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373809" y="277057"/>
            <a:ext cx="1194920" cy="792549"/>
          </a:xfrm>
          <a:prstGeom prst="rect">
            <a:avLst/>
          </a:prstGeom>
        </p:spPr>
      </p:pic>
      <p:pic>
        <p:nvPicPr>
          <p:cNvPr id="15" name="Picture 14"/>
          <p:cNvPicPr>
            <a:picLocks noChangeAspect="1"/>
          </p:cNvPicPr>
          <p:nvPr/>
        </p:nvPicPr>
        <p:blipFill>
          <a:blip r:embed="rId1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455" y="273695"/>
            <a:ext cx="938865" cy="938865"/>
          </a:xfrm>
          <a:prstGeom prst="rect">
            <a:avLst/>
          </a:prstGeom>
        </p:spPr>
      </p:pic>
      <p:pic>
        <p:nvPicPr>
          <p:cNvPr id="16" name="Picture 15"/>
          <p:cNvPicPr>
            <a:picLocks noChangeAspect="1"/>
          </p:cNvPicPr>
          <p:nvPr/>
        </p:nvPicPr>
        <p:blipFill>
          <a:blip r:embed="rId1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509543" y="342916"/>
            <a:ext cx="408467" cy="755970"/>
          </a:xfrm>
          <a:prstGeom prst="rect">
            <a:avLst/>
          </a:prstGeom>
        </p:spPr>
      </p:pic>
    </p:spTree>
    <p:extLst>
      <p:ext uri="{BB962C8B-B14F-4D97-AF65-F5344CB8AC3E}">
        <p14:creationId xmlns:p14="http://schemas.microsoft.com/office/powerpoint/2010/main" val="3152775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normAutofit/>
          </a:bodyPr>
          <a:lstStyle/>
          <a:p>
            <a:r>
              <a:rPr lang="en-US" dirty="0"/>
              <a:t>DEMO - The Web Portal</a:t>
            </a:r>
          </a:p>
        </p:txBody>
      </p:sp>
      <p:sp>
        <p:nvSpPr>
          <p:cNvPr id="2" name="Rectangle 1"/>
          <p:cNvSpPr/>
          <p:nvPr/>
        </p:nvSpPr>
        <p:spPr>
          <a:xfrm>
            <a:off x="4425445" y="3864266"/>
            <a:ext cx="2929392" cy="923330"/>
          </a:xfrm>
          <a:prstGeom prst="rect">
            <a:avLst/>
          </a:prstGeom>
        </p:spPr>
        <p:txBody>
          <a:bodyPr wrap="none">
            <a:spAutoFit/>
          </a:bodyPr>
          <a:lstStyle/>
          <a:p>
            <a:r>
              <a:rPr lang="en-US" dirty="0"/>
              <a:t>Play along!</a:t>
            </a:r>
          </a:p>
          <a:p>
            <a:r>
              <a:rPr lang="en-US" dirty="0">
                <a:hlinkClick r:id="rId3"/>
              </a:rPr>
              <a:t>http://mms.micrososf.com</a:t>
            </a:r>
            <a:endParaRPr lang="en-US" dirty="0"/>
          </a:p>
          <a:p>
            <a:r>
              <a:rPr lang="en-US" dirty="0"/>
              <a:t>mms2017XX@azurelab.org</a:t>
            </a:r>
          </a:p>
        </p:txBody>
      </p:sp>
    </p:spTree>
    <p:extLst>
      <p:ext uri="{BB962C8B-B14F-4D97-AF65-F5344CB8AC3E}">
        <p14:creationId xmlns:p14="http://schemas.microsoft.com/office/powerpoint/2010/main" val="25685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Workspace</a:t>
            </a:r>
          </a:p>
        </p:txBody>
      </p:sp>
      <p:sp>
        <p:nvSpPr>
          <p:cNvPr id="3" name="Content Placeholder 2"/>
          <p:cNvSpPr>
            <a:spLocks noGrp="1"/>
          </p:cNvSpPr>
          <p:nvPr>
            <p:ph idx="1"/>
          </p:nvPr>
        </p:nvSpPr>
        <p:spPr/>
        <p:txBody>
          <a:bodyPr/>
          <a:lstStyle/>
          <a:p>
            <a:r>
              <a:rPr lang="en-US" dirty="0"/>
              <a:t>Azure Subscription</a:t>
            </a:r>
          </a:p>
          <a:p>
            <a:pPr lvl="1"/>
            <a:r>
              <a:rPr lang="en-US" dirty="0"/>
              <a:t>Need admin rights to setup, can be removed later.</a:t>
            </a:r>
          </a:p>
          <a:p>
            <a:endParaRPr lang="en-US" dirty="0" smtClean="0"/>
          </a:p>
          <a:p>
            <a:r>
              <a:rPr lang="en-US" dirty="0" smtClean="0"/>
              <a:t>Log </a:t>
            </a:r>
            <a:r>
              <a:rPr lang="en-US" dirty="0"/>
              <a:t>Analytics / Operational Insight </a:t>
            </a:r>
            <a:r>
              <a:rPr lang="en-US" dirty="0" smtClean="0"/>
              <a:t>Workspace</a:t>
            </a:r>
          </a:p>
          <a:p>
            <a:endParaRPr lang="en-US" dirty="0" smtClean="0"/>
          </a:p>
          <a:p>
            <a:r>
              <a:rPr lang="en-US" dirty="0" smtClean="0"/>
              <a:t>The storage and usage is free.</a:t>
            </a:r>
          </a:p>
          <a:p>
            <a:endParaRPr lang="en-US" dirty="0" smtClean="0"/>
          </a:p>
          <a:p>
            <a:r>
              <a:rPr lang="en-US" dirty="0" smtClean="0"/>
              <a:t>Data snapshots are retained free for 7 days.  </a:t>
            </a:r>
            <a:endParaRPr lang="en-US" dirty="0"/>
          </a:p>
          <a:p>
            <a:endParaRPr lang="en-US" dirty="0"/>
          </a:p>
          <a:p>
            <a:endParaRPr lang="en-US" dirty="0"/>
          </a:p>
          <a:p>
            <a:pPr lvl="1"/>
            <a:endParaRPr lang="en-US" dirty="0"/>
          </a:p>
        </p:txBody>
      </p:sp>
      <p:pic>
        <p:nvPicPr>
          <p:cNvPr id="4" name="Picture 3"/>
          <p:cNvPicPr>
            <a:picLocks noChangeAspect="1"/>
          </p:cNvPicPr>
          <p:nvPr/>
        </p:nvPicPr>
        <p:blipFill>
          <a:blip r:embed="rId3"/>
          <a:stretch>
            <a:fillRect/>
          </a:stretch>
        </p:blipFill>
        <p:spPr>
          <a:xfrm>
            <a:off x="6679294" y="1460664"/>
            <a:ext cx="5356519" cy="4393871"/>
          </a:xfrm>
          <a:prstGeom prst="rect">
            <a:avLst/>
          </a:prstGeom>
        </p:spPr>
      </p:pic>
    </p:spTree>
    <p:extLst>
      <p:ext uri="{BB962C8B-B14F-4D97-AF65-F5344CB8AC3E}">
        <p14:creationId xmlns:p14="http://schemas.microsoft.com/office/powerpoint/2010/main" val="3701760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Workspace</a:t>
            </a:r>
          </a:p>
        </p:txBody>
      </p:sp>
      <p:sp>
        <p:nvSpPr>
          <p:cNvPr id="3" name="Content Placeholder 2"/>
          <p:cNvSpPr>
            <a:spLocks noGrp="1"/>
          </p:cNvSpPr>
          <p:nvPr>
            <p:ph idx="1"/>
          </p:nvPr>
        </p:nvSpPr>
        <p:spPr/>
        <p:txBody>
          <a:bodyPr/>
          <a:lstStyle/>
          <a:p>
            <a:endParaRPr lang="en-US" dirty="0"/>
          </a:p>
          <a:p>
            <a:r>
              <a:rPr lang="en-US" dirty="0"/>
              <a:t>Azure AD not needed, but can be used if available.</a:t>
            </a:r>
          </a:p>
          <a:p>
            <a:r>
              <a:rPr lang="en-US" dirty="0"/>
              <a:t>Whitelist the telemetry endpoints.</a:t>
            </a:r>
          </a:p>
          <a:p>
            <a:r>
              <a:rPr lang="en-US" dirty="0"/>
              <a:t>No infrastructure needed.</a:t>
            </a:r>
          </a:p>
          <a:p>
            <a:r>
              <a:rPr lang="en-US" dirty="0"/>
              <a:t>What branch do you want to prepare for?</a:t>
            </a:r>
          </a:p>
          <a:p>
            <a:endParaRPr lang="en-US" dirty="0"/>
          </a:p>
          <a:p>
            <a:endParaRPr lang="en-US" dirty="0"/>
          </a:p>
          <a:p>
            <a:pPr lvl="1"/>
            <a:endParaRPr lang="en-US" dirty="0"/>
          </a:p>
        </p:txBody>
      </p:sp>
      <p:pic>
        <p:nvPicPr>
          <p:cNvPr id="6" name="Picture 5"/>
          <p:cNvPicPr>
            <a:picLocks noChangeAspect="1"/>
          </p:cNvPicPr>
          <p:nvPr/>
        </p:nvPicPr>
        <p:blipFill>
          <a:blip r:embed="rId3"/>
          <a:stretch>
            <a:fillRect/>
          </a:stretch>
        </p:blipFill>
        <p:spPr>
          <a:xfrm>
            <a:off x="1033772" y="3657600"/>
            <a:ext cx="4400550" cy="2543175"/>
          </a:xfrm>
          <a:prstGeom prst="rect">
            <a:avLst/>
          </a:prstGeom>
        </p:spPr>
      </p:pic>
    </p:spTree>
    <p:extLst>
      <p:ext uri="{BB962C8B-B14F-4D97-AF65-F5344CB8AC3E}">
        <p14:creationId xmlns:p14="http://schemas.microsoft.com/office/powerpoint/2010/main" val="2312363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Client</a:t>
            </a:r>
          </a:p>
        </p:txBody>
      </p:sp>
      <p:sp>
        <p:nvSpPr>
          <p:cNvPr id="3" name="Content Placeholder 2"/>
          <p:cNvSpPr>
            <a:spLocks noGrp="1"/>
          </p:cNvSpPr>
          <p:nvPr>
            <p:ph idx="1"/>
          </p:nvPr>
        </p:nvSpPr>
        <p:spPr/>
        <p:txBody>
          <a:bodyPr/>
          <a:lstStyle/>
          <a:p>
            <a:r>
              <a:rPr lang="en-US" dirty="0"/>
              <a:t>Agentless!</a:t>
            </a:r>
          </a:p>
          <a:p>
            <a:r>
              <a:rPr lang="en-US" dirty="0"/>
              <a:t>Gather your Commercial ID and Enable Telemetry</a:t>
            </a:r>
          </a:p>
          <a:p>
            <a:endParaRPr lang="en-US" dirty="0"/>
          </a:p>
          <a:p>
            <a:pPr lvl="1"/>
            <a:endParaRPr lang="en-US" dirty="0"/>
          </a:p>
        </p:txBody>
      </p:sp>
      <p:pic>
        <p:nvPicPr>
          <p:cNvPr id="5" name="Picture 4"/>
          <p:cNvPicPr>
            <a:picLocks noChangeAspect="1"/>
          </p:cNvPicPr>
          <p:nvPr/>
        </p:nvPicPr>
        <p:blipFill>
          <a:blip r:embed="rId3"/>
          <a:stretch>
            <a:fillRect/>
          </a:stretch>
        </p:blipFill>
        <p:spPr>
          <a:xfrm>
            <a:off x="976746" y="2142486"/>
            <a:ext cx="9299430" cy="3030227"/>
          </a:xfrm>
          <a:prstGeom prst="rect">
            <a:avLst/>
          </a:prstGeom>
        </p:spPr>
      </p:pic>
    </p:spTree>
    <p:extLst>
      <p:ext uri="{BB962C8B-B14F-4D97-AF65-F5344CB8AC3E}">
        <p14:creationId xmlns:p14="http://schemas.microsoft.com/office/powerpoint/2010/main" val="1678989366"/>
      </p:ext>
    </p:extLst>
  </p:cSld>
  <p:clrMapOvr>
    <a:masterClrMapping/>
  </p:clrMapOvr>
</p:sld>
</file>

<file path=ppt/theme/theme1.xml><?xml version="1.0" encoding="utf-8"?>
<a:theme xmlns:a="http://schemas.openxmlformats.org/drawingml/2006/main" name="Slice">
  <a:themeElements>
    <a:clrScheme name="MMS 2017">
      <a:dk1>
        <a:srgbClr val="0C0C0C"/>
      </a:dk1>
      <a:lt1>
        <a:srgbClr val="FFFFFF"/>
      </a:lt1>
      <a:dk2>
        <a:srgbClr val="22661B"/>
      </a:dk2>
      <a:lt2>
        <a:srgbClr val="FB1E29"/>
      </a:lt2>
      <a:accent1>
        <a:srgbClr val="E31B25"/>
      </a:accent1>
      <a:accent2>
        <a:srgbClr val="FFC61F"/>
      </a:accent2>
      <a:accent3>
        <a:srgbClr val="363AD9"/>
      </a:accent3>
      <a:accent4>
        <a:srgbClr val="2FE81C"/>
      </a:accent4>
      <a:accent5>
        <a:srgbClr val="6E2BD7"/>
      </a:accent5>
      <a:accent6>
        <a:srgbClr val="282A79"/>
      </a:accent6>
      <a:hlink>
        <a:srgbClr val="363AD9"/>
      </a:hlink>
      <a:folHlink>
        <a:srgbClr val="363AD9"/>
      </a:folHlink>
    </a:clrScheme>
    <a:fontScheme name="MMS 2017">
      <a:majorFont>
        <a:latin typeface="Segoe UI Semibold"/>
        <a:ea typeface=""/>
        <a:cs typeface=""/>
      </a:majorFont>
      <a:minorFont>
        <a:latin typeface="Segoe UI"/>
        <a:ea typeface=""/>
        <a:cs typeface=""/>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MMS 2017 Template-test3" id="{87F1F9B2-2FC9-4388-8267-FB97D2019E03}" vid="{503A22AB-446A-4A12-9D59-F9B6BA8CE8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MMS 2017 Template</Template>
  <TotalTime>770</TotalTime>
  <Words>3583</Words>
  <Application>Microsoft Office PowerPoint</Application>
  <PresentationFormat>Widescreen</PresentationFormat>
  <Paragraphs>387</Paragraphs>
  <Slides>54</Slides>
  <Notes>33</Notes>
  <HiddenSlides>17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Calibri</vt:lpstr>
      <vt:lpstr>Courier New</vt:lpstr>
      <vt:lpstr>Segoe UI</vt:lpstr>
      <vt:lpstr>Segoe UI Light</vt:lpstr>
      <vt:lpstr>Segoe UI Semibold</vt:lpstr>
      <vt:lpstr>Wingdings 3</vt:lpstr>
      <vt:lpstr>Slice</vt:lpstr>
      <vt:lpstr>Windows Upgrade Readiness</vt:lpstr>
      <vt:lpstr>PowerPoint Presentation</vt:lpstr>
      <vt:lpstr>Get Involved</vt:lpstr>
      <vt:lpstr>What are we doing here?</vt:lpstr>
      <vt:lpstr>Tips for successful in-place upgrades</vt:lpstr>
      <vt:lpstr>PowerPoint Presentation</vt:lpstr>
      <vt:lpstr>Preparing the Workspace</vt:lpstr>
      <vt:lpstr>Preparing the Workspace</vt:lpstr>
      <vt:lpstr>Preparing the Client</vt:lpstr>
      <vt:lpstr>Preparing the Client</vt:lpstr>
      <vt:lpstr>Simple Deployment Script</vt:lpstr>
      <vt:lpstr>APPLICATIONS</vt:lpstr>
      <vt:lpstr>Upgrade Readiness - Applications</vt:lpstr>
      <vt:lpstr>Upgrade Readiness - Applications</vt:lpstr>
      <vt:lpstr>Upgrade Readiness - Applications</vt:lpstr>
      <vt:lpstr>Applications - ReadyForWindoWS</vt:lpstr>
      <vt:lpstr>Will the app work!?</vt:lpstr>
      <vt:lpstr>Drivers,  Office Add-Ons,  Web Applications</vt:lpstr>
      <vt:lpstr>Drivers</vt:lpstr>
      <vt:lpstr>Display Link And Bluetooth drivers</vt:lpstr>
      <vt:lpstr>Drivers and Task Sequences</vt:lpstr>
      <vt:lpstr>Incompatible Drivers Strategy </vt:lpstr>
      <vt:lpstr>Updating Drivers Strategy</vt:lpstr>
      <vt:lpstr>Disconnected Peripheral Devices</vt:lpstr>
      <vt:lpstr>ConfigMgr Integration</vt:lpstr>
      <vt:lpstr>Configmgr Integration </vt:lpstr>
      <vt:lpstr>Configmgr Integration </vt:lpstr>
      <vt:lpstr>Queries</vt:lpstr>
      <vt:lpstr>Query Examples</vt:lpstr>
      <vt:lpstr>Query Notes</vt:lpstr>
      <vt:lpstr>Query Builder</vt:lpstr>
      <vt:lpstr>PowerShell and Automation</vt:lpstr>
      <vt:lpstr>PowerShell</vt:lpstr>
      <vt:lpstr>PowerShell</vt:lpstr>
      <vt:lpstr>Why Not? </vt:lpstr>
      <vt:lpstr>PowerPoint Presentation</vt:lpstr>
      <vt:lpstr>PowerPoint Presentation</vt:lpstr>
      <vt:lpstr>Section Header</vt:lpstr>
      <vt:lpstr>Title</vt:lpstr>
      <vt:lpstr>Title</vt:lpstr>
      <vt:lpstr>PowerPoint Presentation</vt:lpstr>
      <vt:lpstr>PowerPoint Presentation</vt:lpstr>
      <vt:lpstr>Title</vt:lpstr>
      <vt:lpstr>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Title</dc:title>
  <dc:creator>Fred Bainbridge</dc:creator>
  <cp:keywords>No Restrictions, Medtronic Controlled</cp:keywords>
  <cp:lastModifiedBy>Fred Bainbridge</cp:lastModifiedBy>
  <cp:revision>69</cp:revision>
  <dcterms:created xsi:type="dcterms:W3CDTF">2017-03-10T01:51:24Z</dcterms:created>
  <dcterms:modified xsi:type="dcterms:W3CDTF">2017-05-12T03:04:43Z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086be151-57ff-4b83-a01c-b22948221ca2</vt:lpwstr>
  </property>
  <property fmtid="{D5CDD505-2E9C-101B-9397-08002B2CF9AE}" pid="3" name="Document Creator">
    <vt:lpwstr/>
  </property>
  <property fmtid="{D5CDD505-2E9C-101B-9397-08002B2CF9AE}" pid="4" name="Document Editor">
    <vt:lpwstr/>
  </property>
  <property fmtid="{D5CDD505-2E9C-101B-9397-08002B2CF9AE}" pid="5" name="Sublabels">
    <vt:lpwstr/>
  </property>
  <property fmtid="{D5CDD505-2E9C-101B-9397-08002B2CF9AE}" pid="6" name="Classification">
    <vt:lpwstr>MedtronicControlled</vt:lpwstr>
  </property>
</Properties>
</file>