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1" r:id="rId4"/>
    <p:sldId id="282" r:id="rId5"/>
    <p:sldId id="287" r:id="rId6"/>
    <p:sldId id="288" r:id="rId7"/>
    <p:sldId id="289" r:id="rId8"/>
    <p:sldId id="280" r:id="rId9"/>
    <p:sldId id="290" r:id="rId10"/>
    <p:sldId id="291" r:id="rId11"/>
    <p:sldId id="292" r:id="rId12"/>
    <p:sldId id="293" r:id="rId13"/>
    <p:sldId id="294" r:id="rId14"/>
    <p:sldId id="297" r:id="rId15"/>
    <p:sldId id="296" r:id="rId16"/>
    <p:sldId id="298" r:id="rId17"/>
    <p:sldId id="299" r:id="rId18"/>
    <p:sldId id="295" r:id="rId19"/>
    <p:sldId id="286" r:id="rId20"/>
    <p:sldId id="285" r:id="rId21"/>
    <p:sldId id="283" r:id="rId22"/>
    <p:sldId id="284" r:id="rId23"/>
    <p:sldId id="259" r:id="rId24"/>
    <p:sldId id="279" r:id="rId25"/>
    <p:sldId id="260" r:id="rId26"/>
    <p:sldId id="278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1"/>
            <p14:sldId id="282"/>
            <p14:sldId id="287"/>
            <p14:sldId id="288"/>
            <p14:sldId id="289"/>
            <p14:sldId id="280"/>
            <p14:sldId id="290"/>
            <p14:sldId id="291"/>
            <p14:sldId id="292"/>
            <p14:sldId id="293"/>
            <p14:sldId id="294"/>
            <p14:sldId id="297"/>
            <p14:sldId id="296"/>
            <p14:sldId id="298"/>
            <p14:sldId id="299"/>
            <p14:sldId id="295"/>
            <p14:sldId id="286"/>
            <p14:sldId id="285"/>
            <p14:sldId id="283"/>
            <p14:sldId id="284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3907" autoAdjust="0"/>
  </p:normalViewPr>
  <p:slideViewPr>
    <p:cSldViewPr snapToGrid="0">
      <p:cViewPr varScale="1">
        <p:scale>
          <a:sx n="25" d="100"/>
          <a:sy n="25" d="100"/>
        </p:scale>
        <p:origin x="871" y="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E4F20-9F67-4914-8D76-E7B6A02064C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19ED4-53D2-434B-8F3B-24CC4637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6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walk through a </a:t>
            </a:r>
            <a:r>
              <a:rPr lang="en-US" dirty="0" err="1"/>
              <a:t>bew</a:t>
            </a:r>
            <a:r>
              <a:rPr lang="en-US" dirty="0"/>
              <a:t> day in great detail here.  Stopping to talking in detail about</a:t>
            </a:r>
            <a:r>
              <a:rPr lang="en-US" baseline="0" dirty="0"/>
              <a:t> the process and equipment.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be</a:t>
            </a:r>
            <a:r>
              <a:rPr lang="en-US" baseline="0" dirty="0"/>
              <a:t> talking about all grain brewing.  It is way more fun.    Extract brewing is great, you can make good beer with extract brewing.  But, again, grain brewing is more fun.</a:t>
            </a:r>
          </a:p>
          <a:p>
            <a:r>
              <a:rPr lang="en-US" baseline="0" dirty="0"/>
              <a:t>Here is how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water can’t make some beers.  This</a:t>
            </a:r>
            <a:r>
              <a:rPr lang="en-US" baseline="0" dirty="0"/>
              <a:t> is a hard truth you may have to deal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1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can buy a mash </a:t>
            </a:r>
            <a:r>
              <a:rPr lang="en-US" baseline="0" dirty="0" err="1"/>
              <a:t>tun</a:t>
            </a:r>
            <a:r>
              <a:rPr lang="en-US" baseline="0" dirty="0"/>
              <a:t> or you can build your own.  Any standard 48 quart picnic cooler will work.  What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0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water can’t make some beers.  This</a:t>
            </a:r>
            <a:r>
              <a:rPr lang="en-US" baseline="0" dirty="0"/>
              <a:t> is a hard truth you may have to deal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57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 the mash </a:t>
            </a:r>
            <a:r>
              <a:rPr lang="en-US" dirty="0" err="1"/>
              <a:t>tun</a:t>
            </a:r>
            <a:r>
              <a:rPr lang="en-US" baseline="0" dirty="0"/>
              <a:t> so as not to loss heat when adding water. </a:t>
            </a:r>
            <a:r>
              <a:rPr lang="en-US" dirty="0"/>
              <a:t>Have thermometer handy, a grill thermometer works great.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1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38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screwing around with this,</a:t>
            </a:r>
            <a:r>
              <a:rPr lang="en-US" baseline="0" dirty="0"/>
              <a:t> either know your chemistry or use a tool to help you.  You need an accurate water report and a decent PH tester if you want to get serious about controlling your PH.</a:t>
            </a:r>
          </a:p>
          <a:p>
            <a:r>
              <a:rPr lang="en-US" baseline="0" dirty="0"/>
              <a:t>You may be lucky and have good water and never have to worry about this. (i.e. Chicago)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water can’t make some beers.  This</a:t>
            </a:r>
            <a:r>
              <a:rPr lang="en-US" baseline="0" dirty="0"/>
              <a:t> is a hard truth you may have to deal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88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2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7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8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3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8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6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5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5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0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6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85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48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7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44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4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52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712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1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8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0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92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18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4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be</a:t>
            </a:r>
            <a:r>
              <a:rPr lang="en-US" baseline="0" dirty="0"/>
              <a:t> talking about all grain brewing.  It is way more fun.    Extract brewing is great, you can make good beer with extract brewing.  But, again, grain brewing is more fun.</a:t>
            </a:r>
          </a:p>
          <a:p>
            <a:r>
              <a:rPr lang="en-US" baseline="0" dirty="0"/>
              <a:t>Here is how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38" y="5506306"/>
            <a:ext cx="1146402" cy="11339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15" y="5683269"/>
            <a:ext cx="2312031" cy="571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2978" y="5791933"/>
            <a:ext cx="2351006" cy="5627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32" y="5492746"/>
            <a:ext cx="1150991" cy="1147539"/>
          </a:xfrm>
          <a:prstGeom prst="rect">
            <a:avLst/>
          </a:prstGeom>
        </p:spPr>
      </p:pic>
      <p:pic>
        <p:nvPicPr>
          <p:cNvPr id="1032" name="Picture 8" descr="Image result for vmware logo transparent background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898" y="5791933"/>
            <a:ext cx="2660939" cy="43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43" y="146751"/>
            <a:ext cx="4664514" cy="335844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11" y="3585028"/>
            <a:ext cx="1146402" cy="1133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88" y="3761991"/>
            <a:ext cx="2312031" cy="571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3013" y="3841718"/>
            <a:ext cx="2351006" cy="562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05" y="3571468"/>
            <a:ext cx="1150991" cy="1147539"/>
          </a:xfrm>
          <a:prstGeom prst="rect">
            <a:avLst/>
          </a:prstGeom>
        </p:spPr>
      </p:pic>
      <p:pic>
        <p:nvPicPr>
          <p:cNvPr id="10" name="Picture 8" descr="Image result for vmware logo transparent background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71" y="3870655"/>
            <a:ext cx="2660939" cy="43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8684" y="5046622"/>
            <a:ext cx="2253844" cy="631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369388" y="4944493"/>
            <a:ext cx="2391908" cy="601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16329" y="5930861"/>
            <a:ext cx="1828800" cy="7761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563449" y="6040807"/>
            <a:ext cx="1828800" cy="6222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030514" y="6158300"/>
            <a:ext cx="1828800" cy="3368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4139" y="5770446"/>
            <a:ext cx="1828800" cy="8926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47074" y="6015716"/>
            <a:ext cx="1828800" cy="6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werspublications.com/books/water-a-comprehensive-guide-for-brewer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wtobrew.com/book/section-3/how-the-mash-works/mashing-define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wtobrew.com/book/appendices/appendix-d/what-to-look-for-in-a-coole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26" Type="http://schemas.openxmlformats.org/officeDocument/2006/relationships/image" Target="../media/image132.png"/><Relationship Id="rId3" Type="http://schemas.openxmlformats.org/officeDocument/2006/relationships/image" Target="../media/image109.png"/><Relationship Id="rId21" Type="http://schemas.openxmlformats.org/officeDocument/2006/relationships/image" Target="../media/image12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5" Type="http://schemas.openxmlformats.org/officeDocument/2006/relationships/image" Target="../media/image131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28" Type="http://schemas.openxmlformats.org/officeDocument/2006/relationships/image" Target="../media/image134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Relationship Id="rId27" Type="http://schemas.openxmlformats.org/officeDocument/2006/relationships/image" Target="../media/image1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26" Type="http://schemas.openxmlformats.org/officeDocument/2006/relationships/image" Target="../media/image213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5" Type="http://schemas.openxmlformats.org/officeDocument/2006/relationships/image" Target="../media/image2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29" Type="http://schemas.openxmlformats.org/officeDocument/2006/relationships/image" Target="../media/image2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24" Type="http://schemas.openxmlformats.org/officeDocument/2006/relationships/image" Target="../media/image211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28" Type="http://schemas.openxmlformats.org/officeDocument/2006/relationships/image" Target="../media/image215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Relationship Id="rId27" Type="http://schemas.openxmlformats.org/officeDocument/2006/relationships/image" Target="../media/image2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13" Type="http://schemas.openxmlformats.org/officeDocument/2006/relationships/image" Target="../media/image249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12" Type="http://schemas.openxmlformats.org/officeDocument/2006/relationships/image" Target="../media/image248.png"/><Relationship Id="rId17" Type="http://schemas.openxmlformats.org/officeDocument/2006/relationships/image" Target="../media/image253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5" Type="http://schemas.openxmlformats.org/officeDocument/2006/relationships/image" Target="../media/image25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Relationship Id="rId1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MDT – Malt deployment toolkit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Phil Schwan</a:t>
            </a:r>
          </a:p>
          <a:p>
            <a:r>
              <a:rPr lang="en-US" dirty="0"/>
              <a:t>Solution Architect</a:t>
            </a:r>
          </a:p>
          <a:p>
            <a:r>
              <a:rPr lang="en-US" dirty="0"/>
              <a:t>Netrix LLC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Senior Consultant</a:t>
            </a:r>
          </a:p>
          <a:p>
            <a:r>
              <a:rPr lang="en-US" dirty="0" err="1"/>
              <a:t>NowMicro</a:t>
            </a:r>
            <a:endParaRPr lang="en-US" dirty="0"/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 DAY!!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great day.</a:t>
            </a:r>
          </a:p>
        </p:txBody>
      </p:sp>
    </p:spTree>
    <p:extLst>
      <p:ext uri="{BB962C8B-B14F-4D97-AF65-F5344CB8AC3E}">
        <p14:creationId xmlns:p14="http://schemas.microsoft.com/office/powerpoint/2010/main" val="126940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 Day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yourself enough time.</a:t>
            </a:r>
          </a:p>
          <a:p>
            <a:endParaRPr lang="en-US" dirty="0"/>
          </a:p>
          <a:p>
            <a:r>
              <a:rPr lang="en-US" dirty="0"/>
              <a:t>Have patience.</a:t>
            </a:r>
          </a:p>
          <a:p>
            <a:pPr lvl="1"/>
            <a:endParaRPr lang="en-US" dirty="0"/>
          </a:p>
          <a:p>
            <a:r>
              <a:rPr lang="en-US" dirty="0"/>
              <a:t>Have a clean workspace.</a:t>
            </a:r>
          </a:p>
          <a:p>
            <a:endParaRPr lang="en-US" dirty="0"/>
          </a:p>
          <a:p>
            <a:r>
              <a:rPr lang="en-US" dirty="0"/>
              <a:t>Be Prepared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6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night before (WATER PREP)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Water.  Your first opportunity to geek out.</a:t>
            </a:r>
          </a:p>
          <a:p>
            <a:pPr lvl="1"/>
            <a:r>
              <a:rPr lang="en-US" dirty="0"/>
              <a:t>Get a water report, you have to call for this</a:t>
            </a:r>
          </a:p>
          <a:p>
            <a:pPr lvl="1"/>
            <a:r>
              <a:rPr lang="en-US" dirty="0"/>
              <a:t>Water profile can dictate what beers you can make well.	</a:t>
            </a:r>
          </a:p>
          <a:p>
            <a:pPr lvl="1"/>
            <a:r>
              <a:rPr lang="en-US" dirty="0"/>
              <a:t>BOOK:</a:t>
            </a:r>
            <a:r>
              <a:rPr lang="en-US" dirty="0">
                <a:hlinkClick r:id="rId3"/>
              </a:rPr>
              <a:t> Water: A Comprehensive Guide for Brewers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Pour the water the night before</a:t>
            </a:r>
          </a:p>
          <a:p>
            <a:pPr lvl="1"/>
            <a:r>
              <a:rPr lang="en-US" dirty="0"/>
              <a:t>Bypass your water softener! (unless you want a salty beer)</a:t>
            </a:r>
          </a:p>
          <a:p>
            <a:pPr lvl="1"/>
            <a:r>
              <a:rPr lang="en-US" dirty="0"/>
              <a:t>Chlorine tastes bad.  Leave water out over night to </a:t>
            </a:r>
            <a:r>
              <a:rPr lang="en-US" dirty="0" err="1"/>
              <a:t>dissapate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Did you forget? </a:t>
            </a:r>
            <a:r>
              <a:rPr lang="en-US" dirty="0" err="1"/>
              <a:t>Camdem</a:t>
            </a:r>
            <a:r>
              <a:rPr lang="en-US" dirty="0"/>
              <a:t> Tablets (potassium </a:t>
            </a:r>
            <a:r>
              <a:rPr lang="en-US" dirty="0" err="1"/>
              <a:t>metabisulfite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78" y="1361016"/>
            <a:ext cx="1837231" cy="29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2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Mash (Extracting Sugar FROM GRAINS)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“Mashing is the brewer's term for the hot water steeping process which hydrates the barley, activates the malt enzymes, and converts the grain starches into fermentable sugars.”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"- John Palmer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Equipment (Mash </a:t>
            </a:r>
            <a:r>
              <a:rPr lang="en-US" dirty="0" err="1"/>
              <a:t>Tun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[PICTURE]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How to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2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Mash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goal is to get your grain soaking in water between 148-160 degrees for an hour.</a:t>
            </a:r>
          </a:p>
          <a:p>
            <a:endParaRPr lang="en-US" dirty="0"/>
          </a:p>
          <a:p>
            <a:r>
              <a:rPr lang="en-US" dirty="0"/>
              <a:t>Over 170 degrees will stop all enzyme reactions.</a:t>
            </a:r>
          </a:p>
          <a:p>
            <a:endParaRPr lang="en-US" dirty="0"/>
          </a:p>
          <a:p>
            <a:r>
              <a:rPr lang="en-US" dirty="0"/>
              <a:t>Under 140 degrees will not get the right enzymes extracted.</a:t>
            </a:r>
          </a:p>
          <a:p>
            <a:endParaRPr lang="en-US" dirty="0"/>
          </a:p>
          <a:p>
            <a:r>
              <a:rPr lang="en-US" dirty="0"/>
              <a:t>You don’t want the temp to drop more than 5 degrees during the mash.  </a:t>
            </a:r>
          </a:p>
          <a:p>
            <a:pPr lvl="1"/>
            <a:r>
              <a:rPr lang="en-US" dirty="0"/>
              <a:t>A standard </a:t>
            </a:r>
            <a:r>
              <a:rPr lang="en-US" dirty="0" err="1"/>
              <a:t>coleman</a:t>
            </a:r>
            <a:r>
              <a:rPr lang="en-US" dirty="0"/>
              <a:t> cooler can do this without problem.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Mash -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Heat the Mash </a:t>
            </a:r>
            <a:r>
              <a:rPr lang="en-US" dirty="0" err="1"/>
              <a:t>Tun</a:t>
            </a:r>
            <a:r>
              <a:rPr lang="en-US" dirty="0"/>
              <a:t>! (add hot water, close the lid, swish it around)</a:t>
            </a:r>
          </a:p>
          <a:p>
            <a:endParaRPr lang="en-US" dirty="0"/>
          </a:p>
          <a:p>
            <a:r>
              <a:rPr lang="en-US" dirty="0"/>
              <a:t>Amount of water to use (Ratio)  - quarts of H20 / </a:t>
            </a:r>
            <a:r>
              <a:rPr lang="en-US" dirty="0" err="1"/>
              <a:t>lbs</a:t>
            </a:r>
            <a:r>
              <a:rPr lang="en-US" dirty="0"/>
              <a:t> of Grain  </a:t>
            </a:r>
          </a:p>
          <a:p>
            <a:pPr marL="457200" lvl="1" indent="0">
              <a:buNone/>
            </a:pPr>
            <a:r>
              <a:rPr lang="en-US" dirty="0"/>
              <a:t>1.5 is fine.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Strike Temp</a:t>
            </a:r>
          </a:p>
          <a:p>
            <a:pPr lvl="1"/>
            <a:r>
              <a:rPr lang="en-US" dirty="0"/>
              <a:t>(.2 / RATIO) * (</a:t>
            </a:r>
            <a:r>
              <a:rPr lang="en-US" dirty="0" err="1"/>
              <a:t>TargetTemp</a:t>
            </a:r>
            <a:r>
              <a:rPr lang="en-US" dirty="0"/>
              <a:t> – </a:t>
            </a:r>
            <a:r>
              <a:rPr lang="en-US" dirty="0" err="1"/>
              <a:t>InitialTemp</a:t>
            </a:r>
            <a:r>
              <a:rPr lang="en-US" dirty="0"/>
              <a:t>) + </a:t>
            </a:r>
            <a:r>
              <a:rPr lang="en-US" dirty="0" err="1"/>
              <a:t>TargetTemp</a:t>
            </a:r>
            <a:endParaRPr lang="en-US" dirty="0"/>
          </a:p>
          <a:p>
            <a:pPr lvl="1"/>
            <a:r>
              <a:rPr lang="en-US" dirty="0"/>
              <a:t>Or appx 12 degrees hotter than your desired mash temp.</a:t>
            </a:r>
          </a:p>
          <a:p>
            <a:pPr lvl="2"/>
            <a:r>
              <a:rPr lang="en-US" dirty="0"/>
              <a:t>To hot?  Stir it up.   Too Cold? Add hot water.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7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grain to the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Add the grain to the water.  </a:t>
            </a:r>
          </a:p>
          <a:p>
            <a:r>
              <a:rPr lang="en-US" dirty="0"/>
              <a:t>Check your temp and make sure you are at your desired temp.  </a:t>
            </a:r>
          </a:p>
          <a:p>
            <a:pPr lvl="1"/>
            <a:r>
              <a:rPr lang="en-US" dirty="0"/>
              <a:t>Stir to cool, add water to heat it.</a:t>
            </a:r>
          </a:p>
          <a:p>
            <a:r>
              <a:rPr lang="en-US" dirty="0"/>
              <a:t>Stir up the grains gently, but thoroughly!  You have to break up all the dough balls in order to get good extraction.   </a:t>
            </a:r>
          </a:p>
          <a:p>
            <a:r>
              <a:rPr lang="en-US" dirty="0"/>
              <a:t>Have a big perforated paddle for this.</a:t>
            </a:r>
          </a:p>
          <a:p>
            <a:r>
              <a:rPr lang="en-US" dirty="0"/>
              <a:t>Close up the cooler and let the chemistry happen.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7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Mash - 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desired PH level for your mash is between 5.0 and 5.6.  </a:t>
            </a:r>
          </a:p>
          <a:p>
            <a:r>
              <a:rPr lang="en-US" dirty="0"/>
              <a:t>Depending on your water and grain this can be challenging to hit.</a:t>
            </a:r>
          </a:p>
          <a:p>
            <a:r>
              <a:rPr lang="en-US" dirty="0"/>
              <a:t>You can make good beer if your mash PH is off.</a:t>
            </a:r>
          </a:p>
          <a:p>
            <a:endParaRPr lang="en-US" dirty="0"/>
          </a:p>
          <a:p>
            <a:r>
              <a:rPr lang="en-US" dirty="0"/>
              <a:t>Every 10-15 minutes you can take a sample from the Mash </a:t>
            </a:r>
            <a:r>
              <a:rPr lang="en-US" dirty="0" err="1"/>
              <a:t>tun</a:t>
            </a:r>
            <a:r>
              <a:rPr lang="en-US" dirty="0"/>
              <a:t> and measure the PH and see how you are doing.  </a:t>
            </a:r>
          </a:p>
          <a:p>
            <a:endParaRPr lang="en-US" dirty="0"/>
          </a:p>
          <a:p>
            <a:r>
              <a:rPr lang="en-US" dirty="0"/>
              <a:t>Manipulating the Mash</a:t>
            </a:r>
          </a:p>
          <a:p>
            <a:pPr lvl="1"/>
            <a:r>
              <a:rPr lang="en-US" dirty="0"/>
              <a:t>Grains -&gt; Dark grains will lower your mash</a:t>
            </a:r>
          </a:p>
          <a:p>
            <a:pPr lvl="1"/>
            <a:r>
              <a:rPr lang="en-US" dirty="0"/>
              <a:t>Acid will lower you </a:t>
            </a:r>
            <a:r>
              <a:rPr lang="en-US" dirty="0" err="1"/>
              <a:t>rmash</a:t>
            </a:r>
            <a:r>
              <a:rPr lang="en-US" dirty="0"/>
              <a:t> PH</a:t>
            </a:r>
          </a:p>
          <a:p>
            <a:pPr lvl="1"/>
            <a:r>
              <a:rPr lang="en-US" dirty="0"/>
              <a:t>Sodium </a:t>
            </a:r>
            <a:r>
              <a:rPr lang="en-US" dirty="0" err="1"/>
              <a:t>Bicarbanate</a:t>
            </a:r>
            <a:r>
              <a:rPr lang="en-US" dirty="0"/>
              <a:t> will raise your mash PH.</a:t>
            </a:r>
          </a:p>
        </p:txBody>
      </p:sp>
    </p:spTree>
    <p:extLst>
      <p:ext uri="{BB962C8B-B14F-4D97-AF65-F5344CB8AC3E}">
        <p14:creationId xmlns:p14="http://schemas.microsoft.com/office/powerpoint/2010/main" val="162752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Water</a:t>
            </a:r>
          </a:p>
          <a:p>
            <a:pPr lvl="1"/>
            <a:r>
              <a:rPr lang="en-US" dirty="0"/>
              <a:t>Grain</a:t>
            </a:r>
          </a:p>
          <a:p>
            <a:pPr lvl="1"/>
            <a:r>
              <a:rPr lang="en-US" dirty="0"/>
              <a:t>Yeast</a:t>
            </a:r>
          </a:p>
          <a:p>
            <a:pPr lvl="1"/>
            <a:r>
              <a:rPr lang="en-US" dirty="0"/>
              <a:t>Fermentation</a:t>
            </a:r>
          </a:p>
        </p:txBody>
      </p:sp>
    </p:spTree>
    <p:extLst>
      <p:ext uri="{BB962C8B-B14F-4D97-AF65-F5344CB8AC3E}">
        <p14:creationId xmlns:p14="http://schemas.microsoft.com/office/powerpoint/2010/main" val="213718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Fantasy Baseball Champion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 Year of Brewing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Beer.  (Not too cool for an IPA)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philschwan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/>
              <a:t>MCSE: Enterprise Devices &amp; Apps, Mobility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/>
              <a:t>Almost 20 years desktop engineering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Running and Brewing FTW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Phil Schwan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Prepare the water in advance. </a:t>
            </a:r>
          </a:p>
          <a:p>
            <a:pPr lvl="1"/>
            <a:r>
              <a:rPr lang="en-US" dirty="0"/>
              <a:t>Bypass your water softener.</a:t>
            </a:r>
          </a:p>
          <a:p>
            <a:pPr lvl="1"/>
            <a:r>
              <a:rPr lang="en-US" dirty="0"/>
              <a:t>Chlorine tastes bad.  Leave it out over night to rid yourself of that trash.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Brewing Tips and Tricks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do I not screw this up?</a:t>
            </a:r>
          </a:p>
        </p:txBody>
      </p:sp>
    </p:spTree>
    <p:extLst>
      <p:ext uri="{BB962C8B-B14F-4D97-AF65-F5344CB8AC3E}">
        <p14:creationId xmlns:p14="http://schemas.microsoft.com/office/powerpoint/2010/main" val="306675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Brewing Automation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- Intoxication of Things?</a:t>
            </a:r>
          </a:p>
        </p:txBody>
      </p:sp>
    </p:spTree>
    <p:extLst>
      <p:ext uri="{BB962C8B-B14F-4D97-AF65-F5344CB8AC3E}">
        <p14:creationId xmlns:p14="http://schemas.microsoft.com/office/powerpoint/2010/main" val="583644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36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brew?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one brew?</a:t>
            </a:r>
          </a:p>
          <a:p>
            <a:endParaRPr lang="en-US" dirty="0"/>
          </a:p>
          <a:p>
            <a:r>
              <a:rPr lang="en-US" dirty="0"/>
              <a:t>What do you need?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72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-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“This was actually good.”</a:t>
            </a:r>
          </a:p>
          <a:p>
            <a:endParaRPr lang="en-US" dirty="0"/>
          </a:p>
          <a:p>
            <a:r>
              <a:rPr lang="en-US" dirty="0"/>
              <a:t>You can make good beer.  It is easy.  Great beer?  Not so easy.</a:t>
            </a:r>
          </a:p>
          <a:p>
            <a:endParaRPr lang="en-US" dirty="0"/>
          </a:p>
          <a:p>
            <a:r>
              <a:rPr lang="en-US" dirty="0"/>
              <a:t>You are unlikely to save money, at least at first.</a:t>
            </a:r>
          </a:p>
          <a:p>
            <a:endParaRPr lang="en-US" dirty="0"/>
          </a:p>
          <a:p>
            <a:r>
              <a:rPr lang="en-US" dirty="0"/>
              <a:t>Lager vs. Ale</a:t>
            </a:r>
          </a:p>
          <a:p>
            <a:pPr marL="457200" lvl="1" indent="0">
              <a:buNone/>
            </a:pPr>
            <a:r>
              <a:rPr lang="en-US" dirty="0"/>
              <a:t>You will be brewing an Ale when you first start.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4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-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makes a good brewer?</a:t>
            </a:r>
          </a:p>
          <a:p>
            <a:pPr lvl="1"/>
            <a:r>
              <a:rPr lang="en-US" dirty="0"/>
              <a:t>Likes good beer</a:t>
            </a:r>
          </a:p>
          <a:p>
            <a:pPr lvl="1"/>
            <a:r>
              <a:rPr lang="en-US" dirty="0"/>
              <a:t>Likes a good detailed process</a:t>
            </a:r>
          </a:p>
          <a:p>
            <a:pPr lvl="1"/>
            <a:r>
              <a:rPr lang="en-US" dirty="0"/>
              <a:t>Likes analytics</a:t>
            </a:r>
          </a:p>
          <a:p>
            <a:pPr lvl="1"/>
            <a:r>
              <a:rPr lang="en-US" dirty="0"/>
              <a:t>Has patience</a:t>
            </a:r>
          </a:p>
          <a:p>
            <a:pPr lvl="1"/>
            <a:r>
              <a:rPr lang="en-US" dirty="0"/>
              <a:t>Being a clean freak helps.</a:t>
            </a:r>
          </a:p>
        </p:txBody>
      </p:sp>
    </p:spTree>
    <p:extLst>
      <p:ext uri="{BB962C8B-B14F-4D97-AF65-F5344CB8AC3E}">
        <p14:creationId xmlns:p14="http://schemas.microsoft.com/office/powerpoint/2010/main" val="40807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-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over do it on the equipment</a:t>
            </a:r>
          </a:p>
          <a:p>
            <a:endParaRPr lang="en-US" dirty="0"/>
          </a:p>
          <a:p>
            <a:r>
              <a:rPr lang="en-US" dirty="0"/>
              <a:t>Start Small</a:t>
            </a:r>
          </a:p>
          <a:p>
            <a:endParaRPr lang="en-US" dirty="0"/>
          </a:p>
          <a:p>
            <a:r>
              <a:rPr lang="en-US" dirty="0"/>
              <a:t>Keep it simple!  SMASH</a:t>
            </a:r>
          </a:p>
        </p:txBody>
      </p:sp>
    </p:spTree>
    <p:extLst>
      <p:ext uri="{BB962C8B-B14F-4D97-AF65-F5344CB8AC3E}">
        <p14:creationId xmlns:p14="http://schemas.microsoft.com/office/powerpoint/2010/main" val="115428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Brewing 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this all work?</a:t>
            </a:r>
          </a:p>
        </p:txBody>
      </p:sp>
    </p:spTree>
    <p:extLst>
      <p:ext uri="{BB962C8B-B14F-4D97-AF65-F5344CB8AC3E}">
        <p14:creationId xmlns:p14="http://schemas.microsoft.com/office/powerpoint/2010/main" val="211738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Brewing Methods</a:t>
            </a:r>
          </a:p>
          <a:p>
            <a:pPr lvl="1"/>
            <a:r>
              <a:rPr lang="en-US" dirty="0"/>
              <a:t>All Grain vs Extract</a:t>
            </a:r>
          </a:p>
          <a:p>
            <a:endParaRPr lang="en-US" dirty="0"/>
          </a:p>
          <a:p>
            <a:r>
              <a:rPr lang="en-US" dirty="0"/>
              <a:t>How to Brew</a:t>
            </a:r>
          </a:p>
          <a:p>
            <a:pPr marL="0" indent="0">
              <a:buNone/>
            </a:pPr>
            <a:r>
              <a:rPr lang="en-US" dirty="0"/>
              <a:t>	1. Extract Sugar From Grain using hot water  to make wort.  (Mash)</a:t>
            </a:r>
          </a:p>
          <a:p>
            <a:pPr marL="0" indent="0">
              <a:buNone/>
            </a:pPr>
            <a:r>
              <a:rPr lang="en-US" dirty="0"/>
              <a:t>	2. Boil the wort for an hour.  Add hops occasionally.</a:t>
            </a:r>
          </a:p>
          <a:p>
            <a:pPr marL="0" indent="0">
              <a:buNone/>
            </a:pPr>
            <a:r>
              <a:rPr lang="en-US" dirty="0"/>
              <a:t>	3. Cool the boiled wort.</a:t>
            </a:r>
          </a:p>
          <a:p>
            <a:pPr marL="0" indent="0">
              <a:buNone/>
            </a:pPr>
            <a:r>
              <a:rPr lang="en-US" dirty="0"/>
              <a:t>	4. Add yeast and store for 3+ weeks.</a:t>
            </a:r>
          </a:p>
          <a:p>
            <a:pPr marL="0" indent="0">
              <a:buNone/>
            </a:pPr>
            <a:r>
              <a:rPr lang="en-US" dirty="0"/>
              <a:t>	5. Bottle if needed.</a:t>
            </a:r>
          </a:p>
        </p:txBody>
      </p:sp>
    </p:spTree>
    <p:extLst>
      <p:ext uri="{BB962C8B-B14F-4D97-AF65-F5344CB8AC3E}">
        <p14:creationId xmlns:p14="http://schemas.microsoft.com/office/powerpoint/2010/main" val="18435249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MMS 2017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363AD9"/>
      </a:hlink>
      <a:folHlink>
        <a:srgbClr val="363AD9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7 Template-test3" id="{87F1F9B2-2FC9-4388-8267-FB97D2019E03}" vid="{503A22AB-446A-4A12-9D59-F9B6BA8CE8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MDT - Malt Deployment Toolkit</Template>
  <TotalTime>947</TotalTime>
  <Words>1085</Words>
  <Application>Microsoft Office PowerPoint</Application>
  <PresentationFormat>Widescreen</PresentationFormat>
  <Paragraphs>242</Paragraphs>
  <Slides>41</Slides>
  <Notes>41</Notes>
  <HiddenSlides>17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Courier New</vt:lpstr>
      <vt:lpstr>Segoe UI</vt:lpstr>
      <vt:lpstr>Segoe UI Light</vt:lpstr>
      <vt:lpstr>Segoe UI Semibold</vt:lpstr>
      <vt:lpstr>Wingdings 3</vt:lpstr>
      <vt:lpstr>Slice</vt:lpstr>
      <vt:lpstr>MDT – Malt deployment toolkit</vt:lpstr>
      <vt:lpstr>PowerPoint Presentation</vt:lpstr>
      <vt:lpstr>agenda</vt:lpstr>
      <vt:lpstr>agenda</vt:lpstr>
      <vt:lpstr>Getting started - Expectations</vt:lpstr>
      <vt:lpstr>Getting started - WHY</vt:lpstr>
      <vt:lpstr>Getting started - TIPS</vt:lpstr>
      <vt:lpstr>Brewing Basics</vt:lpstr>
      <vt:lpstr>Brewing Basics</vt:lpstr>
      <vt:lpstr>BREW DAY!!</vt:lpstr>
      <vt:lpstr>Brew Day Tips</vt:lpstr>
      <vt:lpstr>The night before (WATER PREP)</vt:lpstr>
      <vt:lpstr>The Mash (Extracting Sugar FROM GRAINS)</vt:lpstr>
      <vt:lpstr>The Mash (Continued)</vt:lpstr>
      <vt:lpstr>starting The Mash - WATER</vt:lpstr>
      <vt:lpstr>Adding grain to the Water</vt:lpstr>
      <vt:lpstr>Advanced Mash - PH</vt:lpstr>
      <vt:lpstr>The Boil</vt:lpstr>
      <vt:lpstr>PowerPoint Presentation</vt:lpstr>
      <vt:lpstr>PowerPoint Presentation</vt:lpstr>
      <vt:lpstr>Brewing Tips and Tricks</vt:lpstr>
      <vt:lpstr>Brewing Automation</vt:lpstr>
      <vt:lpstr>PowerPoint Presentation</vt:lpstr>
      <vt:lpstr>PowerPoint Presentation</vt:lpstr>
      <vt:lpstr>agenda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MDT – Malt deployment toolkit</dc:title>
  <dc:creator>Phil Schwan</dc:creator>
  <cp:keywords>No Restrictions, Medtronic Controlled</cp:keywords>
  <cp:lastModifiedBy>Bainbridge, Frederick</cp:lastModifiedBy>
  <cp:revision>22</cp:revision>
  <dcterms:created xsi:type="dcterms:W3CDTF">2017-03-09T18:34:05Z</dcterms:created>
  <dcterms:modified xsi:type="dcterms:W3CDTF">2017-04-14T03:03:04Z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Sublabels">
    <vt:lpwstr/>
  </property>
  <property fmtid="{D5CDD505-2E9C-101B-9397-08002B2CF9AE}" pid="6" name="Classification">
    <vt:lpwstr>MedtronicControlled</vt:lpwstr>
  </property>
</Properties>
</file>