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57" r:id="rId3"/>
    <p:sldId id="258" r:id="rId4"/>
    <p:sldId id="303" r:id="rId5"/>
    <p:sldId id="304" r:id="rId6"/>
    <p:sldId id="281" r:id="rId7"/>
    <p:sldId id="297" r:id="rId8"/>
    <p:sldId id="291" r:id="rId9"/>
    <p:sldId id="298" r:id="rId10"/>
    <p:sldId id="293" r:id="rId11"/>
    <p:sldId id="292" r:id="rId12"/>
    <p:sldId id="282" r:id="rId13"/>
    <p:sldId id="280" r:id="rId14"/>
    <p:sldId id="300" r:id="rId15"/>
    <p:sldId id="299" r:id="rId16"/>
    <p:sldId id="290" r:id="rId17"/>
    <p:sldId id="283" r:id="rId18"/>
    <p:sldId id="305" r:id="rId19"/>
    <p:sldId id="289" r:id="rId20"/>
    <p:sldId id="296" r:id="rId21"/>
    <p:sldId id="287" r:id="rId22"/>
    <p:sldId id="294" r:id="rId23"/>
    <p:sldId id="302" r:id="rId24"/>
    <p:sldId id="286" r:id="rId25"/>
    <p:sldId id="295" r:id="rId26"/>
    <p:sldId id="301" r:id="rId27"/>
    <p:sldId id="259" r:id="rId28"/>
    <p:sldId id="279" r:id="rId29"/>
    <p:sldId id="260" r:id="rId30"/>
    <p:sldId id="278"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303"/>
            <p14:sldId id="304"/>
            <p14:sldId id="281"/>
            <p14:sldId id="297"/>
            <p14:sldId id="291"/>
            <p14:sldId id="298"/>
            <p14:sldId id="293"/>
            <p14:sldId id="292"/>
            <p14:sldId id="282"/>
            <p14:sldId id="280"/>
            <p14:sldId id="300"/>
            <p14:sldId id="299"/>
            <p14:sldId id="290"/>
            <p14:sldId id="283"/>
            <p14:sldId id="305"/>
            <p14:sldId id="289"/>
            <p14:sldId id="296"/>
            <p14:sldId id="287"/>
            <p14:sldId id="294"/>
            <p14:sldId id="302"/>
            <p14:sldId id="286"/>
            <p14:sldId id="295"/>
            <p14:sldId id="301"/>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98" d="100"/>
          <a:sy n="98" d="100"/>
        </p:scale>
        <p:origin x="1014" y="66"/>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4/17/2017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188180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can either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insight into whether or nothing application will work on your windows 10 upgrade or servicing.</a:t>
            </a:r>
          </a:p>
          <a:p>
            <a:r>
              <a:rPr lang="en-US" baseline="0" dirty="0"/>
              <a:t>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109225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endParaRPr lang="en-US" baseline="0" dirty="0"/>
          </a:p>
          <a:p>
            <a:r>
              <a:rPr lang="en-US" dirty="0"/>
              <a:t>In</a:t>
            </a:r>
            <a:r>
              <a:rPr lang="en-US" baseline="0" dirty="0"/>
              <a:t> place upgrades do actually work.  It’s a brave new world.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385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24</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25</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26</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a:t>
            </a:r>
            <a:r>
              <a:rPr lang="en-US" baseline="0" dirty="0"/>
              <a:t> has done in place upgrades?  How many?  What’s your feedback?  What surprised you?  What were blockers?</a:t>
            </a:r>
          </a:p>
          <a:p>
            <a:r>
              <a:rPr lang="en-US" baseline="0" dirty="0"/>
              <a:t>If you are updating a device with disconnected peripheral devices, be aware those drivers will not be present after the upgrade.  You can mitigate a lot of this by using the latest win10 release and the latest CU.</a:t>
            </a:r>
          </a:p>
          <a:p>
            <a:r>
              <a:rPr lang="en-US" baseline="0" dirty="0"/>
              <a:t>When offline servicing your upgrade image, be sure to delete the </a:t>
            </a:r>
            <a:r>
              <a:rPr lang="en-US" baseline="0" dirty="0" err="1"/>
              <a:t>install.wim.bak</a:t>
            </a:r>
            <a:r>
              <a:rPr lang="en-US" baseline="0" dirty="0"/>
              <a:t> file.  It isn’t needed and is huge.</a:t>
            </a:r>
          </a:p>
          <a:p>
            <a:r>
              <a:rPr lang="en-US" baseline="0" dirty="0"/>
              <a:t>Identify your blockers early and get your collections made in </a:t>
            </a:r>
            <a:r>
              <a:rPr lang="en-US" baseline="0" dirty="0" err="1"/>
              <a:t>configmgr</a:t>
            </a:r>
            <a:r>
              <a:rPr lang="en-US" baseline="0" dirty="0"/>
              <a:t>.  Use these collections as exclusions when deploying the task sequence as available.  Do you have a UEFI and </a:t>
            </a:r>
            <a:r>
              <a:rPr lang="en-US" baseline="0" dirty="0" err="1"/>
              <a:t>Secureboot</a:t>
            </a:r>
            <a:r>
              <a:rPr lang="en-US" baseline="0" dirty="0"/>
              <a:t> requirement?  Ram, HD space, etc.  Most of your application issues are going to be non-technical, but you still have to prepare for them if you want success.</a:t>
            </a:r>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47652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2438063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3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 Type="http://schemas.openxmlformats.org/officeDocument/2006/relationships/image" Target="../media/image61.png"/><Relationship Id="rId21" Type="http://schemas.openxmlformats.org/officeDocument/2006/relationships/image" Target="../media/image79.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2" Type="http://schemas.openxmlformats.org/officeDocument/2006/relationships/image" Target="../media/image60.png"/><Relationship Id="rId16" Type="http://schemas.openxmlformats.org/officeDocument/2006/relationships/image" Target="../media/image74.png"/><Relationship Id="rId20" Type="http://schemas.openxmlformats.org/officeDocument/2006/relationships/image" Target="../media/image78.png"/><Relationship Id="rId29"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9.png"/><Relationship Id="rId24" Type="http://schemas.openxmlformats.org/officeDocument/2006/relationships/image" Target="../media/image82.png"/><Relationship Id="rId5" Type="http://schemas.openxmlformats.org/officeDocument/2006/relationships/image" Target="../media/image63.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s>
</file>

<file path=ppt/slides/_rels/slide3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png"/><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18" Type="http://schemas.openxmlformats.org/officeDocument/2006/relationships/image" Target="../media/image132.png"/><Relationship Id="rId26" Type="http://schemas.openxmlformats.org/officeDocument/2006/relationships/image" Target="../media/image140.png"/><Relationship Id="rId3" Type="http://schemas.openxmlformats.org/officeDocument/2006/relationships/image" Target="../media/image117.png"/><Relationship Id="rId21" Type="http://schemas.openxmlformats.org/officeDocument/2006/relationships/image" Target="../media/image135.png"/><Relationship Id="rId7" Type="http://schemas.openxmlformats.org/officeDocument/2006/relationships/image" Target="../media/image121.png"/><Relationship Id="rId12" Type="http://schemas.openxmlformats.org/officeDocument/2006/relationships/image" Target="../media/image126.png"/><Relationship Id="rId17" Type="http://schemas.openxmlformats.org/officeDocument/2006/relationships/image" Target="../media/image131.png"/><Relationship Id="rId25" Type="http://schemas.openxmlformats.org/officeDocument/2006/relationships/image" Target="../media/image139.png"/><Relationship Id="rId2" Type="http://schemas.openxmlformats.org/officeDocument/2006/relationships/image" Target="../media/image116.png"/><Relationship Id="rId16" Type="http://schemas.openxmlformats.org/officeDocument/2006/relationships/image" Target="../media/image130.png"/><Relationship Id="rId20"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25.png"/><Relationship Id="rId24" Type="http://schemas.openxmlformats.org/officeDocument/2006/relationships/image" Target="../media/image138.png"/><Relationship Id="rId5" Type="http://schemas.openxmlformats.org/officeDocument/2006/relationships/image" Target="../media/image119.png"/><Relationship Id="rId15" Type="http://schemas.openxmlformats.org/officeDocument/2006/relationships/image" Target="../media/image129.png"/><Relationship Id="rId23" Type="http://schemas.openxmlformats.org/officeDocument/2006/relationships/image" Target="../media/image137.png"/><Relationship Id="rId28" Type="http://schemas.openxmlformats.org/officeDocument/2006/relationships/image" Target="../media/image142.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 Id="rId22" Type="http://schemas.openxmlformats.org/officeDocument/2006/relationships/image" Target="../media/image136.png"/><Relationship Id="rId27" Type="http://schemas.openxmlformats.org/officeDocument/2006/relationships/image" Target="../media/image141.png"/></Relationships>
</file>

<file path=ppt/slides/_rels/slide41.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4.png"/><Relationship Id="rId18" Type="http://schemas.openxmlformats.org/officeDocument/2006/relationships/image" Target="../media/image159.png"/><Relationship Id="rId26" Type="http://schemas.openxmlformats.org/officeDocument/2006/relationships/image" Target="../media/image167.png"/><Relationship Id="rId3" Type="http://schemas.openxmlformats.org/officeDocument/2006/relationships/image" Target="../media/image144.png"/><Relationship Id="rId21" Type="http://schemas.openxmlformats.org/officeDocument/2006/relationships/image" Target="../media/image162.png"/><Relationship Id="rId7" Type="http://schemas.openxmlformats.org/officeDocument/2006/relationships/image" Target="../media/image148.png"/><Relationship Id="rId12" Type="http://schemas.openxmlformats.org/officeDocument/2006/relationships/image" Target="../media/image153.png"/><Relationship Id="rId17" Type="http://schemas.openxmlformats.org/officeDocument/2006/relationships/image" Target="../media/image158.png"/><Relationship Id="rId25" Type="http://schemas.openxmlformats.org/officeDocument/2006/relationships/image" Target="../media/image166.png"/><Relationship Id="rId2" Type="http://schemas.openxmlformats.org/officeDocument/2006/relationships/image" Target="../media/image143.png"/><Relationship Id="rId16" Type="http://schemas.openxmlformats.org/officeDocument/2006/relationships/image" Target="../media/image157.png"/><Relationship Id="rId20"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47.png"/><Relationship Id="rId11" Type="http://schemas.openxmlformats.org/officeDocument/2006/relationships/image" Target="../media/image152.png"/><Relationship Id="rId24" Type="http://schemas.openxmlformats.org/officeDocument/2006/relationships/image" Target="../media/image165.png"/><Relationship Id="rId5" Type="http://schemas.openxmlformats.org/officeDocument/2006/relationships/image" Target="../media/image146.png"/><Relationship Id="rId15" Type="http://schemas.openxmlformats.org/officeDocument/2006/relationships/image" Target="../media/image156.png"/><Relationship Id="rId23" Type="http://schemas.openxmlformats.org/officeDocument/2006/relationships/image" Target="../media/image164.png"/><Relationship Id="rId28" Type="http://schemas.openxmlformats.org/officeDocument/2006/relationships/image" Target="../media/image169.png"/><Relationship Id="rId10" Type="http://schemas.openxmlformats.org/officeDocument/2006/relationships/image" Target="../media/image151.png"/><Relationship Id="rId19" Type="http://schemas.openxmlformats.org/officeDocument/2006/relationships/image" Target="../media/image160.png"/><Relationship Id="rId4" Type="http://schemas.openxmlformats.org/officeDocument/2006/relationships/image" Target="../media/image145.png"/><Relationship Id="rId9" Type="http://schemas.openxmlformats.org/officeDocument/2006/relationships/image" Target="../media/image150.png"/><Relationship Id="rId14" Type="http://schemas.openxmlformats.org/officeDocument/2006/relationships/image" Target="../media/image155.png"/><Relationship Id="rId22" Type="http://schemas.openxmlformats.org/officeDocument/2006/relationships/image" Target="../media/image163.png"/><Relationship Id="rId27" Type="http://schemas.openxmlformats.org/officeDocument/2006/relationships/image" Target="../media/image168.png"/></Relationships>
</file>

<file path=ppt/slides/_rels/slide42.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1.png"/><Relationship Id="rId18" Type="http://schemas.openxmlformats.org/officeDocument/2006/relationships/image" Target="../media/image186.png"/><Relationship Id="rId26" Type="http://schemas.openxmlformats.org/officeDocument/2006/relationships/image" Target="../media/image194.png"/><Relationship Id="rId3" Type="http://schemas.openxmlformats.org/officeDocument/2006/relationships/image" Target="../media/image171.png"/><Relationship Id="rId21" Type="http://schemas.openxmlformats.org/officeDocument/2006/relationships/image" Target="../media/image189.png"/><Relationship Id="rId7" Type="http://schemas.openxmlformats.org/officeDocument/2006/relationships/image" Target="../media/image175.png"/><Relationship Id="rId12" Type="http://schemas.openxmlformats.org/officeDocument/2006/relationships/image" Target="../media/image180.png"/><Relationship Id="rId17" Type="http://schemas.openxmlformats.org/officeDocument/2006/relationships/image" Target="../media/image185.png"/><Relationship Id="rId25" Type="http://schemas.openxmlformats.org/officeDocument/2006/relationships/image" Target="../media/image193.png"/><Relationship Id="rId2" Type="http://schemas.openxmlformats.org/officeDocument/2006/relationships/image" Target="../media/image170.png"/><Relationship Id="rId16" Type="http://schemas.openxmlformats.org/officeDocument/2006/relationships/image" Target="../media/image184.png"/><Relationship Id="rId20" Type="http://schemas.openxmlformats.org/officeDocument/2006/relationships/image" Target="../media/image188.png"/><Relationship Id="rId1" Type="http://schemas.openxmlformats.org/officeDocument/2006/relationships/slideLayout" Target="../slideLayouts/slideLayout7.xml"/><Relationship Id="rId6" Type="http://schemas.openxmlformats.org/officeDocument/2006/relationships/image" Target="../media/image174.png"/><Relationship Id="rId11" Type="http://schemas.openxmlformats.org/officeDocument/2006/relationships/image" Target="../media/image179.png"/><Relationship Id="rId24" Type="http://schemas.openxmlformats.org/officeDocument/2006/relationships/image" Target="../media/image192.png"/><Relationship Id="rId5" Type="http://schemas.openxmlformats.org/officeDocument/2006/relationships/image" Target="../media/image173.png"/><Relationship Id="rId15" Type="http://schemas.openxmlformats.org/officeDocument/2006/relationships/image" Target="../media/image183.png"/><Relationship Id="rId23" Type="http://schemas.openxmlformats.org/officeDocument/2006/relationships/image" Target="../media/image191.png"/><Relationship Id="rId28" Type="http://schemas.openxmlformats.org/officeDocument/2006/relationships/image" Target="../media/image196.png"/><Relationship Id="rId10" Type="http://schemas.openxmlformats.org/officeDocument/2006/relationships/image" Target="../media/image178.png"/><Relationship Id="rId19" Type="http://schemas.openxmlformats.org/officeDocument/2006/relationships/image" Target="../media/image187.png"/><Relationship Id="rId4" Type="http://schemas.openxmlformats.org/officeDocument/2006/relationships/image" Target="../media/image172.png"/><Relationship Id="rId9" Type="http://schemas.openxmlformats.org/officeDocument/2006/relationships/image" Target="../media/image177.png"/><Relationship Id="rId14" Type="http://schemas.openxmlformats.org/officeDocument/2006/relationships/image" Target="../media/image182.png"/><Relationship Id="rId22" Type="http://schemas.openxmlformats.org/officeDocument/2006/relationships/image" Target="../media/image190.png"/><Relationship Id="rId27" Type="http://schemas.openxmlformats.org/officeDocument/2006/relationships/image" Target="../media/image195.png"/></Relationships>
</file>

<file path=ppt/slides/_rels/slide43.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image" Target="../media/image208.png"/><Relationship Id="rId18" Type="http://schemas.openxmlformats.org/officeDocument/2006/relationships/image" Target="../media/image213.png"/><Relationship Id="rId26" Type="http://schemas.openxmlformats.org/officeDocument/2006/relationships/image" Target="../media/image221.png"/><Relationship Id="rId3" Type="http://schemas.openxmlformats.org/officeDocument/2006/relationships/image" Target="../media/image198.png"/><Relationship Id="rId21" Type="http://schemas.openxmlformats.org/officeDocument/2006/relationships/image" Target="../media/image216.png"/><Relationship Id="rId7" Type="http://schemas.openxmlformats.org/officeDocument/2006/relationships/image" Target="../media/image202.png"/><Relationship Id="rId12" Type="http://schemas.openxmlformats.org/officeDocument/2006/relationships/image" Target="../media/image207.png"/><Relationship Id="rId17" Type="http://schemas.openxmlformats.org/officeDocument/2006/relationships/image" Target="../media/image212.png"/><Relationship Id="rId25" Type="http://schemas.openxmlformats.org/officeDocument/2006/relationships/image" Target="../media/image220.png"/><Relationship Id="rId2" Type="http://schemas.openxmlformats.org/officeDocument/2006/relationships/image" Target="../media/image197.png"/><Relationship Id="rId16" Type="http://schemas.openxmlformats.org/officeDocument/2006/relationships/image" Target="../media/image211.png"/><Relationship Id="rId20" Type="http://schemas.openxmlformats.org/officeDocument/2006/relationships/image" Target="../media/image215.png"/><Relationship Id="rId1" Type="http://schemas.openxmlformats.org/officeDocument/2006/relationships/slideLayout" Target="../slideLayouts/slideLayout7.xml"/><Relationship Id="rId6" Type="http://schemas.openxmlformats.org/officeDocument/2006/relationships/image" Target="../media/image201.png"/><Relationship Id="rId11" Type="http://schemas.openxmlformats.org/officeDocument/2006/relationships/image" Target="../media/image206.png"/><Relationship Id="rId24" Type="http://schemas.openxmlformats.org/officeDocument/2006/relationships/image" Target="../media/image219.png"/><Relationship Id="rId5" Type="http://schemas.openxmlformats.org/officeDocument/2006/relationships/image" Target="../media/image200.png"/><Relationship Id="rId15" Type="http://schemas.openxmlformats.org/officeDocument/2006/relationships/image" Target="../media/image210.png"/><Relationship Id="rId23" Type="http://schemas.openxmlformats.org/officeDocument/2006/relationships/image" Target="../media/image218.png"/><Relationship Id="rId28" Type="http://schemas.openxmlformats.org/officeDocument/2006/relationships/image" Target="../media/image223.png"/><Relationship Id="rId10" Type="http://schemas.openxmlformats.org/officeDocument/2006/relationships/image" Target="../media/image205.png"/><Relationship Id="rId19" Type="http://schemas.openxmlformats.org/officeDocument/2006/relationships/image" Target="../media/image214.png"/><Relationship Id="rId4" Type="http://schemas.openxmlformats.org/officeDocument/2006/relationships/image" Target="../media/image199.png"/><Relationship Id="rId9" Type="http://schemas.openxmlformats.org/officeDocument/2006/relationships/image" Target="../media/image204.png"/><Relationship Id="rId14" Type="http://schemas.openxmlformats.org/officeDocument/2006/relationships/image" Target="../media/image209.png"/><Relationship Id="rId22" Type="http://schemas.openxmlformats.org/officeDocument/2006/relationships/image" Target="../media/image217.png"/><Relationship Id="rId27" Type="http://schemas.openxmlformats.org/officeDocument/2006/relationships/image" Target="../media/image222.png"/></Relationships>
</file>

<file path=ppt/slides/_rels/slide44.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35.png"/><Relationship Id="rId18" Type="http://schemas.openxmlformats.org/officeDocument/2006/relationships/image" Target="../media/image240.png"/><Relationship Id="rId3" Type="http://schemas.openxmlformats.org/officeDocument/2006/relationships/image" Target="../media/image225.png"/><Relationship Id="rId21" Type="http://schemas.openxmlformats.org/officeDocument/2006/relationships/image" Target="../media/image243.png"/><Relationship Id="rId7" Type="http://schemas.openxmlformats.org/officeDocument/2006/relationships/image" Target="../media/image229.png"/><Relationship Id="rId12" Type="http://schemas.openxmlformats.org/officeDocument/2006/relationships/image" Target="../media/image234.png"/><Relationship Id="rId17" Type="http://schemas.openxmlformats.org/officeDocument/2006/relationships/image" Target="../media/image239.png"/><Relationship Id="rId2" Type="http://schemas.openxmlformats.org/officeDocument/2006/relationships/image" Target="../media/image224.png"/><Relationship Id="rId16" Type="http://schemas.openxmlformats.org/officeDocument/2006/relationships/image" Target="../media/image238.png"/><Relationship Id="rId20" Type="http://schemas.openxmlformats.org/officeDocument/2006/relationships/image" Target="../media/image242.png"/><Relationship Id="rId1" Type="http://schemas.openxmlformats.org/officeDocument/2006/relationships/slideLayout" Target="../slideLayouts/slideLayout7.xml"/><Relationship Id="rId6" Type="http://schemas.openxmlformats.org/officeDocument/2006/relationships/image" Target="../media/image228.png"/><Relationship Id="rId11" Type="http://schemas.openxmlformats.org/officeDocument/2006/relationships/image" Target="../media/image233.png"/><Relationship Id="rId5" Type="http://schemas.openxmlformats.org/officeDocument/2006/relationships/image" Target="../media/image227.png"/><Relationship Id="rId15" Type="http://schemas.openxmlformats.org/officeDocument/2006/relationships/image" Target="../media/image237.png"/><Relationship Id="rId23" Type="http://schemas.openxmlformats.org/officeDocument/2006/relationships/image" Target="../media/image245.png"/><Relationship Id="rId10" Type="http://schemas.openxmlformats.org/officeDocument/2006/relationships/image" Target="../media/image232.png"/><Relationship Id="rId19" Type="http://schemas.openxmlformats.org/officeDocument/2006/relationships/image" Target="../media/image241.png"/><Relationship Id="rId4" Type="http://schemas.openxmlformats.org/officeDocument/2006/relationships/image" Target="../media/image226.png"/><Relationship Id="rId9" Type="http://schemas.openxmlformats.org/officeDocument/2006/relationships/image" Target="../media/image231.png"/><Relationship Id="rId14" Type="http://schemas.openxmlformats.org/officeDocument/2006/relationships/image" Target="../media/image236.png"/><Relationship Id="rId22" Type="http://schemas.openxmlformats.org/officeDocument/2006/relationships/image" Target="../media/image244.png"/></Relationships>
</file>

<file path=ppt/slides/_rels/slide45.xml.rels><?xml version="1.0" encoding="UTF-8" standalone="yes"?>
<Relationships xmlns="http://schemas.openxmlformats.org/package/2006/relationships"><Relationship Id="rId8" Type="http://schemas.openxmlformats.org/officeDocument/2006/relationships/image" Target="../media/image252.png"/><Relationship Id="rId13" Type="http://schemas.openxmlformats.org/officeDocument/2006/relationships/image" Target="../media/image257.png"/><Relationship Id="rId3" Type="http://schemas.openxmlformats.org/officeDocument/2006/relationships/image" Target="../media/image247.png"/><Relationship Id="rId7" Type="http://schemas.openxmlformats.org/officeDocument/2006/relationships/image" Target="../media/image251.png"/><Relationship Id="rId12" Type="http://schemas.openxmlformats.org/officeDocument/2006/relationships/image" Target="../media/image256.png"/><Relationship Id="rId2" Type="http://schemas.openxmlformats.org/officeDocument/2006/relationships/image" Target="../media/image246.png"/><Relationship Id="rId16" Type="http://schemas.openxmlformats.org/officeDocument/2006/relationships/image" Target="../media/image260.png"/><Relationship Id="rId1" Type="http://schemas.openxmlformats.org/officeDocument/2006/relationships/slideLayout" Target="../slideLayouts/slideLayout7.xml"/><Relationship Id="rId6" Type="http://schemas.openxmlformats.org/officeDocument/2006/relationships/image" Target="../media/image250.png"/><Relationship Id="rId11" Type="http://schemas.openxmlformats.org/officeDocument/2006/relationships/image" Target="../media/image255.png"/><Relationship Id="rId5" Type="http://schemas.openxmlformats.org/officeDocument/2006/relationships/image" Target="../media/image249.png"/><Relationship Id="rId15" Type="http://schemas.openxmlformats.org/officeDocument/2006/relationships/image" Target="../media/image259.png"/><Relationship Id="rId10" Type="http://schemas.openxmlformats.org/officeDocument/2006/relationships/image" Target="../media/image254.png"/><Relationship Id="rId4" Type="http://schemas.openxmlformats.org/officeDocument/2006/relationships/image" Target="../media/image248.png"/><Relationship Id="rId9" Type="http://schemas.openxmlformats.org/officeDocument/2006/relationships/image" Target="../media/image253.png"/><Relationship Id="rId14" Type="http://schemas.openxmlformats.org/officeDocument/2006/relationships/image" Target="../media/image2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a:t>
            </a:r>
          </a:p>
          <a:p>
            <a:pPr marL="457200" lvl="1" indent="0">
              <a:buNone/>
            </a:pPr>
            <a:r>
              <a:rPr lang="en-US" dirty="0"/>
              <a:t>	Microsoft Office, NI and other multi app suites shows as one item in WU.</a:t>
            </a:r>
          </a:p>
          <a:p>
            <a:pPr marL="457200" lvl="1" indent="0">
              <a:buNone/>
            </a:pPr>
            <a:r>
              <a:rPr lang="en-US" dirty="0"/>
              <a:t>	Windows Upgrade Readiness may finds things that </a:t>
            </a:r>
            <a:r>
              <a:rPr lang="en-US" dirty="0" err="1"/>
              <a:t>ConfigMgr</a:t>
            </a:r>
            <a:r>
              <a:rPr lang="en-US" dirty="0"/>
              <a:t> did not.  </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847850"/>
            <a:ext cx="3228975" cy="3619500"/>
          </a:xfrm>
          <a:prstGeom prst="rect">
            <a:avLst/>
          </a:prstGeom>
        </p:spPr>
      </p:pic>
      <p:pic>
        <p:nvPicPr>
          <p:cNvPr id="4" name="Picture 3"/>
          <p:cNvPicPr>
            <a:picLocks noChangeAspect="1"/>
          </p:cNvPicPr>
          <p:nvPr/>
        </p:nvPicPr>
        <p:blipFill>
          <a:blip r:embed="rId4"/>
          <a:stretch>
            <a:fillRect/>
          </a:stretch>
        </p:blipFill>
        <p:spPr>
          <a:xfrm>
            <a:off x="4928679" y="3005847"/>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So much good data to get here…</a:t>
            </a:r>
          </a:p>
          <a:p>
            <a:pPr lvl="1"/>
            <a:r>
              <a:rPr lang="en-US" dirty="0"/>
              <a:t>List of applications in the environment</a:t>
            </a:r>
          </a:p>
          <a:p>
            <a:pPr lvl="2"/>
            <a:r>
              <a:rPr lang="en-US" dirty="0"/>
              <a:t>Install Count</a:t>
            </a:r>
          </a:p>
          <a:p>
            <a:pPr lvl="2"/>
            <a:r>
              <a:rPr lang="en-US" dirty="0"/>
              <a:t>What devices have the applications</a:t>
            </a:r>
          </a:p>
          <a:p>
            <a:pPr lvl="2"/>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application owner to validate. </a:t>
            </a:r>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lstStyle/>
          <a:p>
            <a:r>
              <a:rPr lang="en-US" dirty="0"/>
              <a:t>Hardware specific applications are likely going to be identified as blockers by Windows Upgrade Readiness.</a:t>
            </a:r>
          </a:p>
          <a:p>
            <a:pPr lvl="1"/>
            <a:r>
              <a:rPr lang="en-US" dirty="0"/>
              <a:t>i.e. </a:t>
            </a:r>
            <a:r>
              <a:rPr lang="en-US" dirty="0" err="1"/>
              <a:t>DisplayLink</a:t>
            </a:r>
            <a:r>
              <a:rPr lang="en-US" dirty="0"/>
              <a:t> and Bluetooth </a:t>
            </a:r>
          </a:p>
          <a:p>
            <a:pPr lvl="1"/>
            <a:r>
              <a:rPr lang="en-US" dirty="0"/>
              <a:t>Resolution?  Identify devices with legacy installations and upgrade them before doing the in place upgrade</a:t>
            </a:r>
            <a:r>
              <a:rPr lang="en-US"/>
              <a:t>.  You </a:t>
            </a:r>
            <a:r>
              <a:rPr lang="en-US" dirty="0"/>
              <a:t>should be doing this anyway, now is a good time to start.</a:t>
            </a:r>
          </a:p>
          <a:p>
            <a:pPr marL="457200" lvl="1" indent="0">
              <a:buNone/>
            </a:pPr>
            <a:endParaRPr lang="en-US" dirty="0"/>
          </a:p>
        </p:txBody>
      </p:sp>
    </p:spTree>
    <p:extLst>
      <p:ext uri="{BB962C8B-B14F-4D97-AF65-F5344CB8AC3E}">
        <p14:creationId xmlns:p14="http://schemas.microsoft.com/office/powerpoint/2010/main" val="105485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lstStyle/>
          <a:p>
            <a:pPr marL="1371600" lvl="3" indent="0">
              <a:buNone/>
            </a:pPr>
            <a:r>
              <a:rPr lang="en-US" dirty="0"/>
              <a:t>Upgrade Issues with a specific device</a:t>
            </a:r>
          </a:p>
          <a:p>
            <a:pPr marL="1371600" lvl="3"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1371600" lvl="3" indent="0">
              <a:buNone/>
            </a:pPr>
            <a:endParaRPr lang="en-US" dirty="0"/>
          </a:p>
          <a:p>
            <a:pPr marL="1371600" lvl="3" indent="0">
              <a:buNone/>
            </a:pPr>
            <a:r>
              <a:rPr lang="en-US" dirty="0"/>
              <a:t>Install Counts of Applications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1371600" lvl="3" indent="0">
              <a:buNone/>
            </a:pPr>
            <a:r>
              <a:rPr lang="en-US" dirty="0" err="1"/>
              <a:t>ssues</a:t>
            </a:r>
            <a:r>
              <a:rPr lang="en-US" dirty="0"/>
              <a:t>" | measure count() by </a:t>
            </a:r>
            <a:r>
              <a:rPr lang="en-US" dirty="0" err="1"/>
              <a:t>AppName</a:t>
            </a:r>
            <a:endParaRPr lang="en-US" dirty="0"/>
          </a:p>
          <a:p>
            <a:pPr marL="1371600" lvl="3" indent="0">
              <a:buNone/>
            </a:pPr>
            <a:endParaRPr lang="en-US" dirty="0"/>
          </a:p>
          <a:p>
            <a:pPr marL="1371600" lvl="3" indent="0">
              <a:buNone/>
            </a:pPr>
            <a:r>
              <a:rPr lang="en-US" dirty="0"/>
              <a:t>Count of Issues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1371600" lvl="3" indent="0">
              <a:buNone/>
            </a:pPr>
            <a:endParaRPr lang="en-US" dirty="0"/>
          </a:p>
          <a:p>
            <a:pPr marL="1371600" lvl="3" indent="0">
              <a:buNone/>
            </a:pPr>
            <a:r>
              <a:rPr lang="en-US" dirty="0"/>
              <a:t>Apps Blocking Upgrades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371600" lvl="3" indent="0">
              <a:buNone/>
            </a:pPr>
            <a:endParaRPr lang="en-US" dirty="0"/>
          </a:p>
          <a:p>
            <a:pPr marL="1371600" lvl="3" indent="0">
              <a:buNone/>
            </a:pPr>
            <a:r>
              <a:rPr lang="en-US" dirty="0"/>
              <a:t>Have more than 5000 apps? Append “| Skip 5000” to your query to get items 5,001 – 10,000</a:t>
            </a:r>
          </a:p>
          <a:p>
            <a:pPr marL="1371600" lvl="3" indent="0">
              <a:buNone/>
            </a:pPr>
            <a:endParaRPr lang="en-US" dirty="0"/>
          </a:p>
          <a:p>
            <a:pPr marL="1371600" lvl="3" indent="0">
              <a:buNone/>
            </a:pPr>
            <a:r>
              <a:rPr lang="en-US" dirty="0"/>
              <a:t>Using | Measure will only return 5000 items, even in the console…  </a:t>
            </a:r>
          </a:p>
          <a:p>
            <a:pPr marL="1371600" lvl="3" indent="0">
              <a:buNone/>
            </a:pPr>
            <a:r>
              <a:rPr lang="en-US" dirty="0"/>
              <a:t>	[query] | measure count() by </a:t>
            </a:r>
            <a:r>
              <a:rPr lang="en-US" dirty="0" err="1"/>
              <a:t>AppName</a:t>
            </a:r>
            <a:r>
              <a:rPr lang="en-US" dirty="0"/>
              <a:t> | skip 5000 </a:t>
            </a:r>
          </a:p>
          <a:p>
            <a:pPr marL="1371600" lvl="3" indent="0">
              <a:buNone/>
            </a:pPr>
            <a:r>
              <a:rPr lang="en-US" dirty="0"/>
              <a:t>	will return 0 records.</a:t>
            </a:r>
          </a:p>
          <a:p>
            <a:pPr marL="1371600" lvl="3" indent="0">
              <a:buNone/>
            </a:pPr>
            <a:endParaRPr lang="en-US" dirty="0"/>
          </a:p>
          <a:p>
            <a:pPr marL="1371600" lvl="3" indent="0">
              <a:buNone/>
            </a:pPr>
            <a:r>
              <a:rPr lang="en-US" dirty="0"/>
              <a:t>You can use wildcards.  i.e. </a:t>
            </a:r>
            <a:r>
              <a:rPr lang="en-US" dirty="0" err="1"/>
              <a:t>AppName</a:t>
            </a:r>
            <a:r>
              <a:rPr lang="en-US" dirty="0"/>
              <a:t> = *Adobe*</a:t>
            </a:r>
          </a:p>
          <a:p>
            <a:pPr marL="1371600" lvl="3" indent="0">
              <a:buNone/>
            </a:pPr>
            <a:endParaRPr lang="en-US" dirty="0"/>
          </a:p>
        </p:txBody>
      </p:sp>
      <p:pic>
        <p:nvPicPr>
          <p:cNvPr id="5" name="Picture 4"/>
          <p:cNvPicPr>
            <a:picLocks noChangeAspect="1"/>
          </p:cNvPicPr>
          <p:nvPr/>
        </p:nvPicPr>
        <p:blipFill>
          <a:blip r:embed="rId3"/>
          <a:stretch>
            <a:fillRect/>
          </a:stretch>
        </p:blipFill>
        <p:spPr>
          <a:xfrm>
            <a:off x="2114246" y="4011647"/>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are we doing here?</a:t>
            </a:r>
          </a:p>
        </p:txBody>
      </p:sp>
      <p:sp>
        <p:nvSpPr>
          <p:cNvPr id="13" name="Content Placeholder 12"/>
          <p:cNvSpPr>
            <a:spLocks noGrp="1"/>
          </p:cNvSpPr>
          <p:nvPr>
            <p:ph idx="1"/>
          </p:nvPr>
        </p:nvSpPr>
        <p:spPr/>
        <p:txBody>
          <a:bodyPr>
            <a:normAutofit fontScale="92500"/>
          </a:bodyPr>
          <a:lstStyle/>
          <a:p>
            <a:r>
              <a:rPr lang="en-US" dirty="0"/>
              <a:t>Windows Upgrade Readiness is for in place upgrades.  </a:t>
            </a:r>
          </a:p>
          <a:p>
            <a:pPr lvl="1"/>
            <a:r>
              <a:rPr lang="en-US" dirty="0"/>
              <a:t>Windows 7 and 8.1 -&gt; 10</a:t>
            </a:r>
          </a:p>
          <a:p>
            <a:pPr lvl="1"/>
            <a:r>
              <a:rPr lang="en-US" dirty="0"/>
              <a:t>Windows 10 servicing (i.e. 1511 to 1607)</a:t>
            </a:r>
          </a:p>
          <a:p>
            <a:pPr lvl="1"/>
            <a:endParaRPr lang="en-US" dirty="0"/>
          </a:p>
          <a:p>
            <a:pPr marL="457200" lvl="1" indent="0" algn="ctr">
              <a:buNone/>
            </a:pPr>
            <a:r>
              <a:rPr lang="en-US" sz="8800" dirty="0"/>
              <a:t>IN PLACE UPGRADES WORK GREAT</a:t>
            </a:r>
          </a:p>
          <a:p>
            <a:endParaRPr lang="en-US" dirty="0"/>
          </a:p>
        </p:txBody>
      </p:sp>
    </p:spTree>
    <p:extLst>
      <p:ext uri="{BB962C8B-B14F-4D97-AF65-F5344CB8AC3E}">
        <p14:creationId xmlns:p14="http://schemas.microsoft.com/office/powerpoint/2010/main" val="1065923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Tips for successful in-place upgrades</a:t>
            </a:r>
          </a:p>
        </p:txBody>
      </p:sp>
      <p:sp>
        <p:nvSpPr>
          <p:cNvPr id="13" name="Content Placeholder 12"/>
          <p:cNvSpPr>
            <a:spLocks noGrp="1"/>
          </p:cNvSpPr>
          <p:nvPr>
            <p:ph idx="1"/>
          </p:nvPr>
        </p:nvSpPr>
        <p:spPr/>
        <p:txBody>
          <a:bodyPr/>
          <a:lstStyle/>
          <a:p>
            <a:endParaRPr lang="en-US" dirty="0"/>
          </a:p>
          <a:p>
            <a:r>
              <a:rPr lang="en-US" dirty="0"/>
              <a:t>Know what data persists during the upgrade. </a:t>
            </a:r>
          </a:p>
          <a:p>
            <a:pPr lvl="1"/>
            <a:r>
              <a:rPr lang="en-US" dirty="0"/>
              <a:t>Drivers do not persist</a:t>
            </a:r>
          </a:p>
          <a:p>
            <a:r>
              <a:rPr lang="en-US" dirty="0"/>
              <a:t>Use the latest Win10 CU!  </a:t>
            </a:r>
            <a:r>
              <a:rPr lang="en-US" dirty="0" err="1"/>
              <a:t>ConfigMgr</a:t>
            </a:r>
            <a:r>
              <a:rPr lang="en-US" dirty="0"/>
              <a:t> Offline servicing is helpful here.</a:t>
            </a:r>
          </a:p>
          <a:p>
            <a:r>
              <a:rPr lang="en-US" dirty="0"/>
              <a:t>Identify your upgrade blockers!</a:t>
            </a:r>
          </a:p>
          <a:p>
            <a:pPr lvl="1"/>
            <a:r>
              <a:rPr lang="en-US" dirty="0"/>
              <a:t>Hardware, Business Units, Applications</a:t>
            </a:r>
          </a:p>
          <a:p>
            <a:r>
              <a:rPr lang="en-US" dirty="0"/>
              <a:t>Use a </a:t>
            </a:r>
            <a:r>
              <a:rPr lang="en-US" dirty="0" err="1"/>
              <a:t>ConfigMgr</a:t>
            </a:r>
            <a:r>
              <a:rPr lang="en-US" dirty="0"/>
              <a:t> task sequence where possible.</a:t>
            </a:r>
          </a:p>
          <a:p>
            <a:pPr lvl="1"/>
            <a:r>
              <a:rPr lang="en-US" dirty="0"/>
              <a:t>Update BIOS and Drivers during the task sequence.  </a:t>
            </a:r>
          </a:p>
          <a:p>
            <a:pPr lvl="1"/>
            <a:r>
              <a:rPr lang="en-US" dirty="0"/>
              <a:t>Start Menu, etc. (things you already do in the task sequence)</a:t>
            </a:r>
          </a:p>
        </p:txBody>
      </p:sp>
    </p:spTree>
    <p:extLst>
      <p:ext uri="{BB962C8B-B14F-4D97-AF65-F5344CB8AC3E}">
        <p14:creationId xmlns:p14="http://schemas.microsoft.com/office/powerpoint/2010/main" val="57986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revoked later.</a:t>
            </a:r>
          </a:p>
          <a:p>
            <a:r>
              <a:rPr lang="en-US" dirty="0"/>
              <a:t>Log Analytics / Operational Insight Workspace</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492</TotalTime>
  <Words>2904</Words>
  <Application>Microsoft Office PowerPoint</Application>
  <PresentationFormat>Widescreen</PresentationFormat>
  <Paragraphs>292</Paragraphs>
  <Slides>45</Slides>
  <Notes>24</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What are we doing here?</vt:lpstr>
      <vt:lpstr>Tips for successful in-place upgrades</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Will the app work!?</vt:lpstr>
      <vt:lpstr>Drivers,  Office Add-Ons,  Web Applications</vt:lpstr>
      <vt:lpstr>Drivers</vt:lpstr>
      <vt:lpstr>ConfigMgr Integration</vt:lpstr>
      <vt:lpstr>Configmgr Integration </vt:lpstr>
      <vt:lpstr>Queries</vt:lpstr>
      <vt:lpstr>Query Examples</vt:lpstr>
      <vt:lpstr>Query Notes</vt:lpstr>
      <vt:lpstr>PowerShell and Automation</vt:lpstr>
      <vt:lpstr>PowerShell</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Bainbridge, Frederick</cp:lastModifiedBy>
  <cp:revision>46</cp:revision>
  <dcterms:created xsi:type="dcterms:W3CDTF">2017-03-10T01:51:24Z</dcterms:created>
  <dcterms:modified xsi:type="dcterms:W3CDTF">2017-04-17T22:09:53Z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