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257" r:id="rId3"/>
    <p:sldId id="258" r:id="rId4"/>
    <p:sldId id="281" r:id="rId5"/>
    <p:sldId id="297" r:id="rId6"/>
    <p:sldId id="291" r:id="rId7"/>
    <p:sldId id="298" r:id="rId8"/>
    <p:sldId id="293" r:id="rId9"/>
    <p:sldId id="292" r:id="rId10"/>
    <p:sldId id="282" r:id="rId11"/>
    <p:sldId id="280" r:id="rId12"/>
    <p:sldId id="290" r:id="rId13"/>
    <p:sldId id="283" r:id="rId14"/>
    <p:sldId id="289" r:id="rId15"/>
    <p:sldId id="296" r:id="rId16"/>
    <p:sldId id="287" r:id="rId17"/>
    <p:sldId id="294" r:id="rId18"/>
    <p:sldId id="286" r:id="rId19"/>
    <p:sldId id="295" r:id="rId20"/>
    <p:sldId id="259" r:id="rId21"/>
    <p:sldId id="279" r:id="rId22"/>
    <p:sldId id="260" r:id="rId23"/>
    <p:sldId id="278"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58"/>
            <p14:sldId id="281"/>
            <p14:sldId id="297"/>
            <p14:sldId id="291"/>
            <p14:sldId id="298"/>
            <p14:sldId id="293"/>
            <p14:sldId id="292"/>
            <p14:sldId id="282"/>
            <p14:sldId id="280"/>
            <p14:sldId id="290"/>
            <p14:sldId id="283"/>
            <p14:sldId id="289"/>
            <p14:sldId id="296"/>
            <p14:sldId id="287"/>
            <p14:sldId id="294"/>
            <p14:sldId id="286"/>
            <p14:sldId id="295"/>
          </p14:sldIdLst>
        </p14:section>
        <p14:section name="Closing" id="{49CB15AC-FD56-4AAC-8B8A-68CF2CB85A39}">
          <p14:sldIdLst>
            <p14:sldId id="259"/>
            <p14:sldId id="279"/>
          </p14:sldIdLst>
        </p14:section>
        <p14:section name="Example Slides" id="{D40DF97A-9355-449E-B0A8-867351E4EBAE}">
          <p14:sldIdLst>
            <p14:sldId id="260"/>
            <p14:sldId id="278"/>
            <p14:sldId id="262"/>
            <p14:sldId id="263"/>
            <p14:sldId id="264"/>
            <p14:sldId id="265"/>
            <p14:sldId id="266"/>
            <p14:sldId id="267"/>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233" autoAdjust="0"/>
  </p:normalViewPr>
  <p:slideViewPr>
    <p:cSldViewPr snapToGrid="0">
      <p:cViewPr varScale="1">
        <p:scale>
          <a:sx n="92" d="100"/>
          <a:sy n="92" d="100"/>
        </p:scale>
        <p:origin x="12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8C86-161C-47A6-9A61-C529F6A6AC98}" type="datetimeFigureOut">
              <a:rPr lang="en-US" smtClean="0"/>
              <a:t>3/28/2017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7C417-D302-4BDC-AE7D-6A9679C5A3F5}" type="slidenum">
              <a:rPr lang="en-US" smtClean="0"/>
              <a:t>‹#›</a:t>
            </a:fld>
            <a:endParaRPr lang="en-US"/>
          </a:p>
        </p:txBody>
      </p:sp>
    </p:spTree>
    <p:extLst>
      <p:ext uri="{BB962C8B-B14F-4D97-AF65-F5344CB8AC3E}">
        <p14:creationId xmlns:p14="http://schemas.microsoft.com/office/powerpoint/2010/main" val="3854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who wants to can log into a live Windows  Upgrade Readiness instance. </a:t>
            </a:r>
            <a:r>
              <a:rPr lang="en-US" baseline="0" dirty="0"/>
              <a:t> mm</a:t>
            </a:r>
            <a:endParaRPr lang="en-US" dirty="0"/>
          </a:p>
          <a:p>
            <a:r>
              <a:rPr lang="en-US" dirty="0"/>
              <a:t>Who</a:t>
            </a:r>
            <a:r>
              <a:rPr lang="en-US" baseline="0" dirty="0"/>
              <a:t> is currently using it?  Who know </a:t>
            </a:r>
            <a:r>
              <a:rPr lang="en-US" baseline="0" dirty="0" err="1"/>
              <a:t>whast</a:t>
            </a:r>
            <a:r>
              <a:rPr lang="en-US" baseline="0" dirty="0"/>
              <a:t> it is?  Who has set it up?  </a:t>
            </a:r>
          </a:p>
          <a:p>
            <a:endParaRPr lang="en-US" dirty="0"/>
          </a:p>
          <a:p>
            <a:r>
              <a:rPr lang="en-US" dirty="0"/>
              <a:t>What is Windows </a:t>
            </a:r>
            <a:r>
              <a:rPr lang="en-US" dirty="0" err="1"/>
              <a:t>Upgrad</a:t>
            </a:r>
            <a:r>
              <a:rPr lang="en-US" dirty="0"/>
              <a:t> Readiness?  BIG DATA.</a:t>
            </a:r>
            <a:r>
              <a:rPr lang="en-US" baseline="0" dirty="0"/>
              <a:t>  Microsoft can you let you know with a high degree of certainty what devices in your environment are ready for a windows 10 upgrade or servicing.  There isn’t too much too </a:t>
            </a:r>
            <a:r>
              <a:rPr lang="en-US" baseline="0" dirty="0" err="1"/>
              <a:t>WindowsUpgrade</a:t>
            </a:r>
            <a:r>
              <a:rPr lang="en-US" baseline="0" dirty="0"/>
              <a:t> Readiness.  It can be setup and configured quickly and cheaply.</a:t>
            </a:r>
          </a:p>
          <a:p>
            <a:endParaRPr lang="en-US" baseline="0" dirty="0"/>
          </a:p>
          <a:p>
            <a:r>
              <a:rPr lang="en-US" baseline="0" dirty="0"/>
              <a:t>Telemetry </a:t>
            </a:r>
            <a:r>
              <a:rPr lang="en-US" baseline="0" dirty="0" err="1"/>
              <a:t>telemetry</a:t>
            </a:r>
            <a:r>
              <a:rPr lang="en-US" baseline="0" dirty="0"/>
              <a:t> </a:t>
            </a:r>
            <a:r>
              <a:rPr lang="en-US" baseline="0" dirty="0" err="1"/>
              <a:t>telemetry</a:t>
            </a:r>
            <a:r>
              <a:rPr lang="en-US" baseline="0" dirty="0"/>
              <a:t>.  If you are not sharing your telemetry data you can’t complain when the product changes but doesn’t address your needs. This is the new normal, adapt.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4</a:t>
            </a:fld>
            <a:endParaRPr lang="en-US"/>
          </a:p>
        </p:txBody>
      </p:sp>
    </p:spTree>
    <p:extLst>
      <p:ext uri="{BB962C8B-B14F-4D97-AF65-F5344CB8AC3E}">
        <p14:creationId xmlns:p14="http://schemas.microsoft.com/office/powerpoint/2010/main" val="1476037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13</a:t>
            </a:fld>
            <a:endParaRPr lang="en-US"/>
          </a:p>
        </p:txBody>
      </p:sp>
    </p:spTree>
    <p:extLst>
      <p:ext uri="{BB962C8B-B14F-4D97-AF65-F5344CB8AC3E}">
        <p14:creationId xmlns:p14="http://schemas.microsoft.com/office/powerpoint/2010/main" val="794720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a:t>
            </a:r>
            <a:r>
              <a:rPr lang="en-US" baseline="0" dirty="0"/>
              <a:t> in 1610.  Easy to integrate, can take days for information to show in the console.</a:t>
            </a:r>
          </a:p>
          <a:p>
            <a:endParaRPr lang="en-US" baseline="0" dirty="0"/>
          </a:p>
          <a:p>
            <a:r>
              <a:rPr lang="en-US" baseline="0" dirty="0"/>
              <a:t>Use </a:t>
            </a:r>
            <a:r>
              <a:rPr lang="en-US" baseline="0" dirty="0" err="1"/>
              <a:t>configmgr</a:t>
            </a:r>
            <a:r>
              <a:rPr lang="en-US" baseline="0" dirty="0"/>
              <a:t> with windows readiness integration to further dissect your windows 10 upgrade eligible devices.  i.e. UEFI w/ </a:t>
            </a:r>
            <a:r>
              <a:rPr lang="en-US" baseline="0" dirty="0" err="1"/>
              <a:t>SecureBoot</a:t>
            </a:r>
            <a:r>
              <a:rPr lang="en-US" baseline="0" dirty="0"/>
              <a:t> and TPM AND ready according to Windows Readiness. </a:t>
            </a:r>
          </a:p>
        </p:txBody>
      </p:sp>
      <p:sp>
        <p:nvSpPr>
          <p:cNvPr id="4" name="Slide Number Placeholder 3"/>
          <p:cNvSpPr>
            <a:spLocks noGrp="1"/>
          </p:cNvSpPr>
          <p:nvPr>
            <p:ph type="sldNum" sz="quarter" idx="10"/>
          </p:nvPr>
        </p:nvSpPr>
        <p:spPr/>
        <p:txBody>
          <a:bodyPr/>
          <a:lstStyle/>
          <a:p>
            <a:fld id="{6AD7C417-D302-4BDC-AE7D-6A9679C5A3F5}" type="slidenum">
              <a:rPr lang="en-US" smtClean="0"/>
              <a:t>14</a:t>
            </a:fld>
            <a:endParaRPr lang="en-US"/>
          </a:p>
        </p:txBody>
      </p:sp>
    </p:spTree>
    <p:extLst>
      <p:ext uri="{BB962C8B-B14F-4D97-AF65-F5344CB8AC3E}">
        <p14:creationId xmlns:p14="http://schemas.microsoft.com/office/powerpoint/2010/main" val="1504100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15</a:t>
            </a:fld>
            <a:endParaRPr lang="en-US"/>
          </a:p>
        </p:txBody>
      </p:sp>
    </p:spTree>
    <p:extLst>
      <p:ext uri="{BB962C8B-B14F-4D97-AF65-F5344CB8AC3E}">
        <p14:creationId xmlns:p14="http://schemas.microsoft.com/office/powerpoint/2010/main" val="3465912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16</a:t>
            </a:fld>
            <a:endParaRPr lang="en-US"/>
          </a:p>
        </p:txBody>
      </p:sp>
    </p:spTree>
    <p:extLst>
      <p:ext uri="{BB962C8B-B14F-4D97-AF65-F5344CB8AC3E}">
        <p14:creationId xmlns:p14="http://schemas.microsoft.com/office/powerpoint/2010/main" val="793046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17</a:t>
            </a:fld>
            <a:endParaRPr lang="en-US"/>
          </a:p>
        </p:txBody>
      </p:sp>
    </p:spTree>
    <p:extLst>
      <p:ext uri="{BB962C8B-B14F-4D97-AF65-F5344CB8AC3E}">
        <p14:creationId xmlns:p14="http://schemas.microsoft.com/office/powerpoint/2010/main" val="3246521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18</a:t>
            </a:fld>
            <a:endParaRPr lang="en-US"/>
          </a:p>
        </p:txBody>
      </p:sp>
    </p:spTree>
    <p:extLst>
      <p:ext uri="{BB962C8B-B14F-4D97-AF65-F5344CB8AC3E}">
        <p14:creationId xmlns:p14="http://schemas.microsoft.com/office/powerpoint/2010/main" val="1806650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a:t>
            </a:r>
            <a:r>
              <a:rPr lang="en-US" baseline="0" dirty="0" smtClean="0"/>
              <a:t>really </a:t>
            </a:r>
            <a:r>
              <a:rPr lang="en-US" baseline="0" dirty="0"/>
              <a:t>just another </a:t>
            </a:r>
            <a:r>
              <a:rPr lang="en-US" baseline="0" dirty="0" smtClean="0"/>
              <a:t>way </a:t>
            </a:r>
            <a:r>
              <a:rPr lang="en-US" baseline="0" dirty="0"/>
              <a:t>to report or display data.  The power is being able to use that data </a:t>
            </a:r>
            <a:r>
              <a:rPr lang="en-US" baseline="0"/>
              <a:t>and </a:t>
            </a:r>
            <a:r>
              <a:rPr lang="en-US" baseline="0" smtClean="0"/>
              <a:t>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19</a:t>
            </a:fld>
            <a:endParaRPr lang="en-US"/>
          </a:p>
        </p:txBody>
      </p:sp>
    </p:spTree>
    <p:extLst>
      <p:ext uri="{BB962C8B-B14F-4D97-AF65-F5344CB8AC3E}">
        <p14:creationId xmlns:p14="http://schemas.microsoft.com/office/powerpoint/2010/main" val="149876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a:t>
            </a:r>
          </a:p>
          <a:p>
            <a:endParaRPr lang="en-US" baseline="0" dirty="0"/>
          </a:p>
          <a:p>
            <a:r>
              <a:rPr lang="en-US" baseline="0" dirty="0"/>
              <a:t>Getting started – </a:t>
            </a:r>
          </a:p>
          <a:p>
            <a:r>
              <a:rPr lang="en-US" baseline="0" dirty="0"/>
              <a:t>https://www.microsoft.com/en-us/WindowsForBusiness/upgrade-analytics</a:t>
            </a:r>
          </a:p>
          <a:p>
            <a:endParaRPr lang="en-US" baseline="0" dirty="0" smtClean="0"/>
          </a:p>
          <a:p>
            <a:r>
              <a:rPr lang="en-US" baseline="0" dirty="0" smtClean="0"/>
              <a:t>When creating the workspace from Azure it is called Log Analytics.  Remember, Log Analytics is part of the OMS Suite. OMS itself is not a product. When you add log analytics  to a resource group, it creates the Operational Insights workspace.  Windows Upgrade Readiness is just an extension of Log Analytics.  </a:t>
            </a:r>
            <a:endParaRPr lang="en-US" baseline="0" dirty="0"/>
          </a:p>
        </p:txBody>
      </p:sp>
      <p:sp>
        <p:nvSpPr>
          <p:cNvPr id="4" name="Slide Number Placeholder 3"/>
          <p:cNvSpPr>
            <a:spLocks noGrp="1"/>
          </p:cNvSpPr>
          <p:nvPr>
            <p:ph type="sldNum" sz="quarter" idx="10"/>
          </p:nvPr>
        </p:nvSpPr>
        <p:spPr/>
        <p:txBody>
          <a:bodyPr/>
          <a:lstStyle/>
          <a:p>
            <a:fld id="{6AD7C417-D302-4BDC-AE7D-6A9679C5A3F5}" type="slidenum">
              <a:rPr lang="en-US" smtClean="0"/>
              <a:t>5</a:t>
            </a:fld>
            <a:endParaRPr lang="en-US"/>
          </a:p>
        </p:txBody>
      </p:sp>
    </p:spTree>
    <p:extLst>
      <p:ext uri="{BB962C8B-B14F-4D97-AF65-F5344CB8AC3E}">
        <p14:creationId xmlns:p14="http://schemas.microsoft.com/office/powerpoint/2010/main" val="1826862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a:t>
            </a:r>
            <a:r>
              <a:rPr lang="en-US" baseline="0" dirty="0" smtClean="0"/>
              <a:t>. You will need azure AD if you are going to do PowerShell though, since you cannot authenticate to an azure subscription via PowerShell with a MS account, you need an organization account.  You do not need a custom domain though.  Blahblah.onmicrosoft.com works fine.</a:t>
            </a:r>
            <a:endParaRPr lang="en-US" baseline="0" dirty="0"/>
          </a:p>
          <a:p>
            <a:endParaRPr lang="en-US" baseline="0" dirty="0"/>
          </a:p>
          <a:p>
            <a:r>
              <a:rPr lang="en-US" baseline="0" dirty="0"/>
              <a:t>End points – </a:t>
            </a:r>
          </a:p>
          <a:p>
            <a:r>
              <a:rPr lang="en-US" dirty="0"/>
              <a:t>https://v10.vortex-win.data.microsoft.com/collect/v1</a:t>
            </a:r>
            <a:br>
              <a:rPr lang="en-US" dirty="0"/>
            </a:br>
            <a:r>
              <a:rPr lang="en-US" dirty="0"/>
              <a:t>https://vortex-win.data.microsoft.com/health/keepalive</a:t>
            </a:r>
            <a:br>
              <a:rPr lang="en-US" dirty="0"/>
            </a:br>
            <a:r>
              <a:rPr lang="en-US" dirty="0"/>
              <a:t>https://settings.data.microsoft.com/qos</a:t>
            </a:r>
            <a:br>
              <a:rPr lang="en-US" dirty="0"/>
            </a:br>
            <a:r>
              <a:rPr lang="en-US" dirty="0"/>
              <a:t>https://go.microsoft.com/fwlink/?LinkID=544713</a:t>
            </a:r>
            <a:br>
              <a:rPr lang="en-US" dirty="0"/>
            </a:br>
            <a:r>
              <a:rPr lang="en-US" dirty="0"/>
              <a:t>https://compatexchange1.trafficmanager.net/CompatibilityExchangeService.svc</a:t>
            </a:r>
          </a:p>
        </p:txBody>
      </p:sp>
      <p:sp>
        <p:nvSpPr>
          <p:cNvPr id="4" name="Slide Number Placeholder 3"/>
          <p:cNvSpPr>
            <a:spLocks noGrp="1"/>
          </p:cNvSpPr>
          <p:nvPr>
            <p:ph type="sldNum" sz="quarter" idx="10"/>
          </p:nvPr>
        </p:nvSpPr>
        <p:spPr/>
        <p:txBody>
          <a:bodyPr/>
          <a:lstStyle/>
          <a:p>
            <a:fld id="{6AD7C417-D302-4BDC-AE7D-6A9679C5A3F5}" type="slidenum">
              <a:rPr lang="en-US" smtClean="0"/>
              <a:t>6</a:t>
            </a:fld>
            <a:endParaRPr lang="en-US"/>
          </a:p>
        </p:txBody>
      </p:sp>
    </p:spTree>
    <p:extLst>
      <p:ext uri="{BB962C8B-B14F-4D97-AF65-F5344CB8AC3E}">
        <p14:creationId xmlns:p14="http://schemas.microsoft.com/office/powerpoint/2010/main" val="890526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do NOT need the OMS agent installed</a:t>
            </a:r>
            <a:r>
              <a:rPr lang="en-US" baseline="0" dirty="0" smtClean="0"/>
              <a:t> on devices you wish to obtain telemetry from.  This is very important distinction.  </a:t>
            </a:r>
            <a:endParaRPr lang="en-US" dirty="0" smtClean="0"/>
          </a:p>
          <a:p>
            <a:r>
              <a:rPr lang="en-US" dirty="0" smtClean="0"/>
              <a:t>The </a:t>
            </a:r>
            <a:r>
              <a:rPr lang="en-US" dirty="0" err="1" smtClean="0"/>
              <a:t>Commerical</a:t>
            </a:r>
            <a:r>
              <a:rPr lang="en-US" dirty="0" smtClean="0"/>
              <a:t> ID is located in the OMS workspace web portal.</a:t>
            </a:r>
          </a:p>
          <a:p>
            <a:r>
              <a:rPr lang="en-US" dirty="0" smtClean="0"/>
              <a:t>You don’t really have to enable telemetry.  If you run the</a:t>
            </a:r>
            <a:r>
              <a:rPr lang="en-US" baseline="0" dirty="0" smtClean="0"/>
              <a:t> deployment script and it can communicate to MS end points, you have enabled telemetry.  Even if you have a GPO in place to block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7</a:t>
            </a:fld>
            <a:endParaRPr lang="en-US"/>
          </a:p>
        </p:txBody>
      </p:sp>
    </p:spTree>
    <p:extLst>
      <p:ext uri="{BB962C8B-B14F-4D97-AF65-F5344CB8AC3E}">
        <p14:creationId xmlns:p14="http://schemas.microsoft.com/office/powerpoint/2010/main" val="372212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an intense amount of data that gets sent, </a:t>
            </a:r>
            <a:r>
              <a:rPr lang="en-US" baseline="0" dirty="0"/>
              <a:t> how often is your environment changing?  Monthly is probably OK… </a:t>
            </a:r>
          </a:p>
          <a:p>
            <a:r>
              <a:rPr lang="en-US" baseline="0" dirty="0"/>
              <a:t>If you run the telemetry script, this will enable telemetry regardless of what you set your GPO to.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8</a:t>
            </a:fld>
            <a:endParaRPr lang="en-US"/>
          </a:p>
        </p:txBody>
      </p:sp>
    </p:spTree>
    <p:extLst>
      <p:ext uri="{BB962C8B-B14F-4D97-AF65-F5344CB8AC3E}">
        <p14:creationId xmlns:p14="http://schemas.microsoft.com/office/powerpoint/2010/main" val="384595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example.   This installs the min hotfixes</a:t>
            </a:r>
            <a:r>
              <a:rPr lang="en-US" baseline="0" dirty="0"/>
              <a:t> if needed, schedules the analytics to run monthly and run the analytics one time.  Logs can be seen in c:\windows\WUA\</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9</a:t>
            </a:fld>
            <a:endParaRPr lang="en-US"/>
          </a:p>
        </p:txBody>
      </p:sp>
    </p:spTree>
    <p:extLst>
      <p:ext uri="{BB962C8B-B14F-4D97-AF65-F5344CB8AC3E}">
        <p14:creationId xmlns:p14="http://schemas.microsoft.com/office/powerpoint/2010/main" val="2438063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During the windows 7 migration project, what tooling was available for this?  Way too much validation time?  Long QA procedures?  Other tools to test for </a:t>
            </a:r>
            <a:r>
              <a:rPr lang="en-US" baseline="0" dirty="0" err="1"/>
              <a:t>appcompat</a:t>
            </a:r>
            <a:r>
              <a:rPr lang="en-US" baseline="0" dirty="0"/>
              <a:t>?  It was hard work.  Anyone use the ACT?  Pretty cool huh?  Also, pretty labor intensive and complex. It took a </a:t>
            </a:r>
            <a:r>
              <a:rPr lang="en-US" baseline="0" dirty="0" err="1"/>
              <a:t>jr.</a:t>
            </a:r>
            <a:r>
              <a:rPr lang="en-US" baseline="0" dirty="0"/>
              <a:t> data scientist to get good information from that tool and tools of its like.  Windows Readiness does all that work for you and with far better results that are actionable.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10</a:t>
            </a:fld>
            <a:endParaRPr lang="en-US"/>
          </a:p>
        </p:txBody>
      </p:sp>
    </p:spTree>
    <p:extLst>
      <p:ext uri="{BB962C8B-B14F-4D97-AF65-F5344CB8AC3E}">
        <p14:creationId xmlns:p14="http://schemas.microsoft.com/office/powerpoint/2010/main" val="975069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doing an</a:t>
            </a:r>
            <a:r>
              <a:rPr lang="en-US" baseline="0" dirty="0"/>
              <a:t> upgrade project the most important thing to consider is your applications. </a:t>
            </a:r>
            <a:r>
              <a:rPr lang="en-US" baseline="0" dirty="0" smtClean="0"/>
              <a:t>Everything </a:t>
            </a:r>
            <a:r>
              <a:rPr lang="en-US" baseline="0" dirty="0"/>
              <a:t>else is secondary.  Users get work done and generate revenue because of the applications they are using, not the OS or the hardware.  Ok, so what does Upgrade Readiness get us to help with applications!?  An automatically maintained and detailed list.  Who used Excel </a:t>
            </a:r>
            <a:r>
              <a:rPr lang="en-US" baseline="0" dirty="0" smtClean="0"/>
              <a:t>or SharePoint </a:t>
            </a:r>
            <a:r>
              <a:rPr lang="en-US" baseline="0" dirty="0"/>
              <a:t>during windows 7 migration project?  This can either be your source of truth or can be used to cross reference what you think your source of truth is.  Use this data as your application rationalization start.  Cross reference this against your ConfigMgr app library.  Identify your application owners, etc.</a:t>
            </a:r>
          </a:p>
          <a:p>
            <a:r>
              <a:rPr lang="en-US" baseline="0" dirty="0"/>
              <a:t>Using the telemetry gained from millions of windows 10 upgrades you also are given amazing </a:t>
            </a:r>
            <a:r>
              <a:rPr lang="en-US" baseline="0" dirty="0" err="1"/>
              <a:t>insite</a:t>
            </a:r>
            <a:r>
              <a:rPr lang="en-US" baseline="0" dirty="0"/>
              <a:t> into </a:t>
            </a:r>
            <a:r>
              <a:rPr lang="en-US" baseline="0" dirty="0" smtClean="0"/>
              <a:t>whether </a:t>
            </a:r>
            <a:r>
              <a:rPr lang="en-US" baseline="0" dirty="0"/>
              <a:t>or nothing application will work on your </a:t>
            </a:r>
            <a:r>
              <a:rPr lang="en-US" baseline="0" dirty="0" err="1"/>
              <a:t>winows</a:t>
            </a:r>
            <a:r>
              <a:rPr lang="en-US" baseline="0" dirty="0"/>
              <a:t> 10 upgrade or servicing.</a:t>
            </a:r>
          </a:p>
          <a:p>
            <a:r>
              <a:rPr lang="en-US" baseline="0" dirty="0"/>
              <a:t> </a:t>
            </a:r>
          </a:p>
          <a:p>
            <a:r>
              <a:rPr lang="en-US" baseline="0" dirty="0"/>
              <a:t>You can assign importance levels and upgrade decision on these applications, meaning you can run your entire windows 10 application readiness from this portal if you want. Set the application to review in process to indicate it is being worked on.</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11</a:t>
            </a:fld>
            <a:endParaRPr lang="en-US"/>
          </a:p>
        </p:txBody>
      </p:sp>
    </p:spTree>
    <p:extLst>
      <p:ext uri="{BB962C8B-B14F-4D97-AF65-F5344CB8AC3E}">
        <p14:creationId xmlns:p14="http://schemas.microsoft.com/office/powerpoint/2010/main" val="1881802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r>
              <a:rPr lang="en-US" baseline="0" dirty="0" smtClean="0"/>
              <a: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12</a:t>
            </a:fld>
            <a:endParaRPr lang="en-US"/>
          </a:p>
        </p:txBody>
      </p:sp>
    </p:spTree>
    <p:extLst>
      <p:ext uri="{BB962C8B-B14F-4D97-AF65-F5344CB8AC3E}">
        <p14:creationId xmlns:p14="http://schemas.microsoft.com/office/powerpoint/2010/main" val="4028412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9.png"/><Relationship Id="rId5" Type="http://schemas.openxmlformats.org/officeDocument/2006/relationships/image" Target="../media/image6.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63138" y="5506306"/>
            <a:ext cx="1146402" cy="113397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52515" y="5683269"/>
            <a:ext cx="2312031" cy="571253"/>
          </a:xfrm>
          <a:prstGeom prst="rect">
            <a:avLst/>
          </a:prstGeom>
        </p:spPr>
      </p:pic>
      <p:pic>
        <p:nvPicPr>
          <p:cNvPr id="14" name="Picture 13"/>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312978" y="5791933"/>
            <a:ext cx="2351006" cy="562727"/>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05532" y="5492746"/>
            <a:ext cx="1150991" cy="1147539"/>
          </a:xfrm>
          <a:prstGeom prst="rect">
            <a:avLst/>
          </a:prstGeom>
        </p:spPr>
      </p:pic>
      <p:pic>
        <p:nvPicPr>
          <p:cNvPr id="1032"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03898" y="5791933"/>
            <a:ext cx="2660939" cy="433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urier New" panose="020703090202050204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3743" y="146751"/>
            <a:ext cx="4664514" cy="3358449"/>
          </a:xfrm>
          <a:prstGeom prst="rect">
            <a:avLst/>
          </a:prstGeom>
        </p:spPr>
      </p:pic>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0011" y="3585028"/>
            <a:ext cx="1146402" cy="1133979"/>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69388" y="3761991"/>
            <a:ext cx="2312031" cy="571253"/>
          </a:xfrm>
          <a:prstGeom prst="rect">
            <a:avLst/>
          </a:prstGeom>
        </p:spPr>
      </p:pic>
      <p:pic>
        <p:nvPicPr>
          <p:cNvPr id="8" name="Picture 7"/>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233013" y="3841718"/>
            <a:ext cx="2351006" cy="562727"/>
          </a:xfrm>
          <a:prstGeom prst="rect">
            <a:avLst/>
          </a:prstGeom>
        </p:spPr>
      </p:pic>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722405" y="3571468"/>
            <a:ext cx="1150991" cy="1147539"/>
          </a:xfrm>
          <a:prstGeom prst="rect">
            <a:avLst/>
          </a:prstGeom>
        </p:spPr>
      </p:pic>
      <p:pic>
        <p:nvPicPr>
          <p:cNvPr id="10"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20771" y="3870655"/>
            <a:ext cx="2660939" cy="4337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8"/>
          <a:stretch>
            <a:fillRect/>
          </a:stretch>
        </p:blipFill>
        <p:spPr>
          <a:xfrm>
            <a:off x="2938684" y="5046622"/>
            <a:ext cx="2253844" cy="631370"/>
          </a:xfrm>
          <a:prstGeom prst="rect">
            <a:avLst/>
          </a:prstGeom>
        </p:spPr>
      </p:pic>
      <p:pic>
        <p:nvPicPr>
          <p:cNvPr id="11" name="Picture 10"/>
          <p:cNvPicPr>
            <a:picLocks noChangeAspect="1"/>
          </p:cNvPicPr>
          <p:nvPr userDrawn="1"/>
        </p:nvPicPr>
        <p:blipFill>
          <a:blip r:embed="rId9"/>
          <a:stretch>
            <a:fillRect/>
          </a:stretch>
        </p:blipFill>
        <p:spPr>
          <a:xfrm>
            <a:off x="6369388" y="4944493"/>
            <a:ext cx="2391908" cy="601786"/>
          </a:xfrm>
          <a:prstGeom prst="rect">
            <a:avLst/>
          </a:prstGeom>
        </p:spPr>
      </p:pic>
      <p:pic>
        <p:nvPicPr>
          <p:cNvPr id="17" name="Picture 16"/>
          <p:cNvPicPr>
            <a:picLocks noChangeAspect="1"/>
          </p:cNvPicPr>
          <p:nvPr userDrawn="1"/>
        </p:nvPicPr>
        <p:blipFill>
          <a:blip r:embed="rId10"/>
          <a:stretch>
            <a:fillRect/>
          </a:stretch>
        </p:blipFill>
        <p:spPr>
          <a:xfrm>
            <a:off x="216329" y="5930861"/>
            <a:ext cx="1828800" cy="776177"/>
          </a:xfrm>
          <a:prstGeom prst="rect">
            <a:avLst/>
          </a:prstGeom>
        </p:spPr>
      </p:pic>
      <p:pic>
        <p:nvPicPr>
          <p:cNvPr id="18" name="Picture 17"/>
          <p:cNvPicPr>
            <a:picLocks noChangeAspect="1"/>
          </p:cNvPicPr>
          <p:nvPr userDrawn="1"/>
        </p:nvPicPr>
        <p:blipFill>
          <a:blip r:embed="rId11"/>
          <a:stretch>
            <a:fillRect/>
          </a:stretch>
        </p:blipFill>
        <p:spPr>
          <a:xfrm>
            <a:off x="2563449" y="6040807"/>
            <a:ext cx="1828800" cy="622268"/>
          </a:xfrm>
          <a:prstGeom prst="rect">
            <a:avLst/>
          </a:prstGeom>
        </p:spPr>
      </p:pic>
      <p:pic>
        <p:nvPicPr>
          <p:cNvPr id="19" name="Picture 18"/>
          <p:cNvPicPr>
            <a:picLocks noChangeAspect="1"/>
          </p:cNvPicPr>
          <p:nvPr userDrawn="1"/>
        </p:nvPicPr>
        <p:blipFill>
          <a:blip r:embed="rId12"/>
          <a:stretch>
            <a:fillRect/>
          </a:stretch>
        </p:blipFill>
        <p:spPr>
          <a:xfrm>
            <a:off x="5030514" y="6158300"/>
            <a:ext cx="1828800" cy="336884"/>
          </a:xfrm>
          <a:prstGeom prst="rect">
            <a:avLst/>
          </a:prstGeom>
        </p:spPr>
      </p:pic>
      <p:pic>
        <p:nvPicPr>
          <p:cNvPr id="21" name="Picture 20"/>
          <p:cNvPicPr>
            <a:picLocks noChangeAspect="1"/>
          </p:cNvPicPr>
          <p:nvPr userDrawn="1"/>
        </p:nvPicPr>
        <p:blipFill>
          <a:blip r:embed="rId13"/>
          <a:stretch>
            <a:fillRect/>
          </a:stretch>
        </p:blipFill>
        <p:spPr>
          <a:xfrm>
            <a:off x="10114139" y="5770446"/>
            <a:ext cx="1828800" cy="892629"/>
          </a:xfrm>
          <a:prstGeom prst="rect">
            <a:avLst/>
          </a:prstGeom>
        </p:spPr>
      </p:pic>
      <p:pic>
        <p:nvPicPr>
          <p:cNvPr id="22" name="Picture 21"/>
          <p:cNvPicPr>
            <a:picLocks noChangeAspect="1"/>
          </p:cNvPicPr>
          <p:nvPr userDrawn="1"/>
        </p:nvPicPr>
        <p:blipFill>
          <a:blip r:embed="rId14"/>
          <a:stretch>
            <a:fillRect/>
          </a:stretch>
        </p:blipFill>
        <p:spPr>
          <a:xfrm>
            <a:off x="7647074" y="6015716"/>
            <a:ext cx="1828800" cy="606466"/>
          </a:xfrm>
          <a:prstGeom prst="rect">
            <a:avLst/>
          </a:prstGeom>
        </p:spPr>
      </p:pic>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fred@mnscug.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icrosoft.com/en-us/windows/ready-for-window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technet.microsoft.com/en-us/windows/application-compatibility-factory-program.aspx"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fredbainbridge/WindowsUpgradeReadines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28" Type="http://schemas.openxmlformats.org/officeDocument/2006/relationships/image" Target="../media/image55.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 Id="rId27" Type="http://schemas.openxmlformats.org/officeDocument/2006/relationships/image" Target="../media/image54.png"/></Relationships>
</file>

<file path=ppt/slides/_rels/slide31.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18" Type="http://schemas.openxmlformats.org/officeDocument/2006/relationships/image" Target="../media/image73.png"/><Relationship Id="rId26" Type="http://schemas.openxmlformats.org/officeDocument/2006/relationships/image" Target="../media/image81.png"/><Relationship Id="rId3" Type="http://schemas.openxmlformats.org/officeDocument/2006/relationships/image" Target="../media/image58.png"/><Relationship Id="rId21" Type="http://schemas.openxmlformats.org/officeDocument/2006/relationships/image" Target="../media/image76.png"/><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72.png"/><Relationship Id="rId25" Type="http://schemas.openxmlformats.org/officeDocument/2006/relationships/image" Target="../media/image80.png"/><Relationship Id="rId2" Type="http://schemas.openxmlformats.org/officeDocument/2006/relationships/image" Target="../media/image57.png"/><Relationship Id="rId16" Type="http://schemas.openxmlformats.org/officeDocument/2006/relationships/image" Target="../media/image71.png"/><Relationship Id="rId20" Type="http://schemas.openxmlformats.org/officeDocument/2006/relationships/image" Target="../media/image75.png"/><Relationship Id="rId29" Type="http://schemas.openxmlformats.org/officeDocument/2006/relationships/image" Target="../media/image84.png"/><Relationship Id="rId1" Type="http://schemas.openxmlformats.org/officeDocument/2006/relationships/slideLayout" Target="../slideLayouts/slideLayout7.xml"/><Relationship Id="rId6" Type="http://schemas.openxmlformats.org/officeDocument/2006/relationships/image" Target="../media/image61.png"/><Relationship Id="rId11" Type="http://schemas.openxmlformats.org/officeDocument/2006/relationships/image" Target="../media/image66.png"/><Relationship Id="rId24" Type="http://schemas.openxmlformats.org/officeDocument/2006/relationships/image" Target="../media/image79.png"/><Relationship Id="rId5" Type="http://schemas.openxmlformats.org/officeDocument/2006/relationships/image" Target="../media/image60.png"/><Relationship Id="rId15" Type="http://schemas.openxmlformats.org/officeDocument/2006/relationships/image" Target="../media/image70.png"/><Relationship Id="rId23" Type="http://schemas.openxmlformats.org/officeDocument/2006/relationships/image" Target="../media/image78.png"/><Relationship Id="rId28" Type="http://schemas.openxmlformats.org/officeDocument/2006/relationships/image" Target="../media/image83.png"/><Relationship Id="rId10" Type="http://schemas.openxmlformats.org/officeDocument/2006/relationships/image" Target="../media/image65.png"/><Relationship Id="rId19" Type="http://schemas.openxmlformats.org/officeDocument/2006/relationships/image" Target="../media/image74.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 Id="rId22" Type="http://schemas.openxmlformats.org/officeDocument/2006/relationships/image" Target="../media/image77.png"/><Relationship Id="rId27" Type="http://schemas.openxmlformats.org/officeDocument/2006/relationships/image" Target="../media/image82.png"/><Relationship Id="rId30" Type="http://schemas.openxmlformats.org/officeDocument/2006/relationships/image" Target="../media/image85.png"/></Relationships>
</file>

<file path=ppt/slides/_rels/slide32.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18" Type="http://schemas.openxmlformats.org/officeDocument/2006/relationships/image" Target="../media/image102.png"/><Relationship Id="rId26" Type="http://schemas.openxmlformats.org/officeDocument/2006/relationships/image" Target="../media/image110.png"/><Relationship Id="rId3" Type="http://schemas.openxmlformats.org/officeDocument/2006/relationships/image" Target="../media/image87.png"/><Relationship Id="rId21" Type="http://schemas.openxmlformats.org/officeDocument/2006/relationships/image" Target="../media/image105.png"/><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101.png"/><Relationship Id="rId25" Type="http://schemas.openxmlformats.org/officeDocument/2006/relationships/image" Target="../media/image109.png"/><Relationship Id="rId2" Type="http://schemas.openxmlformats.org/officeDocument/2006/relationships/image" Target="../media/image86.png"/><Relationship Id="rId16" Type="http://schemas.openxmlformats.org/officeDocument/2006/relationships/image" Target="../media/image100.png"/><Relationship Id="rId20" Type="http://schemas.openxmlformats.org/officeDocument/2006/relationships/image" Target="../media/image104.png"/><Relationship Id="rId1" Type="http://schemas.openxmlformats.org/officeDocument/2006/relationships/slideLayout" Target="../slideLayouts/slideLayout7.xml"/><Relationship Id="rId6" Type="http://schemas.openxmlformats.org/officeDocument/2006/relationships/image" Target="../media/image90.png"/><Relationship Id="rId11" Type="http://schemas.openxmlformats.org/officeDocument/2006/relationships/image" Target="../media/image95.png"/><Relationship Id="rId24" Type="http://schemas.openxmlformats.org/officeDocument/2006/relationships/image" Target="../media/image108.png"/><Relationship Id="rId5" Type="http://schemas.openxmlformats.org/officeDocument/2006/relationships/image" Target="../media/image89.png"/><Relationship Id="rId15" Type="http://schemas.openxmlformats.org/officeDocument/2006/relationships/image" Target="../media/image99.png"/><Relationship Id="rId23" Type="http://schemas.openxmlformats.org/officeDocument/2006/relationships/image" Target="../media/image107.png"/><Relationship Id="rId28" Type="http://schemas.openxmlformats.org/officeDocument/2006/relationships/image" Target="../media/image112.png"/><Relationship Id="rId10" Type="http://schemas.openxmlformats.org/officeDocument/2006/relationships/image" Target="../media/image94.png"/><Relationship Id="rId19" Type="http://schemas.openxmlformats.org/officeDocument/2006/relationships/image" Target="../media/image103.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8.png"/><Relationship Id="rId22" Type="http://schemas.openxmlformats.org/officeDocument/2006/relationships/image" Target="../media/image106.png"/><Relationship Id="rId27" Type="http://schemas.openxmlformats.org/officeDocument/2006/relationships/image" Target="../media/image111.png"/></Relationships>
</file>

<file path=ppt/slides/_rels/slide33.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18" Type="http://schemas.openxmlformats.org/officeDocument/2006/relationships/image" Target="../media/image129.png"/><Relationship Id="rId26" Type="http://schemas.openxmlformats.org/officeDocument/2006/relationships/image" Target="../media/image137.png"/><Relationship Id="rId3" Type="http://schemas.openxmlformats.org/officeDocument/2006/relationships/image" Target="../media/image114.png"/><Relationship Id="rId21" Type="http://schemas.openxmlformats.org/officeDocument/2006/relationships/image" Target="../media/image132.png"/><Relationship Id="rId7" Type="http://schemas.openxmlformats.org/officeDocument/2006/relationships/image" Target="../media/image118.png"/><Relationship Id="rId12" Type="http://schemas.openxmlformats.org/officeDocument/2006/relationships/image" Target="../media/image123.png"/><Relationship Id="rId17" Type="http://schemas.openxmlformats.org/officeDocument/2006/relationships/image" Target="../media/image128.png"/><Relationship Id="rId25" Type="http://schemas.openxmlformats.org/officeDocument/2006/relationships/image" Target="../media/image136.png"/><Relationship Id="rId2" Type="http://schemas.openxmlformats.org/officeDocument/2006/relationships/image" Target="../media/image113.png"/><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117.png"/><Relationship Id="rId11" Type="http://schemas.openxmlformats.org/officeDocument/2006/relationships/image" Target="../media/image122.png"/><Relationship Id="rId24" Type="http://schemas.openxmlformats.org/officeDocument/2006/relationships/image" Target="../media/image135.png"/><Relationship Id="rId5" Type="http://schemas.openxmlformats.org/officeDocument/2006/relationships/image" Target="../media/image116.png"/><Relationship Id="rId15" Type="http://schemas.openxmlformats.org/officeDocument/2006/relationships/image" Target="../media/image126.png"/><Relationship Id="rId23" Type="http://schemas.openxmlformats.org/officeDocument/2006/relationships/image" Target="../media/image134.png"/><Relationship Id="rId28" Type="http://schemas.openxmlformats.org/officeDocument/2006/relationships/image" Target="../media/image139.png"/><Relationship Id="rId10" Type="http://schemas.openxmlformats.org/officeDocument/2006/relationships/image" Target="../media/image121.png"/><Relationship Id="rId19" Type="http://schemas.openxmlformats.org/officeDocument/2006/relationships/image" Target="../media/image130.png"/><Relationship Id="rId4" Type="http://schemas.openxmlformats.org/officeDocument/2006/relationships/image" Target="../media/image115.png"/><Relationship Id="rId9" Type="http://schemas.openxmlformats.org/officeDocument/2006/relationships/image" Target="../media/image120.png"/><Relationship Id="rId14" Type="http://schemas.openxmlformats.org/officeDocument/2006/relationships/image" Target="../media/image125.png"/><Relationship Id="rId22" Type="http://schemas.openxmlformats.org/officeDocument/2006/relationships/image" Target="../media/image133.png"/><Relationship Id="rId27" Type="http://schemas.openxmlformats.org/officeDocument/2006/relationships/image" Target="../media/image138.png"/></Relationships>
</file>

<file path=ppt/slides/_rels/slide34.xml.rels><?xml version="1.0" encoding="UTF-8" standalone="yes"?>
<Relationships xmlns="http://schemas.openxmlformats.org/package/2006/relationships"><Relationship Id="rId8" Type="http://schemas.openxmlformats.org/officeDocument/2006/relationships/image" Target="../media/image146.png"/><Relationship Id="rId13" Type="http://schemas.openxmlformats.org/officeDocument/2006/relationships/image" Target="../media/image151.png"/><Relationship Id="rId18" Type="http://schemas.openxmlformats.org/officeDocument/2006/relationships/image" Target="../media/image156.png"/><Relationship Id="rId26" Type="http://schemas.openxmlformats.org/officeDocument/2006/relationships/image" Target="../media/image164.png"/><Relationship Id="rId3" Type="http://schemas.openxmlformats.org/officeDocument/2006/relationships/image" Target="../media/image141.png"/><Relationship Id="rId21" Type="http://schemas.openxmlformats.org/officeDocument/2006/relationships/image" Target="../media/image159.png"/><Relationship Id="rId7" Type="http://schemas.openxmlformats.org/officeDocument/2006/relationships/image" Target="../media/image145.png"/><Relationship Id="rId12" Type="http://schemas.openxmlformats.org/officeDocument/2006/relationships/image" Target="../media/image150.png"/><Relationship Id="rId17" Type="http://schemas.openxmlformats.org/officeDocument/2006/relationships/image" Target="../media/image155.png"/><Relationship Id="rId25" Type="http://schemas.openxmlformats.org/officeDocument/2006/relationships/image" Target="../media/image163.png"/><Relationship Id="rId2" Type="http://schemas.openxmlformats.org/officeDocument/2006/relationships/image" Target="../media/image140.png"/><Relationship Id="rId16" Type="http://schemas.openxmlformats.org/officeDocument/2006/relationships/image" Target="../media/image154.png"/><Relationship Id="rId20" Type="http://schemas.openxmlformats.org/officeDocument/2006/relationships/image" Target="../media/image158.png"/><Relationship Id="rId1" Type="http://schemas.openxmlformats.org/officeDocument/2006/relationships/slideLayout" Target="../slideLayouts/slideLayout7.xml"/><Relationship Id="rId6" Type="http://schemas.openxmlformats.org/officeDocument/2006/relationships/image" Target="../media/image144.png"/><Relationship Id="rId11" Type="http://schemas.openxmlformats.org/officeDocument/2006/relationships/image" Target="../media/image149.png"/><Relationship Id="rId24" Type="http://schemas.openxmlformats.org/officeDocument/2006/relationships/image" Target="../media/image162.png"/><Relationship Id="rId5" Type="http://schemas.openxmlformats.org/officeDocument/2006/relationships/image" Target="../media/image143.png"/><Relationship Id="rId15" Type="http://schemas.openxmlformats.org/officeDocument/2006/relationships/image" Target="../media/image153.png"/><Relationship Id="rId23" Type="http://schemas.openxmlformats.org/officeDocument/2006/relationships/image" Target="../media/image161.png"/><Relationship Id="rId28" Type="http://schemas.openxmlformats.org/officeDocument/2006/relationships/image" Target="../media/image166.png"/><Relationship Id="rId10" Type="http://schemas.openxmlformats.org/officeDocument/2006/relationships/image" Target="../media/image148.png"/><Relationship Id="rId19" Type="http://schemas.openxmlformats.org/officeDocument/2006/relationships/image" Target="../media/image157.png"/><Relationship Id="rId4" Type="http://schemas.openxmlformats.org/officeDocument/2006/relationships/image" Target="../media/image142.png"/><Relationship Id="rId9" Type="http://schemas.openxmlformats.org/officeDocument/2006/relationships/image" Target="../media/image147.png"/><Relationship Id="rId14" Type="http://schemas.openxmlformats.org/officeDocument/2006/relationships/image" Target="../media/image152.png"/><Relationship Id="rId22" Type="http://schemas.openxmlformats.org/officeDocument/2006/relationships/image" Target="../media/image160.png"/><Relationship Id="rId27" Type="http://schemas.openxmlformats.org/officeDocument/2006/relationships/image" Target="../media/image165.png"/></Relationships>
</file>

<file path=ppt/slides/_rels/slide35.xml.rels><?xml version="1.0" encoding="UTF-8" standalone="yes"?>
<Relationships xmlns="http://schemas.openxmlformats.org/package/2006/relationships"><Relationship Id="rId8" Type="http://schemas.openxmlformats.org/officeDocument/2006/relationships/image" Target="../media/image173.png"/><Relationship Id="rId13" Type="http://schemas.openxmlformats.org/officeDocument/2006/relationships/image" Target="../media/image178.png"/><Relationship Id="rId18" Type="http://schemas.openxmlformats.org/officeDocument/2006/relationships/image" Target="../media/image183.png"/><Relationship Id="rId26" Type="http://schemas.openxmlformats.org/officeDocument/2006/relationships/image" Target="../media/image191.png"/><Relationship Id="rId3" Type="http://schemas.openxmlformats.org/officeDocument/2006/relationships/image" Target="../media/image168.png"/><Relationship Id="rId21" Type="http://schemas.openxmlformats.org/officeDocument/2006/relationships/image" Target="../media/image186.png"/><Relationship Id="rId7" Type="http://schemas.openxmlformats.org/officeDocument/2006/relationships/image" Target="../media/image172.png"/><Relationship Id="rId12" Type="http://schemas.openxmlformats.org/officeDocument/2006/relationships/image" Target="../media/image177.png"/><Relationship Id="rId17" Type="http://schemas.openxmlformats.org/officeDocument/2006/relationships/image" Target="../media/image182.png"/><Relationship Id="rId25" Type="http://schemas.openxmlformats.org/officeDocument/2006/relationships/image" Target="../media/image190.png"/><Relationship Id="rId2" Type="http://schemas.openxmlformats.org/officeDocument/2006/relationships/image" Target="../media/image167.png"/><Relationship Id="rId16" Type="http://schemas.openxmlformats.org/officeDocument/2006/relationships/image" Target="../media/image181.png"/><Relationship Id="rId20" Type="http://schemas.openxmlformats.org/officeDocument/2006/relationships/image" Target="../media/image185.png"/><Relationship Id="rId1" Type="http://schemas.openxmlformats.org/officeDocument/2006/relationships/slideLayout" Target="../slideLayouts/slideLayout7.xml"/><Relationship Id="rId6" Type="http://schemas.openxmlformats.org/officeDocument/2006/relationships/image" Target="../media/image171.png"/><Relationship Id="rId11" Type="http://schemas.openxmlformats.org/officeDocument/2006/relationships/image" Target="../media/image176.png"/><Relationship Id="rId24" Type="http://schemas.openxmlformats.org/officeDocument/2006/relationships/image" Target="../media/image189.png"/><Relationship Id="rId5" Type="http://schemas.openxmlformats.org/officeDocument/2006/relationships/image" Target="../media/image170.png"/><Relationship Id="rId15" Type="http://schemas.openxmlformats.org/officeDocument/2006/relationships/image" Target="../media/image180.png"/><Relationship Id="rId23" Type="http://schemas.openxmlformats.org/officeDocument/2006/relationships/image" Target="../media/image188.png"/><Relationship Id="rId28" Type="http://schemas.openxmlformats.org/officeDocument/2006/relationships/image" Target="../media/image193.png"/><Relationship Id="rId10" Type="http://schemas.openxmlformats.org/officeDocument/2006/relationships/image" Target="../media/image175.png"/><Relationship Id="rId19" Type="http://schemas.openxmlformats.org/officeDocument/2006/relationships/image" Target="../media/image184.png"/><Relationship Id="rId4" Type="http://schemas.openxmlformats.org/officeDocument/2006/relationships/image" Target="../media/image169.png"/><Relationship Id="rId9" Type="http://schemas.openxmlformats.org/officeDocument/2006/relationships/image" Target="../media/image174.png"/><Relationship Id="rId14" Type="http://schemas.openxmlformats.org/officeDocument/2006/relationships/image" Target="../media/image179.png"/><Relationship Id="rId22" Type="http://schemas.openxmlformats.org/officeDocument/2006/relationships/image" Target="../media/image187.png"/><Relationship Id="rId27" Type="http://schemas.openxmlformats.org/officeDocument/2006/relationships/image" Target="../media/image192.png"/></Relationships>
</file>

<file path=ppt/slides/_rels/slide36.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image" Target="../media/image205.png"/><Relationship Id="rId18" Type="http://schemas.openxmlformats.org/officeDocument/2006/relationships/image" Target="../media/image210.png"/><Relationship Id="rId26" Type="http://schemas.openxmlformats.org/officeDocument/2006/relationships/image" Target="../media/image218.png"/><Relationship Id="rId3" Type="http://schemas.openxmlformats.org/officeDocument/2006/relationships/image" Target="../media/image195.png"/><Relationship Id="rId21" Type="http://schemas.openxmlformats.org/officeDocument/2006/relationships/image" Target="../media/image213.png"/><Relationship Id="rId7" Type="http://schemas.openxmlformats.org/officeDocument/2006/relationships/image" Target="../media/image199.png"/><Relationship Id="rId12" Type="http://schemas.openxmlformats.org/officeDocument/2006/relationships/image" Target="../media/image204.png"/><Relationship Id="rId17" Type="http://schemas.openxmlformats.org/officeDocument/2006/relationships/image" Target="../media/image209.png"/><Relationship Id="rId25" Type="http://schemas.openxmlformats.org/officeDocument/2006/relationships/image" Target="../media/image217.png"/><Relationship Id="rId2" Type="http://schemas.openxmlformats.org/officeDocument/2006/relationships/image" Target="../media/image194.png"/><Relationship Id="rId16" Type="http://schemas.openxmlformats.org/officeDocument/2006/relationships/image" Target="../media/image208.png"/><Relationship Id="rId20" Type="http://schemas.openxmlformats.org/officeDocument/2006/relationships/image" Target="../media/image212.png"/><Relationship Id="rId1" Type="http://schemas.openxmlformats.org/officeDocument/2006/relationships/slideLayout" Target="../slideLayouts/slideLayout7.xml"/><Relationship Id="rId6" Type="http://schemas.openxmlformats.org/officeDocument/2006/relationships/image" Target="../media/image198.png"/><Relationship Id="rId11" Type="http://schemas.openxmlformats.org/officeDocument/2006/relationships/image" Target="../media/image203.png"/><Relationship Id="rId24" Type="http://schemas.openxmlformats.org/officeDocument/2006/relationships/image" Target="../media/image216.png"/><Relationship Id="rId5" Type="http://schemas.openxmlformats.org/officeDocument/2006/relationships/image" Target="../media/image197.png"/><Relationship Id="rId15" Type="http://schemas.openxmlformats.org/officeDocument/2006/relationships/image" Target="../media/image207.png"/><Relationship Id="rId23" Type="http://schemas.openxmlformats.org/officeDocument/2006/relationships/image" Target="../media/image215.png"/><Relationship Id="rId28" Type="http://schemas.openxmlformats.org/officeDocument/2006/relationships/image" Target="../media/image220.png"/><Relationship Id="rId10" Type="http://schemas.openxmlformats.org/officeDocument/2006/relationships/image" Target="../media/image202.png"/><Relationship Id="rId19" Type="http://schemas.openxmlformats.org/officeDocument/2006/relationships/image" Target="../media/image211.png"/><Relationship Id="rId4" Type="http://schemas.openxmlformats.org/officeDocument/2006/relationships/image" Target="../media/image196.png"/><Relationship Id="rId9" Type="http://schemas.openxmlformats.org/officeDocument/2006/relationships/image" Target="../media/image201.png"/><Relationship Id="rId14" Type="http://schemas.openxmlformats.org/officeDocument/2006/relationships/image" Target="../media/image206.png"/><Relationship Id="rId22" Type="http://schemas.openxmlformats.org/officeDocument/2006/relationships/image" Target="../media/image214.png"/><Relationship Id="rId27" Type="http://schemas.openxmlformats.org/officeDocument/2006/relationships/image" Target="../media/image219.png"/></Relationships>
</file>

<file path=ppt/slides/_rels/slide37.xml.rels><?xml version="1.0" encoding="UTF-8" standalone="yes"?>
<Relationships xmlns="http://schemas.openxmlformats.org/package/2006/relationships"><Relationship Id="rId8" Type="http://schemas.openxmlformats.org/officeDocument/2006/relationships/image" Target="../media/image227.png"/><Relationship Id="rId13" Type="http://schemas.openxmlformats.org/officeDocument/2006/relationships/image" Target="../media/image232.png"/><Relationship Id="rId18" Type="http://schemas.openxmlformats.org/officeDocument/2006/relationships/image" Target="../media/image237.png"/><Relationship Id="rId3" Type="http://schemas.openxmlformats.org/officeDocument/2006/relationships/image" Target="../media/image222.png"/><Relationship Id="rId21" Type="http://schemas.openxmlformats.org/officeDocument/2006/relationships/image" Target="../media/image240.png"/><Relationship Id="rId7" Type="http://schemas.openxmlformats.org/officeDocument/2006/relationships/image" Target="../media/image226.png"/><Relationship Id="rId12" Type="http://schemas.openxmlformats.org/officeDocument/2006/relationships/image" Target="../media/image231.png"/><Relationship Id="rId17" Type="http://schemas.openxmlformats.org/officeDocument/2006/relationships/image" Target="../media/image236.png"/><Relationship Id="rId2" Type="http://schemas.openxmlformats.org/officeDocument/2006/relationships/image" Target="../media/image221.png"/><Relationship Id="rId16" Type="http://schemas.openxmlformats.org/officeDocument/2006/relationships/image" Target="../media/image235.png"/><Relationship Id="rId20" Type="http://schemas.openxmlformats.org/officeDocument/2006/relationships/image" Target="../media/image239.png"/><Relationship Id="rId1" Type="http://schemas.openxmlformats.org/officeDocument/2006/relationships/slideLayout" Target="../slideLayouts/slideLayout7.xml"/><Relationship Id="rId6" Type="http://schemas.openxmlformats.org/officeDocument/2006/relationships/image" Target="../media/image225.png"/><Relationship Id="rId11" Type="http://schemas.openxmlformats.org/officeDocument/2006/relationships/image" Target="../media/image230.png"/><Relationship Id="rId5" Type="http://schemas.openxmlformats.org/officeDocument/2006/relationships/image" Target="../media/image224.png"/><Relationship Id="rId15" Type="http://schemas.openxmlformats.org/officeDocument/2006/relationships/image" Target="../media/image234.png"/><Relationship Id="rId23" Type="http://schemas.openxmlformats.org/officeDocument/2006/relationships/image" Target="../media/image242.png"/><Relationship Id="rId10" Type="http://schemas.openxmlformats.org/officeDocument/2006/relationships/image" Target="../media/image229.png"/><Relationship Id="rId19" Type="http://schemas.openxmlformats.org/officeDocument/2006/relationships/image" Target="../media/image238.png"/><Relationship Id="rId4" Type="http://schemas.openxmlformats.org/officeDocument/2006/relationships/image" Target="../media/image223.png"/><Relationship Id="rId9" Type="http://schemas.openxmlformats.org/officeDocument/2006/relationships/image" Target="../media/image228.png"/><Relationship Id="rId14" Type="http://schemas.openxmlformats.org/officeDocument/2006/relationships/image" Target="../media/image233.png"/><Relationship Id="rId22" Type="http://schemas.openxmlformats.org/officeDocument/2006/relationships/image" Target="../media/image241.png"/></Relationships>
</file>

<file path=ppt/slides/_rels/slide38.xml.rels><?xml version="1.0" encoding="UTF-8" standalone="yes"?>
<Relationships xmlns="http://schemas.openxmlformats.org/package/2006/relationships"><Relationship Id="rId8" Type="http://schemas.openxmlformats.org/officeDocument/2006/relationships/image" Target="../media/image249.png"/><Relationship Id="rId13" Type="http://schemas.openxmlformats.org/officeDocument/2006/relationships/image" Target="../media/image254.png"/><Relationship Id="rId3" Type="http://schemas.openxmlformats.org/officeDocument/2006/relationships/image" Target="../media/image244.png"/><Relationship Id="rId7" Type="http://schemas.openxmlformats.org/officeDocument/2006/relationships/image" Target="../media/image248.png"/><Relationship Id="rId12" Type="http://schemas.openxmlformats.org/officeDocument/2006/relationships/image" Target="../media/image253.png"/><Relationship Id="rId2" Type="http://schemas.openxmlformats.org/officeDocument/2006/relationships/image" Target="../media/image243.png"/><Relationship Id="rId16" Type="http://schemas.openxmlformats.org/officeDocument/2006/relationships/image" Target="../media/image257.png"/><Relationship Id="rId1" Type="http://schemas.openxmlformats.org/officeDocument/2006/relationships/slideLayout" Target="../slideLayouts/slideLayout7.xml"/><Relationship Id="rId6" Type="http://schemas.openxmlformats.org/officeDocument/2006/relationships/image" Target="../media/image247.png"/><Relationship Id="rId11" Type="http://schemas.openxmlformats.org/officeDocument/2006/relationships/image" Target="../media/image252.png"/><Relationship Id="rId5" Type="http://schemas.openxmlformats.org/officeDocument/2006/relationships/image" Target="../media/image246.png"/><Relationship Id="rId15" Type="http://schemas.openxmlformats.org/officeDocument/2006/relationships/image" Target="../media/image256.png"/><Relationship Id="rId10" Type="http://schemas.openxmlformats.org/officeDocument/2006/relationships/image" Target="../media/image251.png"/><Relationship Id="rId4" Type="http://schemas.openxmlformats.org/officeDocument/2006/relationships/image" Target="../media/image245.png"/><Relationship Id="rId9" Type="http://schemas.openxmlformats.org/officeDocument/2006/relationships/image" Target="../media/image250.png"/><Relationship Id="rId14" Type="http://schemas.openxmlformats.org/officeDocument/2006/relationships/image" Target="../media/image255.png"/></Relationships>
</file>

<file path=ppt/slides/_rels/slide4.xml.rels><?xml version="1.0" encoding="UTF-8" standalone="yes"?>
<Relationships xmlns="http://schemas.openxmlformats.org/package/2006/relationships"><Relationship Id="rId3" Type="http://schemas.openxmlformats.org/officeDocument/2006/relationships/hyperlink" Target="http://mms.micrososf.com/"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atalog.update.microsoft.com/v7/site/Search.aspx?q=KB295266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microsoft.com/en-us/download/details.aspx?id=53327" TargetMode="External"/><Relationship Id="rId5" Type="http://schemas.openxmlformats.org/officeDocument/2006/relationships/hyperlink" Target="http://www.catalog.update.microsoft.com/Search.aspx?q=cumulative%20update%C2%A0windows%2010" TargetMode="External"/><Relationship Id="rId4" Type="http://schemas.openxmlformats.org/officeDocument/2006/relationships/hyperlink" Target="http://catalog.update.microsoft.com/v7/site/Search.aspx?q=KB2976978"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Upgrade Readiness</a:t>
            </a:r>
          </a:p>
        </p:txBody>
      </p:sp>
      <p:sp>
        <p:nvSpPr>
          <p:cNvPr id="6" name="Text Placeholder 5"/>
          <p:cNvSpPr>
            <a:spLocks noGrp="1"/>
          </p:cNvSpPr>
          <p:nvPr>
            <p:ph type="body" sz="quarter" idx="10"/>
          </p:nvPr>
        </p:nvSpPr>
        <p:spPr/>
        <p:txBody>
          <a:bodyPr>
            <a:normAutofit/>
          </a:bodyPr>
          <a:lstStyle/>
          <a:p>
            <a:r>
              <a:rPr lang="en-US" dirty="0"/>
              <a:t>Fred Bainbridge</a:t>
            </a:r>
          </a:p>
          <a:p>
            <a:r>
              <a:rPr lang="en-US" dirty="0"/>
              <a:t>Fredbainbridge.com</a:t>
            </a:r>
          </a:p>
          <a:p>
            <a:r>
              <a:rPr lang="en-US" dirty="0">
                <a:hlinkClick r:id="rId2"/>
              </a:rPr>
              <a:t>fred@mnscug.org</a:t>
            </a:r>
            <a:endParaRPr lang="en-US" dirty="0"/>
          </a:p>
          <a:p>
            <a:r>
              <a:rPr lang="en-US" dirty="0"/>
              <a:t>Microsoft MVP, Enterprise Mobility</a:t>
            </a:r>
          </a:p>
          <a:p>
            <a:r>
              <a:rPr lang="en-US" dirty="0"/>
              <a:t>Now Micro</a:t>
            </a:r>
          </a:p>
        </p:txBody>
      </p:sp>
      <p:sp>
        <p:nvSpPr>
          <p:cNvPr id="7" name="Text Placeholder 6"/>
          <p:cNvSpPr>
            <a:spLocks noGrp="1"/>
          </p:cNvSpPr>
          <p:nvPr>
            <p:ph type="body" sz="quarter" idx="11"/>
          </p:nvPr>
        </p:nvSpPr>
        <p:spPr/>
        <p:txBody>
          <a:bodyPr>
            <a:normAutofit/>
          </a:bodyPr>
          <a:lstStyle/>
          <a:p>
            <a:r>
              <a:rPr lang="en-US" dirty="0"/>
              <a:t>Presenter #2</a:t>
            </a:r>
          </a:p>
          <a:p>
            <a:r>
              <a:rPr lang="en-US" dirty="0"/>
              <a:t>Blog, e-mail address, title</a:t>
            </a:r>
          </a:p>
          <a:p>
            <a:r>
              <a:rPr lang="en-US" dirty="0"/>
              <a:t>Company</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APPLICATIONS</a:t>
            </a:r>
          </a:p>
        </p:txBody>
      </p:sp>
      <p:sp>
        <p:nvSpPr>
          <p:cNvPr id="5" name="Text Placeholder 4"/>
          <p:cNvSpPr>
            <a:spLocks noGrp="1"/>
          </p:cNvSpPr>
          <p:nvPr>
            <p:ph type="body" idx="1"/>
          </p:nvPr>
        </p:nvSpPr>
        <p:spPr/>
        <p:txBody>
          <a:bodyPr/>
          <a:lstStyle/>
          <a:p>
            <a:r>
              <a:rPr lang="en-US" dirty="0"/>
              <a:t>The most important part of any migration project.</a:t>
            </a:r>
          </a:p>
        </p:txBody>
      </p:sp>
    </p:spTree>
    <p:extLst>
      <p:ext uri="{BB962C8B-B14F-4D97-AF65-F5344CB8AC3E}">
        <p14:creationId xmlns:p14="http://schemas.microsoft.com/office/powerpoint/2010/main" val="3278133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r>
              <a:rPr lang="en-US" dirty="0"/>
              <a:t>So much good data to get here…</a:t>
            </a:r>
          </a:p>
          <a:p>
            <a:pPr lvl="1"/>
            <a:r>
              <a:rPr lang="en-US" dirty="0"/>
              <a:t>List of applications in the environment</a:t>
            </a:r>
          </a:p>
          <a:p>
            <a:pPr lvl="2"/>
            <a:r>
              <a:rPr lang="en-US" dirty="0"/>
              <a:t>Install Count</a:t>
            </a:r>
          </a:p>
          <a:p>
            <a:pPr lvl="2"/>
            <a:r>
              <a:rPr lang="en-US" dirty="0"/>
              <a:t>What devices have the applications</a:t>
            </a:r>
          </a:p>
          <a:p>
            <a:pPr lvl="2"/>
            <a:r>
              <a:rPr lang="en-US" dirty="0"/>
              <a:t>Detailed version information</a:t>
            </a:r>
          </a:p>
          <a:p>
            <a:pPr lvl="4"/>
            <a:endParaRPr lang="en-US" dirty="0"/>
          </a:p>
          <a:p>
            <a:r>
              <a:rPr lang="en-US" dirty="0"/>
              <a:t>Importance and Upgrade Decision</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1844299" y="4085459"/>
            <a:ext cx="3093461" cy="1232013"/>
          </a:xfrm>
          <a:prstGeom prst="rect">
            <a:avLst/>
          </a:prstGeom>
        </p:spPr>
      </p:pic>
    </p:spTree>
    <p:extLst>
      <p:ext uri="{BB962C8B-B14F-4D97-AF65-F5344CB8AC3E}">
        <p14:creationId xmlns:p14="http://schemas.microsoft.com/office/powerpoint/2010/main" val="293848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 the app work!?</a:t>
            </a:r>
          </a:p>
        </p:txBody>
      </p:sp>
      <p:sp>
        <p:nvSpPr>
          <p:cNvPr id="3" name="Content Placeholder 2"/>
          <p:cNvSpPr>
            <a:spLocks noGrp="1"/>
          </p:cNvSpPr>
          <p:nvPr>
            <p:ph idx="1"/>
          </p:nvPr>
        </p:nvSpPr>
        <p:spPr/>
        <p:txBody>
          <a:bodyPr/>
          <a:lstStyle/>
          <a:p>
            <a:r>
              <a:rPr lang="en-US" dirty="0"/>
              <a:t>Still unsure?</a:t>
            </a:r>
          </a:p>
          <a:p>
            <a:pPr lvl="1"/>
            <a:r>
              <a:rPr lang="en-US" dirty="0"/>
              <a:t>Contact the vendor and ask.</a:t>
            </a:r>
          </a:p>
          <a:p>
            <a:pPr lvl="1"/>
            <a:r>
              <a:rPr lang="en-US" dirty="0"/>
              <a:t>Ready for Windows</a:t>
            </a:r>
          </a:p>
          <a:p>
            <a:pPr lvl="2"/>
            <a:r>
              <a:rPr lang="en-US" dirty="0">
                <a:hlinkClick r:id="rId3"/>
              </a:rPr>
              <a:t>https://developer.microsoft.com/en-us/windows/ready-for-windows#/</a:t>
            </a:r>
            <a:endParaRPr lang="en-US" dirty="0"/>
          </a:p>
          <a:p>
            <a:pPr lvl="1"/>
            <a:r>
              <a:rPr lang="en-US" dirty="0"/>
              <a:t>Application Compatibility Factory</a:t>
            </a:r>
          </a:p>
          <a:p>
            <a:pPr lvl="2"/>
            <a:r>
              <a:rPr lang="en-US" dirty="0">
                <a:hlinkClick r:id="rId4"/>
              </a:rPr>
              <a:t>https://technet.microsoft.com/en-us/windows/application-compatibility-factory-program.aspx</a:t>
            </a:r>
            <a:endParaRPr lang="en-US" dirty="0"/>
          </a:p>
          <a:p>
            <a:pPr lvl="1"/>
            <a:r>
              <a:rPr lang="en-US" dirty="0"/>
              <a:t>Ask the app owner to validate</a:t>
            </a:r>
            <a:r>
              <a:rPr lang="en-US" dirty="0" smtClean="0"/>
              <a:t>. </a:t>
            </a:r>
            <a:endParaRPr lang="en-US" dirty="0"/>
          </a:p>
          <a:p>
            <a:pPr lvl="1"/>
            <a:endParaRPr lang="en-US" dirty="0"/>
          </a:p>
          <a:p>
            <a:pPr lvl="1"/>
            <a:r>
              <a:rPr lang="en-US" dirty="0" smtClean="0"/>
              <a:t>Retire / Replace / Rationalize</a:t>
            </a:r>
          </a:p>
          <a:p>
            <a:pPr lvl="1"/>
            <a:endParaRPr lang="en-US" dirty="0"/>
          </a:p>
        </p:txBody>
      </p:sp>
    </p:spTree>
    <p:extLst>
      <p:ext uri="{BB962C8B-B14F-4D97-AF65-F5344CB8AC3E}">
        <p14:creationId xmlns:p14="http://schemas.microsoft.com/office/powerpoint/2010/main" val="398900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t>
            </a:r>
            <a:br>
              <a:rPr lang="en-US" dirty="0"/>
            </a:br>
            <a:r>
              <a:rPr lang="en-US" dirty="0"/>
              <a:t>Office Add-Ons, </a:t>
            </a:r>
            <a:br>
              <a:rPr lang="en-US" dirty="0"/>
            </a:br>
            <a:r>
              <a:rPr lang="en-US" dirty="0"/>
              <a:t>Web Applications</a:t>
            </a:r>
          </a:p>
        </p:txBody>
      </p:sp>
      <p:sp>
        <p:nvSpPr>
          <p:cNvPr id="5" name="Text Placeholder 4"/>
          <p:cNvSpPr>
            <a:spLocks noGrp="1"/>
          </p:cNvSpPr>
          <p:nvPr>
            <p:ph type="body" idx="1"/>
          </p:nvPr>
        </p:nvSpPr>
        <p:spPr/>
        <p:txBody>
          <a:bodyPr/>
          <a:lstStyle/>
          <a:p>
            <a:r>
              <a:rPr lang="en-US" dirty="0"/>
              <a:t>The bonus materials.</a:t>
            </a:r>
          </a:p>
        </p:txBody>
      </p:sp>
    </p:spTree>
    <p:extLst>
      <p:ext uri="{BB962C8B-B14F-4D97-AF65-F5344CB8AC3E}">
        <p14:creationId xmlns:p14="http://schemas.microsoft.com/office/powerpoint/2010/main" val="1374891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ConfigMgr Integration</a:t>
            </a:r>
          </a:p>
        </p:txBody>
      </p:sp>
      <p:sp>
        <p:nvSpPr>
          <p:cNvPr id="5" name="Text Placeholder 4"/>
          <p:cNvSpPr>
            <a:spLocks noGrp="1"/>
          </p:cNvSpPr>
          <p:nvPr>
            <p:ph type="body" idx="1"/>
          </p:nvPr>
        </p:nvSpPr>
        <p:spPr>
          <a:xfrm>
            <a:off x="620966" y="4495800"/>
            <a:ext cx="8609013" cy="1498600"/>
          </a:xfrm>
        </p:spPr>
        <p:txBody>
          <a:bodyPr/>
          <a:lstStyle/>
          <a:p>
            <a:r>
              <a:rPr lang="en-US" dirty="0"/>
              <a:t>Simple yet useful integration.</a:t>
            </a:r>
          </a:p>
        </p:txBody>
      </p:sp>
    </p:spTree>
    <p:extLst>
      <p:ext uri="{BB962C8B-B14F-4D97-AF65-F5344CB8AC3E}">
        <p14:creationId xmlns:p14="http://schemas.microsoft.com/office/powerpoint/2010/main" val="3148029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fontScale="92500" lnSpcReduction="20000"/>
          </a:bodyPr>
          <a:lstStyle/>
          <a:p>
            <a:r>
              <a:rPr lang="en-US" dirty="0"/>
              <a:t>Shows % of devices reporting telemetry</a:t>
            </a:r>
          </a:p>
          <a:p>
            <a:endParaRPr lang="en-US" dirty="0"/>
          </a:p>
          <a:p>
            <a:r>
              <a:rPr lang="en-US" dirty="0"/>
              <a:t>WQL - Upgrade Analytics Status</a:t>
            </a:r>
          </a:p>
          <a:p>
            <a:pPr marL="0" indent="0">
              <a:buNone/>
            </a:pPr>
            <a:endParaRPr lang="en-US" dirty="0"/>
          </a:p>
          <a:p>
            <a:r>
              <a:rPr lang="en-US" dirty="0"/>
              <a:t>SQL View</a:t>
            </a:r>
          </a:p>
          <a:p>
            <a:pPr lvl="1"/>
            <a:r>
              <a:rPr lang="en-US" dirty="0" err="1"/>
              <a:t>SMS_G_System_UAComputerStatus</a:t>
            </a:r>
            <a:endParaRPr lang="en-US" dirty="0"/>
          </a:p>
          <a:p>
            <a:endParaRPr lang="en-US" dirty="0"/>
          </a:p>
          <a:p>
            <a:r>
              <a:rPr lang="en-US" dirty="0"/>
              <a:t>Status – 4=failed</a:t>
            </a:r>
          </a:p>
          <a:p>
            <a:endParaRPr lang="en-US" dirty="0"/>
          </a:p>
          <a:p>
            <a:endParaRPr lang="en-US" dirty="0"/>
          </a:p>
          <a:p>
            <a:endParaRPr lang="en-US" dirty="0"/>
          </a:p>
          <a:p>
            <a:pPr marL="0" indent="0">
              <a:buNone/>
            </a:pPr>
            <a:r>
              <a:rPr lang="en-US" dirty="0"/>
              <a:t>select *  from  </a:t>
            </a:r>
            <a:r>
              <a:rPr lang="en-US" dirty="0" err="1"/>
              <a:t>SMS_R_System</a:t>
            </a:r>
            <a:r>
              <a:rPr lang="en-US" dirty="0"/>
              <a:t> inner join </a:t>
            </a:r>
            <a:r>
              <a:rPr lang="en-US" dirty="0" err="1"/>
              <a:t>SMS_G_System_UAComputerStatus</a:t>
            </a:r>
            <a:r>
              <a:rPr lang="en-US" dirty="0"/>
              <a:t> on </a:t>
            </a:r>
            <a:r>
              <a:rPr lang="en-US" dirty="0" err="1"/>
              <a:t>SMS_G_System_UAComputerStatus.ResourceId</a:t>
            </a:r>
            <a:r>
              <a:rPr lang="en-US" dirty="0"/>
              <a:t> = </a:t>
            </a:r>
            <a:r>
              <a:rPr lang="en-US" dirty="0" err="1"/>
              <a:t>SMS_R_System.ResourceId</a:t>
            </a:r>
            <a:r>
              <a:rPr lang="en-US" dirty="0"/>
              <a:t> where </a:t>
            </a:r>
            <a:r>
              <a:rPr lang="en-US" dirty="0" err="1"/>
              <a:t>SMS_G_System_UAComputerStatus.UpgradeAnalyticsStatus</a:t>
            </a:r>
            <a:r>
              <a:rPr lang="en-US" dirty="0"/>
              <a:t>="2"</a:t>
            </a:r>
          </a:p>
        </p:txBody>
      </p:sp>
      <p:pic>
        <p:nvPicPr>
          <p:cNvPr id="4" name="Picture 3"/>
          <p:cNvPicPr>
            <a:picLocks noChangeAspect="1"/>
          </p:cNvPicPr>
          <p:nvPr/>
        </p:nvPicPr>
        <p:blipFill>
          <a:blip r:embed="rId3"/>
          <a:stretch>
            <a:fillRect/>
          </a:stretch>
        </p:blipFill>
        <p:spPr>
          <a:xfrm>
            <a:off x="6872678" y="1694658"/>
            <a:ext cx="4709722" cy="2912783"/>
          </a:xfrm>
          <a:prstGeom prst="rect">
            <a:avLst/>
          </a:prstGeom>
        </p:spPr>
      </p:pic>
    </p:spTree>
    <p:extLst>
      <p:ext uri="{BB962C8B-B14F-4D97-AF65-F5344CB8AC3E}">
        <p14:creationId xmlns:p14="http://schemas.microsoft.com/office/powerpoint/2010/main" val="46385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Queries</a:t>
            </a:r>
          </a:p>
        </p:txBody>
      </p:sp>
      <p:sp>
        <p:nvSpPr>
          <p:cNvPr id="5" name="Text Placeholder 4"/>
          <p:cNvSpPr>
            <a:spLocks noGrp="1"/>
          </p:cNvSpPr>
          <p:nvPr>
            <p:ph type="body" idx="1"/>
          </p:nvPr>
        </p:nvSpPr>
        <p:spPr/>
        <p:txBody>
          <a:bodyPr/>
          <a:lstStyle/>
          <a:p>
            <a:r>
              <a:rPr lang="en-US" dirty="0" err="1"/>
              <a:t>CaSE</a:t>
            </a:r>
            <a:r>
              <a:rPr lang="en-US" dirty="0"/>
              <a:t> </a:t>
            </a:r>
            <a:r>
              <a:rPr lang="en-US" dirty="0" err="1"/>
              <a:t>sEnSiTiVE</a:t>
            </a:r>
            <a:r>
              <a:rPr lang="en-US" dirty="0"/>
              <a:t>!</a:t>
            </a:r>
          </a:p>
        </p:txBody>
      </p:sp>
    </p:spTree>
    <p:extLst>
      <p:ext uri="{BB962C8B-B14F-4D97-AF65-F5344CB8AC3E}">
        <p14:creationId xmlns:p14="http://schemas.microsoft.com/office/powerpoint/2010/main" val="3216903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lstStyle/>
          <a:p>
            <a:pPr marL="1371600" lvl="3" indent="0">
              <a:buNone/>
            </a:pPr>
            <a:r>
              <a:rPr lang="en-US" dirty="0"/>
              <a:t>Upgrade Issues with a specific device</a:t>
            </a:r>
          </a:p>
          <a:p>
            <a:pPr marL="1371600" lvl="3" indent="0">
              <a:buNone/>
            </a:pPr>
            <a:r>
              <a:rPr lang="en-US" dirty="0"/>
              <a:t>Computer=WIN7-05 Type=</a:t>
            </a:r>
            <a:r>
              <a:rPr lang="en-US" dirty="0" err="1"/>
              <a:t>UASysReqIssue</a:t>
            </a:r>
            <a:r>
              <a:rPr lang="en-US" dirty="0"/>
              <a:t> </a:t>
            </a:r>
            <a:r>
              <a:rPr lang="en-US" dirty="0" err="1"/>
              <a:t>UpgradeAssessment</a:t>
            </a:r>
            <a:r>
              <a:rPr lang="en-US" dirty="0"/>
              <a:t>!="Seamless upgrade" </a:t>
            </a:r>
            <a:r>
              <a:rPr lang="en-US" dirty="0" err="1"/>
              <a:t>UpgradeAssessment</a:t>
            </a:r>
            <a:r>
              <a:rPr lang="en-US" dirty="0"/>
              <a:t>!="No known issues“</a:t>
            </a:r>
          </a:p>
          <a:p>
            <a:pPr marL="1371600" lvl="3" indent="0">
              <a:buNone/>
            </a:pPr>
            <a:endParaRPr lang="en-US" dirty="0"/>
          </a:p>
          <a:p>
            <a:pPr marL="1371600" lvl="3" indent="0">
              <a:buNone/>
            </a:pPr>
            <a:r>
              <a:rPr lang="en-US" dirty="0"/>
              <a:t>Install Counts of Applications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a:t>
            </a:r>
            <a:r>
              <a:rPr lang="en-US" dirty="0" err="1"/>
              <a:t>i</a:t>
            </a:r>
            <a:endParaRPr lang="en-US" dirty="0"/>
          </a:p>
          <a:p>
            <a:pPr marL="1371600" lvl="3" indent="0">
              <a:buNone/>
            </a:pPr>
            <a:r>
              <a:rPr lang="en-US" dirty="0" err="1"/>
              <a:t>ssues</a:t>
            </a:r>
            <a:r>
              <a:rPr lang="en-US" dirty="0"/>
              <a:t>" | measure count() by </a:t>
            </a:r>
            <a:r>
              <a:rPr lang="en-US" dirty="0" err="1"/>
              <a:t>AppName</a:t>
            </a:r>
            <a:endParaRPr lang="en-US" dirty="0"/>
          </a:p>
          <a:p>
            <a:pPr marL="1371600" lvl="3" indent="0">
              <a:buNone/>
            </a:pPr>
            <a:endParaRPr lang="en-US" dirty="0"/>
          </a:p>
          <a:p>
            <a:pPr marL="1371600" lvl="3" indent="0">
              <a:buNone/>
            </a:pPr>
            <a:r>
              <a:rPr lang="en-US" dirty="0"/>
              <a:t>Count of Issues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issues" | measure count() by Issue</a:t>
            </a:r>
          </a:p>
          <a:p>
            <a:pPr marL="1371600" lvl="3" indent="0">
              <a:buNone/>
            </a:pPr>
            <a:endParaRPr lang="en-US" dirty="0"/>
          </a:p>
          <a:p>
            <a:pPr marL="1371600" lvl="3" indent="0">
              <a:buNone/>
            </a:pPr>
            <a:r>
              <a:rPr lang="en-US" dirty="0"/>
              <a:t>Apps Blocking Upgrades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 "Blocking upgrade"  | measure count() by </a:t>
            </a:r>
            <a:r>
              <a:rPr lang="en-US" dirty="0" err="1"/>
              <a:t>AppName</a:t>
            </a:r>
            <a:endParaRPr lang="en-US" dirty="0"/>
          </a:p>
        </p:txBody>
      </p:sp>
    </p:spTree>
    <p:extLst>
      <p:ext uri="{BB962C8B-B14F-4D97-AF65-F5344CB8AC3E}">
        <p14:creationId xmlns:p14="http://schemas.microsoft.com/office/powerpoint/2010/main" val="2748779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and Automation</a:t>
            </a:r>
          </a:p>
        </p:txBody>
      </p:sp>
      <p:sp>
        <p:nvSpPr>
          <p:cNvPr id="5" name="Text Placeholder 4"/>
          <p:cNvSpPr>
            <a:spLocks noGrp="1"/>
          </p:cNvSpPr>
          <p:nvPr>
            <p:ph type="body" idx="1"/>
          </p:nvPr>
        </p:nvSpPr>
        <p:spPr/>
        <p:txBody>
          <a:bodyPr/>
          <a:lstStyle/>
          <a:p>
            <a:r>
              <a:rPr lang="en-US" dirty="0"/>
              <a:t>The way to get extra credit on your migration project.</a:t>
            </a:r>
          </a:p>
        </p:txBody>
      </p:sp>
    </p:spTree>
    <p:extLst>
      <p:ext uri="{BB962C8B-B14F-4D97-AF65-F5344CB8AC3E}">
        <p14:creationId xmlns:p14="http://schemas.microsoft.com/office/powerpoint/2010/main" val="4025223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r>
              <a:rPr lang="en-US" dirty="0"/>
              <a:t>Requirements </a:t>
            </a:r>
          </a:p>
          <a:p>
            <a:pPr lvl="1"/>
            <a:r>
              <a:rPr lang="en-US" dirty="0"/>
              <a:t>Read access to the </a:t>
            </a:r>
            <a:r>
              <a:rPr lang="en-US" dirty="0" smtClean="0"/>
              <a:t>Resource </a:t>
            </a:r>
            <a:r>
              <a:rPr lang="en-US" dirty="0"/>
              <a:t>Group in Azure.</a:t>
            </a:r>
          </a:p>
          <a:p>
            <a:pPr lvl="1"/>
            <a:r>
              <a:rPr lang="en-US" dirty="0"/>
              <a:t>OMS Search API PowerShell Module</a:t>
            </a:r>
          </a:p>
          <a:p>
            <a:pPr lvl="1"/>
            <a:r>
              <a:rPr lang="en-US" dirty="0"/>
              <a:t>An organizational account!  Not a MS account.</a:t>
            </a:r>
          </a:p>
          <a:p>
            <a:pPr lvl="2"/>
            <a:r>
              <a:rPr lang="en-US" dirty="0"/>
              <a:t>(Azure AD)</a:t>
            </a:r>
          </a:p>
          <a:p>
            <a:pPr marL="0" indent="0">
              <a:buNone/>
            </a:pPr>
            <a:endParaRPr lang="en-US" dirty="0"/>
          </a:p>
          <a:p>
            <a:pPr lvl="1"/>
            <a:r>
              <a:rPr lang="en-US" dirty="0"/>
              <a:t>All the work is just Operation Insights queries, there is nothing Upgrade Readiness specific</a:t>
            </a:r>
            <a:r>
              <a:rPr lang="en-US" dirty="0" smtClean="0"/>
              <a:t>.</a:t>
            </a:r>
            <a:br>
              <a:rPr lang="en-US" dirty="0" smtClean="0"/>
            </a:br>
            <a:endParaRPr lang="en-US" dirty="0" smtClean="0"/>
          </a:p>
          <a:p>
            <a:pPr marL="457200" lvl="1" indent="0">
              <a:buNone/>
            </a:pPr>
            <a:r>
              <a:rPr lang="en-US" dirty="0">
                <a:hlinkClick r:id="rId3"/>
              </a:rPr>
              <a:t>https://</a:t>
            </a:r>
            <a:r>
              <a:rPr lang="en-US" dirty="0" smtClean="0">
                <a:hlinkClick r:id="rId3"/>
              </a:rPr>
              <a:t>github.com/fredbainbridge/WindowsUpgradeReadiness</a:t>
            </a:r>
            <a:endParaRPr lang="en-US" dirty="0" smtClean="0"/>
          </a:p>
          <a:p>
            <a:pPr marL="457200" lvl="1" indent="0">
              <a:buNone/>
            </a:pPr>
            <a:endParaRPr lang="en-US" dirty="0"/>
          </a:p>
        </p:txBody>
      </p:sp>
    </p:spTree>
    <p:extLst>
      <p:ext uri="{BB962C8B-B14F-4D97-AF65-F5344CB8AC3E}">
        <p14:creationId xmlns:p14="http://schemas.microsoft.com/office/powerpoint/2010/main" val="375938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Twitter Handle</a:t>
            </a:r>
          </a:p>
        </p:txBody>
      </p:sp>
      <p:sp>
        <p:nvSpPr>
          <p:cNvPr id="14" name="Text Placeholder 13"/>
          <p:cNvSpPr>
            <a:spLocks noGrp="1"/>
          </p:cNvSpPr>
          <p:nvPr>
            <p:ph type="body" sz="quarter" idx="11"/>
          </p:nvPr>
        </p:nvSpPr>
        <p:spPr/>
        <p:txBody>
          <a:bodyPr/>
          <a:lstStyle/>
          <a:p>
            <a:r>
              <a:rPr lang="en-US" dirty="0"/>
              <a:t>Awards, accomplishments, etc.</a:t>
            </a:r>
          </a:p>
        </p:txBody>
      </p:sp>
      <p:sp>
        <p:nvSpPr>
          <p:cNvPr id="15" name="Text Placeholder 14"/>
          <p:cNvSpPr>
            <a:spLocks noGrp="1"/>
          </p:cNvSpPr>
          <p:nvPr>
            <p:ph type="body" sz="quarter" idx="12"/>
          </p:nvPr>
        </p:nvSpPr>
        <p:spPr/>
        <p:txBody>
          <a:bodyPr/>
          <a:lstStyle/>
          <a:p>
            <a:r>
              <a:rPr lang="en-US" dirty="0"/>
              <a:t>Experience</a:t>
            </a:r>
          </a:p>
        </p:txBody>
      </p:sp>
      <p:sp>
        <p:nvSpPr>
          <p:cNvPr id="16" name="Text Placeholder 15"/>
          <p:cNvSpPr>
            <a:spLocks noGrp="1"/>
          </p:cNvSpPr>
          <p:nvPr>
            <p:ph type="body" sz="quarter" idx="13"/>
          </p:nvPr>
        </p:nvSpPr>
        <p:spPr/>
        <p:txBody>
          <a:bodyPr/>
          <a:lstStyle/>
          <a:p>
            <a:r>
              <a:rPr lang="en-US" dirty="0"/>
              <a:t>Favorite something; e.g., food</a:t>
            </a:r>
          </a:p>
        </p:txBody>
      </p:sp>
      <p:sp>
        <p:nvSpPr>
          <p:cNvPr id="17" name="Text Placeholder 16"/>
          <p:cNvSpPr>
            <a:spLocks noGrp="1"/>
          </p:cNvSpPr>
          <p:nvPr>
            <p:ph type="body" sz="quarter" idx="14"/>
          </p:nvPr>
        </p:nvSpPr>
        <p:spPr/>
        <p:txBody>
          <a:bodyPr/>
          <a:lstStyle/>
          <a:p>
            <a:r>
              <a:rPr lang="en-US" dirty="0"/>
              <a:t>@</a:t>
            </a:r>
            <a:r>
              <a:rPr lang="en-US" dirty="0" err="1"/>
              <a:t>FredBainbridge</a:t>
            </a:r>
            <a:endParaRPr lang="en-US" dirty="0"/>
          </a:p>
        </p:txBody>
      </p:sp>
      <p:sp>
        <p:nvSpPr>
          <p:cNvPr id="18" name="Text Placeholder 17"/>
          <p:cNvSpPr>
            <a:spLocks noGrp="1"/>
          </p:cNvSpPr>
          <p:nvPr>
            <p:ph type="body" sz="quarter" idx="15"/>
          </p:nvPr>
        </p:nvSpPr>
        <p:spPr/>
        <p:txBody>
          <a:bodyPr/>
          <a:lstStyle/>
          <a:p>
            <a:r>
              <a:rPr lang="en-US" dirty="0"/>
              <a:t>Microsoft MVP, </a:t>
            </a:r>
            <a:r>
              <a:rPr lang="en-US" dirty="0" err="1"/>
              <a:t>Entrprise</a:t>
            </a:r>
            <a:r>
              <a:rPr lang="en-US" dirty="0"/>
              <a:t> Mobility</a:t>
            </a:r>
          </a:p>
        </p:txBody>
      </p:sp>
      <p:sp>
        <p:nvSpPr>
          <p:cNvPr id="19" name="Text Placeholder 18"/>
          <p:cNvSpPr>
            <a:spLocks noGrp="1"/>
          </p:cNvSpPr>
          <p:nvPr>
            <p:ph type="body" sz="quarter" idx="16"/>
          </p:nvPr>
        </p:nvSpPr>
        <p:spPr/>
        <p:txBody>
          <a:bodyPr/>
          <a:lstStyle/>
          <a:p>
            <a:r>
              <a:rPr lang="en-US" dirty="0"/>
              <a:t>PowerShell Junky</a:t>
            </a:r>
          </a:p>
        </p:txBody>
      </p:sp>
      <p:sp>
        <p:nvSpPr>
          <p:cNvPr id="20" name="Text Placeholder 19"/>
          <p:cNvSpPr>
            <a:spLocks noGrp="1"/>
          </p:cNvSpPr>
          <p:nvPr>
            <p:ph type="body" sz="quarter" idx="17"/>
          </p:nvPr>
        </p:nvSpPr>
        <p:spPr/>
        <p:txBody>
          <a:bodyPr/>
          <a:lstStyle/>
          <a:p>
            <a:r>
              <a:rPr lang="en-US" dirty="0"/>
              <a:t>Brews Beer</a:t>
            </a:r>
          </a:p>
        </p:txBody>
      </p:sp>
      <p:sp>
        <p:nvSpPr>
          <p:cNvPr id="21" name="Text Placeholder 20"/>
          <p:cNvSpPr>
            <a:spLocks noGrp="1"/>
          </p:cNvSpPr>
          <p:nvPr>
            <p:ph type="body" sz="quarter" idx="18"/>
          </p:nvPr>
        </p:nvSpPr>
        <p:spPr/>
        <p:txBody>
          <a:bodyPr/>
          <a:lstStyle/>
          <a:p>
            <a:r>
              <a:rPr lang="en-US" dirty="0"/>
              <a:t>Presenter Name 2</a:t>
            </a:r>
          </a:p>
        </p:txBody>
      </p:sp>
      <p:sp>
        <p:nvSpPr>
          <p:cNvPr id="22" name="Text Placeholder 21"/>
          <p:cNvSpPr>
            <a:spLocks noGrp="1"/>
          </p:cNvSpPr>
          <p:nvPr>
            <p:ph type="body" sz="quarter" idx="19"/>
          </p:nvPr>
        </p:nvSpPr>
        <p:spPr/>
        <p:txBody>
          <a:bodyPr/>
          <a:lstStyle/>
          <a:p>
            <a:r>
              <a:rPr lang="en-US" dirty="0"/>
              <a:t>Fred Bainbridge</a:t>
            </a:r>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Header</a:t>
            </a:r>
          </a:p>
        </p:txBody>
      </p:sp>
      <p:sp>
        <p:nvSpPr>
          <p:cNvPr id="5" name="Text Placeholder 4"/>
          <p:cNvSpPr>
            <a:spLocks noGrp="1"/>
          </p:cNvSpPr>
          <p:nvPr>
            <p:ph type="body" idx="1"/>
          </p:nvPr>
        </p:nvSpPr>
        <p:spPr/>
        <p:txBody>
          <a:bodyPr/>
          <a:lstStyle/>
          <a:p>
            <a:r>
              <a:rPr lang="en-US" dirty="0"/>
              <a:t>This is the next section</a:t>
            </a:r>
          </a:p>
        </p:txBody>
      </p:sp>
    </p:spTree>
    <p:extLst>
      <p:ext uri="{BB962C8B-B14F-4D97-AF65-F5344CB8AC3E}">
        <p14:creationId xmlns:p14="http://schemas.microsoft.com/office/powerpoint/2010/main" val="1657553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9121641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95725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Demo Title</a:t>
            </a:r>
          </a:p>
        </p:txBody>
      </p:sp>
    </p:spTree>
    <p:extLst>
      <p:ext uri="{BB962C8B-B14F-4D97-AF65-F5344CB8AC3E}">
        <p14:creationId xmlns:p14="http://schemas.microsoft.com/office/powerpoint/2010/main" val="32160507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Get Involved</a:t>
            </a:r>
          </a:p>
        </p:txBody>
      </p:sp>
      <p:sp>
        <p:nvSpPr>
          <p:cNvPr id="13" name="Content Placeholder 12"/>
          <p:cNvSpPr>
            <a:spLocks noGrp="1"/>
          </p:cNvSpPr>
          <p:nvPr>
            <p:ph idx="1"/>
          </p:nvPr>
        </p:nvSpPr>
        <p:spPr/>
        <p:txBody>
          <a:bodyPr/>
          <a:lstStyle/>
          <a:p>
            <a:r>
              <a:rPr lang="en-US" dirty="0"/>
              <a:t>Forums, etc.</a:t>
            </a:r>
          </a:p>
          <a:p>
            <a:endParaRPr lang="en-US" dirty="0"/>
          </a:p>
        </p:txBody>
      </p:sp>
    </p:spTree>
    <p:extLst>
      <p:ext uri="{BB962C8B-B14F-4D97-AF65-F5344CB8AC3E}">
        <p14:creationId xmlns:p14="http://schemas.microsoft.com/office/powerpoint/2010/main" val="2333710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a:bodyPr>
          <a:lstStyle/>
          <a:p>
            <a:r>
              <a:rPr lang="en-US" dirty="0"/>
              <a:t>DEMO - The Web Portal</a:t>
            </a:r>
          </a:p>
        </p:txBody>
      </p:sp>
      <p:sp>
        <p:nvSpPr>
          <p:cNvPr id="2" name="Rectangle 1"/>
          <p:cNvSpPr/>
          <p:nvPr/>
        </p:nvSpPr>
        <p:spPr>
          <a:xfrm>
            <a:off x="4425445" y="3864266"/>
            <a:ext cx="2929392" cy="923330"/>
          </a:xfrm>
          <a:prstGeom prst="rect">
            <a:avLst/>
          </a:prstGeom>
        </p:spPr>
        <p:txBody>
          <a:bodyPr wrap="none">
            <a:spAutoFit/>
          </a:bodyPr>
          <a:lstStyle/>
          <a:p>
            <a:r>
              <a:rPr lang="en-US" dirty="0"/>
              <a:t>Play along!</a:t>
            </a:r>
          </a:p>
          <a:p>
            <a:r>
              <a:rPr lang="en-US" dirty="0">
                <a:hlinkClick r:id="rId3"/>
              </a:rPr>
              <a:t>http://mms.micrososf.com</a:t>
            </a:r>
            <a:endParaRPr lang="en-US" dirty="0"/>
          </a:p>
          <a:p>
            <a:r>
              <a:rPr lang="en-US" dirty="0"/>
              <a:t>mms2017XX@azurelab.org</a:t>
            </a:r>
          </a:p>
        </p:txBody>
      </p:sp>
    </p:spTree>
    <p:extLst>
      <p:ext uri="{BB962C8B-B14F-4D97-AF65-F5344CB8AC3E}">
        <p14:creationId xmlns:p14="http://schemas.microsoft.com/office/powerpoint/2010/main" val="25685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r>
              <a:rPr lang="en-US" dirty="0"/>
              <a:t>Azure Subscription</a:t>
            </a:r>
          </a:p>
          <a:p>
            <a:pPr lvl="1"/>
            <a:r>
              <a:rPr lang="en-US" dirty="0"/>
              <a:t>Need admin rights to setup, can be revoked later.</a:t>
            </a:r>
          </a:p>
          <a:p>
            <a:r>
              <a:rPr lang="en-US" dirty="0"/>
              <a:t>Log Analytics / </a:t>
            </a:r>
            <a:r>
              <a:rPr lang="en-US" dirty="0" smtClean="0"/>
              <a:t>Operational Insight </a:t>
            </a:r>
            <a:r>
              <a:rPr lang="en-US" dirty="0"/>
              <a:t>Workspace</a:t>
            </a:r>
          </a:p>
          <a:p>
            <a:endParaRPr lang="en-US" dirty="0" smtClean="0"/>
          </a:p>
          <a:p>
            <a:endParaRPr lang="en-US" dirty="0"/>
          </a:p>
          <a:p>
            <a:pPr lvl="1"/>
            <a:endParaRPr lang="en-US" dirty="0"/>
          </a:p>
        </p:txBody>
      </p:sp>
      <p:pic>
        <p:nvPicPr>
          <p:cNvPr id="4" name="Picture 3"/>
          <p:cNvPicPr>
            <a:picLocks noChangeAspect="1"/>
          </p:cNvPicPr>
          <p:nvPr/>
        </p:nvPicPr>
        <p:blipFill>
          <a:blip r:embed="rId3"/>
          <a:stretch>
            <a:fillRect/>
          </a:stretch>
        </p:blipFill>
        <p:spPr>
          <a:xfrm>
            <a:off x="1036494" y="2590800"/>
            <a:ext cx="3850374" cy="3158403"/>
          </a:xfrm>
          <a:prstGeom prst="rect">
            <a:avLst/>
          </a:prstGeom>
        </p:spPr>
      </p:pic>
    </p:spTree>
    <p:extLst>
      <p:ext uri="{BB962C8B-B14F-4D97-AF65-F5344CB8AC3E}">
        <p14:creationId xmlns:p14="http://schemas.microsoft.com/office/powerpoint/2010/main" val="370176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endParaRPr lang="en-US" dirty="0" smtClean="0"/>
          </a:p>
          <a:p>
            <a:r>
              <a:rPr lang="en-US" dirty="0" smtClean="0"/>
              <a:t>Azure </a:t>
            </a:r>
            <a:r>
              <a:rPr lang="en-US" dirty="0"/>
              <a:t>AD not needed, but can be used if available.</a:t>
            </a:r>
          </a:p>
          <a:p>
            <a:r>
              <a:rPr lang="en-US" dirty="0"/>
              <a:t>Whitelist the telemetry endpoints.</a:t>
            </a:r>
          </a:p>
          <a:p>
            <a:r>
              <a:rPr lang="en-US" dirty="0"/>
              <a:t>No infrastructure needed.</a:t>
            </a:r>
          </a:p>
          <a:p>
            <a:r>
              <a:rPr lang="en-US" dirty="0"/>
              <a:t>What branch do you want to prepare for?</a:t>
            </a:r>
          </a:p>
          <a:p>
            <a:endParaRPr lang="en-US" dirty="0"/>
          </a:p>
          <a:p>
            <a:endParaRPr lang="en-US" dirty="0"/>
          </a:p>
          <a:p>
            <a:pPr lvl="1"/>
            <a:endParaRPr lang="en-US" dirty="0"/>
          </a:p>
        </p:txBody>
      </p:sp>
      <p:pic>
        <p:nvPicPr>
          <p:cNvPr id="5" name="Picture 4"/>
          <p:cNvPicPr>
            <a:picLocks noChangeAspect="1"/>
          </p:cNvPicPr>
          <p:nvPr/>
        </p:nvPicPr>
        <p:blipFill>
          <a:blip r:embed="rId3"/>
          <a:stretch>
            <a:fillRect/>
          </a:stretch>
        </p:blipFill>
        <p:spPr>
          <a:xfrm>
            <a:off x="987765" y="3539484"/>
            <a:ext cx="4124562" cy="2225786"/>
          </a:xfrm>
          <a:prstGeom prst="rect">
            <a:avLst/>
          </a:prstGeom>
        </p:spPr>
      </p:pic>
    </p:spTree>
    <p:extLst>
      <p:ext uri="{BB962C8B-B14F-4D97-AF65-F5344CB8AC3E}">
        <p14:creationId xmlns:p14="http://schemas.microsoft.com/office/powerpoint/2010/main" val="231236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r>
              <a:rPr lang="en-US" dirty="0"/>
              <a:t>Agentless!</a:t>
            </a:r>
          </a:p>
          <a:p>
            <a:r>
              <a:rPr lang="en-US" dirty="0"/>
              <a:t>Gather your Commercial ID and Enable Telemetry</a:t>
            </a:r>
          </a:p>
          <a:p>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976746" y="2142486"/>
            <a:ext cx="9299430" cy="3030227"/>
          </a:xfrm>
          <a:prstGeom prst="rect">
            <a:avLst/>
          </a:prstGeom>
        </p:spPr>
      </p:pic>
    </p:spTree>
    <p:extLst>
      <p:ext uri="{BB962C8B-B14F-4D97-AF65-F5344CB8AC3E}">
        <p14:creationId xmlns:p14="http://schemas.microsoft.com/office/powerpoint/2010/main" val="167898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endParaRPr lang="en-US" dirty="0" smtClean="0"/>
          </a:p>
          <a:p>
            <a:r>
              <a:rPr lang="en-US" dirty="0" smtClean="0"/>
              <a:t>Make </a:t>
            </a:r>
            <a:r>
              <a:rPr lang="en-US" dirty="0"/>
              <a:t>sure your devices are </a:t>
            </a:r>
            <a:r>
              <a:rPr lang="en-US" dirty="0" smtClean="0"/>
              <a:t>patched</a:t>
            </a:r>
          </a:p>
          <a:p>
            <a:pPr lvl="1"/>
            <a:r>
              <a:rPr lang="en-US" dirty="0" smtClean="0">
                <a:hlinkClick r:id="rId3"/>
              </a:rPr>
              <a:t>KB </a:t>
            </a:r>
            <a:r>
              <a:rPr lang="en-US" dirty="0">
                <a:hlinkClick r:id="rId3"/>
              </a:rPr>
              <a:t>2952664</a:t>
            </a:r>
            <a:r>
              <a:rPr lang="en-US" dirty="0"/>
              <a:t> for Windows 7 machines; </a:t>
            </a:r>
            <a:endParaRPr lang="en-US" dirty="0" smtClean="0"/>
          </a:p>
          <a:p>
            <a:pPr lvl="1"/>
            <a:r>
              <a:rPr lang="en-US" dirty="0" smtClean="0">
                <a:hlinkClick r:id="rId4"/>
              </a:rPr>
              <a:t>KB </a:t>
            </a:r>
            <a:r>
              <a:rPr lang="en-US" dirty="0">
                <a:hlinkClick r:id="rId4"/>
              </a:rPr>
              <a:t>2976978</a:t>
            </a:r>
            <a:r>
              <a:rPr lang="en-US" dirty="0"/>
              <a:t> for Windows 8.1 machines; </a:t>
            </a:r>
            <a:endParaRPr lang="en-US" dirty="0" smtClean="0"/>
          </a:p>
          <a:p>
            <a:pPr lvl="1"/>
            <a:r>
              <a:rPr lang="en-US" dirty="0" smtClean="0">
                <a:hlinkClick r:id="rId5"/>
              </a:rPr>
              <a:t>latest </a:t>
            </a:r>
            <a:r>
              <a:rPr lang="en-US" dirty="0">
                <a:hlinkClick r:id="rId5"/>
              </a:rPr>
              <a:t>cumulative update</a:t>
            </a:r>
            <a:r>
              <a:rPr lang="en-US" dirty="0"/>
              <a:t> for Windows 10 machines) </a:t>
            </a:r>
          </a:p>
          <a:p>
            <a:r>
              <a:rPr lang="en-US" dirty="0" smtClean="0"/>
              <a:t>Upgrade </a:t>
            </a:r>
            <a:r>
              <a:rPr lang="en-US" dirty="0"/>
              <a:t>Readiness Scripts </a:t>
            </a:r>
          </a:p>
          <a:p>
            <a:pPr lvl="1"/>
            <a:r>
              <a:rPr lang="en-US" dirty="0">
                <a:hlinkClick r:id="rId6"/>
              </a:rPr>
              <a:t>https://www.microsoft.com/en-us/download/details.aspx?id=53327</a:t>
            </a:r>
            <a:endParaRPr lang="en-US" dirty="0"/>
          </a:p>
          <a:p>
            <a:pPr lvl="1"/>
            <a:r>
              <a:rPr lang="en-US" dirty="0"/>
              <a:t>How often to run?</a:t>
            </a:r>
          </a:p>
          <a:p>
            <a:pPr lvl="1"/>
            <a:endParaRPr lang="en-US" dirty="0"/>
          </a:p>
        </p:txBody>
      </p:sp>
    </p:spTree>
    <p:extLst>
      <p:ext uri="{BB962C8B-B14F-4D97-AF65-F5344CB8AC3E}">
        <p14:creationId xmlns:p14="http://schemas.microsoft.com/office/powerpoint/2010/main" val="415038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Simple Deployment Script</a:t>
            </a:r>
          </a:p>
        </p:txBody>
      </p:sp>
      <p:sp>
        <p:nvSpPr>
          <p:cNvPr id="5" name="Content Placeholder 4"/>
          <p:cNvSpPr>
            <a:spLocks noGrp="1"/>
          </p:cNvSpPr>
          <p:nvPr>
            <p:ph idx="1"/>
          </p:nvPr>
        </p:nvSpPr>
        <p:spPr/>
        <p:txBody>
          <a:bodyPr>
            <a:normAutofit fontScale="92500" lnSpcReduction="20000"/>
          </a:bodyPr>
          <a:lstStyle/>
          <a:p>
            <a:r>
              <a:rPr lang="en-US" dirty="0"/>
              <a:t>set </a:t>
            </a:r>
            <a:r>
              <a:rPr lang="en-US" dirty="0" err="1"/>
              <a:t>loc</a:t>
            </a:r>
            <a:r>
              <a:rPr lang="en-US" dirty="0"/>
              <a:t>="%~dp0"</a:t>
            </a:r>
          </a:p>
          <a:p>
            <a:r>
              <a:rPr lang="en-US" dirty="0"/>
              <a:t>REM - Copy the script files</a:t>
            </a:r>
          </a:p>
          <a:p>
            <a:r>
              <a:rPr lang="en-US" dirty="0"/>
              <a:t>XCOPY "%</a:t>
            </a:r>
            <a:r>
              <a:rPr lang="en-US" dirty="0" err="1"/>
              <a:t>loc</a:t>
            </a:r>
            <a:r>
              <a:rPr lang="en-US" dirty="0"/>
              <a:t>%*.bat" "C:\windows\WUA\" /S /E /Y</a:t>
            </a:r>
          </a:p>
          <a:p>
            <a:r>
              <a:rPr lang="en-US" dirty="0"/>
              <a:t>XCOPY "%</a:t>
            </a:r>
            <a:r>
              <a:rPr lang="en-US" dirty="0" err="1"/>
              <a:t>loc</a:t>
            </a:r>
            <a:r>
              <a:rPr lang="en-US" dirty="0"/>
              <a:t>%*.ps1" "C:\windows\WUA\" /S /E /Y</a:t>
            </a:r>
          </a:p>
          <a:p>
            <a:endParaRPr lang="en-US" dirty="0"/>
          </a:p>
          <a:p>
            <a:r>
              <a:rPr lang="en-US" dirty="0"/>
              <a:t>REM - Install KBs if needed (windows 7 and 8.1)</a:t>
            </a:r>
          </a:p>
          <a:p>
            <a:r>
              <a:rPr lang="en-US" dirty="0"/>
              <a:t>powershell.exe -</a:t>
            </a:r>
            <a:r>
              <a:rPr lang="en-US" dirty="0" err="1"/>
              <a:t>ExecutionPolicy</a:t>
            </a:r>
            <a:r>
              <a:rPr lang="en-US" dirty="0"/>
              <a:t> Bypass -File "installKBs.ps1"</a:t>
            </a:r>
          </a:p>
          <a:p>
            <a:endParaRPr lang="en-US" dirty="0"/>
          </a:p>
          <a:p>
            <a:r>
              <a:rPr lang="en-US" dirty="0"/>
              <a:t>REM - Schedule the task </a:t>
            </a:r>
          </a:p>
          <a:p>
            <a:r>
              <a:rPr lang="en-US" dirty="0"/>
              <a:t>SCHTASKS /Create /TN "OMS Windows 10 Update Analytics" /TR "C:\windows\WUA\RunConfig.bat" /SC MONTHLY /RU "SYSTEM" /ST 02:15 /F</a:t>
            </a:r>
          </a:p>
          <a:p>
            <a:endParaRPr lang="en-US" dirty="0"/>
          </a:p>
          <a:p>
            <a:r>
              <a:rPr lang="en-US" dirty="0"/>
              <a:t>REM - Run it one time.</a:t>
            </a:r>
          </a:p>
          <a:p>
            <a:r>
              <a:rPr lang="en-US" dirty="0"/>
              <a:t>c:\windows\WUA\RunConfig.bat</a:t>
            </a:r>
          </a:p>
        </p:txBody>
      </p:sp>
    </p:spTree>
    <p:extLst>
      <p:ext uri="{BB962C8B-B14F-4D97-AF65-F5344CB8AC3E}">
        <p14:creationId xmlns:p14="http://schemas.microsoft.com/office/powerpoint/2010/main" val="3510458721"/>
      </p:ext>
    </p:extLst>
  </p:cSld>
  <p:clrMapOvr>
    <a:masterClrMapping/>
  </p:clrMapOvr>
</p:sld>
</file>

<file path=ppt/theme/theme1.xml><?xml version="1.0" encoding="utf-8"?>
<a:theme xmlns:a="http://schemas.openxmlformats.org/drawingml/2006/main" name="Slice">
  <a:themeElements>
    <a:clrScheme name="MMS 2017">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363AD9"/>
      </a:hlink>
      <a:folHlink>
        <a:srgbClr val="363AD9"/>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MMS 2017 Template-test3" id="{87F1F9B2-2FC9-4388-8267-FB97D2019E03}" vid="{503A22AB-446A-4A12-9D59-F9B6BA8CE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MMS 2017 Template</Template>
  <TotalTime>274</TotalTime>
  <Words>1969</Words>
  <Application>Microsoft Office PowerPoint</Application>
  <PresentationFormat>Widescreen</PresentationFormat>
  <Paragraphs>217</Paragraphs>
  <Slides>38</Slides>
  <Notes>16</Notes>
  <HiddenSlides>17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Calibri</vt:lpstr>
      <vt:lpstr>Courier New</vt:lpstr>
      <vt:lpstr>Segoe UI</vt:lpstr>
      <vt:lpstr>Segoe UI Light</vt:lpstr>
      <vt:lpstr>Segoe UI Semibold</vt:lpstr>
      <vt:lpstr>Wingdings 3</vt:lpstr>
      <vt:lpstr>Slice</vt:lpstr>
      <vt:lpstr>Windows Upgrade Readiness</vt:lpstr>
      <vt:lpstr>PowerPoint Presentation</vt:lpstr>
      <vt:lpstr>Get Involved</vt:lpstr>
      <vt:lpstr>PowerPoint Presentation</vt:lpstr>
      <vt:lpstr>Preparing the Workspace</vt:lpstr>
      <vt:lpstr>Preparing the Workspace</vt:lpstr>
      <vt:lpstr>Preparing the Client</vt:lpstr>
      <vt:lpstr>Preparing the Client</vt:lpstr>
      <vt:lpstr>Simple Deployment Script</vt:lpstr>
      <vt:lpstr>APPLICATIONS</vt:lpstr>
      <vt:lpstr>Upgrade Readiness - Applications</vt:lpstr>
      <vt:lpstr>Will the app work!?</vt:lpstr>
      <vt:lpstr>Drivers,  Office Add-Ons,  Web Applications</vt:lpstr>
      <vt:lpstr>ConfigMgr Integration</vt:lpstr>
      <vt:lpstr>Configmgr Integration </vt:lpstr>
      <vt:lpstr>Queries</vt:lpstr>
      <vt:lpstr>Query Examples</vt:lpstr>
      <vt:lpstr>PowerShell and Automation</vt:lpstr>
      <vt:lpstr>PowerShell</vt:lpstr>
      <vt:lpstr>PowerPoint Presentation</vt:lpstr>
      <vt:lpstr>PowerPoint Presentation</vt:lpstr>
      <vt:lpstr>Section Header</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Fred Bainbridge</dc:creator>
  <cp:keywords>No Restrictions</cp:keywords>
  <cp:lastModifiedBy>Fred Bainbridge</cp:lastModifiedBy>
  <cp:revision>26</cp:revision>
  <dcterms:created xsi:type="dcterms:W3CDTF">2017-03-10T01:51:24Z</dcterms:created>
  <dcterms:modified xsi:type="dcterms:W3CDTF">2017-03-29T02:28:07Z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Classification">
    <vt:lpwstr>No Restrictions</vt:lpwstr>
  </property>
  <property fmtid="{D5CDD505-2E9C-101B-9397-08002B2CF9AE}" pid="6" name="Sublabels">
    <vt:lpwstr/>
  </property>
</Properties>
</file>