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57" r:id="rId3"/>
    <p:sldId id="258" r:id="rId4"/>
    <p:sldId id="303" r:id="rId5"/>
    <p:sldId id="304" r:id="rId6"/>
    <p:sldId id="281" r:id="rId7"/>
    <p:sldId id="297" r:id="rId8"/>
    <p:sldId id="291" r:id="rId9"/>
    <p:sldId id="298" r:id="rId10"/>
    <p:sldId id="293" r:id="rId11"/>
    <p:sldId id="292" r:id="rId12"/>
    <p:sldId id="282" r:id="rId13"/>
    <p:sldId id="280" r:id="rId14"/>
    <p:sldId id="300" r:id="rId15"/>
    <p:sldId id="299" r:id="rId16"/>
    <p:sldId id="306" r:id="rId17"/>
    <p:sldId id="290" r:id="rId18"/>
    <p:sldId id="283" r:id="rId19"/>
    <p:sldId id="305" r:id="rId20"/>
    <p:sldId id="307" r:id="rId21"/>
    <p:sldId id="308" r:id="rId22"/>
    <p:sldId id="309" r:id="rId23"/>
    <p:sldId id="310" r:id="rId24"/>
    <p:sldId id="289" r:id="rId25"/>
    <p:sldId id="311" r:id="rId26"/>
    <p:sldId id="296" r:id="rId27"/>
    <p:sldId id="287" r:id="rId28"/>
    <p:sldId id="294" r:id="rId29"/>
    <p:sldId id="302" r:id="rId30"/>
    <p:sldId id="286" r:id="rId31"/>
    <p:sldId id="295" r:id="rId32"/>
    <p:sldId id="301" r:id="rId33"/>
    <p:sldId id="259" r:id="rId34"/>
    <p:sldId id="279" r:id="rId35"/>
    <p:sldId id="260" r:id="rId36"/>
    <p:sldId id="278"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303"/>
            <p14:sldId id="304"/>
            <p14:sldId id="281"/>
            <p14:sldId id="297"/>
            <p14:sldId id="291"/>
            <p14:sldId id="298"/>
            <p14:sldId id="293"/>
            <p14:sldId id="292"/>
            <p14:sldId id="282"/>
            <p14:sldId id="280"/>
            <p14:sldId id="300"/>
            <p14:sldId id="299"/>
            <p14:sldId id="306"/>
            <p14:sldId id="290"/>
            <p14:sldId id="283"/>
            <p14:sldId id="305"/>
            <p14:sldId id="307"/>
            <p14:sldId id="308"/>
            <p14:sldId id="309"/>
            <p14:sldId id="310"/>
            <p14:sldId id="289"/>
            <p14:sldId id="311"/>
            <p14:sldId id="296"/>
            <p14:sldId id="287"/>
            <p14:sldId id="294"/>
            <p14:sldId id="302"/>
            <p14:sldId id="286"/>
            <p14:sldId id="295"/>
            <p14:sldId id="301"/>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8266" autoAdjust="0"/>
  </p:normalViewPr>
  <p:slideViewPr>
    <p:cSldViewPr snapToGrid="0">
      <p:cViewPr varScale="1">
        <p:scale>
          <a:sx n="43" d="100"/>
          <a:sy n="43" d="100"/>
        </p:scale>
        <p:origin x="605" y="31"/>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  This has pretty awesome implications and use cases. </a:t>
            </a:r>
          </a:p>
          <a:p>
            <a:r>
              <a:rPr lang="en-US" baseline="0" dirty="0"/>
              <a:t>PowerShell examples coming up.</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188180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so much good data here.  </a:t>
            </a:r>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web portal can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insight into whether or not an application will work on your windows 10 upgrade or during your windows 10 servicing.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ReadyForWindows</a:t>
            </a:r>
            <a:r>
              <a:rPr lang="en-US" baseline="0" dirty="0"/>
              <a:t> field has the overall adoption rate and for some applications it has full version history with adoption rates.  This is VERY useful information.</a:t>
            </a:r>
          </a:p>
          <a:p>
            <a:r>
              <a:rPr lang="en-US" dirty="0"/>
              <a:t>https://developer.microsoft.com/en-us/windows/ready-for-windows#/app/?NPId=f45e74eb20392bd71988a9929da1d248&amp;branchStatus=all</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360497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09225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221612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radical!!  Everyone hates this.</a:t>
            </a:r>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263512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dirty="0"/>
              <a:t>In</a:t>
            </a:r>
            <a:r>
              <a:rPr lang="en-US" baseline="0" dirty="0"/>
              <a:t> place upgrades do actually work. I just wanted to make that very clear. It’s a brave new world. Also, all consumer upgrades shared telemetry data allowing for the process to be iterative and improve over time.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3857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cannot do an apply drivers step during this task sequence.  You have to stage the drivers first and then tell the where the cached drivers are.  This is useful if you can’t use the dynamic updates during the upgrade.</a:t>
            </a:r>
          </a:p>
          <a:p>
            <a:r>
              <a:rPr lang="en-US" baseline="0" dirty="0"/>
              <a:t>This leads to problems with disconnected devices. </a:t>
            </a:r>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4092845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lot of work and may not be a problem.  If you are not managing these devices today, maybe you can continue to not manage them.  The problems devices you are going to be running into here are specialty devices for the most part. The 1607 + latest CU has a pretty impressive library of drivers in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2718429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24</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just simply isn’t a lot of data available</a:t>
            </a:r>
            <a:r>
              <a:rPr lang="en-US" baseline="0" dirty="0"/>
              <a:t> in the </a:t>
            </a:r>
            <a:r>
              <a:rPr lang="en-US" baseline="0" dirty="0" err="1"/>
              <a:t>configmgr</a:t>
            </a:r>
            <a:r>
              <a:rPr lang="en-US" baseline="0" dirty="0"/>
              <a:t> integration other than the pretty dashboard and </a:t>
            </a:r>
            <a:r>
              <a:rPr lang="en-US" baseline="0" dirty="0" err="1"/>
              <a:t>abililty</a:t>
            </a:r>
            <a:r>
              <a:rPr lang="en-US" baseline="0" dirty="0"/>
              <a:t> to create basic collections.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25</a:t>
            </a:fld>
            <a:endParaRPr lang="en-US"/>
          </a:p>
        </p:txBody>
      </p:sp>
    </p:spTree>
    <p:extLst>
      <p:ext uri="{BB962C8B-B14F-4D97-AF65-F5344CB8AC3E}">
        <p14:creationId xmlns:p14="http://schemas.microsoft.com/office/powerpoint/2010/main" val="1246873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the </a:t>
            </a:r>
            <a:r>
              <a:rPr lang="en-US" dirty="0" err="1"/>
              <a:t>wmi</a:t>
            </a:r>
            <a:r>
              <a:rPr lang="en-US" dirty="0"/>
              <a:t> class is sparse.  Just not a lot of stuff there.  Your</a:t>
            </a:r>
            <a:r>
              <a:rPr lang="en-US" baseline="0" dirty="0"/>
              <a:t> best bet is to use </a:t>
            </a:r>
            <a:r>
              <a:rPr lang="en-US" baseline="0" dirty="0" err="1"/>
              <a:t>powershell</a:t>
            </a:r>
            <a:r>
              <a:rPr lang="en-US" baseline="0" dirty="0"/>
              <a:t> to query WUA for devices according to whatever criteria you are looking for and then creating a collection with direct membership rules. Example, give me all devices that have an application or driver that will block the windows 10 upgrade.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26</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27</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28</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29</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30</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31</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baseline="0" dirty="0"/>
              <a:t>If you are updating a device with disconnected peripheral devices, be aware those drivers will not be present after the upgrade.  You can mitigate a lot of this by using the latest win10 release and the latest CU.</a:t>
            </a:r>
          </a:p>
          <a:p>
            <a:r>
              <a:rPr lang="en-US" baseline="0" dirty="0"/>
              <a:t>When offline servicing your upgrade image, be sure to delete the </a:t>
            </a:r>
            <a:r>
              <a:rPr lang="en-US" baseline="0" dirty="0" err="1"/>
              <a:t>install.wim.bak</a:t>
            </a:r>
            <a:r>
              <a:rPr lang="en-US" baseline="0" dirty="0"/>
              <a:t> file.  It isn’t needed and is huge.</a:t>
            </a:r>
          </a:p>
          <a:p>
            <a:r>
              <a:rPr lang="en-US" baseline="0" dirty="0"/>
              <a:t>Identify your blockers early and get your collections made in </a:t>
            </a:r>
            <a:r>
              <a:rPr lang="en-US" baseline="0" dirty="0" err="1"/>
              <a:t>configmgr</a:t>
            </a:r>
            <a:r>
              <a:rPr lang="en-US" baseline="0" dirty="0"/>
              <a:t>.  Use these collections as exclusions when deploying the task sequence as available.  Do you have a UEFI and </a:t>
            </a:r>
            <a:r>
              <a:rPr lang="en-US" baseline="0" dirty="0" err="1"/>
              <a:t>Secureboot</a:t>
            </a:r>
            <a:r>
              <a:rPr lang="en-US" baseline="0" dirty="0"/>
              <a:t> requirement?  Ram, HD space, etc.  Most of your application issues are going to be non-technical, but you still have to prepare for them if you want success.</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476522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32</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Definitely use an automated solution for this.  Keep patching, never stop patching.  This is helpful if you plan on using this product, and why not keep using it?  Windows 10 will continue to need to be serviced.</a:t>
            </a:r>
            <a:endParaRPr lang="en-US" dirty="0"/>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p>
          <a:p>
            <a:endParaRPr lang="en-US" baseline="0" dirty="0"/>
          </a:p>
          <a:p>
            <a:r>
              <a:rPr lang="en-US" baseline="0" dirty="0"/>
              <a:t>Dirtiest script you will ever see.  This works, but there are more elegant ways to do it.  </a:t>
            </a:r>
            <a:r>
              <a:rPr lang="en-US" baseline="0" dirty="0" err="1"/>
              <a:t>ConfiMgr</a:t>
            </a:r>
            <a:r>
              <a:rPr lang="en-US" baseline="0" dirty="0"/>
              <a:t> Cis / baselines. Etc.</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2438063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66.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s>
</file>

<file path=ppt/slides/_rels/slide44.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18" Type="http://schemas.openxmlformats.org/officeDocument/2006/relationships/image" Target="../media/image84.png"/><Relationship Id="rId26" Type="http://schemas.openxmlformats.org/officeDocument/2006/relationships/image" Target="../media/image92.png"/><Relationship Id="rId3" Type="http://schemas.openxmlformats.org/officeDocument/2006/relationships/image" Target="../media/image69.png"/><Relationship Id="rId21" Type="http://schemas.openxmlformats.org/officeDocument/2006/relationships/image" Target="../media/image87.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91.png"/><Relationship Id="rId2" Type="http://schemas.openxmlformats.org/officeDocument/2006/relationships/image" Target="../media/image68.png"/><Relationship Id="rId16" Type="http://schemas.openxmlformats.org/officeDocument/2006/relationships/image" Target="../media/image82.png"/><Relationship Id="rId20" Type="http://schemas.openxmlformats.org/officeDocument/2006/relationships/image" Target="../media/image86.png"/><Relationship Id="rId29"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90.png"/><Relationship Id="rId5" Type="http://schemas.openxmlformats.org/officeDocument/2006/relationships/image" Target="../media/image71.png"/><Relationship Id="rId15" Type="http://schemas.openxmlformats.org/officeDocument/2006/relationships/image" Target="../media/image81.png"/><Relationship Id="rId23" Type="http://schemas.openxmlformats.org/officeDocument/2006/relationships/image" Target="../media/image89.png"/><Relationship Id="rId28" Type="http://schemas.openxmlformats.org/officeDocument/2006/relationships/image" Target="../media/image94.png"/><Relationship Id="rId10" Type="http://schemas.openxmlformats.org/officeDocument/2006/relationships/image" Target="../media/image76.png"/><Relationship Id="rId19" Type="http://schemas.openxmlformats.org/officeDocument/2006/relationships/image" Target="../media/image85.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 Id="rId22" Type="http://schemas.openxmlformats.org/officeDocument/2006/relationships/image" Target="../media/image88.png"/><Relationship Id="rId27" Type="http://schemas.openxmlformats.org/officeDocument/2006/relationships/image" Target="../media/image93.png"/><Relationship Id="rId30" Type="http://schemas.openxmlformats.org/officeDocument/2006/relationships/image" Target="../media/image96.png"/></Relationships>
</file>

<file path=ppt/slides/_rels/slide45.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113.png"/><Relationship Id="rId26" Type="http://schemas.openxmlformats.org/officeDocument/2006/relationships/image" Target="../media/image121.png"/><Relationship Id="rId3" Type="http://schemas.openxmlformats.org/officeDocument/2006/relationships/image" Target="../media/image98.png"/><Relationship Id="rId21" Type="http://schemas.openxmlformats.org/officeDocument/2006/relationships/image" Target="../media/image116.png"/><Relationship Id="rId7" Type="http://schemas.openxmlformats.org/officeDocument/2006/relationships/image" Target="../media/image102.png"/><Relationship Id="rId12" Type="http://schemas.openxmlformats.org/officeDocument/2006/relationships/image" Target="../media/image107.png"/><Relationship Id="rId17" Type="http://schemas.openxmlformats.org/officeDocument/2006/relationships/image" Target="../media/image112.png"/><Relationship Id="rId25" Type="http://schemas.openxmlformats.org/officeDocument/2006/relationships/image" Target="../media/image120.png"/><Relationship Id="rId2" Type="http://schemas.openxmlformats.org/officeDocument/2006/relationships/image" Target="../media/image97.png"/><Relationship Id="rId16" Type="http://schemas.openxmlformats.org/officeDocument/2006/relationships/image" Target="../media/image111.png"/><Relationship Id="rId20"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01.png"/><Relationship Id="rId11" Type="http://schemas.openxmlformats.org/officeDocument/2006/relationships/image" Target="../media/image106.png"/><Relationship Id="rId24" Type="http://schemas.openxmlformats.org/officeDocument/2006/relationships/image" Target="../media/image119.png"/><Relationship Id="rId5" Type="http://schemas.openxmlformats.org/officeDocument/2006/relationships/image" Target="../media/image100.png"/><Relationship Id="rId15" Type="http://schemas.openxmlformats.org/officeDocument/2006/relationships/image" Target="../media/image110.png"/><Relationship Id="rId23" Type="http://schemas.openxmlformats.org/officeDocument/2006/relationships/image" Target="../media/image118.png"/><Relationship Id="rId28" Type="http://schemas.openxmlformats.org/officeDocument/2006/relationships/image" Target="../media/image123.png"/><Relationship Id="rId10" Type="http://schemas.openxmlformats.org/officeDocument/2006/relationships/image" Target="../media/image105.png"/><Relationship Id="rId19" Type="http://schemas.openxmlformats.org/officeDocument/2006/relationships/image" Target="../media/image114.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 Id="rId22" Type="http://schemas.openxmlformats.org/officeDocument/2006/relationships/image" Target="../media/image117.png"/><Relationship Id="rId27" Type="http://schemas.openxmlformats.org/officeDocument/2006/relationships/image" Target="../media/image122.png"/></Relationships>
</file>

<file path=ppt/slides/_rels/slide46.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18" Type="http://schemas.openxmlformats.org/officeDocument/2006/relationships/image" Target="../media/image140.png"/><Relationship Id="rId26" Type="http://schemas.openxmlformats.org/officeDocument/2006/relationships/image" Target="../media/image148.png"/><Relationship Id="rId3" Type="http://schemas.openxmlformats.org/officeDocument/2006/relationships/image" Target="../media/image125.png"/><Relationship Id="rId21" Type="http://schemas.openxmlformats.org/officeDocument/2006/relationships/image" Target="../media/image143.png"/><Relationship Id="rId7" Type="http://schemas.openxmlformats.org/officeDocument/2006/relationships/image" Target="../media/image129.png"/><Relationship Id="rId12" Type="http://schemas.openxmlformats.org/officeDocument/2006/relationships/image" Target="../media/image134.png"/><Relationship Id="rId17" Type="http://schemas.openxmlformats.org/officeDocument/2006/relationships/image" Target="../media/image139.png"/><Relationship Id="rId25" Type="http://schemas.openxmlformats.org/officeDocument/2006/relationships/image" Target="../media/image147.png"/><Relationship Id="rId2" Type="http://schemas.openxmlformats.org/officeDocument/2006/relationships/image" Target="../media/image124.png"/><Relationship Id="rId16" Type="http://schemas.openxmlformats.org/officeDocument/2006/relationships/image" Target="../media/image138.png"/><Relationship Id="rId20"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133.png"/><Relationship Id="rId24" Type="http://schemas.openxmlformats.org/officeDocument/2006/relationships/image" Target="../media/image146.png"/><Relationship Id="rId5" Type="http://schemas.openxmlformats.org/officeDocument/2006/relationships/image" Target="../media/image127.png"/><Relationship Id="rId15" Type="http://schemas.openxmlformats.org/officeDocument/2006/relationships/image" Target="../media/image137.png"/><Relationship Id="rId23" Type="http://schemas.openxmlformats.org/officeDocument/2006/relationships/image" Target="../media/image145.png"/><Relationship Id="rId28" Type="http://schemas.openxmlformats.org/officeDocument/2006/relationships/image" Target="../media/image150.png"/><Relationship Id="rId10" Type="http://schemas.openxmlformats.org/officeDocument/2006/relationships/image" Target="../media/image132.png"/><Relationship Id="rId19" Type="http://schemas.openxmlformats.org/officeDocument/2006/relationships/image" Target="../media/image141.png"/><Relationship Id="rId4" Type="http://schemas.openxmlformats.org/officeDocument/2006/relationships/image" Target="../media/image126.png"/><Relationship Id="rId9" Type="http://schemas.openxmlformats.org/officeDocument/2006/relationships/image" Target="../media/image131.png"/><Relationship Id="rId14" Type="http://schemas.openxmlformats.org/officeDocument/2006/relationships/image" Target="../media/image136.png"/><Relationship Id="rId22" Type="http://schemas.openxmlformats.org/officeDocument/2006/relationships/image" Target="../media/image144.png"/><Relationship Id="rId27" Type="http://schemas.openxmlformats.org/officeDocument/2006/relationships/image" Target="../media/image149.png"/></Relationships>
</file>

<file path=ppt/slides/_rels/slide47.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62.png"/><Relationship Id="rId18" Type="http://schemas.openxmlformats.org/officeDocument/2006/relationships/image" Target="../media/image167.png"/><Relationship Id="rId26" Type="http://schemas.openxmlformats.org/officeDocument/2006/relationships/image" Target="../media/image175.png"/><Relationship Id="rId3" Type="http://schemas.openxmlformats.org/officeDocument/2006/relationships/image" Target="../media/image152.png"/><Relationship Id="rId21" Type="http://schemas.openxmlformats.org/officeDocument/2006/relationships/image" Target="../media/image170.png"/><Relationship Id="rId7" Type="http://schemas.openxmlformats.org/officeDocument/2006/relationships/image" Target="../media/image156.png"/><Relationship Id="rId12" Type="http://schemas.openxmlformats.org/officeDocument/2006/relationships/image" Target="../media/image161.png"/><Relationship Id="rId17" Type="http://schemas.openxmlformats.org/officeDocument/2006/relationships/image" Target="../media/image166.png"/><Relationship Id="rId25" Type="http://schemas.openxmlformats.org/officeDocument/2006/relationships/image" Target="../media/image174.png"/><Relationship Id="rId2" Type="http://schemas.openxmlformats.org/officeDocument/2006/relationships/image" Target="../media/image151.png"/><Relationship Id="rId16" Type="http://schemas.openxmlformats.org/officeDocument/2006/relationships/image" Target="../media/image165.png"/><Relationship Id="rId20"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24" Type="http://schemas.openxmlformats.org/officeDocument/2006/relationships/image" Target="../media/image173.png"/><Relationship Id="rId5" Type="http://schemas.openxmlformats.org/officeDocument/2006/relationships/image" Target="../media/image154.png"/><Relationship Id="rId15" Type="http://schemas.openxmlformats.org/officeDocument/2006/relationships/image" Target="../media/image164.png"/><Relationship Id="rId23" Type="http://schemas.openxmlformats.org/officeDocument/2006/relationships/image" Target="../media/image172.png"/><Relationship Id="rId28" Type="http://schemas.openxmlformats.org/officeDocument/2006/relationships/image" Target="../media/image177.png"/><Relationship Id="rId10" Type="http://schemas.openxmlformats.org/officeDocument/2006/relationships/image" Target="../media/image159.png"/><Relationship Id="rId19" Type="http://schemas.openxmlformats.org/officeDocument/2006/relationships/image" Target="../media/image168.png"/><Relationship Id="rId4" Type="http://schemas.openxmlformats.org/officeDocument/2006/relationships/image" Target="../media/image153.png"/><Relationship Id="rId9" Type="http://schemas.openxmlformats.org/officeDocument/2006/relationships/image" Target="../media/image158.png"/><Relationship Id="rId14" Type="http://schemas.openxmlformats.org/officeDocument/2006/relationships/image" Target="../media/image163.png"/><Relationship Id="rId22" Type="http://schemas.openxmlformats.org/officeDocument/2006/relationships/image" Target="../media/image171.png"/><Relationship Id="rId27" Type="http://schemas.openxmlformats.org/officeDocument/2006/relationships/image" Target="../media/image176.png"/></Relationships>
</file>

<file path=ppt/slides/_rels/slide48.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18" Type="http://schemas.openxmlformats.org/officeDocument/2006/relationships/image" Target="../media/image194.png"/><Relationship Id="rId26" Type="http://schemas.openxmlformats.org/officeDocument/2006/relationships/image" Target="../media/image202.png"/><Relationship Id="rId3" Type="http://schemas.openxmlformats.org/officeDocument/2006/relationships/image" Target="../media/image179.png"/><Relationship Id="rId21" Type="http://schemas.openxmlformats.org/officeDocument/2006/relationships/image" Target="../media/image197.png"/><Relationship Id="rId7" Type="http://schemas.openxmlformats.org/officeDocument/2006/relationships/image" Target="../media/image183.png"/><Relationship Id="rId12" Type="http://schemas.openxmlformats.org/officeDocument/2006/relationships/image" Target="../media/image188.png"/><Relationship Id="rId17" Type="http://schemas.openxmlformats.org/officeDocument/2006/relationships/image" Target="../media/image193.png"/><Relationship Id="rId25" Type="http://schemas.openxmlformats.org/officeDocument/2006/relationships/image" Target="../media/image201.png"/><Relationship Id="rId2" Type="http://schemas.openxmlformats.org/officeDocument/2006/relationships/image" Target="../media/image178.png"/><Relationship Id="rId16" Type="http://schemas.openxmlformats.org/officeDocument/2006/relationships/image" Target="../media/image192.png"/><Relationship Id="rId20" Type="http://schemas.openxmlformats.org/officeDocument/2006/relationships/image" Target="../media/image196.png"/><Relationship Id="rId1" Type="http://schemas.openxmlformats.org/officeDocument/2006/relationships/slideLayout" Target="../slideLayouts/slideLayout7.xml"/><Relationship Id="rId6" Type="http://schemas.openxmlformats.org/officeDocument/2006/relationships/image" Target="../media/image182.png"/><Relationship Id="rId11" Type="http://schemas.openxmlformats.org/officeDocument/2006/relationships/image" Target="../media/image187.png"/><Relationship Id="rId24" Type="http://schemas.openxmlformats.org/officeDocument/2006/relationships/image" Target="../media/image200.png"/><Relationship Id="rId5" Type="http://schemas.openxmlformats.org/officeDocument/2006/relationships/image" Target="../media/image181.png"/><Relationship Id="rId15" Type="http://schemas.openxmlformats.org/officeDocument/2006/relationships/image" Target="../media/image191.png"/><Relationship Id="rId23" Type="http://schemas.openxmlformats.org/officeDocument/2006/relationships/image" Target="../media/image199.png"/><Relationship Id="rId28" Type="http://schemas.openxmlformats.org/officeDocument/2006/relationships/image" Target="../media/image204.png"/><Relationship Id="rId10" Type="http://schemas.openxmlformats.org/officeDocument/2006/relationships/image" Target="../media/image186.png"/><Relationship Id="rId19" Type="http://schemas.openxmlformats.org/officeDocument/2006/relationships/image" Target="../media/image195.png"/><Relationship Id="rId4" Type="http://schemas.openxmlformats.org/officeDocument/2006/relationships/image" Target="../media/image180.png"/><Relationship Id="rId9" Type="http://schemas.openxmlformats.org/officeDocument/2006/relationships/image" Target="../media/image185.png"/><Relationship Id="rId14" Type="http://schemas.openxmlformats.org/officeDocument/2006/relationships/image" Target="../media/image190.png"/><Relationship Id="rId22" Type="http://schemas.openxmlformats.org/officeDocument/2006/relationships/image" Target="../media/image198.png"/><Relationship Id="rId27" Type="http://schemas.openxmlformats.org/officeDocument/2006/relationships/image" Target="../media/image203.png"/></Relationships>
</file>

<file path=ppt/slides/_rels/slide49.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216.png"/><Relationship Id="rId18" Type="http://schemas.openxmlformats.org/officeDocument/2006/relationships/image" Target="../media/image221.png"/><Relationship Id="rId26" Type="http://schemas.openxmlformats.org/officeDocument/2006/relationships/image" Target="../media/image229.png"/><Relationship Id="rId3" Type="http://schemas.openxmlformats.org/officeDocument/2006/relationships/image" Target="../media/image206.png"/><Relationship Id="rId21" Type="http://schemas.openxmlformats.org/officeDocument/2006/relationships/image" Target="../media/image224.png"/><Relationship Id="rId7" Type="http://schemas.openxmlformats.org/officeDocument/2006/relationships/image" Target="../media/image210.png"/><Relationship Id="rId12" Type="http://schemas.openxmlformats.org/officeDocument/2006/relationships/image" Target="../media/image215.png"/><Relationship Id="rId17" Type="http://schemas.openxmlformats.org/officeDocument/2006/relationships/image" Target="../media/image220.png"/><Relationship Id="rId25" Type="http://schemas.openxmlformats.org/officeDocument/2006/relationships/image" Target="../media/image228.png"/><Relationship Id="rId2" Type="http://schemas.openxmlformats.org/officeDocument/2006/relationships/image" Target="../media/image205.png"/><Relationship Id="rId16" Type="http://schemas.openxmlformats.org/officeDocument/2006/relationships/image" Target="../media/image219.png"/><Relationship Id="rId20" Type="http://schemas.openxmlformats.org/officeDocument/2006/relationships/image" Target="../media/image223.png"/><Relationship Id="rId1" Type="http://schemas.openxmlformats.org/officeDocument/2006/relationships/slideLayout" Target="../slideLayouts/slideLayout7.xml"/><Relationship Id="rId6" Type="http://schemas.openxmlformats.org/officeDocument/2006/relationships/image" Target="../media/image209.png"/><Relationship Id="rId11" Type="http://schemas.openxmlformats.org/officeDocument/2006/relationships/image" Target="../media/image214.png"/><Relationship Id="rId24" Type="http://schemas.openxmlformats.org/officeDocument/2006/relationships/image" Target="../media/image227.png"/><Relationship Id="rId5" Type="http://schemas.openxmlformats.org/officeDocument/2006/relationships/image" Target="../media/image208.png"/><Relationship Id="rId15" Type="http://schemas.openxmlformats.org/officeDocument/2006/relationships/image" Target="../media/image218.png"/><Relationship Id="rId23" Type="http://schemas.openxmlformats.org/officeDocument/2006/relationships/image" Target="../media/image226.png"/><Relationship Id="rId28" Type="http://schemas.openxmlformats.org/officeDocument/2006/relationships/image" Target="../media/image231.png"/><Relationship Id="rId10" Type="http://schemas.openxmlformats.org/officeDocument/2006/relationships/image" Target="../media/image213.png"/><Relationship Id="rId19" Type="http://schemas.openxmlformats.org/officeDocument/2006/relationships/image" Target="../media/image222.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217.png"/><Relationship Id="rId22" Type="http://schemas.openxmlformats.org/officeDocument/2006/relationships/image" Target="../media/image225.png"/><Relationship Id="rId27" Type="http://schemas.openxmlformats.org/officeDocument/2006/relationships/image" Target="../media/image2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38.png"/><Relationship Id="rId13" Type="http://schemas.openxmlformats.org/officeDocument/2006/relationships/image" Target="../media/image243.png"/><Relationship Id="rId18" Type="http://schemas.openxmlformats.org/officeDocument/2006/relationships/image" Target="../media/image248.png"/><Relationship Id="rId3" Type="http://schemas.openxmlformats.org/officeDocument/2006/relationships/image" Target="../media/image233.png"/><Relationship Id="rId21" Type="http://schemas.openxmlformats.org/officeDocument/2006/relationships/image" Target="../media/image251.png"/><Relationship Id="rId7" Type="http://schemas.openxmlformats.org/officeDocument/2006/relationships/image" Target="../media/image237.png"/><Relationship Id="rId12" Type="http://schemas.openxmlformats.org/officeDocument/2006/relationships/image" Target="../media/image242.png"/><Relationship Id="rId17" Type="http://schemas.openxmlformats.org/officeDocument/2006/relationships/image" Target="../media/image247.png"/><Relationship Id="rId2" Type="http://schemas.openxmlformats.org/officeDocument/2006/relationships/image" Target="../media/image232.png"/><Relationship Id="rId16" Type="http://schemas.openxmlformats.org/officeDocument/2006/relationships/image" Target="../media/image246.png"/><Relationship Id="rId20"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36.png"/><Relationship Id="rId11" Type="http://schemas.openxmlformats.org/officeDocument/2006/relationships/image" Target="../media/image241.png"/><Relationship Id="rId5" Type="http://schemas.openxmlformats.org/officeDocument/2006/relationships/image" Target="../media/image235.png"/><Relationship Id="rId15" Type="http://schemas.openxmlformats.org/officeDocument/2006/relationships/image" Target="../media/image245.png"/><Relationship Id="rId23" Type="http://schemas.openxmlformats.org/officeDocument/2006/relationships/image" Target="../media/image253.png"/><Relationship Id="rId10" Type="http://schemas.openxmlformats.org/officeDocument/2006/relationships/image" Target="../media/image240.png"/><Relationship Id="rId19" Type="http://schemas.openxmlformats.org/officeDocument/2006/relationships/image" Target="../media/image249.png"/><Relationship Id="rId4" Type="http://schemas.openxmlformats.org/officeDocument/2006/relationships/image" Target="../media/image234.png"/><Relationship Id="rId9" Type="http://schemas.openxmlformats.org/officeDocument/2006/relationships/image" Target="../media/image239.png"/><Relationship Id="rId14" Type="http://schemas.openxmlformats.org/officeDocument/2006/relationships/image" Target="../media/image244.png"/><Relationship Id="rId22" Type="http://schemas.openxmlformats.org/officeDocument/2006/relationships/image" Target="../media/image252.png"/></Relationships>
</file>

<file path=ppt/slides/_rels/slide51.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265.png"/><Relationship Id="rId3" Type="http://schemas.openxmlformats.org/officeDocument/2006/relationships/image" Target="../media/image255.png"/><Relationship Id="rId7" Type="http://schemas.openxmlformats.org/officeDocument/2006/relationships/image" Target="../media/image259.png"/><Relationship Id="rId12" Type="http://schemas.openxmlformats.org/officeDocument/2006/relationships/image" Target="../media/image264.png"/><Relationship Id="rId2" Type="http://schemas.openxmlformats.org/officeDocument/2006/relationships/image" Target="../media/image254.png"/><Relationship Id="rId16" Type="http://schemas.openxmlformats.org/officeDocument/2006/relationships/image" Target="../media/image268.png"/><Relationship Id="rId1" Type="http://schemas.openxmlformats.org/officeDocument/2006/relationships/slideLayout" Target="../slideLayouts/slideLayout7.xml"/><Relationship Id="rId6" Type="http://schemas.openxmlformats.org/officeDocument/2006/relationships/image" Target="../media/image258.png"/><Relationship Id="rId11" Type="http://schemas.openxmlformats.org/officeDocument/2006/relationships/image" Target="../media/image263.png"/><Relationship Id="rId5" Type="http://schemas.openxmlformats.org/officeDocument/2006/relationships/image" Target="../media/image257.png"/><Relationship Id="rId15" Type="http://schemas.openxmlformats.org/officeDocument/2006/relationships/image" Target="../media/image267.png"/><Relationship Id="rId10" Type="http://schemas.openxmlformats.org/officeDocument/2006/relationships/image" Target="../media/image262.png"/><Relationship Id="rId4" Type="http://schemas.openxmlformats.org/officeDocument/2006/relationships/image" Target="../media/image256.png"/><Relationship Id="rId9" Type="http://schemas.openxmlformats.org/officeDocument/2006/relationships/image" Target="../media/image261.png"/><Relationship Id="rId14" Type="http://schemas.openxmlformats.org/officeDocument/2006/relationships/image" Target="../media/image266.png"/></Relationships>
</file>

<file path=ppt/slides/_rels/slide6.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 </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WU</a:t>
            </a:r>
          </a:p>
          <a:p>
            <a:pPr marL="457200" lvl="1" indent="0">
              <a:buNone/>
            </a:pPr>
            <a:r>
              <a:rPr lang="en-US" dirty="0"/>
              <a:t>	Microsoft Office, NI and other multi app suites shows as one item in WU.</a:t>
            </a:r>
          </a:p>
          <a:p>
            <a:pPr marL="457200" lvl="1" indent="0">
              <a:buNone/>
            </a:pPr>
            <a:r>
              <a:rPr lang="en-US" dirty="0"/>
              <a:t>	Windows Upgrade Readiness may finds things that </a:t>
            </a:r>
            <a:r>
              <a:rPr lang="en-US" dirty="0" err="1"/>
              <a:t>ConfigMgr</a:t>
            </a:r>
            <a:r>
              <a:rPr lang="en-US" dirty="0"/>
              <a:t> did not.  </a:t>
            </a:r>
          </a:p>
          <a:p>
            <a:pPr marL="457200" lvl="1" indent="0">
              <a:buNone/>
            </a:pPr>
            <a:r>
              <a:rPr lang="en-US" dirty="0"/>
              <a:t>		(Or be more truthful)</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847850"/>
            <a:ext cx="3228975" cy="3619500"/>
          </a:xfrm>
          <a:prstGeom prst="rect">
            <a:avLst/>
          </a:prstGeom>
        </p:spPr>
      </p:pic>
      <p:pic>
        <p:nvPicPr>
          <p:cNvPr id="4" name="Picture 3"/>
          <p:cNvPicPr>
            <a:picLocks noChangeAspect="1"/>
          </p:cNvPicPr>
          <p:nvPr/>
        </p:nvPicPr>
        <p:blipFill>
          <a:blip r:embed="rId4"/>
          <a:stretch>
            <a:fillRect/>
          </a:stretch>
        </p:blipFill>
        <p:spPr>
          <a:xfrm>
            <a:off x="4928679" y="3005847"/>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List of applications in the environment</a:t>
            </a:r>
          </a:p>
          <a:p>
            <a:pPr lvl="1"/>
            <a:r>
              <a:rPr lang="en-US" dirty="0"/>
              <a:t>Install Count</a:t>
            </a:r>
          </a:p>
          <a:p>
            <a:pPr lvl="1"/>
            <a:r>
              <a:rPr lang="en-US" dirty="0"/>
              <a:t>What devices have the applications</a:t>
            </a:r>
          </a:p>
          <a:p>
            <a:pPr lvl="1"/>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844299" y="4085459"/>
            <a:ext cx="3093461" cy="1232013"/>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 </a:t>
            </a:r>
            <a:r>
              <a:rPr lang="en-US" dirty="0" err="1"/>
              <a:t>ReadyForWindoWS</a:t>
            </a:r>
            <a:endParaRPr lang="en-US" dirty="0"/>
          </a:p>
        </p:txBody>
      </p:sp>
      <p:pic>
        <p:nvPicPr>
          <p:cNvPr id="7" name="Content Placeholder 6"/>
          <p:cNvPicPr>
            <a:picLocks noGrp="1" noChangeAspect="1"/>
          </p:cNvPicPr>
          <p:nvPr>
            <p:ph idx="1"/>
          </p:nvPr>
        </p:nvPicPr>
        <p:blipFill>
          <a:blip r:embed="rId3"/>
          <a:stretch>
            <a:fillRect/>
          </a:stretch>
        </p:blipFill>
        <p:spPr>
          <a:xfrm>
            <a:off x="5747072" y="4481630"/>
            <a:ext cx="5665566" cy="1603807"/>
          </a:xfrm>
          <a:prstGeom prst="rect">
            <a:avLst/>
          </a:prstGeom>
        </p:spPr>
      </p:pic>
      <p:pic>
        <p:nvPicPr>
          <p:cNvPr id="5" name="Picture 4"/>
          <p:cNvPicPr>
            <a:picLocks noChangeAspect="1"/>
          </p:cNvPicPr>
          <p:nvPr/>
        </p:nvPicPr>
        <p:blipFill>
          <a:blip r:embed="rId4"/>
          <a:stretch>
            <a:fillRect/>
          </a:stretch>
        </p:blipFill>
        <p:spPr>
          <a:xfrm>
            <a:off x="482278" y="4481630"/>
            <a:ext cx="5003048" cy="1576270"/>
          </a:xfrm>
          <a:prstGeom prst="rect">
            <a:avLst/>
          </a:prstGeom>
        </p:spPr>
      </p:pic>
      <p:pic>
        <p:nvPicPr>
          <p:cNvPr id="6" name="Picture 5"/>
          <p:cNvPicPr>
            <a:picLocks noChangeAspect="1"/>
          </p:cNvPicPr>
          <p:nvPr/>
        </p:nvPicPr>
        <p:blipFill>
          <a:blip r:embed="rId5"/>
          <a:stretch>
            <a:fillRect/>
          </a:stretch>
        </p:blipFill>
        <p:spPr>
          <a:xfrm>
            <a:off x="2004349" y="1424216"/>
            <a:ext cx="8183301" cy="2776864"/>
          </a:xfrm>
          <a:prstGeom prst="rect">
            <a:avLst/>
          </a:prstGeom>
        </p:spPr>
      </p:pic>
    </p:spTree>
    <p:extLst>
      <p:ext uri="{BB962C8B-B14F-4D97-AF65-F5344CB8AC3E}">
        <p14:creationId xmlns:p14="http://schemas.microsoft.com/office/powerpoint/2010/main" val="211216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application owner to validate. </a:t>
            </a:r>
          </a:p>
          <a:p>
            <a:pPr lvl="1"/>
            <a:r>
              <a:rPr lang="en-US" dirty="0"/>
              <a:t>Ask your peers. (Networking FTW)</a:t>
            </a:r>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a:t>
            </a:r>
          </a:p>
        </p:txBody>
      </p:sp>
      <p:sp>
        <p:nvSpPr>
          <p:cNvPr id="3" name="Content Placeholder 2"/>
          <p:cNvSpPr>
            <a:spLocks noGrp="1"/>
          </p:cNvSpPr>
          <p:nvPr>
            <p:ph idx="1"/>
          </p:nvPr>
        </p:nvSpPr>
        <p:spPr/>
        <p:txBody>
          <a:bodyPr/>
          <a:lstStyle/>
          <a:p>
            <a:r>
              <a:rPr lang="en-US" dirty="0"/>
              <a:t>Hardware specific applications are likely going to be identified as blockers by Windows Upgrade Readiness. </a:t>
            </a:r>
          </a:p>
          <a:p>
            <a:pPr lvl="1"/>
            <a:r>
              <a:rPr lang="en-US" dirty="0"/>
              <a:t>i.e. </a:t>
            </a:r>
            <a:r>
              <a:rPr lang="en-US" dirty="0" err="1"/>
              <a:t>DisplayLink</a:t>
            </a:r>
            <a:r>
              <a:rPr lang="en-US" dirty="0"/>
              <a:t> and Bluetooth </a:t>
            </a:r>
          </a:p>
          <a:p>
            <a:pPr lvl="1"/>
            <a:r>
              <a:rPr lang="en-US" dirty="0"/>
              <a:t>Resolution?  Identify devices with legacy installations and upgrade them before doing the in place upgrade.  You should be doing this anyway, now is a good time to start.</a:t>
            </a:r>
          </a:p>
          <a:p>
            <a:pPr lvl="1"/>
            <a:r>
              <a:rPr lang="en-US" dirty="0"/>
              <a:t>You can do this in task sequence as well. </a:t>
            </a:r>
          </a:p>
          <a:p>
            <a:pPr marL="457200" lvl="1" indent="0">
              <a:buNone/>
            </a:pPr>
            <a:endParaRPr lang="en-US" dirty="0"/>
          </a:p>
        </p:txBody>
      </p:sp>
    </p:spTree>
    <p:extLst>
      <p:ext uri="{BB962C8B-B14F-4D97-AF65-F5344CB8AC3E}">
        <p14:creationId xmlns:p14="http://schemas.microsoft.com/office/powerpoint/2010/main" val="105485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a:xfrm>
            <a:off x="575734" y="2845347"/>
            <a:ext cx="5059228" cy="375110"/>
          </a:xfrm>
        </p:spPr>
        <p:txBody>
          <a:bodyPr/>
          <a:lstStyle/>
          <a:p>
            <a:r>
              <a:rPr lang="en-US" dirty="0"/>
              <a:t>Microsoft MVP, Enterprise Mobility</a:t>
            </a:r>
          </a:p>
        </p:txBody>
      </p:sp>
      <p:sp>
        <p:nvSpPr>
          <p:cNvPr id="19" name="Text Placeholder 18"/>
          <p:cNvSpPr>
            <a:spLocks noGrp="1"/>
          </p:cNvSpPr>
          <p:nvPr>
            <p:ph type="body" sz="quarter" idx="16"/>
          </p:nvPr>
        </p:nvSpPr>
        <p:spPr/>
        <p:txBody>
          <a:bodyPr/>
          <a:lstStyle/>
          <a:p>
            <a:r>
              <a:rPr lang="en-US" dirty="0"/>
              <a:t>PowerShell, Automation, Blog</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 and Task Sequences</a:t>
            </a:r>
          </a:p>
        </p:txBody>
      </p:sp>
      <p:sp>
        <p:nvSpPr>
          <p:cNvPr id="3" name="Content Placeholder 2"/>
          <p:cNvSpPr>
            <a:spLocks noGrp="1"/>
          </p:cNvSpPr>
          <p:nvPr>
            <p:ph idx="1"/>
          </p:nvPr>
        </p:nvSpPr>
        <p:spPr/>
        <p:txBody>
          <a:bodyPr/>
          <a:lstStyle/>
          <a:p>
            <a:pPr marL="457200" lvl="1" indent="0">
              <a:buNone/>
            </a:pPr>
            <a:endParaRPr lang="en-US" dirty="0"/>
          </a:p>
        </p:txBody>
      </p:sp>
      <p:pic>
        <p:nvPicPr>
          <p:cNvPr id="4" name="Picture 3"/>
          <p:cNvPicPr>
            <a:picLocks noChangeAspect="1"/>
          </p:cNvPicPr>
          <p:nvPr/>
        </p:nvPicPr>
        <p:blipFill>
          <a:blip r:embed="rId3"/>
          <a:stretch>
            <a:fillRect/>
          </a:stretch>
        </p:blipFill>
        <p:spPr>
          <a:xfrm>
            <a:off x="844951" y="1525123"/>
            <a:ext cx="10670381" cy="4354815"/>
          </a:xfrm>
          <a:prstGeom prst="rect">
            <a:avLst/>
          </a:prstGeom>
        </p:spPr>
      </p:pic>
    </p:spTree>
    <p:extLst>
      <p:ext uri="{BB962C8B-B14F-4D97-AF65-F5344CB8AC3E}">
        <p14:creationId xmlns:p14="http://schemas.microsoft.com/office/powerpoint/2010/main" val="162838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Incompatible Drivers Strategy </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Windows Update</a:t>
            </a:r>
          </a:p>
          <a:p>
            <a:r>
              <a:rPr lang="en-US" dirty="0"/>
              <a:t>Identify devices with only drivers issues that are resolved using Windows Update.</a:t>
            </a:r>
          </a:p>
          <a:p>
            <a:r>
              <a:rPr lang="en-US" dirty="0"/>
              <a:t>Create a </a:t>
            </a:r>
            <a:r>
              <a:rPr lang="en-US" dirty="0" err="1"/>
              <a:t>ConfigMgr</a:t>
            </a:r>
            <a:r>
              <a:rPr lang="en-US" dirty="0"/>
              <a:t> device collection of these with a collection variable.</a:t>
            </a:r>
          </a:p>
          <a:p>
            <a:r>
              <a:rPr lang="en-US" dirty="0"/>
              <a:t>Have Upgrade step in TS allow dynamic updates.</a:t>
            </a:r>
          </a:p>
          <a:p>
            <a:endParaRPr lang="en-US" dirty="0"/>
          </a:p>
          <a:p>
            <a:pPr marL="0" indent="0">
              <a:buNone/>
            </a:pPr>
            <a:r>
              <a:rPr lang="en-US" dirty="0"/>
              <a:t>This will use windows update to install updated drivers dynamically.</a:t>
            </a:r>
          </a:p>
          <a:p>
            <a:pPr marL="0" indent="0">
              <a:buNone/>
            </a:pPr>
            <a:r>
              <a:rPr lang="en-US" dirty="0"/>
              <a:t>This is the easiest and best solution.</a:t>
            </a:r>
          </a:p>
          <a:p>
            <a:pPr marL="0" indent="0">
              <a:buNone/>
            </a:pPr>
            <a:r>
              <a:rPr lang="en-US" dirty="0"/>
              <a:t>Not an easy sell…  (bummer)  </a:t>
            </a:r>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9" name="Picture 8"/>
          <p:cNvPicPr>
            <a:picLocks noChangeAspect="1"/>
          </p:cNvPicPr>
          <p:nvPr/>
        </p:nvPicPr>
        <p:blipFill>
          <a:blip r:embed="rId3"/>
          <a:stretch>
            <a:fillRect/>
          </a:stretch>
        </p:blipFill>
        <p:spPr>
          <a:xfrm>
            <a:off x="8225801" y="2657716"/>
            <a:ext cx="3819525" cy="4019550"/>
          </a:xfrm>
          <a:prstGeom prst="rect">
            <a:avLst/>
          </a:prstGeom>
        </p:spPr>
      </p:pic>
    </p:spTree>
    <p:extLst>
      <p:ext uri="{BB962C8B-B14F-4D97-AF65-F5344CB8AC3E}">
        <p14:creationId xmlns:p14="http://schemas.microsoft.com/office/powerpoint/2010/main" val="112582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Drivers Strategy</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Cached Drivers</a:t>
            </a:r>
          </a:p>
          <a:p>
            <a:r>
              <a:rPr lang="en-US" dirty="0"/>
              <a:t>Device must be attached during upgrade.</a:t>
            </a:r>
          </a:p>
          <a:p>
            <a:endParaRPr lang="en-US" dirty="0"/>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6544038" y="2311862"/>
            <a:ext cx="3733800" cy="4086225"/>
          </a:xfrm>
          <a:prstGeom prst="rect">
            <a:avLst/>
          </a:prstGeom>
        </p:spPr>
      </p:pic>
      <p:pic>
        <p:nvPicPr>
          <p:cNvPr id="5" name="Picture 4"/>
          <p:cNvPicPr>
            <a:picLocks noChangeAspect="1"/>
          </p:cNvPicPr>
          <p:nvPr/>
        </p:nvPicPr>
        <p:blipFill>
          <a:blip r:embed="rId4"/>
          <a:stretch>
            <a:fillRect/>
          </a:stretch>
        </p:blipFill>
        <p:spPr>
          <a:xfrm>
            <a:off x="2360755" y="2311862"/>
            <a:ext cx="3970599" cy="4106688"/>
          </a:xfrm>
          <a:prstGeom prst="rect">
            <a:avLst/>
          </a:prstGeom>
        </p:spPr>
      </p:pic>
    </p:spTree>
    <p:extLst>
      <p:ext uri="{BB962C8B-B14F-4D97-AF65-F5344CB8AC3E}">
        <p14:creationId xmlns:p14="http://schemas.microsoft.com/office/powerpoint/2010/main" val="147324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Peripheral Devices</a:t>
            </a:r>
          </a:p>
        </p:txBody>
      </p:sp>
      <p:sp>
        <p:nvSpPr>
          <p:cNvPr id="3" name="Content Placeholder 2"/>
          <p:cNvSpPr>
            <a:spLocks noGrp="1"/>
          </p:cNvSpPr>
          <p:nvPr>
            <p:ph idx="1"/>
          </p:nvPr>
        </p:nvSpPr>
        <p:spPr/>
        <p:txBody>
          <a:bodyPr/>
          <a:lstStyle/>
          <a:p>
            <a:pPr marL="0" indent="0">
              <a:buNone/>
            </a:pPr>
            <a:r>
              <a:rPr lang="en-US" dirty="0"/>
              <a:t>Using DISM and Windows PE</a:t>
            </a:r>
          </a:p>
          <a:p>
            <a:r>
              <a:rPr lang="en-US" dirty="0"/>
              <a:t>Reboot the task sequence into Windows PE</a:t>
            </a:r>
          </a:p>
          <a:p>
            <a:r>
              <a:rPr lang="en-US" dirty="0"/>
              <a:t>Have a Run Command step that installs the steps using dism.exe</a:t>
            </a:r>
          </a:p>
          <a:p>
            <a:r>
              <a:rPr lang="en-US" dirty="0"/>
              <a:t>This will inject the driver regardless of if the device is present.</a:t>
            </a:r>
          </a:p>
          <a:p>
            <a:r>
              <a:rPr lang="en-US" dirty="0"/>
              <a:t>Be mindful of BitLocker \ 3</a:t>
            </a:r>
            <a:r>
              <a:rPr lang="en-US" baseline="30000" dirty="0"/>
              <a:t>rd</a:t>
            </a:r>
            <a:r>
              <a:rPr lang="en-US" dirty="0"/>
              <a:t> party encryption.</a:t>
            </a:r>
          </a:p>
          <a:p>
            <a:endParaRPr lang="en-US" dirty="0"/>
          </a:p>
          <a:p>
            <a:pPr marL="0" indent="0">
              <a:buNone/>
            </a:pPr>
            <a:endParaRPr lang="en-US" i="1" dirty="0"/>
          </a:p>
          <a:p>
            <a:pPr marL="0" indent="0">
              <a:buNone/>
            </a:pPr>
            <a:r>
              <a:rPr lang="en-US" i="1" dirty="0"/>
              <a:t>	</a:t>
            </a:r>
            <a:r>
              <a:rPr lang="en-US" i="1" dirty="0" err="1"/>
              <a:t>dism</a:t>
            </a:r>
            <a:r>
              <a:rPr lang="en-US" i="1" dirty="0"/>
              <a:t> /</a:t>
            </a:r>
            <a:r>
              <a:rPr lang="en-US" i="1" dirty="0" err="1"/>
              <a:t>Image:C</a:t>
            </a:r>
            <a:r>
              <a:rPr lang="en-US" i="1" dirty="0"/>
              <a:t>:\ /Add-Driver /Driver:.\ /</a:t>
            </a:r>
            <a:r>
              <a:rPr lang="en-US" i="1" dirty="0" err="1"/>
              <a:t>Recurse</a:t>
            </a:r>
            <a:endParaRPr lang="en-US" i="1" dirty="0"/>
          </a:p>
        </p:txBody>
      </p:sp>
    </p:spTree>
    <p:extLst>
      <p:ext uri="{BB962C8B-B14F-4D97-AF65-F5344CB8AC3E}">
        <p14:creationId xmlns:p14="http://schemas.microsoft.com/office/powerpoint/2010/main" val="1547342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a:bodyPr>
          <a:lstStyle/>
          <a:p>
            <a:endParaRPr lang="en-US" dirty="0"/>
          </a:p>
        </p:txBody>
      </p:sp>
      <p:pic>
        <p:nvPicPr>
          <p:cNvPr id="5" name="Picture 4"/>
          <p:cNvPicPr>
            <a:picLocks noChangeAspect="1"/>
          </p:cNvPicPr>
          <p:nvPr/>
        </p:nvPicPr>
        <p:blipFill>
          <a:blip r:embed="rId3"/>
          <a:stretch>
            <a:fillRect/>
          </a:stretch>
        </p:blipFill>
        <p:spPr>
          <a:xfrm>
            <a:off x="904875" y="1857375"/>
            <a:ext cx="10382250" cy="3143250"/>
          </a:xfrm>
          <a:prstGeom prst="rect">
            <a:avLst/>
          </a:prstGeom>
        </p:spPr>
      </p:pic>
    </p:spTree>
    <p:extLst>
      <p:ext uri="{BB962C8B-B14F-4D97-AF65-F5344CB8AC3E}">
        <p14:creationId xmlns:p14="http://schemas.microsoft.com/office/powerpoint/2010/main" val="2160272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fontScale="85000" lnSpcReduction="10000"/>
          </a:bodyPr>
          <a:lstStyle/>
          <a:p>
            <a:pPr marL="571500" lvl="1" indent="0">
              <a:buNone/>
            </a:pPr>
            <a:r>
              <a:rPr lang="en-US" dirty="0"/>
              <a:t>Upgrade Issues with a specific device</a:t>
            </a:r>
          </a:p>
          <a:p>
            <a:pPr marL="571500" lvl="1"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571500" lvl="1" indent="0">
              <a:buNone/>
            </a:pPr>
            <a:endParaRPr lang="en-US" dirty="0"/>
          </a:p>
          <a:p>
            <a:pPr marL="571500" lvl="1" indent="0">
              <a:buNone/>
            </a:pPr>
            <a:r>
              <a:rPr lang="en-US" dirty="0"/>
              <a:t>Install Counts of Applications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571500" lvl="1" indent="0">
              <a:buNone/>
            </a:pPr>
            <a:r>
              <a:rPr lang="en-US" dirty="0" err="1"/>
              <a:t>ssues</a:t>
            </a:r>
            <a:r>
              <a:rPr lang="en-US" dirty="0"/>
              <a:t>" | measure count() by </a:t>
            </a:r>
            <a:r>
              <a:rPr lang="en-US" dirty="0" err="1"/>
              <a:t>AppName</a:t>
            </a:r>
            <a:endParaRPr lang="en-US" dirty="0"/>
          </a:p>
          <a:p>
            <a:pPr marL="571500" lvl="1" indent="0">
              <a:buNone/>
            </a:pPr>
            <a:endParaRPr lang="en-US" dirty="0"/>
          </a:p>
          <a:p>
            <a:pPr marL="571500" lvl="1" indent="0">
              <a:buNone/>
            </a:pPr>
            <a:r>
              <a:rPr lang="en-US" dirty="0"/>
              <a:t>Count of Issues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571500" lvl="1" indent="0">
              <a:buNone/>
            </a:pPr>
            <a:endParaRPr lang="en-US" dirty="0"/>
          </a:p>
          <a:p>
            <a:pPr marL="571500" lvl="1" indent="0">
              <a:buNone/>
            </a:pPr>
            <a:r>
              <a:rPr lang="en-US" dirty="0"/>
              <a:t>Apps Blocking Upgrades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14300" indent="0">
              <a:buNone/>
            </a:pPr>
            <a:endParaRPr lang="en-US" sz="1600" dirty="0"/>
          </a:p>
          <a:p>
            <a:pPr marL="114300" indent="0">
              <a:buNone/>
            </a:pPr>
            <a:r>
              <a:rPr lang="en-US" sz="1600" dirty="0"/>
              <a:t>Have more than 5000 apps? Append “| Skip 5000” to your query to get items 5,001 – 10,000</a:t>
            </a:r>
          </a:p>
          <a:p>
            <a:pPr marL="114300" indent="0">
              <a:buNone/>
            </a:pPr>
            <a:endParaRPr lang="en-US" sz="1600" dirty="0"/>
          </a:p>
          <a:p>
            <a:pPr marL="114300" indent="0">
              <a:buNone/>
            </a:pPr>
            <a:r>
              <a:rPr lang="en-US" sz="1600" dirty="0"/>
              <a:t>Using | Measure will only return 5000 items, even in the console…  </a:t>
            </a:r>
          </a:p>
          <a:p>
            <a:pPr marL="114300" indent="0">
              <a:buNone/>
            </a:pPr>
            <a:r>
              <a:rPr lang="en-US" sz="1600" dirty="0"/>
              <a:t>	[query] | measure count() by </a:t>
            </a:r>
            <a:r>
              <a:rPr lang="en-US" sz="1600" dirty="0" err="1"/>
              <a:t>AppName</a:t>
            </a:r>
            <a:r>
              <a:rPr lang="en-US" sz="1600" dirty="0"/>
              <a:t> | skip 5000 </a:t>
            </a:r>
          </a:p>
          <a:p>
            <a:pPr marL="114300" indent="0">
              <a:buNone/>
            </a:pPr>
            <a:r>
              <a:rPr lang="en-US" sz="1600" dirty="0"/>
              <a:t>	will return 0 records.</a:t>
            </a:r>
          </a:p>
          <a:p>
            <a:pPr marL="114300" indent="0">
              <a:buNone/>
            </a:pPr>
            <a:endParaRPr lang="en-US" sz="1600" dirty="0"/>
          </a:p>
          <a:p>
            <a:pPr marL="114300" indent="0">
              <a:buNone/>
            </a:pPr>
            <a:r>
              <a:rPr lang="en-US" sz="1600" dirty="0"/>
              <a:t>You can use wildcards.  i.e. </a:t>
            </a:r>
            <a:r>
              <a:rPr lang="en-US" sz="1600" dirty="0" err="1"/>
              <a:t>AppName</a:t>
            </a:r>
            <a:r>
              <a:rPr lang="en-US" sz="1600" dirty="0"/>
              <a:t> = *Adobe*</a:t>
            </a:r>
          </a:p>
          <a:p>
            <a:pPr marL="114300" indent="0">
              <a:buNone/>
            </a:pPr>
            <a:endParaRPr lang="en-US" sz="1600" dirty="0"/>
          </a:p>
          <a:p>
            <a:pPr marL="114300" indent="0">
              <a:buNone/>
            </a:pPr>
            <a:endParaRPr lang="en-US" sz="1600" dirty="0"/>
          </a:p>
          <a:p>
            <a:pPr marL="114300" indent="0">
              <a:buNone/>
            </a:pPr>
            <a:endParaRPr lang="en-US" sz="1600" dirty="0"/>
          </a:p>
          <a:p>
            <a:pPr marL="114300" indent="0">
              <a:buNone/>
            </a:pPr>
            <a:r>
              <a:rPr lang="en-US" sz="1600" dirty="0"/>
              <a:t>Unsure of syntax or properties?  Autofill works pretty well on the webform.</a:t>
            </a:r>
          </a:p>
          <a:p>
            <a:pPr marL="114300" indent="0">
              <a:buNone/>
            </a:pPr>
            <a:endParaRPr lang="en-US" sz="1600" dirty="0"/>
          </a:p>
          <a:p>
            <a:pPr marL="1371600" lvl="3" indent="0">
              <a:buNone/>
            </a:pPr>
            <a:endParaRPr lang="en-US" dirty="0"/>
          </a:p>
        </p:txBody>
      </p:sp>
      <p:pic>
        <p:nvPicPr>
          <p:cNvPr id="5" name="Picture 4"/>
          <p:cNvPicPr>
            <a:picLocks noChangeAspect="1"/>
          </p:cNvPicPr>
          <p:nvPr/>
        </p:nvPicPr>
        <p:blipFill>
          <a:blip r:embed="rId3"/>
          <a:stretch>
            <a:fillRect/>
          </a:stretch>
        </p:blipFill>
        <p:spPr>
          <a:xfrm>
            <a:off x="760008" y="4301013"/>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normAutofit/>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a:p>
            <a:pPr marL="457200" lvl="1" indent="0">
              <a:buNone/>
            </a:pPr>
            <a:r>
              <a:rPr lang="en-US" dirty="0"/>
              <a:t>Using the Search API does not expose any new ways to get data from OMS.  </a:t>
            </a:r>
          </a:p>
          <a:p>
            <a:pPr marL="457200" lvl="1" indent="0">
              <a:buNone/>
            </a:pPr>
            <a:r>
              <a:rPr lang="en-US" dirty="0"/>
              <a:t>	Still 5000 record limits, etc.</a:t>
            </a:r>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QUICK DEMOS</a:t>
            </a:r>
          </a:p>
          <a:p>
            <a:pPr marL="457200" lvl="1" indent="0">
              <a:buNone/>
            </a:pPr>
            <a:endParaRPr lang="en-US" dirty="0"/>
          </a:p>
          <a:p>
            <a:pPr marL="457200" lvl="1" indent="0">
              <a:buNone/>
            </a:pPr>
            <a:r>
              <a:rPr lang="en-US" dirty="0"/>
              <a:t>5000 item limits, even in PowerShell.</a:t>
            </a:r>
          </a:p>
          <a:p>
            <a:pPr marL="457200" lvl="1" indent="0">
              <a:buNone/>
            </a:pPr>
            <a:endParaRPr lang="en-US" dirty="0"/>
          </a:p>
          <a:p>
            <a:pPr marL="457200" lvl="1" indent="0">
              <a:buNone/>
            </a:pPr>
            <a:r>
              <a:rPr lang="en-US" dirty="0"/>
              <a:t>If you can navigate PowerShell, I think it’s easier to dissect the data than using OMS search queries…</a:t>
            </a:r>
          </a:p>
          <a:p>
            <a:pPr marL="457200" lvl="1" indent="0">
              <a:buNone/>
            </a:pPr>
            <a:r>
              <a:rPr lang="en-US" dirty="0"/>
              <a:t>	or I am bad at OMS search queries.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are we doing here?</a:t>
            </a:r>
          </a:p>
        </p:txBody>
      </p:sp>
      <p:sp>
        <p:nvSpPr>
          <p:cNvPr id="13" name="Content Placeholder 12"/>
          <p:cNvSpPr>
            <a:spLocks noGrp="1"/>
          </p:cNvSpPr>
          <p:nvPr>
            <p:ph idx="1"/>
          </p:nvPr>
        </p:nvSpPr>
        <p:spPr/>
        <p:txBody>
          <a:bodyPr>
            <a:normAutofit/>
          </a:bodyPr>
          <a:lstStyle/>
          <a:p>
            <a:r>
              <a:rPr lang="en-US" dirty="0"/>
              <a:t>Windows Upgrade Readiness is for in place upgrades.  </a:t>
            </a:r>
          </a:p>
          <a:p>
            <a:pPr lvl="1"/>
            <a:r>
              <a:rPr lang="en-US" dirty="0"/>
              <a:t>Windows 7 and 8.1 -&gt; 10</a:t>
            </a:r>
          </a:p>
          <a:p>
            <a:pPr lvl="1"/>
            <a:r>
              <a:rPr lang="en-US" dirty="0"/>
              <a:t>Windows 10 servicing (i.e. 1511 to 1607)</a:t>
            </a:r>
          </a:p>
          <a:p>
            <a:pPr lvl="1"/>
            <a:endParaRPr lang="en-US" dirty="0"/>
          </a:p>
          <a:p>
            <a:pPr marL="457200" lvl="1" indent="0" algn="ctr">
              <a:buNone/>
            </a:pPr>
            <a:r>
              <a:rPr lang="en-US" sz="8800" dirty="0"/>
              <a:t>IN PLACE UPGRADES WORK</a:t>
            </a:r>
          </a:p>
          <a:p>
            <a:endParaRPr lang="en-US" dirty="0"/>
          </a:p>
        </p:txBody>
      </p:sp>
    </p:spTree>
    <p:extLst>
      <p:ext uri="{BB962C8B-B14F-4D97-AF65-F5344CB8AC3E}">
        <p14:creationId xmlns:p14="http://schemas.microsoft.com/office/powerpoint/2010/main" val="10659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Tips for successful in-place upgrades</a:t>
            </a:r>
          </a:p>
        </p:txBody>
      </p:sp>
      <p:sp>
        <p:nvSpPr>
          <p:cNvPr id="13" name="Content Placeholder 12"/>
          <p:cNvSpPr>
            <a:spLocks noGrp="1"/>
          </p:cNvSpPr>
          <p:nvPr>
            <p:ph idx="1"/>
          </p:nvPr>
        </p:nvSpPr>
        <p:spPr/>
        <p:txBody>
          <a:bodyPr/>
          <a:lstStyle/>
          <a:p>
            <a:endParaRPr lang="en-US" dirty="0"/>
          </a:p>
          <a:p>
            <a:r>
              <a:rPr lang="en-US" dirty="0"/>
              <a:t>Know what data persists during the upgrade. </a:t>
            </a:r>
          </a:p>
          <a:p>
            <a:pPr lvl="1"/>
            <a:r>
              <a:rPr lang="en-US" dirty="0"/>
              <a:t>Drivers do not persist</a:t>
            </a:r>
          </a:p>
          <a:p>
            <a:r>
              <a:rPr lang="en-US" dirty="0"/>
              <a:t>Use the latest Win10 CU!  </a:t>
            </a:r>
            <a:r>
              <a:rPr lang="en-US" dirty="0" err="1"/>
              <a:t>ConfigMgr</a:t>
            </a:r>
            <a:r>
              <a:rPr lang="en-US" dirty="0"/>
              <a:t> Offline servicing is helpful here.</a:t>
            </a:r>
          </a:p>
          <a:p>
            <a:r>
              <a:rPr lang="en-US" dirty="0"/>
              <a:t>Identify your upgrade blockers!</a:t>
            </a:r>
          </a:p>
          <a:p>
            <a:pPr lvl="1"/>
            <a:r>
              <a:rPr lang="en-US" dirty="0"/>
              <a:t>Hardware, Business Units, Applications</a:t>
            </a:r>
          </a:p>
          <a:p>
            <a:r>
              <a:rPr lang="en-US" dirty="0"/>
              <a:t>Use a </a:t>
            </a:r>
            <a:r>
              <a:rPr lang="en-US" dirty="0" err="1"/>
              <a:t>ConfigMgr</a:t>
            </a:r>
            <a:r>
              <a:rPr lang="en-US" dirty="0"/>
              <a:t> task sequence where possible.</a:t>
            </a:r>
          </a:p>
          <a:p>
            <a:pPr lvl="1"/>
            <a:r>
              <a:rPr lang="en-US" dirty="0"/>
              <a:t>Update BIOS and Drivers during the task sequence.  </a:t>
            </a:r>
          </a:p>
          <a:p>
            <a:pPr lvl="1"/>
            <a:r>
              <a:rPr lang="en-US" dirty="0"/>
              <a:t>Start Menu, etc. (things you already do in the task sequence)</a:t>
            </a:r>
          </a:p>
        </p:txBody>
      </p:sp>
    </p:spTree>
    <p:extLst>
      <p:ext uri="{BB962C8B-B14F-4D97-AF65-F5344CB8AC3E}">
        <p14:creationId xmlns:p14="http://schemas.microsoft.com/office/powerpoint/2010/main" val="579860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removed later.</a:t>
            </a:r>
          </a:p>
          <a:p>
            <a:r>
              <a:rPr lang="en-US" dirty="0"/>
              <a:t>Log Analytics / Operational Insight Workspace</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1036494" y="2590800"/>
            <a:ext cx="3850374" cy="3158403"/>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5" name="Picture 4"/>
          <p:cNvPicPr>
            <a:picLocks noChangeAspect="1"/>
          </p:cNvPicPr>
          <p:nvPr/>
        </p:nvPicPr>
        <p:blipFill>
          <a:blip r:embed="rId3"/>
          <a:stretch>
            <a:fillRect/>
          </a:stretch>
        </p:blipFill>
        <p:spPr>
          <a:xfrm>
            <a:off x="987765" y="3539484"/>
            <a:ext cx="4124562" cy="2225786"/>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637</TotalTime>
  <Words>3406</Words>
  <Application>Microsoft Office PowerPoint</Application>
  <PresentationFormat>Widescreen</PresentationFormat>
  <Paragraphs>341</Paragraphs>
  <Slides>51</Slides>
  <Notes>30</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What are we doing here?</vt:lpstr>
      <vt:lpstr>Tips for successful in-place upgrades</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Applications - ReadyForWindoWS</vt:lpstr>
      <vt:lpstr>Will the app work!?</vt:lpstr>
      <vt:lpstr>Drivers,  Office Add-Ons,  Web Applications</vt:lpstr>
      <vt:lpstr>Drivers</vt:lpstr>
      <vt:lpstr>Drivers and Task Sequences</vt:lpstr>
      <vt:lpstr>Incompatible Drivers Strategy </vt:lpstr>
      <vt:lpstr>Updating Drivers Strategy</vt:lpstr>
      <vt:lpstr>Disconnected Peripheral Devices</vt:lpstr>
      <vt:lpstr>ConfigMgr Integration</vt:lpstr>
      <vt:lpstr>Configmgr Integration </vt:lpstr>
      <vt:lpstr>Configmgr Integration </vt:lpstr>
      <vt:lpstr>Queries</vt:lpstr>
      <vt:lpstr>Query Examples</vt:lpstr>
      <vt:lpstr>Query Notes</vt:lpstr>
      <vt:lpstr>PowerShell and Automation</vt:lpstr>
      <vt:lpstr>PowerShell</vt:lpstr>
      <vt:lpstr>PowerShell</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Bainbridge, Frederick</cp:lastModifiedBy>
  <cp:revision>59</cp:revision>
  <dcterms:created xsi:type="dcterms:W3CDTF">2017-03-10T01:51:24Z</dcterms:created>
  <dcterms:modified xsi:type="dcterms:W3CDTF">2017-04-19T02:31:15Z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