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3"/>
  </p:notesMasterIdLst>
  <p:sldIdLst>
    <p:sldId id="280" r:id="rId5"/>
    <p:sldId id="316" r:id="rId6"/>
    <p:sldId id="317" r:id="rId7"/>
    <p:sldId id="318" r:id="rId8"/>
    <p:sldId id="319" r:id="rId9"/>
    <p:sldId id="325" r:id="rId10"/>
    <p:sldId id="320" r:id="rId11"/>
    <p:sldId id="326" r:id="rId12"/>
    <p:sldId id="321" r:id="rId13"/>
    <p:sldId id="322" r:id="rId14"/>
    <p:sldId id="336" r:id="rId15"/>
    <p:sldId id="323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5" r:id="rId24"/>
    <p:sldId id="337" r:id="rId25"/>
    <p:sldId id="334" r:id="rId26"/>
    <p:sldId id="338" r:id="rId27"/>
    <p:sldId id="339" r:id="rId28"/>
    <p:sldId id="340" r:id="rId29"/>
    <p:sldId id="341" r:id="rId30"/>
    <p:sldId id="256" r:id="rId31"/>
    <p:sldId id="257" r:id="rId32"/>
    <p:sldId id="258" r:id="rId33"/>
    <p:sldId id="259" r:id="rId34"/>
    <p:sldId id="279" r:id="rId35"/>
    <p:sldId id="260" r:id="rId36"/>
    <p:sldId id="278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27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80"/>
            <p14:sldId id="316"/>
            <p14:sldId id="317"/>
            <p14:sldId id="318"/>
            <p14:sldId id="319"/>
            <p14:sldId id="325"/>
            <p14:sldId id="320"/>
            <p14:sldId id="326"/>
            <p14:sldId id="321"/>
            <p14:sldId id="322"/>
            <p14:sldId id="336"/>
            <p14:sldId id="323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7"/>
            <p14:sldId id="334"/>
            <p14:sldId id="338"/>
            <p14:sldId id="339"/>
            <p14:sldId id="340"/>
            <p14:sldId id="341"/>
            <p14:sldId id="256"/>
            <p14:sldId id="257"/>
          </p14:sldIdLst>
        </p14:section>
        <p14:section name="Presentation" id="{866A3E68-017F-4F94-A6C6-BFF303BC3121}">
          <p14:sldIdLst>
            <p14:sldId id="258"/>
          </p14:sldIdLst>
        </p14:section>
        <p14:section name="Closing" id="{49CB15AC-FD56-4AAC-8B8A-68CF2CB85A39}">
          <p14:sldIdLst>
            <p14:sldId id="259"/>
            <p14:sldId id="279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250" autoAdjust="0"/>
  </p:normalViewPr>
  <p:slideViewPr>
    <p:cSldViewPr snapToGrid="0">
      <p:cViewPr varScale="1">
        <p:scale>
          <a:sx n="83" d="100"/>
          <a:sy n="83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6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fall into the trap of developing with over privileged code otherwise you become the stereotype for the over privileged developer who cant reproduce a problems.</a:t>
            </a:r>
          </a:p>
          <a:p>
            <a:r>
              <a:rPr lang="en-US" dirty="0"/>
              <a:t>Not having local admin is nice.  Its easier to manage, no exceptions,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2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vs Set  Post vs Get Read vs Write, </a:t>
            </a:r>
            <a:r>
              <a:rPr lang="en-US" dirty="0" err="1"/>
              <a:t>etc</a:t>
            </a:r>
            <a:r>
              <a:rPr lang="en-US" dirty="0"/>
              <a:t>/</a:t>
            </a:r>
          </a:p>
          <a:p>
            <a:r>
              <a:rPr lang="en-US" dirty="0"/>
              <a:t>Way back in the day the CM team created WMI.  Fascinating, eh?</a:t>
            </a:r>
          </a:p>
          <a:p>
            <a:r>
              <a:rPr lang="en-US" dirty="0"/>
              <a:t>Why CIM?  It is MUST faster and requires less code.  WMI works fine, but try to code with a PS CORE future in mind.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55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CM works using this. 	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happening when you hit WMI?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 Provider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MOF to SQL Views.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i.e. WMI translates to SQL.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WBEM TEST to look at class constructors.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09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SMS Provider does have memory limits.</a:t>
            </a:r>
          </a:p>
          <a:p>
            <a:r>
              <a:rPr lang="en-US" dirty="0" err="1"/>
              <a:t>wbe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45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https://github.com/fredbainbridge/mmsSQL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5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SQL is far less taxiing than the hitting the provider (CIM or WMI), but it is prone is human error that is for sure.</a:t>
            </a:r>
          </a:p>
          <a:p>
            <a:r>
              <a:rPr lang="en-US" dirty="0"/>
              <a:t>Everything is moving to a consumption based model, there is no problem with pretending you are already there.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6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SQL is far less taxiing than the </a:t>
            </a:r>
            <a:r>
              <a:rPr lang="en-US" dirty="0" err="1"/>
              <a:t>hiting</a:t>
            </a:r>
            <a:r>
              <a:rPr lang="en-US" dirty="0"/>
              <a:t> the provider, but it is prone is human error that is for sure.</a:t>
            </a:r>
          </a:p>
          <a:p>
            <a:r>
              <a:rPr lang="en-US" dirty="0"/>
              <a:t>No demo here, just some quick </a:t>
            </a:r>
            <a:r>
              <a:rPr lang="en-US" dirty="0" err="1"/>
              <a:t>tid</a:t>
            </a:r>
            <a:r>
              <a:rPr lang="en-US" dirty="0"/>
              <a:t> bits of advice.</a:t>
            </a:r>
          </a:p>
          <a:p>
            <a:r>
              <a:rPr lang="en-US" dirty="0"/>
              <a:t>Talk about monitor for deployment changes and what happens when that runs into an automated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0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shows in details how sometimes you have to use CIM , the .NET objects and WMI all in conjunction.  Sometimes it takes a combination of all your tools to make something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14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1059 unique cmdlets.  If you are doing one off operations, the cmdlets can get the job done for you.</a:t>
            </a:r>
          </a:p>
          <a:p>
            <a:r>
              <a:rPr lang="en-US" dirty="0"/>
              <a:t>The cmdlets out of the box have very good feature coverage as far as being able to do all the things that </a:t>
            </a:r>
            <a:r>
              <a:rPr lang="en-US" dirty="0" err="1"/>
              <a:t>configmgr</a:t>
            </a:r>
            <a:r>
              <a:rPr lang="en-US" dirty="0"/>
              <a:t> can do.  The cmdlets do not cheat any security or RBAC roles already in place.</a:t>
            </a:r>
          </a:p>
          <a:p>
            <a:r>
              <a:rPr lang="en-US" dirty="0"/>
              <a:t>Most people who want to use the cmdlets </a:t>
            </a:r>
            <a:r>
              <a:rPr lang="en-US" dirty="0" err="1"/>
              <a:t>wil</a:t>
            </a:r>
            <a:r>
              <a:rPr lang="en-US" dirty="0"/>
              <a:t> have access to them since they already have the console installed.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humongous module.</a:t>
            </a:r>
          </a:p>
          <a:p>
            <a:r>
              <a:rPr lang="en-US" dirty="0"/>
              <a:t>Its not always the most efficient.</a:t>
            </a:r>
          </a:p>
          <a:p>
            <a:r>
              <a:rPr lang="en-US" dirty="0"/>
              <a:t>They break down at scale and can really kick the crap out of the WMI provider.  Scale and repeatable light weight automation is going to be a common topic.  For most small places this might not be an issue, but I think its always a good idea to assume your solution will be used by millions of people and be prepared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4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console will allow a max of 256 characters but PowerShell and the </a:t>
            </a:r>
            <a:r>
              <a:rPr lang="en-US" dirty="0" err="1"/>
              <a:t>sdk</a:t>
            </a:r>
            <a:r>
              <a:rPr lang="en-US" dirty="0"/>
              <a:t> will allow 512.  (As a generic example)</a:t>
            </a:r>
          </a:p>
          <a:p>
            <a:r>
              <a:rPr lang="en-US" dirty="0"/>
              <a:t>The big take away is that the code base for the SDK and </a:t>
            </a:r>
            <a:r>
              <a:rPr lang="en-US" dirty="0" err="1"/>
              <a:t>CmdLets</a:t>
            </a:r>
            <a:r>
              <a:rPr lang="en-US" dirty="0"/>
              <a:t> are different.  Which is unfortunate.</a:t>
            </a:r>
          </a:p>
          <a:p>
            <a:r>
              <a:rPr lang="en-US" dirty="0"/>
              <a:t>Isn’t the console the worst?  Why isn’t all html5 and rest already?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89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Portable?  The MS provided module is gigantic. Either 100 or 400mb, cant remember.</a:t>
            </a:r>
          </a:p>
          <a:p>
            <a:r>
              <a:rPr lang="en-US" dirty="0"/>
              <a:t>The mystery of </a:t>
            </a:r>
            <a:r>
              <a:rPr lang="en-US" dirty="0" err="1"/>
              <a:t>COnfigMgr</a:t>
            </a:r>
            <a:r>
              <a:rPr lang="en-US" dirty="0"/>
              <a:t> get removed once you start building your own tools around the product.</a:t>
            </a:r>
          </a:p>
          <a:p>
            <a:endParaRPr lang="en-US" dirty="0"/>
          </a:p>
          <a:p>
            <a:r>
              <a:rPr lang="en-US" b="1" dirty="0"/>
              <a:t>MS is better than ever about support and extending CM, knowing how it works helps us to  know </a:t>
            </a:r>
            <a:r>
              <a:rPr lang="en-US" b="1" dirty="0" err="1"/>
              <a:t>whats</a:t>
            </a:r>
            <a:r>
              <a:rPr lang="en-US" b="1" dirty="0"/>
              <a:t> feasible, and to ask for help.</a:t>
            </a:r>
          </a:p>
          <a:p>
            <a:endParaRPr lang="en-US" b="1" dirty="0"/>
          </a:p>
          <a:p>
            <a:r>
              <a:rPr lang="en-US" b="0" dirty="0"/>
              <a:t>And really, if we’re using CM, we will be more effective and love our jobs more if we know how to dig into CM with PowerShell and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things you should do.  It takes practice and repetition to get used to doing all these details, but its worth it.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6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independent of working </a:t>
            </a:r>
            <a:r>
              <a:rPr lang="en-US" dirty="0" err="1"/>
              <a:t>withCOnfigmgr</a:t>
            </a:r>
            <a:r>
              <a:rPr lang="en-US" dirty="0"/>
              <a:t> and should be followed with all your automation endeavors.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64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independent of working </a:t>
            </a:r>
            <a:r>
              <a:rPr lang="en-US" dirty="0" err="1"/>
              <a:t>withCOnfigmgr</a:t>
            </a:r>
            <a:r>
              <a:rPr lang="en-US" dirty="0"/>
              <a:t> and should be followed with all your automation endeavors.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3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using the Office lab, like me – be prepared to “let it breathe”  it can take some time for it to patch, etc.  Give it a few hours to right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10.sv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1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58B8F-8729-44E6-A242-BE1099FAE38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0529" y="5610135"/>
            <a:ext cx="1587859" cy="79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19816" y="5785306"/>
            <a:ext cx="1853258" cy="443588"/>
          </a:xfrm>
          <a:prstGeom prst="rect">
            <a:avLst/>
          </a:prstGeom>
        </p:spPr>
      </p:pic>
      <p:pic>
        <p:nvPicPr>
          <p:cNvPr id="12" name="Picture 8" descr="Image result for vmware logo transparent background">
            <a:extLst>
              <a:ext uri="{FF2B5EF4-FFF2-40B4-BE49-F238E27FC236}">
                <a16:creationId xmlns:a16="http://schemas.microsoft.com/office/drawing/2014/main" id="{385A393A-BE35-45E0-BB99-7B6E411BA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02" y="5841201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3F8AEA-C7AA-4C4D-BF18-501B07A2A07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98" y="5514072"/>
            <a:ext cx="981305" cy="978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11A7DB-7549-441E-9C67-8FBFD8809F2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454905" y="5767794"/>
            <a:ext cx="2208280" cy="4709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8401" y="5506793"/>
            <a:ext cx="981306" cy="981306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7D743-987E-4F12-B73E-BB41A31AC6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904" y="3764709"/>
            <a:ext cx="1587859" cy="793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E8D66-646D-4D0F-858A-702F72CAF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03191" y="3939880"/>
            <a:ext cx="1853258" cy="443588"/>
          </a:xfrm>
          <a:prstGeom prst="rect">
            <a:avLst/>
          </a:prstGeom>
        </p:spPr>
      </p:pic>
      <p:pic>
        <p:nvPicPr>
          <p:cNvPr id="9" name="Picture 8" descr="Image result for vmware logo transparent background">
            <a:extLst>
              <a:ext uri="{FF2B5EF4-FFF2-40B4-BE49-F238E27FC236}">
                <a16:creationId xmlns:a16="http://schemas.microsoft.com/office/drawing/2014/main" id="{A29F66F6-AC43-4754-B9A8-3590AA1BFD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877" y="3995775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FB700-3F73-473A-8BBE-5817687FE8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73" y="3668646"/>
            <a:ext cx="981305" cy="978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127790-C079-4601-89A7-1A3D91045A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38280" y="3922368"/>
            <a:ext cx="2208280" cy="470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C4D5D1-6BB6-4047-8453-044D9395B00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58907" y="4795480"/>
            <a:ext cx="2090805" cy="9255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8E5BBD-B4F7-4EAF-B7A2-5F1834C4032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387001" y="5032094"/>
            <a:ext cx="2061751" cy="577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6164A-4353-4475-97B6-B68F7137031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86041" y="5059000"/>
            <a:ext cx="1916152" cy="523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1BA3DE-3704-46EA-9E09-E5C6176FD40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067482" y="5085415"/>
            <a:ext cx="2259229" cy="470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457537-FE5E-46B3-A32B-CA4F21E579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189201" y="5782724"/>
            <a:ext cx="1685421" cy="6409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E56BEE-EA54-4E24-A440-8EE92C8CEB8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51885" y="5994191"/>
            <a:ext cx="1349686" cy="4410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5F39D8-E71B-4F4C-8029-3EBE279CC6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17380" y="5870214"/>
            <a:ext cx="1327512" cy="46600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F851FEC-3DDC-4773-8B71-E743E8AA625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74353" y="3668646"/>
            <a:ext cx="981305" cy="98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amseyg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shCode/PowerShellPracticeAndSty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ConfigMg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ConfigMg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fredbainbridge/mmsSQ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dja/ConfigMgrSD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ladproblems/CCM-Cor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ConfigMg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fredbainbridge/mmsSQ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SQL" TargetMode="External"/><Relationship Id="rId2" Type="http://schemas.openxmlformats.org/officeDocument/2006/relationships/hyperlink" Target="https://github.com/fredbainbridge/mmsConfigMgr" TargetMode="Externa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ConfigMg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fredbainbridge/mmsSQ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sccm/overview?view=sccm-p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4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" Type="http://schemas.openxmlformats.org/officeDocument/2006/relationships/image" Target="../media/image110.png"/><Relationship Id="rId21" Type="http://schemas.openxmlformats.org/officeDocument/2006/relationships/image" Target="../media/image128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26" Type="http://schemas.openxmlformats.org/officeDocument/2006/relationships/image" Target="../media/image160.png"/><Relationship Id="rId3" Type="http://schemas.openxmlformats.org/officeDocument/2006/relationships/image" Target="../media/image137.png"/><Relationship Id="rId21" Type="http://schemas.openxmlformats.org/officeDocument/2006/relationships/image" Target="../media/image155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5" Type="http://schemas.openxmlformats.org/officeDocument/2006/relationships/image" Target="../media/image159.png"/><Relationship Id="rId2" Type="http://schemas.openxmlformats.org/officeDocument/2006/relationships/image" Target="../media/image136.png"/><Relationship Id="rId16" Type="http://schemas.openxmlformats.org/officeDocument/2006/relationships/image" Target="../media/image150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8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7.png"/><Relationship Id="rId28" Type="http://schemas.openxmlformats.org/officeDocument/2006/relationships/image" Target="../media/image162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6.png"/><Relationship Id="rId27" Type="http://schemas.openxmlformats.org/officeDocument/2006/relationships/image" Target="../media/image16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26" Type="http://schemas.openxmlformats.org/officeDocument/2006/relationships/image" Target="../media/image187.png"/><Relationship Id="rId3" Type="http://schemas.openxmlformats.org/officeDocument/2006/relationships/image" Target="../media/image164.png"/><Relationship Id="rId21" Type="http://schemas.openxmlformats.org/officeDocument/2006/relationships/image" Target="../media/image182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5" Type="http://schemas.openxmlformats.org/officeDocument/2006/relationships/image" Target="../media/image186.png"/><Relationship Id="rId2" Type="http://schemas.openxmlformats.org/officeDocument/2006/relationships/image" Target="../media/image163.png"/><Relationship Id="rId16" Type="http://schemas.openxmlformats.org/officeDocument/2006/relationships/image" Target="../media/image177.png"/><Relationship Id="rId20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24" Type="http://schemas.openxmlformats.org/officeDocument/2006/relationships/image" Target="../media/image185.png"/><Relationship Id="rId5" Type="http://schemas.openxmlformats.org/officeDocument/2006/relationships/image" Target="../media/image166.png"/><Relationship Id="rId15" Type="http://schemas.openxmlformats.org/officeDocument/2006/relationships/image" Target="../media/image176.png"/><Relationship Id="rId23" Type="http://schemas.openxmlformats.org/officeDocument/2006/relationships/image" Target="../media/image184.png"/><Relationship Id="rId28" Type="http://schemas.openxmlformats.org/officeDocument/2006/relationships/image" Target="../media/image189.png"/><Relationship Id="rId10" Type="http://schemas.openxmlformats.org/officeDocument/2006/relationships/image" Target="../media/image171.png"/><Relationship Id="rId19" Type="http://schemas.openxmlformats.org/officeDocument/2006/relationships/image" Target="../media/image180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Relationship Id="rId22" Type="http://schemas.openxmlformats.org/officeDocument/2006/relationships/image" Target="../media/image183.png"/><Relationship Id="rId27" Type="http://schemas.openxmlformats.org/officeDocument/2006/relationships/image" Target="../media/image18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26" Type="http://schemas.openxmlformats.org/officeDocument/2006/relationships/image" Target="../media/image214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5" Type="http://schemas.openxmlformats.org/officeDocument/2006/relationships/image" Target="../media/image213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24" Type="http://schemas.openxmlformats.org/officeDocument/2006/relationships/image" Target="../media/image212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28" Type="http://schemas.openxmlformats.org/officeDocument/2006/relationships/image" Target="../media/image216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Relationship Id="rId27" Type="http://schemas.openxmlformats.org/officeDocument/2006/relationships/image" Target="../media/image21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image" Target="../media/image228.png"/><Relationship Id="rId18" Type="http://schemas.openxmlformats.org/officeDocument/2006/relationships/image" Target="../media/image233.png"/><Relationship Id="rId3" Type="http://schemas.openxmlformats.org/officeDocument/2006/relationships/image" Target="../media/image218.png"/><Relationship Id="rId21" Type="http://schemas.openxmlformats.org/officeDocument/2006/relationships/image" Target="../media/image236.png"/><Relationship Id="rId7" Type="http://schemas.openxmlformats.org/officeDocument/2006/relationships/image" Target="../media/image222.png"/><Relationship Id="rId12" Type="http://schemas.openxmlformats.org/officeDocument/2006/relationships/image" Target="../media/image227.png"/><Relationship Id="rId17" Type="http://schemas.openxmlformats.org/officeDocument/2006/relationships/image" Target="../media/image232.png"/><Relationship Id="rId2" Type="http://schemas.openxmlformats.org/officeDocument/2006/relationships/image" Target="../media/image217.png"/><Relationship Id="rId16" Type="http://schemas.openxmlformats.org/officeDocument/2006/relationships/image" Target="../media/image231.png"/><Relationship Id="rId20" Type="http://schemas.openxmlformats.org/officeDocument/2006/relationships/image" Target="../media/image2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11" Type="http://schemas.openxmlformats.org/officeDocument/2006/relationships/image" Target="../media/image226.png"/><Relationship Id="rId5" Type="http://schemas.openxmlformats.org/officeDocument/2006/relationships/image" Target="../media/image220.png"/><Relationship Id="rId15" Type="http://schemas.openxmlformats.org/officeDocument/2006/relationships/image" Target="../media/image230.png"/><Relationship Id="rId23" Type="http://schemas.openxmlformats.org/officeDocument/2006/relationships/image" Target="../media/image238.png"/><Relationship Id="rId10" Type="http://schemas.openxmlformats.org/officeDocument/2006/relationships/image" Target="../media/image225.png"/><Relationship Id="rId19" Type="http://schemas.openxmlformats.org/officeDocument/2006/relationships/image" Target="../media/image234.png"/><Relationship Id="rId4" Type="http://schemas.openxmlformats.org/officeDocument/2006/relationships/image" Target="../media/image219.png"/><Relationship Id="rId9" Type="http://schemas.openxmlformats.org/officeDocument/2006/relationships/image" Target="../media/image224.png"/><Relationship Id="rId14" Type="http://schemas.openxmlformats.org/officeDocument/2006/relationships/image" Target="../media/image229.png"/><Relationship Id="rId22" Type="http://schemas.openxmlformats.org/officeDocument/2006/relationships/image" Target="../media/image23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13" Type="http://schemas.openxmlformats.org/officeDocument/2006/relationships/image" Target="../media/image250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12" Type="http://schemas.openxmlformats.org/officeDocument/2006/relationships/image" Target="../media/image249.png"/><Relationship Id="rId2" Type="http://schemas.openxmlformats.org/officeDocument/2006/relationships/image" Target="../media/image239.png"/><Relationship Id="rId16" Type="http://schemas.openxmlformats.org/officeDocument/2006/relationships/image" Target="../media/image2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3.png"/><Relationship Id="rId11" Type="http://schemas.openxmlformats.org/officeDocument/2006/relationships/image" Target="../media/image248.png"/><Relationship Id="rId5" Type="http://schemas.openxmlformats.org/officeDocument/2006/relationships/image" Target="../media/image242.png"/><Relationship Id="rId15" Type="http://schemas.openxmlformats.org/officeDocument/2006/relationships/image" Target="../media/image252.png"/><Relationship Id="rId10" Type="http://schemas.openxmlformats.org/officeDocument/2006/relationships/image" Target="../media/image247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Relationship Id="rId14" Type="http://schemas.openxmlformats.org/officeDocument/2006/relationships/image" Target="../media/image2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ConfigMgr And PowerShell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Fred Bainbridge</a:t>
            </a:r>
          </a:p>
          <a:p>
            <a:r>
              <a:rPr lang="en-US" dirty="0"/>
              <a:t>Fredbainbridge.com</a:t>
            </a:r>
          </a:p>
          <a:p>
            <a:r>
              <a:rPr lang="en-US" dirty="0"/>
              <a:t>fred@mnscug.org</a:t>
            </a: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Stephen Owen</a:t>
            </a:r>
          </a:p>
          <a:p>
            <a:r>
              <a:rPr lang="en-US" dirty="0"/>
              <a:t>FoxDeploy.com</a:t>
            </a:r>
          </a:p>
          <a:p>
            <a:r>
              <a:rPr lang="en-US" dirty="0"/>
              <a:t>@</a:t>
            </a:r>
            <a:r>
              <a:rPr lang="en-US" dirty="0" err="1"/>
              <a:t>FoxDeploy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pretty code</a:t>
            </a:r>
          </a:p>
          <a:p>
            <a:pPr lvl="1"/>
            <a:r>
              <a:rPr lang="en-US" dirty="0">
                <a:hlinkClick r:id="rId3"/>
              </a:rPr>
              <a:t>https://github.com/PoshCode/PowerShellPracticeAndStyle</a:t>
            </a:r>
            <a:endParaRPr lang="en-US" dirty="0"/>
          </a:p>
          <a:p>
            <a:pPr lvl="1"/>
            <a:r>
              <a:rPr lang="en-US" dirty="0"/>
              <a:t>Auto Format your code</a:t>
            </a:r>
          </a:p>
          <a:p>
            <a:pPr lvl="1"/>
            <a:r>
              <a:rPr lang="en-US" dirty="0"/>
              <a:t>Use a proper IDE (VS Code)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Source control</a:t>
            </a:r>
          </a:p>
          <a:p>
            <a:pPr lvl="1"/>
            <a:r>
              <a:rPr lang="en-US" dirty="0"/>
              <a:t>Git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7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Guidelines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 your unit testing</a:t>
            </a:r>
          </a:p>
          <a:p>
            <a:pPr lvl="1"/>
            <a:r>
              <a:rPr lang="en-US" dirty="0"/>
              <a:t>Pester</a:t>
            </a:r>
          </a:p>
          <a:p>
            <a:endParaRPr lang="en-US" dirty="0"/>
          </a:p>
          <a:p>
            <a:r>
              <a:rPr lang="en-US" dirty="0"/>
              <a:t>Create a module for your custom ConfigMgr functions.</a:t>
            </a:r>
          </a:p>
          <a:p>
            <a:pPr lvl="1"/>
            <a:r>
              <a:rPr lang="en-US" dirty="0">
                <a:hlinkClick r:id="rId3"/>
              </a:rPr>
              <a:t>https://github.com/fredbainbridge/mmsConfigMgr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7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a lab (Not production)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Office 365 powered device kit (the best)</a:t>
            </a:r>
          </a:p>
          <a:p>
            <a:pPr lvl="1"/>
            <a:r>
              <a:rPr lang="en-US" dirty="0"/>
              <a:t>https://www.microsoft.com/en-us/evalcenter/evaluate-microsoft-365-powered-device-lab-kit </a:t>
            </a:r>
          </a:p>
          <a:p>
            <a:r>
              <a:rPr lang="en-US" dirty="0"/>
              <a:t>Azure DevTest Labs</a:t>
            </a:r>
          </a:p>
          <a:p>
            <a:pPr lvl="1"/>
            <a:r>
              <a:rPr lang="en-US" dirty="0"/>
              <a:t>Good solution when you don’t have your own hardware.</a:t>
            </a:r>
          </a:p>
          <a:p>
            <a:pPr lvl="1"/>
            <a:r>
              <a:rPr lang="en-US" dirty="0"/>
              <a:t>To set up a SCCM environment with 1 DC, 1 SCCM Server, and 2 Win 10 machines, it cost $35.00 for a week.</a:t>
            </a:r>
          </a:p>
          <a:p>
            <a:r>
              <a:rPr lang="en-US" dirty="0"/>
              <a:t> Microsoft Hands On Lab</a:t>
            </a:r>
          </a:p>
          <a:p>
            <a:pPr lvl="1"/>
            <a:r>
              <a:rPr lang="en-US" dirty="0"/>
              <a:t>Gives you an environment for 2 hours to do with whatever you want</a:t>
            </a:r>
          </a:p>
          <a:p>
            <a:pPr lvl="1"/>
            <a:r>
              <a:rPr lang="en-US" dirty="0"/>
              <a:t>Free!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7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 and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dev with God rights (not even in dev)</a:t>
            </a:r>
          </a:p>
          <a:p>
            <a:pPr lvl="1"/>
            <a:r>
              <a:rPr lang="en-US" dirty="0"/>
              <a:t>Least privilege principal</a:t>
            </a:r>
          </a:p>
          <a:p>
            <a:pPr lvl="1"/>
            <a:r>
              <a:rPr lang="en-US" dirty="0" err="1"/>
              <a:t>Runas</a:t>
            </a:r>
            <a:r>
              <a:rPr lang="en-US" dirty="0"/>
              <a:t> /</a:t>
            </a:r>
            <a:r>
              <a:rPr lang="en-US" dirty="0" err="1"/>
              <a:t>netonly</a:t>
            </a:r>
            <a:r>
              <a:rPr lang="en-US" dirty="0"/>
              <a:t> can help with this.</a:t>
            </a:r>
          </a:p>
          <a:p>
            <a:pPr lvl="1"/>
            <a:r>
              <a:rPr lang="en-US" dirty="0"/>
              <a:t>No need for local admin either.</a:t>
            </a:r>
          </a:p>
          <a:p>
            <a:endParaRPr lang="en-US" dirty="0"/>
          </a:p>
          <a:p>
            <a:r>
              <a:rPr lang="en-US" dirty="0"/>
              <a:t>Please don’t do testing with God rights.</a:t>
            </a:r>
          </a:p>
          <a:p>
            <a:pPr lvl="1"/>
            <a:r>
              <a:rPr lang="en-US" dirty="0"/>
              <a:t>Its not safe.</a:t>
            </a:r>
          </a:p>
          <a:p>
            <a:pPr lvl="1"/>
            <a:r>
              <a:rPr lang="en-US" dirty="0"/>
              <a:t>Its not how the script is going to be used.</a:t>
            </a:r>
          </a:p>
          <a:p>
            <a:pPr lvl="1"/>
            <a:r>
              <a:rPr lang="en-US" dirty="0"/>
              <a:t>Unless it is, then makes sure that’s noted in the script or validated.</a:t>
            </a:r>
          </a:p>
          <a:p>
            <a:pPr lvl="2"/>
            <a:r>
              <a:rPr lang="en-US" dirty="0"/>
              <a:t>But really, use RBAC.</a:t>
            </a:r>
          </a:p>
        </p:txBody>
      </p:sp>
    </p:spTree>
    <p:extLst>
      <p:ext uri="{BB962C8B-B14F-4D97-AF65-F5344CB8AC3E}">
        <p14:creationId xmlns:p14="http://schemas.microsoft.com/office/powerpoint/2010/main" val="337967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</a:t>
            </a:r>
            <a:r>
              <a:rPr lang="en-US" dirty="0" err="1"/>
              <a:t>ConfigmGr</a:t>
            </a:r>
            <a:r>
              <a:rPr lang="en-US" dirty="0"/>
              <a:t> with PowerShell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why we are here.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29C433-4550-4285-8D3D-561BE61F465F}"/>
              </a:ext>
            </a:extLst>
          </p:cNvPr>
          <p:cNvSpPr/>
          <p:nvPr/>
        </p:nvSpPr>
        <p:spPr>
          <a:xfrm>
            <a:off x="7342207" y="6202000"/>
            <a:ext cx="4626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r>
              <a:rPr lang="en-US" dirty="0"/>
              <a:t> @</a:t>
            </a:r>
            <a:r>
              <a:rPr lang="en-US" dirty="0" err="1"/>
              <a:t>FoxDeploy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8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vs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When retrieving data (GET) use SQL. </a:t>
            </a:r>
          </a:p>
          <a:p>
            <a:pPr lvl="1"/>
            <a:r>
              <a:rPr lang="en-US" dirty="0"/>
              <a:t>This is efficient.</a:t>
            </a:r>
          </a:p>
          <a:p>
            <a:pPr lvl="1"/>
            <a:r>
              <a:rPr lang="en-US" dirty="0"/>
              <a:t>Use the Views not the tables.</a:t>
            </a:r>
          </a:p>
          <a:p>
            <a:pPr lvl="1"/>
            <a:endParaRPr lang="en-US" dirty="0"/>
          </a:p>
          <a:p>
            <a:r>
              <a:rPr lang="en-US" dirty="0"/>
              <a:t>When modifying or adding data (SET) ALWAYS use the SMS Provider.  </a:t>
            </a:r>
          </a:p>
          <a:p>
            <a:pPr lvl="1"/>
            <a:r>
              <a:rPr lang="en-US" dirty="0"/>
              <a:t>This is very important.</a:t>
            </a:r>
          </a:p>
          <a:p>
            <a:pPr lvl="1"/>
            <a:r>
              <a:rPr lang="en-US" dirty="0"/>
              <a:t>This means CIM (Common Information Model).  (To interact with WMI)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6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CIM </a:t>
            </a:r>
            <a:r>
              <a:rPr lang="en-US" dirty="0"/>
              <a:t>(WMI)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733AA-CD16-4161-AEBC-090B21C63FF0}"/>
              </a:ext>
            </a:extLst>
          </p:cNvPr>
          <p:cNvSpPr txBox="1"/>
          <p:nvPr/>
        </p:nvSpPr>
        <p:spPr>
          <a:xfrm>
            <a:off x="1164771" y="5050971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https://github.com/fredbainbridge/mmsConfigMgr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https://github.com/fredbainbridge/mmsSQL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114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 Helpers (CIM)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Lots of examples</a:t>
            </a:r>
          </a:p>
          <a:p>
            <a:pPr lvl="1"/>
            <a:r>
              <a:rPr lang="en-US" dirty="0">
                <a:hlinkClick r:id="rId3"/>
              </a:rPr>
              <a:t>https://github.com/Kaidja/ConfigMgrSDK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https://github.com/saladproblems/CCM-Core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SMSProv.log is cool.</a:t>
            </a:r>
          </a:p>
          <a:p>
            <a:endParaRPr lang="en-US" dirty="0"/>
          </a:p>
          <a:p>
            <a:r>
              <a:rPr lang="en-US" dirty="0"/>
              <a:t>wbemtest.exe is the coolest.</a:t>
            </a:r>
          </a:p>
          <a:p>
            <a:pPr marL="457200" lvl="1" indent="0">
              <a:buNone/>
            </a:pPr>
            <a:r>
              <a:rPr lang="en-US" dirty="0"/>
              <a:t>A WMI namespace explorer.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21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F9624-EC48-4CE1-A441-6623745A1E0F}"/>
              </a:ext>
            </a:extLst>
          </p:cNvPr>
          <p:cNvSpPr txBox="1"/>
          <p:nvPr/>
        </p:nvSpPr>
        <p:spPr>
          <a:xfrm>
            <a:off x="1164771" y="5050971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https://github.com/fredbainbridge/mmsConfigMgr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https://github.com/fredbainbridge/mmsSQL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607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Join responsibly.</a:t>
            </a:r>
          </a:p>
          <a:p>
            <a:pPr lvl="1"/>
            <a:r>
              <a:rPr lang="en-US" dirty="0"/>
              <a:t>Join on INT datatypes.</a:t>
            </a:r>
          </a:p>
          <a:p>
            <a:endParaRPr lang="en-US" dirty="0"/>
          </a:p>
          <a:p>
            <a:r>
              <a:rPr lang="en-US" dirty="0"/>
              <a:t>Watch your nested selects.</a:t>
            </a:r>
          </a:p>
          <a:p>
            <a:endParaRPr lang="en-US" dirty="0"/>
          </a:p>
          <a:p>
            <a:r>
              <a:rPr lang="en-US" dirty="0"/>
              <a:t>Is * really needed?</a:t>
            </a:r>
          </a:p>
          <a:p>
            <a:endParaRPr lang="en-US" dirty="0"/>
          </a:p>
          <a:p>
            <a:r>
              <a:rPr lang="en-US" dirty="0"/>
              <a:t>Monitor for long running queries.</a:t>
            </a:r>
          </a:p>
        </p:txBody>
      </p:sp>
    </p:spTree>
    <p:extLst>
      <p:ext uri="{BB962C8B-B14F-4D97-AF65-F5344CB8AC3E}">
        <p14:creationId xmlns:p14="http://schemas.microsoft.com/office/powerpoint/2010/main" val="356759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@</a:t>
            </a:r>
            <a:r>
              <a:rPr lang="en-US" dirty="0" err="1">
                <a:cs typeface="Segoe UI"/>
              </a:rPr>
              <a:t>FoxDeploy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Microsoft MVP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15 Years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Game of Thrones, games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Baseball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Stephen Owen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Fred Bainbridge</a:t>
            </a:r>
          </a:p>
        </p:txBody>
      </p:sp>
    </p:spTree>
    <p:extLst>
      <p:ext uri="{BB962C8B-B14F-4D97-AF65-F5344CB8AC3E}">
        <p14:creationId xmlns:p14="http://schemas.microsoft.com/office/powerpoint/2010/main" val="3777256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Automation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E64CF9-23DD-476B-98B7-4DE64871730A}"/>
              </a:ext>
            </a:extLst>
          </p:cNvPr>
          <p:cNvSpPr/>
          <p:nvPr/>
        </p:nvSpPr>
        <p:spPr>
          <a:xfrm>
            <a:off x="7342207" y="6202000"/>
            <a:ext cx="4626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r>
              <a:rPr lang="en-US" dirty="0"/>
              <a:t> @</a:t>
            </a:r>
            <a:r>
              <a:rPr lang="en-US" dirty="0" err="1"/>
              <a:t>FoxDeploy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1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Message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cool way to automate reactively.</a:t>
            </a:r>
          </a:p>
          <a:p>
            <a:endParaRPr lang="en-US" dirty="0"/>
          </a:p>
          <a:p>
            <a:r>
              <a:rPr lang="en-US" dirty="0"/>
              <a:t>Runs Asynchronous.  Be careful.</a:t>
            </a:r>
          </a:p>
        </p:txBody>
      </p:sp>
    </p:spTree>
    <p:extLst>
      <p:ext uri="{BB962C8B-B14F-4D97-AF65-F5344CB8AC3E}">
        <p14:creationId xmlns:p14="http://schemas.microsoft.com/office/powerpoint/2010/main" val="3525091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Automating the Scripts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2B2F4-1545-4118-908E-C991A529BD14}"/>
              </a:ext>
            </a:extLst>
          </p:cNvPr>
          <p:cNvSpPr txBox="1"/>
          <p:nvPr/>
        </p:nvSpPr>
        <p:spPr>
          <a:xfrm>
            <a:off x="1164771" y="5050971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https://github.com/fredbainbridge/mmsConfigMgr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https://github.com/fredbainbridge/mmsSQL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7885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Adding Operation System Requirements to Deployment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59574-289F-459D-B69C-BD2F75B12A15}"/>
              </a:ext>
            </a:extLst>
          </p:cNvPr>
          <p:cNvSpPr txBox="1"/>
          <p:nvPr/>
        </p:nvSpPr>
        <p:spPr>
          <a:xfrm>
            <a:off x="1164771" y="5050971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https://github.com/fredbainbridge/mmsConfigMgr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https://github.com/fredbainbridge/mmsSQL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1060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69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8DB9B8-F7DC-4EB8-82A5-C88758ECB4FD}"/>
              </a:ext>
            </a:extLst>
          </p:cNvPr>
          <p:cNvSpPr txBox="1"/>
          <p:nvPr/>
        </p:nvSpPr>
        <p:spPr>
          <a:xfrm>
            <a:off x="6435524" y="1053296"/>
            <a:ext cx="5532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Fred Bainbridge @</a:t>
            </a:r>
            <a:r>
              <a:rPr lang="en-US" sz="2800" dirty="0" err="1"/>
              <a:t>FredBainbridge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Stephen Owen   @</a:t>
            </a:r>
            <a:r>
              <a:rPr lang="en-US" sz="2800" dirty="0" err="1"/>
              <a:t>FoxDeploy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4327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24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 #1</a:t>
            </a:r>
          </a:p>
          <a:p>
            <a:r>
              <a:rPr lang="en-US" dirty="0"/>
              <a:t>Blog, e-mail address, title</a:t>
            </a:r>
          </a:p>
          <a:p>
            <a:r>
              <a:rPr lang="en-US" dirty="0"/>
              <a:t>Company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 #2</a:t>
            </a:r>
          </a:p>
          <a:p>
            <a:r>
              <a:rPr lang="en-US" dirty="0"/>
              <a:t>Blog, e-mail address, title</a:t>
            </a:r>
          </a:p>
          <a:p>
            <a:r>
              <a:rPr lang="en-US" dirty="0"/>
              <a:t>Company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Twitter Handle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Twitter Handle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Presenter Name 2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Presenter Name 1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ConfigMgr </a:t>
            </a:r>
            <a:r>
              <a:rPr lang="en-US" dirty="0" err="1"/>
              <a:t>CmdLets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https://docs.microsoft.com/en-us/powershell/sccm/overview?view=sccm-ps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3898E-DF13-4027-9676-3892588C5DBA}"/>
              </a:ext>
            </a:extLst>
          </p:cNvPr>
          <p:cNvSpPr/>
          <p:nvPr/>
        </p:nvSpPr>
        <p:spPr>
          <a:xfrm>
            <a:off x="7342207" y="6202000"/>
            <a:ext cx="4626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r>
              <a:rPr lang="en-US" dirty="0"/>
              <a:t> @</a:t>
            </a:r>
            <a:r>
              <a:rPr lang="en-US" dirty="0" err="1"/>
              <a:t>FoxDeploy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CmdLets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27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Cmdlets - 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1055 unique commands maintained by Microsoft.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can do the job.  Securely.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PowerShell module comes with the console.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7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Cmdlets - 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They do technically work.  Not very flexible and very large.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these as a last resort. (especially for repeatable automation)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Often times they break down at scale.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1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Cmdlets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do not match what you can do in the console. (nothing does, the console is weird)</a:t>
            </a:r>
          </a:p>
          <a:p>
            <a:endParaRPr lang="en-US" dirty="0"/>
          </a:p>
          <a:p>
            <a:r>
              <a:rPr lang="en-US" dirty="0"/>
              <a:t>The Cmdlets follow different logic than the SDK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1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build your own?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More efficient and portable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Enlightening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7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Get started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AE58A7-F12E-46AF-8EAB-6E2CE212704F}"/>
              </a:ext>
            </a:extLst>
          </p:cNvPr>
          <p:cNvSpPr/>
          <p:nvPr/>
        </p:nvSpPr>
        <p:spPr>
          <a:xfrm>
            <a:off x="7342207" y="6202000"/>
            <a:ext cx="4626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r>
              <a:rPr lang="en-US" dirty="0"/>
              <a:t> @</a:t>
            </a:r>
            <a:r>
              <a:rPr lang="en-US" dirty="0" err="1"/>
              <a:t>FoxDeploy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825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19 Template.potx" id="{2E6737F6-7D7D-4B15-AEC2-AFD641A969F0}" vid="{51EECF06-20EA-4DF5-B15C-7105FCD1D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F96CB3-579C-4369-8AB2-D91B353AC245}">
  <ds:schemaRefs>
    <ds:schemaRef ds:uri="http://schemas.microsoft.com/office/2006/documentManagement/types"/>
    <ds:schemaRef ds:uri="437d3976-146d-487e-9b32-45ade7cdb3c3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ba924082-f255-4689-bc14-7c311a17681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 2019 Template</Template>
  <TotalTime>96</TotalTime>
  <Words>1568</Words>
  <Application>Microsoft Office PowerPoint</Application>
  <PresentationFormat>Widescreen</PresentationFormat>
  <Paragraphs>267</Paragraphs>
  <Slides>48</Slides>
  <Notes>17</Notes>
  <HiddenSlides>23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ConfigMgr And PowerShell</vt:lpstr>
      <vt:lpstr>PowerPoint Presentation</vt:lpstr>
      <vt:lpstr>The ConfigMgr CmdLets</vt:lpstr>
      <vt:lpstr>PowerPoint Presentation</vt:lpstr>
      <vt:lpstr>The Cmdlets - The Good</vt:lpstr>
      <vt:lpstr>The Cmdlets - The Bad</vt:lpstr>
      <vt:lpstr>The Cmdlets Continued</vt:lpstr>
      <vt:lpstr>Building your OWN</vt:lpstr>
      <vt:lpstr>Before you Get started</vt:lpstr>
      <vt:lpstr>PowerShell Guidelines</vt:lpstr>
      <vt:lpstr>PowerShell Guidelines CONT.</vt:lpstr>
      <vt:lpstr>You need a lab (Not production)</vt:lpstr>
      <vt:lpstr>Accounts and Permissions</vt:lpstr>
      <vt:lpstr>Automating ConfigmGr with PowerShell</vt:lpstr>
      <vt:lpstr>Get vs Set</vt:lpstr>
      <vt:lpstr>PowerPoint Presentation</vt:lpstr>
      <vt:lpstr>WMI Helpers (CIM)</vt:lpstr>
      <vt:lpstr>PowerPoint Presentation</vt:lpstr>
      <vt:lpstr>SQL Helpers</vt:lpstr>
      <vt:lpstr>Advanced Automation Topics</vt:lpstr>
      <vt:lpstr>Status Message Filters</vt:lpstr>
      <vt:lpstr>PowerPoint Presentation</vt:lpstr>
      <vt:lpstr>PowerPoint Presentation</vt:lpstr>
      <vt:lpstr>Presentation</vt:lpstr>
      <vt:lpstr>PowerPoint Presentation</vt:lpstr>
      <vt:lpstr>PowerPoint Presentation</vt:lpstr>
      <vt:lpstr>Session Title</vt:lpstr>
      <vt:lpstr>PowerPoint Presentation</vt:lpstr>
      <vt:lpstr>Presentation</vt:lpstr>
      <vt:lpstr>PowerPoint Presentation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ConfigMgr And PowerShell</dc:title>
  <dc:creator>Fred Bainbridge</dc:creator>
  <cp:keywords>No Restrictions</cp:keywords>
  <cp:lastModifiedBy>Stephen Owen</cp:lastModifiedBy>
  <cp:revision>9</cp:revision>
  <dcterms:created xsi:type="dcterms:W3CDTF">2019-04-20T14:39:56Z</dcterms:created>
  <dcterms:modified xsi:type="dcterms:W3CDTF">2019-04-26T14:45:35Z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