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56"/>
  </p:notesMasterIdLst>
  <p:sldIdLst>
    <p:sldId id="256" r:id="rId5"/>
    <p:sldId id="257" r:id="rId6"/>
    <p:sldId id="260" r:id="rId7"/>
    <p:sldId id="281" r:id="rId8"/>
    <p:sldId id="278" r:id="rId9"/>
    <p:sldId id="282" r:id="rId10"/>
    <p:sldId id="283" r:id="rId11"/>
    <p:sldId id="284" r:id="rId12"/>
    <p:sldId id="285" r:id="rId13"/>
    <p:sldId id="289" r:id="rId14"/>
    <p:sldId id="286" r:id="rId15"/>
    <p:sldId id="288" r:id="rId16"/>
    <p:sldId id="309" r:id="rId17"/>
    <p:sldId id="267" r:id="rId18"/>
    <p:sldId id="293" r:id="rId19"/>
    <p:sldId id="307" r:id="rId20"/>
    <p:sldId id="305" r:id="rId21"/>
    <p:sldId id="292" r:id="rId22"/>
    <p:sldId id="308" r:id="rId23"/>
    <p:sldId id="295" r:id="rId24"/>
    <p:sldId id="297" r:id="rId25"/>
    <p:sldId id="310" r:id="rId26"/>
    <p:sldId id="311" r:id="rId27"/>
    <p:sldId id="298" r:id="rId28"/>
    <p:sldId id="299" r:id="rId29"/>
    <p:sldId id="306" r:id="rId30"/>
    <p:sldId id="301" r:id="rId31"/>
    <p:sldId id="302" r:id="rId32"/>
    <p:sldId id="290" r:id="rId33"/>
    <p:sldId id="303" r:id="rId34"/>
    <p:sldId id="304" r:id="rId35"/>
    <p:sldId id="258" r:id="rId36"/>
    <p:sldId id="259" r:id="rId37"/>
    <p:sldId id="279" r:id="rId38"/>
    <p:sldId id="287" r:id="rId39"/>
    <p:sldId id="280" r:id="rId40"/>
    <p:sldId id="262" r:id="rId41"/>
    <p:sldId id="263" r:id="rId42"/>
    <p:sldId id="264" r:id="rId43"/>
    <p:sldId id="265" r:id="rId44"/>
    <p:sldId id="266" r:id="rId45"/>
    <p:sldId id="291" r:id="rId46"/>
    <p:sldId id="268" r:id="rId47"/>
    <p:sldId id="269" r:id="rId48"/>
    <p:sldId id="270" r:id="rId49"/>
    <p:sldId id="271" r:id="rId50"/>
    <p:sldId id="272" r:id="rId51"/>
    <p:sldId id="273" r:id="rId52"/>
    <p:sldId id="274" r:id="rId53"/>
    <p:sldId id="275" r:id="rId54"/>
    <p:sldId id="276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Introduction" id="{73FDD849-C47E-4517-B07A-5EEA8DCD8594}">
          <p14:sldIdLst>
            <p14:sldId id="256"/>
            <p14:sldId id="257"/>
          </p14:sldIdLst>
        </p14:section>
        <p14:section name="Presentation" id="{866A3E68-017F-4F94-A6C6-BFF303BC3121}">
          <p14:sldIdLst>
            <p14:sldId id="260"/>
            <p14:sldId id="281"/>
            <p14:sldId id="278"/>
            <p14:sldId id="282"/>
            <p14:sldId id="283"/>
            <p14:sldId id="284"/>
            <p14:sldId id="285"/>
            <p14:sldId id="289"/>
            <p14:sldId id="286"/>
            <p14:sldId id="288"/>
            <p14:sldId id="309"/>
            <p14:sldId id="267"/>
            <p14:sldId id="293"/>
            <p14:sldId id="307"/>
            <p14:sldId id="305"/>
            <p14:sldId id="292"/>
            <p14:sldId id="308"/>
            <p14:sldId id="295"/>
            <p14:sldId id="297"/>
            <p14:sldId id="310"/>
            <p14:sldId id="311"/>
            <p14:sldId id="298"/>
            <p14:sldId id="299"/>
            <p14:sldId id="306"/>
            <p14:sldId id="301"/>
            <p14:sldId id="302"/>
            <p14:sldId id="290"/>
            <p14:sldId id="303"/>
            <p14:sldId id="304"/>
            <p14:sldId id="258"/>
          </p14:sldIdLst>
        </p14:section>
        <p14:section name="Closing" id="{49CB15AC-FD56-4AAC-8B8A-68CF2CB85A39}">
          <p14:sldIdLst>
            <p14:sldId id="259"/>
            <p14:sldId id="279"/>
          </p14:sldIdLst>
        </p14:section>
        <p14:section name="Example Slides" id="{D40DF97A-9355-449E-B0A8-867351E4EBAE}">
          <p14:sldIdLst>
            <p14:sldId id="287"/>
            <p14:sldId id="280"/>
            <p14:sldId id="262"/>
            <p14:sldId id="263"/>
            <p14:sldId id="264"/>
            <p14:sldId id="265"/>
            <p14:sldId id="266"/>
            <p14:sldId id="291"/>
          </p14:sldIdLst>
        </p14:section>
        <p14:section name="Icons" id="{BBADCF96-8ECB-4307-BCAA-FF25B7E299E5}">
          <p14:sldIdLst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74158F-473E-49B9-8CB7-F7D75D7635D0}" v="1550" dt="2019-03-13T11:01:44.6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3158" autoAdjust="0"/>
  </p:normalViewPr>
  <p:slideViewPr>
    <p:cSldViewPr snapToGrid="0">
      <p:cViewPr>
        <p:scale>
          <a:sx n="96" d="100"/>
          <a:sy n="96" d="100"/>
        </p:scale>
        <p:origin x="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61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CC04A-C335-487A-8178-6C90F0F29C95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05CAA-7DFD-4456-A943-C499583EE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85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expectations / level setting stuff.  I promise we will get to the code soon….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137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596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stringCombiner</a:t>
            </a:r>
            <a:r>
              <a:rPr lang="en-US" dirty="0"/>
              <a:t> was a smashing success.  As happens with any automation effort, once you have shown some success people are screaming for more! Now people are asking for a way to uniquely sort any objects!  You quickly decide that if you need to handle dynamic inputs (parameters) you need a function.  What are the possible tests cases now?  Hang on I forgot a few test cases…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576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things that happen in a module that stay in the module.  Pester has a way to scope that for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590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ConvertTo-DuplicateSortedList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291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61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Working with our module.  You have this module and you are starting to use it!  Let’s test how you are using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430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641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Gonna</a:t>
            </a:r>
            <a:r>
              <a:rPr lang="en-US" dirty="0"/>
              <a:t> kick off pester topic with this </a:t>
            </a:r>
            <a:r>
              <a:rPr lang="en-US" dirty="0" err="1"/>
              <a:t>tid</a:t>
            </a:r>
            <a:r>
              <a:rPr lang="en-US" dirty="0"/>
              <a:t> bit. Pester loves functions.  Testing functions is way easier than testing non-functions.  More granular, more loosely coupled, easier to maintain, easy to refactor a billion times easier to test.</a:t>
            </a:r>
          </a:p>
          <a:p>
            <a:r>
              <a:rPr lang="en-US" dirty="0"/>
              <a:t>Get used to </a:t>
            </a:r>
            <a:r>
              <a:rPr lang="en-US"/>
              <a:t>writing functions.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807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/>
              <a:t>our module.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006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64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you continue to grow and mature as a developer you want your base or foundation to be strong.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984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running this through some list that are hundreds of thousands of items, its time to convert to an array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988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329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the heck happens if a property you are trying to search for doesn’t exist?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574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631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073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33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get a contribution accepted you will likely get code delivered in a windows 10 release.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99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you continue to grow and mature as a developer you want your base or foundation to be strong.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4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58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39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17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26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Gonna</a:t>
            </a:r>
            <a:r>
              <a:rPr lang="en-US" dirty="0"/>
              <a:t> kick off pester topic with this </a:t>
            </a:r>
            <a:r>
              <a:rPr lang="en-US" dirty="0" err="1"/>
              <a:t>tid</a:t>
            </a:r>
            <a:r>
              <a:rPr lang="en-US" dirty="0"/>
              <a:t> bit. Pester loves functions.  Testing functions is way easier than testing non-functions.  More granular, more loosely coupled, easier to maintain, easy to refactor a billion times easier to test.</a:t>
            </a:r>
          </a:p>
          <a:p>
            <a:r>
              <a:rPr lang="en-US" dirty="0"/>
              <a:t>Get used to </a:t>
            </a:r>
            <a:r>
              <a:rPr lang="en-US"/>
              <a:t>writing functions.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52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763B4AED-790C-4010-9C1A-F14EBD01C6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555" y="0"/>
            <a:ext cx="5368445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5156200"/>
            <a:ext cx="12192000" cy="1701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0618" y="692727"/>
            <a:ext cx="8954219" cy="1829931"/>
          </a:xfrm>
        </p:spPr>
        <p:txBody>
          <a:bodyPr anchor="b">
            <a:norm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92727"/>
            <a:ext cx="2124974" cy="329693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010617" y="2650836"/>
            <a:ext cx="4416726" cy="223843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tabLst/>
              <a:defRPr/>
            </a:lvl1pPr>
          </a:lstStyle>
          <a:p>
            <a:pPr lvl="0"/>
            <a:r>
              <a:rPr lang="en-US" dirty="0"/>
              <a:t>Presenter #1 Info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573992" y="2650836"/>
            <a:ext cx="4390845" cy="223843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tabLst/>
              <a:defRPr/>
            </a:lvl1pPr>
          </a:lstStyle>
          <a:p>
            <a:pPr lvl="0"/>
            <a:r>
              <a:rPr lang="en-US" dirty="0"/>
              <a:t>Presenter #2 Info</a:t>
            </a:r>
          </a:p>
          <a:p>
            <a:pPr lvl="0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907911" y="8463005"/>
            <a:ext cx="12192000" cy="173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>
              <a:alpha val="75000"/>
            </a:schemeClr>
          </a:solidFill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defRPr>
            </a:lvl1pPr>
            <a:lvl2pPr marL="4572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9144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3716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8288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396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4389119" cy="1600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28600"/>
            <a:ext cx="6399212" cy="58292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057400"/>
            <a:ext cx="4389120" cy="40005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5698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3281" y="228599"/>
            <a:ext cx="4389119" cy="1600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0712" y="228600"/>
            <a:ext cx="6399212" cy="58292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3280" y="2057399"/>
            <a:ext cx="4389120" cy="40005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5477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er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442345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609600" y="2675399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609600" y="3908453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609600" y="5141507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6080614" y="1443643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762000" y="1612293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6080614" y="2676696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762000" y="2845347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Rectangle 32"/>
          <p:cNvSpPr/>
          <p:nvPr userDrawn="1"/>
        </p:nvSpPr>
        <p:spPr>
          <a:xfrm>
            <a:off x="6080614" y="3909751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762000" y="4078401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Rectangle 34"/>
          <p:cNvSpPr/>
          <p:nvPr userDrawn="1"/>
        </p:nvSpPr>
        <p:spPr>
          <a:xfrm>
            <a:off x="6080614" y="5142805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762000" y="5311455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8"/>
          </p:nvPr>
        </p:nvSpPr>
        <p:spPr>
          <a:xfrm>
            <a:off x="6615358" y="412862"/>
            <a:ext cx="5434215" cy="54864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defRPr sz="28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Text Placeholder 41"/>
          <p:cNvSpPr>
            <a:spLocks noGrp="1"/>
          </p:cNvSpPr>
          <p:nvPr>
            <p:ph type="body" sz="quarter" idx="19"/>
          </p:nvPr>
        </p:nvSpPr>
        <p:spPr>
          <a:xfrm>
            <a:off x="95318" y="412862"/>
            <a:ext cx="5477256" cy="548640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defRPr sz="28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999" y="1434407"/>
            <a:ext cx="744880" cy="74488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391" y="3899217"/>
            <a:ext cx="768096" cy="76809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679" y="5147166"/>
            <a:ext cx="731520" cy="73152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519" y="2570290"/>
            <a:ext cx="1005840" cy="1005840"/>
          </a:xfrm>
          <a:prstGeom prst="rect">
            <a:avLst/>
          </a:prstGeom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6576767" y="1612293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6576767" y="2845347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6576767" y="4078401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576767" y="5311455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547" y="199017"/>
            <a:ext cx="937784" cy="93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09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29300"/>
          </a:xfrm>
        </p:spPr>
        <p:txBody>
          <a:bodyPr/>
          <a:lstStyle>
            <a:lvl1pPr marL="457200" indent="-457200">
              <a:buFont typeface="Segoe UI Light" panose="020B0502040204020203" pitchFamily="34" charset="0"/>
              <a:buChar char=" "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177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 (Red)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29300"/>
          </a:xfrm>
        </p:spPr>
        <p:txBody>
          <a:bodyPr/>
          <a:lstStyle>
            <a:lvl1pPr marL="457200" indent="-457200">
              <a:buFont typeface="Segoe UI Light" panose="020B0502040204020203" pitchFamily="34" charset="0"/>
              <a:buChar char=" "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82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31" y="2467267"/>
            <a:ext cx="3340369" cy="225322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0" y="2798064"/>
            <a:ext cx="7181850" cy="1500187"/>
          </a:xfrm>
        </p:spPr>
        <p:txBody>
          <a:bodyPr>
            <a:normAutofit/>
          </a:bodyPr>
          <a:lstStyle>
            <a:lvl1pPr marL="0" indent="0">
              <a:buNone/>
              <a:defRPr sz="4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4062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419474"/>
            <a:ext cx="12192000" cy="34385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609600" y="228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2AEFD4-E6D3-46FD-8FFB-2BE59ADF05A2}"/>
              </a:ext>
            </a:extLst>
          </p:cNvPr>
          <p:cNvSpPr/>
          <p:nvPr userDrawn="1"/>
        </p:nvSpPr>
        <p:spPr>
          <a:xfrm>
            <a:off x="902397" y="1281093"/>
            <a:ext cx="512433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Extended Q&amp;A</a:t>
            </a:r>
          </a:p>
        </p:txBody>
      </p:sp>
    </p:spTree>
    <p:extLst>
      <p:ext uri="{BB962C8B-B14F-4D97-AF65-F5344CB8AC3E}">
        <p14:creationId xmlns:p14="http://schemas.microsoft.com/office/powerpoint/2010/main" val="4808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57300"/>
            <a:ext cx="10972800" cy="4800600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006600"/>
            <a:ext cx="8609012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95800"/>
            <a:ext cx="8609013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232" y="2006600"/>
            <a:ext cx="2582168" cy="40062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257299"/>
            <a:ext cx="5394960" cy="480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40" y="1257300"/>
            <a:ext cx="5394960" cy="480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4772" y="1259416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1833562"/>
            <a:ext cx="5394960" cy="42243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17266" y="12573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40" y="1833562"/>
            <a:ext cx="5394960" cy="42158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Red)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580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228600"/>
            <a:ext cx="4497388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0"/>
            <a:ext cx="6018213" cy="58293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555" y="0"/>
            <a:ext cx="5368445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57300"/>
            <a:ext cx="10972800" cy="480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65" y="6035040"/>
            <a:ext cx="1600200" cy="645554"/>
          </a:xfrm>
          <a:prstGeom prst="rect">
            <a:avLst/>
          </a:prstGeom>
        </p:spPr>
      </p:pic>
      <p:sp>
        <p:nvSpPr>
          <p:cNvPr id="4" name="fl"/>
          <p:cNvSpPr txBox="1"/>
          <p:nvPr userDrawn="1"/>
        </p:nvSpPr>
        <p:spPr>
          <a:xfrm>
            <a:off x="0" y="652018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76" r:id="rId8"/>
    <p:sldLayoutId id="2147483656" r:id="rId9"/>
    <p:sldLayoutId id="2147483673" r:id="rId10"/>
    <p:sldLayoutId id="2147483674" r:id="rId11"/>
    <p:sldLayoutId id="2147483675" r:id="rId12"/>
    <p:sldLayoutId id="2147483669" r:id="rId13"/>
    <p:sldLayoutId id="2147483670" r:id="rId14"/>
    <p:sldLayoutId id="2147483671" r:id="rId15"/>
    <p:sldLayoutId id="2147483672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296" userDrawn="1">
          <p15:clr>
            <a:srgbClr val="F26B43"/>
          </p15:clr>
        </p15:guide>
        <p15:guide id="3" pos="384" userDrawn="1">
          <p15:clr>
            <a:srgbClr val="F26B43"/>
          </p15:clr>
        </p15:guide>
        <p15:guide id="4" orient="horz" pos="432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  <p15:guide id="6" orient="horz" pos="3816" userDrawn="1">
          <p15:clr>
            <a:srgbClr val="F26B43"/>
          </p15:clr>
        </p15:guide>
        <p15:guide id="7" orient="horz" pos="144" userDrawn="1">
          <p15:clr>
            <a:srgbClr val="F26B43"/>
          </p15:clr>
        </p15:guide>
        <p15:guide id="8" orient="horz" pos="720" userDrawn="1">
          <p15:clr>
            <a:srgbClr val="F26B43"/>
          </p15:clr>
        </p15:guide>
        <p15:guide id="9" orient="horz" pos="7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mailto:info@mnscug.org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26" Type="http://schemas.openxmlformats.org/officeDocument/2006/relationships/image" Target="../media/image37.png"/><Relationship Id="rId3" Type="http://schemas.openxmlformats.org/officeDocument/2006/relationships/image" Target="../media/image14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5" Type="http://schemas.openxmlformats.org/officeDocument/2006/relationships/image" Target="../media/image36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35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28" Type="http://schemas.openxmlformats.org/officeDocument/2006/relationships/image" Target="../media/image39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Relationship Id="rId27" Type="http://schemas.openxmlformats.org/officeDocument/2006/relationships/image" Target="../media/image38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26" Type="http://schemas.openxmlformats.org/officeDocument/2006/relationships/image" Target="../media/image65.png"/><Relationship Id="rId3" Type="http://schemas.openxmlformats.org/officeDocument/2006/relationships/image" Target="../media/image42.png"/><Relationship Id="rId21" Type="http://schemas.openxmlformats.org/officeDocument/2006/relationships/image" Target="../media/image60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5" Type="http://schemas.openxmlformats.org/officeDocument/2006/relationships/image" Target="../media/image64.png"/><Relationship Id="rId2" Type="http://schemas.openxmlformats.org/officeDocument/2006/relationships/image" Target="../media/image41.png"/><Relationship Id="rId16" Type="http://schemas.openxmlformats.org/officeDocument/2006/relationships/image" Target="../media/image55.png"/><Relationship Id="rId20" Type="http://schemas.openxmlformats.org/officeDocument/2006/relationships/image" Target="../media/image59.png"/><Relationship Id="rId29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24" Type="http://schemas.openxmlformats.org/officeDocument/2006/relationships/image" Target="../media/image63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23" Type="http://schemas.openxmlformats.org/officeDocument/2006/relationships/image" Target="../media/image62.png"/><Relationship Id="rId28" Type="http://schemas.openxmlformats.org/officeDocument/2006/relationships/image" Target="../media/image67.png"/><Relationship Id="rId10" Type="http://schemas.openxmlformats.org/officeDocument/2006/relationships/image" Target="../media/image49.png"/><Relationship Id="rId19" Type="http://schemas.openxmlformats.org/officeDocument/2006/relationships/image" Target="../media/image58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Relationship Id="rId22" Type="http://schemas.openxmlformats.org/officeDocument/2006/relationships/image" Target="../media/image61.png"/><Relationship Id="rId27" Type="http://schemas.openxmlformats.org/officeDocument/2006/relationships/image" Target="../media/image66.png"/><Relationship Id="rId30" Type="http://schemas.openxmlformats.org/officeDocument/2006/relationships/image" Target="../media/image69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26" Type="http://schemas.openxmlformats.org/officeDocument/2006/relationships/image" Target="../media/image94.png"/><Relationship Id="rId3" Type="http://schemas.openxmlformats.org/officeDocument/2006/relationships/image" Target="../media/image71.png"/><Relationship Id="rId21" Type="http://schemas.openxmlformats.org/officeDocument/2006/relationships/image" Target="../media/image89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5" Type="http://schemas.openxmlformats.org/officeDocument/2006/relationships/image" Target="../media/image93.png"/><Relationship Id="rId2" Type="http://schemas.openxmlformats.org/officeDocument/2006/relationships/image" Target="../media/image70.png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24" Type="http://schemas.openxmlformats.org/officeDocument/2006/relationships/image" Target="../media/image92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23" Type="http://schemas.openxmlformats.org/officeDocument/2006/relationships/image" Target="../media/image91.png"/><Relationship Id="rId28" Type="http://schemas.openxmlformats.org/officeDocument/2006/relationships/image" Target="../media/image96.png"/><Relationship Id="rId10" Type="http://schemas.openxmlformats.org/officeDocument/2006/relationships/image" Target="../media/image78.png"/><Relationship Id="rId19" Type="http://schemas.openxmlformats.org/officeDocument/2006/relationships/image" Target="../media/image87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Relationship Id="rId22" Type="http://schemas.openxmlformats.org/officeDocument/2006/relationships/image" Target="../media/image90.png"/><Relationship Id="rId27" Type="http://schemas.openxmlformats.org/officeDocument/2006/relationships/image" Target="../media/image95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08.png"/><Relationship Id="rId18" Type="http://schemas.openxmlformats.org/officeDocument/2006/relationships/image" Target="../media/image113.png"/><Relationship Id="rId26" Type="http://schemas.openxmlformats.org/officeDocument/2006/relationships/image" Target="../media/image121.png"/><Relationship Id="rId3" Type="http://schemas.openxmlformats.org/officeDocument/2006/relationships/image" Target="../media/image98.png"/><Relationship Id="rId21" Type="http://schemas.openxmlformats.org/officeDocument/2006/relationships/image" Target="../media/image116.png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17" Type="http://schemas.openxmlformats.org/officeDocument/2006/relationships/image" Target="../media/image112.png"/><Relationship Id="rId25" Type="http://schemas.openxmlformats.org/officeDocument/2006/relationships/image" Target="../media/image120.png"/><Relationship Id="rId2" Type="http://schemas.openxmlformats.org/officeDocument/2006/relationships/image" Target="../media/image97.png"/><Relationship Id="rId16" Type="http://schemas.openxmlformats.org/officeDocument/2006/relationships/image" Target="../media/image111.png"/><Relationship Id="rId20" Type="http://schemas.openxmlformats.org/officeDocument/2006/relationships/image" Target="../media/image1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24" Type="http://schemas.openxmlformats.org/officeDocument/2006/relationships/image" Target="../media/image119.png"/><Relationship Id="rId5" Type="http://schemas.openxmlformats.org/officeDocument/2006/relationships/image" Target="../media/image100.png"/><Relationship Id="rId15" Type="http://schemas.openxmlformats.org/officeDocument/2006/relationships/image" Target="../media/image110.png"/><Relationship Id="rId23" Type="http://schemas.openxmlformats.org/officeDocument/2006/relationships/image" Target="../media/image118.png"/><Relationship Id="rId28" Type="http://schemas.openxmlformats.org/officeDocument/2006/relationships/image" Target="../media/image123.png"/><Relationship Id="rId10" Type="http://schemas.openxmlformats.org/officeDocument/2006/relationships/image" Target="../media/image105.png"/><Relationship Id="rId19" Type="http://schemas.openxmlformats.org/officeDocument/2006/relationships/image" Target="../media/image114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Relationship Id="rId14" Type="http://schemas.openxmlformats.org/officeDocument/2006/relationships/image" Target="../media/image109.png"/><Relationship Id="rId22" Type="http://schemas.openxmlformats.org/officeDocument/2006/relationships/image" Target="../media/image117.png"/><Relationship Id="rId27" Type="http://schemas.openxmlformats.org/officeDocument/2006/relationships/image" Target="../media/image122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35.png"/><Relationship Id="rId18" Type="http://schemas.openxmlformats.org/officeDocument/2006/relationships/image" Target="../media/image140.png"/><Relationship Id="rId26" Type="http://schemas.openxmlformats.org/officeDocument/2006/relationships/image" Target="../media/image148.png"/><Relationship Id="rId3" Type="http://schemas.openxmlformats.org/officeDocument/2006/relationships/image" Target="../media/image125.png"/><Relationship Id="rId21" Type="http://schemas.openxmlformats.org/officeDocument/2006/relationships/image" Target="../media/image143.png"/><Relationship Id="rId7" Type="http://schemas.openxmlformats.org/officeDocument/2006/relationships/image" Target="../media/image129.png"/><Relationship Id="rId12" Type="http://schemas.openxmlformats.org/officeDocument/2006/relationships/image" Target="../media/image134.png"/><Relationship Id="rId17" Type="http://schemas.openxmlformats.org/officeDocument/2006/relationships/image" Target="../media/image139.png"/><Relationship Id="rId25" Type="http://schemas.openxmlformats.org/officeDocument/2006/relationships/image" Target="../media/image147.png"/><Relationship Id="rId2" Type="http://schemas.openxmlformats.org/officeDocument/2006/relationships/image" Target="../media/image124.png"/><Relationship Id="rId16" Type="http://schemas.openxmlformats.org/officeDocument/2006/relationships/image" Target="../media/image138.png"/><Relationship Id="rId20" Type="http://schemas.openxmlformats.org/officeDocument/2006/relationships/image" Target="../media/image1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8.png"/><Relationship Id="rId11" Type="http://schemas.openxmlformats.org/officeDocument/2006/relationships/image" Target="../media/image133.png"/><Relationship Id="rId24" Type="http://schemas.openxmlformats.org/officeDocument/2006/relationships/image" Target="../media/image146.png"/><Relationship Id="rId5" Type="http://schemas.openxmlformats.org/officeDocument/2006/relationships/image" Target="../media/image127.png"/><Relationship Id="rId15" Type="http://schemas.openxmlformats.org/officeDocument/2006/relationships/image" Target="../media/image137.png"/><Relationship Id="rId23" Type="http://schemas.openxmlformats.org/officeDocument/2006/relationships/image" Target="../media/image145.png"/><Relationship Id="rId28" Type="http://schemas.openxmlformats.org/officeDocument/2006/relationships/image" Target="../media/image150.png"/><Relationship Id="rId10" Type="http://schemas.openxmlformats.org/officeDocument/2006/relationships/image" Target="../media/image132.png"/><Relationship Id="rId19" Type="http://schemas.openxmlformats.org/officeDocument/2006/relationships/image" Target="../media/image141.png"/><Relationship Id="rId4" Type="http://schemas.openxmlformats.org/officeDocument/2006/relationships/image" Target="../media/image126.png"/><Relationship Id="rId9" Type="http://schemas.openxmlformats.org/officeDocument/2006/relationships/image" Target="../media/image131.png"/><Relationship Id="rId14" Type="http://schemas.openxmlformats.org/officeDocument/2006/relationships/image" Target="../media/image136.png"/><Relationship Id="rId22" Type="http://schemas.openxmlformats.org/officeDocument/2006/relationships/image" Target="../media/image144.png"/><Relationship Id="rId27" Type="http://schemas.openxmlformats.org/officeDocument/2006/relationships/image" Target="../media/image149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13" Type="http://schemas.openxmlformats.org/officeDocument/2006/relationships/image" Target="../media/image162.png"/><Relationship Id="rId18" Type="http://schemas.openxmlformats.org/officeDocument/2006/relationships/image" Target="../media/image167.png"/><Relationship Id="rId26" Type="http://schemas.openxmlformats.org/officeDocument/2006/relationships/image" Target="../media/image175.png"/><Relationship Id="rId3" Type="http://schemas.openxmlformats.org/officeDocument/2006/relationships/image" Target="../media/image152.png"/><Relationship Id="rId21" Type="http://schemas.openxmlformats.org/officeDocument/2006/relationships/image" Target="../media/image170.png"/><Relationship Id="rId7" Type="http://schemas.openxmlformats.org/officeDocument/2006/relationships/image" Target="../media/image156.png"/><Relationship Id="rId12" Type="http://schemas.openxmlformats.org/officeDocument/2006/relationships/image" Target="../media/image161.png"/><Relationship Id="rId17" Type="http://schemas.openxmlformats.org/officeDocument/2006/relationships/image" Target="../media/image166.png"/><Relationship Id="rId25" Type="http://schemas.openxmlformats.org/officeDocument/2006/relationships/image" Target="../media/image174.png"/><Relationship Id="rId2" Type="http://schemas.openxmlformats.org/officeDocument/2006/relationships/image" Target="../media/image151.png"/><Relationship Id="rId16" Type="http://schemas.openxmlformats.org/officeDocument/2006/relationships/image" Target="../media/image165.png"/><Relationship Id="rId20" Type="http://schemas.openxmlformats.org/officeDocument/2006/relationships/image" Target="../media/image1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5.png"/><Relationship Id="rId11" Type="http://schemas.openxmlformats.org/officeDocument/2006/relationships/image" Target="../media/image160.png"/><Relationship Id="rId24" Type="http://schemas.openxmlformats.org/officeDocument/2006/relationships/image" Target="../media/image173.png"/><Relationship Id="rId5" Type="http://schemas.openxmlformats.org/officeDocument/2006/relationships/image" Target="../media/image154.png"/><Relationship Id="rId15" Type="http://schemas.openxmlformats.org/officeDocument/2006/relationships/image" Target="../media/image164.png"/><Relationship Id="rId23" Type="http://schemas.openxmlformats.org/officeDocument/2006/relationships/image" Target="../media/image172.png"/><Relationship Id="rId28" Type="http://schemas.openxmlformats.org/officeDocument/2006/relationships/image" Target="../media/image177.png"/><Relationship Id="rId10" Type="http://schemas.openxmlformats.org/officeDocument/2006/relationships/image" Target="../media/image159.png"/><Relationship Id="rId19" Type="http://schemas.openxmlformats.org/officeDocument/2006/relationships/image" Target="../media/image168.png"/><Relationship Id="rId4" Type="http://schemas.openxmlformats.org/officeDocument/2006/relationships/image" Target="../media/image153.png"/><Relationship Id="rId9" Type="http://schemas.openxmlformats.org/officeDocument/2006/relationships/image" Target="../media/image158.png"/><Relationship Id="rId14" Type="http://schemas.openxmlformats.org/officeDocument/2006/relationships/image" Target="../media/image163.png"/><Relationship Id="rId22" Type="http://schemas.openxmlformats.org/officeDocument/2006/relationships/image" Target="../media/image171.png"/><Relationship Id="rId27" Type="http://schemas.openxmlformats.org/officeDocument/2006/relationships/image" Target="../media/image176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png"/><Relationship Id="rId13" Type="http://schemas.openxmlformats.org/officeDocument/2006/relationships/image" Target="../media/image189.png"/><Relationship Id="rId18" Type="http://schemas.openxmlformats.org/officeDocument/2006/relationships/image" Target="../media/image194.png"/><Relationship Id="rId26" Type="http://schemas.openxmlformats.org/officeDocument/2006/relationships/image" Target="../media/image202.png"/><Relationship Id="rId3" Type="http://schemas.openxmlformats.org/officeDocument/2006/relationships/image" Target="../media/image179.png"/><Relationship Id="rId21" Type="http://schemas.openxmlformats.org/officeDocument/2006/relationships/image" Target="../media/image197.png"/><Relationship Id="rId7" Type="http://schemas.openxmlformats.org/officeDocument/2006/relationships/image" Target="../media/image183.png"/><Relationship Id="rId12" Type="http://schemas.openxmlformats.org/officeDocument/2006/relationships/image" Target="../media/image188.png"/><Relationship Id="rId17" Type="http://schemas.openxmlformats.org/officeDocument/2006/relationships/image" Target="../media/image193.png"/><Relationship Id="rId25" Type="http://schemas.openxmlformats.org/officeDocument/2006/relationships/image" Target="../media/image201.png"/><Relationship Id="rId2" Type="http://schemas.openxmlformats.org/officeDocument/2006/relationships/image" Target="../media/image178.png"/><Relationship Id="rId16" Type="http://schemas.openxmlformats.org/officeDocument/2006/relationships/image" Target="../media/image192.png"/><Relationship Id="rId20" Type="http://schemas.openxmlformats.org/officeDocument/2006/relationships/image" Target="../media/image19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2.png"/><Relationship Id="rId11" Type="http://schemas.openxmlformats.org/officeDocument/2006/relationships/image" Target="../media/image187.png"/><Relationship Id="rId24" Type="http://schemas.openxmlformats.org/officeDocument/2006/relationships/image" Target="../media/image200.png"/><Relationship Id="rId5" Type="http://schemas.openxmlformats.org/officeDocument/2006/relationships/image" Target="../media/image181.png"/><Relationship Id="rId15" Type="http://schemas.openxmlformats.org/officeDocument/2006/relationships/image" Target="../media/image191.png"/><Relationship Id="rId23" Type="http://schemas.openxmlformats.org/officeDocument/2006/relationships/image" Target="../media/image199.png"/><Relationship Id="rId28" Type="http://schemas.openxmlformats.org/officeDocument/2006/relationships/image" Target="../media/image204.png"/><Relationship Id="rId10" Type="http://schemas.openxmlformats.org/officeDocument/2006/relationships/image" Target="../media/image186.png"/><Relationship Id="rId19" Type="http://schemas.openxmlformats.org/officeDocument/2006/relationships/image" Target="../media/image195.png"/><Relationship Id="rId4" Type="http://schemas.openxmlformats.org/officeDocument/2006/relationships/image" Target="../media/image180.png"/><Relationship Id="rId9" Type="http://schemas.openxmlformats.org/officeDocument/2006/relationships/image" Target="../media/image185.png"/><Relationship Id="rId14" Type="http://schemas.openxmlformats.org/officeDocument/2006/relationships/image" Target="../media/image190.png"/><Relationship Id="rId22" Type="http://schemas.openxmlformats.org/officeDocument/2006/relationships/image" Target="../media/image198.png"/><Relationship Id="rId27" Type="http://schemas.openxmlformats.org/officeDocument/2006/relationships/image" Target="../media/image20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ester/Pester/issues" TargetMode="External"/><Relationship Id="rId3" Type="http://schemas.openxmlformats.org/officeDocument/2006/relationships/hyperlink" Target="https://github.com/pester/Pester" TargetMode="External"/><Relationship Id="rId7" Type="http://schemas.openxmlformats.org/officeDocument/2006/relationships/hyperlink" Target="https://github.com/pester/Pester/graphs/contributor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Jaykul" TargetMode="External"/><Relationship Id="rId5" Type="http://schemas.openxmlformats.org/officeDocument/2006/relationships/hyperlink" Target="https://twitter.com/nohwnd" TargetMode="External"/><Relationship Id="rId4" Type="http://schemas.openxmlformats.org/officeDocument/2006/relationships/hyperlink" Target="https://twitter.com/MSH_Dave" TargetMode="External"/><Relationship Id="rId9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png"/><Relationship Id="rId13" Type="http://schemas.openxmlformats.org/officeDocument/2006/relationships/image" Target="../media/image216.png"/><Relationship Id="rId18" Type="http://schemas.openxmlformats.org/officeDocument/2006/relationships/image" Target="../media/image221.png"/><Relationship Id="rId3" Type="http://schemas.openxmlformats.org/officeDocument/2006/relationships/image" Target="../media/image206.png"/><Relationship Id="rId21" Type="http://schemas.openxmlformats.org/officeDocument/2006/relationships/image" Target="../media/image224.png"/><Relationship Id="rId7" Type="http://schemas.openxmlformats.org/officeDocument/2006/relationships/image" Target="../media/image210.png"/><Relationship Id="rId12" Type="http://schemas.openxmlformats.org/officeDocument/2006/relationships/image" Target="../media/image215.png"/><Relationship Id="rId17" Type="http://schemas.openxmlformats.org/officeDocument/2006/relationships/image" Target="../media/image220.png"/><Relationship Id="rId2" Type="http://schemas.openxmlformats.org/officeDocument/2006/relationships/image" Target="../media/image205.png"/><Relationship Id="rId16" Type="http://schemas.openxmlformats.org/officeDocument/2006/relationships/image" Target="../media/image219.png"/><Relationship Id="rId20" Type="http://schemas.openxmlformats.org/officeDocument/2006/relationships/image" Target="../media/image2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9.png"/><Relationship Id="rId11" Type="http://schemas.openxmlformats.org/officeDocument/2006/relationships/image" Target="../media/image214.png"/><Relationship Id="rId5" Type="http://schemas.openxmlformats.org/officeDocument/2006/relationships/image" Target="../media/image208.png"/><Relationship Id="rId15" Type="http://schemas.openxmlformats.org/officeDocument/2006/relationships/image" Target="../media/image218.png"/><Relationship Id="rId23" Type="http://schemas.openxmlformats.org/officeDocument/2006/relationships/image" Target="../media/image226.png"/><Relationship Id="rId10" Type="http://schemas.openxmlformats.org/officeDocument/2006/relationships/image" Target="../media/image213.png"/><Relationship Id="rId19" Type="http://schemas.openxmlformats.org/officeDocument/2006/relationships/image" Target="../media/image222.png"/><Relationship Id="rId4" Type="http://schemas.openxmlformats.org/officeDocument/2006/relationships/image" Target="../media/image207.png"/><Relationship Id="rId9" Type="http://schemas.openxmlformats.org/officeDocument/2006/relationships/image" Target="../media/image212.png"/><Relationship Id="rId14" Type="http://schemas.openxmlformats.org/officeDocument/2006/relationships/image" Target="../media/image217.png"/><Relationship Id="rId22" Type="http://schemas.openxmlformats.org/officeDocument/2006/relationships/image" Target="../media/image225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png"/><Relationship Id="rId13" Type="http://schemas.openxmlformats.org/officeDocument/2006/relationships/image" Target="../media/image238.png"/><Relationship Id="rId3" Type="http://schemas.openxmlformats.org/officeDocument/2006/relationships/image" Target="../media/image228.png"/><Relationship Id="rId7" Type="http://schemas.openxmlformats.org/officeDocument/2006/relationships/image" Target="../media/image232.png"/><Relationship Id="rId12" Type="http://schemas.openxmlformats.org/officeDocument/2006/relationships/image" Target="../media/image237.png"/><Relationship Id="rId2" Type="http://schemas.openxmlformats.org/officeDocument/2006/relationships/image" Target="../media/image227.png"/><Relationship Id="rId16" Type="http://schemas.openxmlformats.org/officeDocument/2006/relationships/image" Target="../media/image2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1.png"/><Relationship Id="rId11" Type="http://schemas.openxmlformats.org/officeDocument/2006/relationships/image" Target="../media/image236.png"/><Relationship Id="rId5" Type="http://schemas.openxmlformats.org/officeDocument/2006/relationships/image" Target="../media/image230.png"/><Relationship Id="rId15" Type="http://schemas.openxmlformats.org/officeDocument/2006/relationships/image" Target="../media/image240.png"/><Relationship Id="rId10" Type="http://schemas.openxmlformats.org/officeDocument/2006/relationships/image" Target="../media/image235.png"/><Relationship Id="rId4" Type="http://schemas.openxmlformats.org/officeDocument/2006/relationships/image" Target="../media/image229.png"/><Relationship Id="rId9" Type="http://schemas.openxmlformats.org/officeDocument/2006/relationships/image" Target="../media/image234.png"/><Relationship Id="rId14" Type="http://schemas.openxmlformats.org/officeDocument/2006/relationships/image" Target="../media/image23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npub.com/pesterbook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Pester:</a:t>
            </a:r>
            <a:br>
              <a:rPr lang="en-US" dirty="0"/>
            </a:br>
            <a:r>
              <a:rPr lang="en-US" dirty="0"/>
              <a:t>Practically Perfect PowerShell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Fred Bainbridge</a:t>
            </a:r>
          </a:p>
          <a:p>
            <a:r>
              <a:rPr lang="en-US" dirty="0"/>
              <a:t>fredbainbridge.com</a:t>
            </a:r>
          </a:p>
          <a:p>
            <a:r>
              <a:rPr lang="en-US" dirty="0"/>
              <a:t>Automation Engineer</a:t>
            </a:r>
          </a:p>
          <a:p>
            <a:r>
              <a:rPr lang="en-US" dirty="0"/>
              <a:t>Wells Fargo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Presenter #2</a:t>
            </a:r>
          </a:p>
          <a:p>
            <a:r>
              <a:rPr lang="en-US" dirty="0"/>
              <a:t>Blog, e-mail address, title</a:t>
            </a:r>
          </a:p>
          <a:p>
            <a:r>
              <a:rPr lang="en-US" dirty="0"/>
              <a:t>Company</a:t>
            </a:r>
          </a:p>
        </p:txBody>
      </p:sp>
      <p:sp>
        <p:nvSpPr>
          <p:cNvPr id="2" name="flFirstPage"/>
          <p:cNvSpPr txBox="1"/>
          <p:nvPr/>
        </p:nvSpPr>
        <p:spPr>
          <a:xfrm>
            <a:off x="0" y="6520180"/>
            <a:ext cx="18473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56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Unit Test?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find bugs in your code.</a:t>
            </a:r>
          </a:p>
          <a:p>
            <a:endParaRPr lang="en-US" dirty="0"/>
          </a:p>
          <a:p>
            <a:r>
              <a:rPr lang="en-US" dirty="0"/>
              <a:t>It is the only way to self peer review your code.</a:t>
            </a:r>
          </a:p>
          <a:p>
            <a:endParaRPr lang="en-US" dirty="0"/>
          </a:p>
          <a:p>
            <a:r>
              <a:rPr lang="en-US" dirty="0"/>
              <a:t>It separates you from the pack.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285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Pester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part with all the demos.</a:t>
            </a:r>
          </a:p>
        </p:txBody>
      </p:sp>
    </p:spTree>
    <p:extLst>
      <p:ext uri="{BB962C8B-B14F-4D97-AF65-F5344CB8AC3E}">
        <p14:creationId xmlns:p14="http://schemas.microsoft.com/office/powerpoint/2010/main" val="1759952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PESTER LOVES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8000" dirty="0"/>
              <a:t>PESTER </a:t>
            </a:r>
          </a:p>
          <a:p>
            <a:pPr marL="0" indent="0">
              <a:buNone/>
            </a:pPr>
            <a:r>
              <a:rPr lang="en-US" sz="8000" dirty="0"/>
              <a:t>LOVES </a:t>
            </a:r>
          </a:p>
          <a:p>
            <a:pPr marL="0" indent="0">
              <a:buNone/>
            </a:pPr>
            <a:r>
              <a:rPr lang="en-US" sz="8000" dirty="0"/>
              <a:t>FUNCTIONS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939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Pester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</a:t>
            </a:r>
          </a:p>
          <a:p>
            <a:pPr lvl="1"/>
            <a:r>
              <a:rPr lang="en-US" dirty="0"/>
              <a:t>Each Pester starts with a Describe block</a:t>
            </a:r>
          </a:p>
          <a:p>
            <a:pPr lvl="1"/>
            <a:endParaRPr lang="en-US" dirty="0"/>
          </a:p>
          <a:p>
            <a:r>
              <a:rPr lang="en-US" dirty="0"/>
              <a:t>Context</a:t>
            </a:r>
          </a:p>
          <a:p>
            <a:pPr lvl="1"/>
            <a:r>
              <a:rPr lang="en-US" dirty="0"/>
              <a:t>Logical grouping of It blocks.</a:t>
            </a:r>
          </a:p>
          <a:p>
            <a:endParaRPr lang="en-US" dirty="0"/>
          </a:p>
          <a:p>
            <a:r>
              <a:rPr lang="en-US" dirty="0"/>
              <a:t>It</a:t>
            </a:r>
          </a:p>
          <a:p>
            <a:pPr lvl="1"/>
            <a:r>
              <a:rPr lang="en-US" dirty="0"/>
              <a:t>Validates the results of tests</a:t>
            </a:r>
          </a:p>
          <a:p>
            <a:pPr lvl="1"/>
            <a:endParaRPr lang="en-US" dirty="0"/>
          </a:p>
          <a:p>
            <a:r>
              <a:rPr lang="en-US" dirty="0"/>
              <a:t>Should</a:t>
            </a:r>
          </a:p>
          <a:p>
            <a:pPr lvl="1"/>
            <a:r>
              <a:rPr lang="en-US" dirty="0"/>
              <a:t>Assertion of something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69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Script and Test</a:t>
            </a:r>
          </a:p>
          <a:p>
            <a:r>
              <a:rPr lang="en-US" sz="1900" dirty="0"/>
              <a:t>demo1</a:t>
            </a:r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216050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Context</a:t>
            </a:r>
          </a:p>
          <a:p>
            <a:r>
              <a:rPr lang="en-US" sz="2200" dirty="0"/>
              <a:t>demo2 and demo3</a:t>
            </a:r>
          </a:p>
        </p:txBody>
      </p:sp>
    </p:spTree>
    <p:extLst>
      <p:ext uri="{BB962C8B-B14F-4D97-AF65-F5344CB8AC3E}">
        <p14:creationId xmlns:p14="http://schemas.microsoft.com/office/powerpoint/2010/main" val="1975919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 module?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InModuleScope</a:t>
            </a:r>
            <a:endParaRPr lang="en-US" dirty="0"/>
          </a:p>
          <a:p>
            <a:pPr lvl="1"/>
            <a:r>
              <a:rPr lang="en-US" dirty="0"/>
              <a:t>Allows testing of internal (non-exported) code of a script module.</a:t>
            </a:r>
          </a:p>
          <a:p>
            <a:pPr lvl="2"/>
            <a:r>
              <a:rPr lang="en-US" dirty="0"/>
              <a:t>Functions, variables, aliases.</a:t>
            </a:r>
          </a:p>
          <a:p>
            <a:endParaRPr lang="en-US" dirty="0"/>
          </a:p>
          <a:p>
            <a:r>
              <a:rPr lang="en-US" dirty="0"/>
              <a:t>Have a separate test for each </a:t>
            </a:r>
            <a:r>
              <a:rPr lang="en-US" dirty="0" err="1"/>
              <a:t>CmdLet</a:t>
            </a:r>
            <a:endParaRPr lang="en-US" dirty="0"/>
          </a:p>
          <a:p>
            <a:endParaRPr lang="en-US" dirty="0"/>
          </a:p>
          <a:p>
            <a:r>
              <a:rPr lang="en-US" dirty="0"/>
              <a:t>Name the Describe block the name of the </a:t>
            </a:r>
            <a:r>
              <a:rPr lang="en-US" dirty="0" err="1"/>
              <a:t>CmdLet</a:t>
            </a:r>
            <a:endParaRPr lang="en-US" dirty="0"/>
          </a:p>
          <a:p>
            <a:pPr lvl="1"/>
            <a:r>
              <a:rPr lang="en-US" dirty="0"/>
              <a:t>Our whatever standard you want to use, but have one.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78243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</p:spTree>
    <p:extLst>
      <p:ext uri="{BB962C8B-B14F-4D97-AF65-F5344CB8AC3E}">
        <p14:creationId xmlns:p14="http://schemas.microsoft.com/office/powerpoint/2010/main" val="2970444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Pester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Mock</a:t>
            </a:r>
          </a:p>
          <a:p>
            <a:pPr lvl="1"/>
            <a:r>
              <a:rPr lang="en-US" dirty="0"/>
              <a:t>Replacement for existing commands.</a:t>
            </a:r>
          </a:p>
          <a:p>
            <a:pPr lvl="1"/>
            <a:r>
              <a:rPr lang="en-US" dirty="0"/>
              <a:t>Enforces no interaction with the environment.</a:t>
            </a:r>
          </a:p>
          <a:p>
            <a:pPr lvl="1"/>
            <a:endParaRPr lang="en-US" dirty="0"/>
          </a:p>
          <a:p>
            <a:r>
              <a:rPr lang="en-US" dirty="0"/>
              <a:t>Assertion</a:t>
            </a:r>
          </a:p>
          <a:p>
            <a:pPr lvl="1"/>
            <a:r>
              <a:rPr lang="en-US" dirty="0"/>
              <a:t>Ensure things did or did not happen.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01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Mocks and Assertions</a:t>
            </a:r>
          </a:p>
        </p:txBody>
      </p:sp>
    </p:spTree>
    <p:extLst>
      <p:ext uri="{BB962C8B-B14F-4D97-AF65-F5344CB8AC3E}">
        <p14:creationId xmlns:p14="http://schemas.microsoft.com/office/powerpoint/2010/main" val="3365772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Twitter Handle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Awards, accomplishments, etc.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Experience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Favorite something; e.g., food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FredBainbridge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Microsoft MVP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20 years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Beer and Baseball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Presenter Name 2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Fred Bainbridge</a:t>
            </a:r>
          </a:p>
        </p:txBody>
      </p:sp>
    </p:spTree>
    <p:extLst>
      <p:ext uri="{BB962C8B-B14F-4D97-AF65-F5344CB8AC3E}">
        <p14:creationId xmlns:p14="http://schemas.microsoft.com/office/powerpoint/2010/main" val="1180817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Ensure a specific Mock is called or not.</a:t>
            </a:r>
          </a:p>
          <a:p>
            <a:endParaRPr lang="en-US" dirty="0"/>
          </a:p>
          <a:p>
            <a:r>
              <a:rPr lang="en-US" dirty="0"/>
              <a:t>Ensure a specific mock was called a certain amount of times.</a:t>
            </a:r>
          </a:p>
          <a:p>
            <a:endParaRPr lang="en-US" dirty="0"/>
          </a:p>
          <a:p>
            <a:r>
              <a:rPr lang="en-US" dirty="0"/>
              <a:t>Ensure a mock was called in a specific Scope.</a:t>
            </a:r>
          </a:p>
          <a:p>
            <a:pPr lvl="1"/>
            <a:endParaRPr lang="en-US" dirty="0"/>
          </a:p>
          <a:p>
            <a:r>
              <a:rPr lang="en-US" dirty="0"/>
              <a:t>You can add a parameter filter to a mock or an assertion.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5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ParameterFilter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031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8000" dirty="0"/>
              <a:t>PESTER </a:t>
            </a:r>
          </a:p>
          <a:p>
            <a:pPr marL="0" indent="0">
              <a:buNone/>
            </a:pPr>
            <a:r>
              <a:rPr lang="en-US" sz="8000" dirty="0"/>
              <a:t>LOVES </a:t>
            </a:r>
          </a:p>
          <a:p>
            <a:pPr marL="0" indent="0">
              <a:buNone/>
            </a:pPr>
            <a:r>
              <a:rPr lang="en-US" sz="8000" dirty="0"/>
              <a:t>FUNCTIONS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913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Designing Testable Code</a:t>
            </a:r>
          </a:p>
        </p:txBody>
      </p:sp>
    </p:spTree>
    <p:extLst>
      <p:ext uri="{BB962C8B-B14F-4D97-AF65-F5344CB8AC3E}">
        <p14:creationId xmlns:p14="http://schemas.microsoft.com/office/powerpoint/2010/main" val="429671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.NET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Pester cannot mock .NET methods.  </a:t>
            </a:r>
          </a:p>
          <a:p>
            <a:pPr lvl="1"/>
            <a:r>
              <a:rPr lang="en-US" dirty="0"/>
              <a:t>Be prepared to write functions for each </a:t>
            </a:r>
            <a:r>
              <a:rPr lang="en-US" dirty="0" err="1"/>
              <a:t>.net</a:t>
            </a:r>
            <a:r>
              <a:rPr lang="en-US" dirty="0"/>
              <a:t> method you need to test.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039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.NET Methods</a:t>
            </a:r>
          </a:p>
        </p:txBody>
      </p:sp>
    </p:spTree>
    <p:extLst>
      <p:ext uri="{BB962C8B-B14F-4D97-AF65-F5344CB8AC3E}">
        <p14:creationId xmlns:p14="http://schemas.microsoft.com/office/powerpoint/2010/main" val="26872434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Pester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New-</a:t>
            </a:r>
            <a:r>
              <a:rPr lang="en-US" dirty="0" err="1"/>
              <a:t>MockObject</a:t>
            </a:r>
            <a:endParaRPr lang="en-US" dirty="0"/>
          </a:p>
          <a:p>
            <a:pPr lvl="1"/>
            <a:r>
              <a:rPr lang="en-US" dirty="0"/>
              <a:t>This can create “real” objects of whatever type you need.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Super useful when needing to return something from a mocked function.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 need a modern version of Pester for this.</a:t>
            </a:r>
          </a:p>
          <a:p>
            <a:endParaRPr lang="en-US" dirty="0"/>
          </a:p>
          <a:p>
            <a:r>
              <a:rPr lang="en-US" dirty="0" err="1"/>
              <a:t>TestCases</a:t>
            </a:r>
            <a:endParaRPr lang="en-US" dirty="0"/>
          </a:p>
          <a:p>
            <a:pPr lvl="1"/>
            <a:r>
              <a:rPr lang="en-US" dirty="0"/>
              <a:t>Pass in an array of parameter to an It block to test multiple “like” scenarios.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1428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New-</a:t>
            </a:r>
            <a:r>
              <a:rPr lang="en-US" dirty="0" err="1"/>
              <a:t>MockObject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6618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 Cases</a:t>
            </a:r>
          </a:p>
        </p:txBody>
      </p:sp>
    </p:spTree>
    <p:extLst>
      <p:ext uri="{BB962C8B-B14F-4D97-AF65-F5344CB8AC3E}">
        <p14:creationId xmlns:p14="http://schemas.microsoft.com/office/powerpoint/2010/main" val="10532166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Pester Myths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Pester is not for single developers.</a:t>
            </a:r>
          </a:p>
          <a:p>
            <a:endParaRPr lang="en-US" dirty="0"/>
          </a:p>
          <a:p>
            <a:r>
              <a:rPr lang="en-US" dirty="0"/>
              <a:t>It is only for modules.</a:t>
            </a:r>
          </a:p>
          <a:p>
            <a:endParaRPr lang="en-US" dirty="0"/>
          </a:p>
          <a:p>
            <a:r>
              <a:rPr lang="en-US" dirty="0"/>
              <a:t>Somethings are not testable.</a:t>
            </a:r>
          </a:p>
          <a:p>
            <a:endParaRPr lang="en-US" dirty="0"/>
          </a:p>
          <a:p>
            <a:r>
              <a:rPr lang="en-US" dirty="0"/>
              <a:t>I don’t have the time. Or it is not worth the time.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385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Foundational stuff and testing definitions</a:t>
            </a:r>
          </a:p>
        </p:txBody>
      </p:sp>
    </p:spTree>
    <p:extLst>
      <p:ext uri="{BB962C8B-B14F-4D97-AF65-F5344CB8AC3E}">
        <p14:creationId xmlns:p14="http://schemas.microsoft.com/office/powerpoint/2010/main" val="16575533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For Pester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Pester works best with Functions</a:t>
            </a:r>
          </a:p>
          <a:p>
            <a:endParaRPr lang="en-US" dirty="0"/>
          </a:p>
          <a:p>
            <a:r>
              <a:rPr lang="en-US" dirty="0"/>
              <a:t>Functions should write to the pipeline.</a:t>
            </a:r>
          </a:p>
          <a:p>
            <a:pPr lvl="1"/>
            <a:r>
              <a:rPr lang="en-US" dirty="0"/>
              <a:t>Not write-host</a:t>
            </a:r>
          </a:p>
          <a:p>
            <a:endParaRPr lang="en-US" dirty="0"/>
          </a:p>
          <a:p>
            <a:r>
              <a:rPr lang="en-US" dirty="0"/>
              <a:t>Functions should return one and only type of thing.</a:t>
            </a:r>
          </a:p>
          <a:p>
            <a:endParaRPr lang="en-US" dirty="0"/>
          </a:p>
          <a:p>
            <a:r>
              <a:rPr lang="en-US" dirty="0"/>
              <a:t>Wrap your .NET Calls</a:t>
            </a:r>
          </a:p>
          <a:p>
            <a:endParaRPr lang="en-US" dirty="0"/>
          </a:p>
          <a:p>
            <a:r>
              <a:rPr lang="en-US" dirty="0"/>
              <a:t>Loosely coupled code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6655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Pester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your tests first.  (TDD)</a:t>
            </a:r>
          </a:p>
          <a:p>
            <a:endParaRPr lang="en-US" dirty="0"/>
          </a:p>
          <a:p>
            <a:r>
              <a:rPr lang="en-US" dirty="0"/>
              <a:t>Test output</a:t>
            </a:r>
          </a:p>
          <a:p>
            <a:endParaRPr lang="en-US" dirty="0"/>
          </a:p>
          <a:p>
            <a:r>
              <a:rPr lang="en-US" dirty="0"/>
              <a:t>Automate when possible</a:t>
            </a:r>
          </a:p>
          <a:p>
            <a:endParaRPr lang="en-US" dirty="0"/>
          </a:p>
          <a:p>
            <a:r>
              <a:rPr lang="en-US" dirty="0"/>
              <a:t>Test negative assertions</a:t>
            </a:r>
          </a:p>
          <a:p>
            <a:pPr lvl="1"/>
            <a:r>
              <a:rPr lang="en-US" dirty="0"/>
              <a:t>Should Not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9689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a placeholder slide. Please use the example slides in the “Example Slides” Section.</a:t>
            </a:r>
          </a:p>
          <a:p>
            <a:r>
              <a:rPr lang="en-US" dirty="0"/>
              <a:t>Questions? </a:t>
            </a:r>
            <a:r>
              <a:rPr lang="en-US" dirty="0">
                <a:hlinkClick r:id="rId2"/>
              </a:rPr>
              <a:t>info@mnscug.org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7105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31786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04223"/>
            <a:ext cx="10058400" cy="373091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671048" y="6309360"/>
            <a:ext cx="150876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274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next section</a:t>
            </a:r>
          </a:p>
        </p:txBody>
      </p:sp>
    </p:spTree>
    <p:extLst>
      <p:ext uri="{BB962C8B-B14F-4D97-AF65-F5344CB8AC3E}">
        <p14:creationId xmlns:p14="http://schemas.microsoft.com/office/powerpoint/2010/main" val="35681179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Line1</a:t>
            </a:r>
          </a:p>
          <a:p>
            <a:pPr lvl="1"/>
            <a:r>
              <a:rPr lang="en-US" dirty="0"/>
              <a:t>Bullet Level 1</a:t>
            </a:r>
          </a:p>
          <a:p>
            <a:pPr lvl="2"/>
            <a:r>
              <a:rPr lang="en-US" dirty="0"/>
              <a:t>Bullet Level 2</a:t>
            </a:r>
          </a:p>
          <a:p>
            <a:pPr lvl="3"/>
            <a:r>
              <a:rPr lang="en-US" dirty="0"/>
              <a:t>Bullet Level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4706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8957258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Only with Border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 </a:t>
            </a:r>
          </a:p>
          <a:p>
            <a:pPr lvl="3"/>
            <a:r>
              <a:rPr lang="en-US" dirty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6592849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Only (Red)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2094311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Foundational Stuff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Control</a:t>
            </a:r>
          </a:p>
          <a:p>
            <a:pPr lvl="1"/>
            <a:r>
              <a:rPr lang="en-US" dirty="0"/>
              <a:t>Git</a:t>
            </a:r>
          </a:p>
          <a:p>
            <a:endParaRPr lang="en-US" dirty="0"/>
          </a:p>
          <a:p>
            <a:r>
              <a:rPr lang="en-US" dirty="0"/>
              <a:t>Loosely Coupled Code</a:t>
            </a:r>
          </a:p>
          <a:p>
            <a:pPr lvl="1"/>
            <a:r>
              <a:rPr lang="en-US" dirty="0"/>
              <a:t>Modules</a:t>
            </a:r>
          </a:p>
          <a:p>
            <a:endParaRPr lang="en-US" dirty="0"/>
          </a:p>
          <a:p>
            <a:r>
              <a:rPr lang="en-US" dirty="0"/>
              <a:t>Proper Tooling</a:t>
            </a:r>
          </a:p>
          <a:p>
            <a:pPr lvl="1"/>
            <a:r>
              <a:rPr lang="en-US" dirty="0"/>
              <a:t>VS Code</a:t>
            </a:r>
          </a:p>
          <a:p>
            <a:endParaRPr lang="en-US" dirty="0"/>
          </a:p>
          <a:p>
            <a:r>
              <a:rPr lang="en-US" dirty="0"/>
              <a:t>Unit Testing (What we are doing here)</a:t>
            </a:r>
          </a:p>
          <a:p>
            <a:pPr lvl="1"/>
            <a:r>
              <a:rPr lang="en-US" dirty="0"/>
              <a:t>Pester</a:t>
            </a:r>
          </a:p>
        </p:txBody>
      </p:sp>
    </p:spTree>
    <p:extLst>
      <p:ext uri="{BB962C8B-B14F-4D97-AF65-F5344CB8AC3E}">
        <p14:creationId xmlns:p14="http://schemas.microsoft.com/office/powerpoint/2010/main" val="32933156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Text 1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Text 2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5398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1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Section 2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034550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7203568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458" y="453313"/>
            <a:ext cx="457200" cy="457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29" y="453399"/>
            <a:ext cx="457200" cy="457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53399"/>
            <a:ext cx="457200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1070428"/>
            <a:ext cx="1219200" cy="1219200"/>
          </a:xfrm>
          <a:prstGeom prst="rect">
            <a:avLst/>
          </a:prstGeom>
        </p:spPr>
      </p:pic>
      <p:pic>
        <p:nvPicPr>
          <p:cNvPr id="279" name="Picture 278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029" y="1070428"/>
            <a:ext cx="1219200" cy="1219200"/>
          </a:xfrm>
          <a:prstGeom prst="rect">
            <a:avLst/>
          </a:prstGeom>
        </p:spPr>
      </p:pic>
      <p:pic>
        <p:nvPicPr>
          <p:cNvPr id="280" name="Picture 279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829" y="1070428"/>
            <a:ext cx="1219200" cy="1219200"/>
          </a:xfrm>
          <a:prstGeom prst="rect">
            <a:avLst/>
          </a:prstGeom>
        </p:spPr>
      </p:pic>
      <p:pic>
        <p:nvPicPr>
          <p:cNvPr id="281" name="Picture 280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429" y="1107999"/>
            <a:ext cx="1219200" cy="1219200"/>
          </a:xfrm>
          <a:prstGeom prst="rect">
            <a:avLst/>
          </a:prstGeom>
        </p:spPr>
      </p:pic>
      <p:pic>
        <p:nvPicPr>
          <p:cNvPr id="282" name="Picture 281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29" y="1070428"/>
            <a:ext cx="1219200" cy="1219200"/>
          </a:xfrm>
          <a:prstGeom prst="rect">
            <a:avLst/>
          </a:prstGeom>
        </p:spPr>
      </p:pic>
      <p:pic>
        <p:nvPicPr>
          <p:cNvPr id="283" name="Picture 282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629" y="1107999"/>
            <a:ext cx="1219200" cy="1219200"/>
          </a:xfrm>
          <a:prstGeom prst="rect">
            <a:avLst/>
          </a:prstGeom>
        </p:spPr>
      </p:pic>
      <p:pic>
        <p:nvPicPr>
          <p:cNvPr id="284" name="Picture 283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00" y="1070428"/>
            <a:ext cx="1219200" cy="1219200"/>
          </a:xfrm>
          <a:prstGeom prst="rect">
            <a:avLst/>
          </a:prstGeom>
        </p:spPr>
      </p:pic>
      <p:pic>
        <p:nvPicPr>
          <p:cNvPr id="285" name="Picture 284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286" y="1070428"/>
            <a:ext cx="1219200" cy="1219200"/>
          </a:xfrm>
          <a:prstGeom prst="rect">
            <a:avLst/>
          </a:prstGeom>
        </p:spPr>
      </p:pic>
      <p:pic>
        <p:nvPicPr>
          <p:cNvPr id="286" name="Picture 285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2185742"/>
            <a:ext cx="1219200" cy="1219200"/>
          </a:xfrm>
          <a:prstGeom prst="rect">
            <a:avLst/>
          </a:prstGeom>
        </p:spPr>
      </p:pic>
      <p:pic>
        <p:nvPicPr>
          <p:cNvPr id="287" name="Picture 286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143" y="1070428"/>
            <a:ext cx="1219200" cy="1219200"/>
          </a:xfrm>
          <a:prstGeom prst="rect">
            <a:avLst/>
          </a:prstGeom>
        </p:spPr>
      </p:pic>
      <p:pic>
        <p:nvPicPr>
          <p:cNvPr id="288" name="Picture 287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629" y="2421599"/>
            <a:ext cx="1219200" cy="1219200"/>
          </a:xfrm>
          <a:prstGeom prst="rect">
            <a:avLst/>
          </a:prstGeom>
        </p:spPr>
      </p:pic>
      <p:pic>
        <p:nvPicPr>
          <p:cNvPr id="289" name="Picture 288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29" y="2454485"/>
            <a:ext cx="1219200" cy="1219200"/>
          </a:xfrm>
          <a:prstGeom prst="rect">
            <a:avLst/>
          </a:prstGeom>
        </p:spPr>
      </p:pic>
      <p:pic>
        <p:nvPicPr>
          <p:cNvPr id="290" name="Picture 289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429" y="2421599"/>
            <a:ext cx="1219200" cy="1219200"/>
          </a:xfrm>
          <a:prstGeom prst="rect">
            <a:avLst/>
          </a:prstGeom>
        </p:spPr>
      </p:pic>
      <p:pic>
        <p:nvPicPr>
          <p:cNvPr id="291" name="Picture 290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800" y="2439628"/>
            <a:ext cx="1219200" cy="1219200"/>
          </a:xfrm>
          <a:prstGeom prst="rect">
            <a:avLst/>
          </a:prstGeom>
        </p:spPr>
      </p:pic>
      <p:pic>
        <p:nvPicPr>
          <p:cNvPr id="292" name="Picture 291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829" y="2454485"/>
            <a:ext cx="1219200" cy="1219200"/>
          </a:xfrm>
          <a:prstGeom prst="rect">
            <a:avLst/>
          </a:prstGeom>
        </p:spPr>
      </p:pic>
      <p:pic>
        <p:nvPicPr>
          <p:cNvPr id="293" name="Picture 292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400" y="2534314"/>
            <a:ext cx="1219200" cy="1219200"/>
          </a:xfrm>
          <a:prstGeom prst="rect">
            <a:avLst/>
          </a:prstGeom>
        </p:spPr>
      </p:pic>
      <p:pic>
        <p:nvPicPr>
          <p:cNvPr id="294" name="Picture 293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829" y="3910656"/>
            <a:ext cx="1219200" cy="1219200"/>
          </a:xfrm>
          <a:prstGeom prst="rect">
            <a:avLst/>
          </a:prstGeom>
        </p:spPr>
      </p:pic>
      <p:pic>
        <p:nvPicPr>
          <p:cNvPr id="295" name="Picture 294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4021971"/>
            <a:ext cx="1219200" cy="1219200"/>
          </a:xfrm>
          <a:prstGeom prst="rect">
            <a:avLst/>
          </a:prstGeom>
        </p:spPr>
      </p:pic>
      <p:pic>
        <p:nvPicPr>
          <p:cNvPr id="296" name="Picture 295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315" y="2534314"/>
            <a:ext cx="1219200" cy="1219200"/>
          </a:xfrm>
          <a:prstGeom prst="rect">
            <a:avLst/>
          </a:prstGeom>
        </p:spPr>
      </p:pic>
      <p:pic>
        <p:nvPicPr>
          <p:cNvPr id="297" name="Picture 296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771" y="4004171"/>
            <a:ext cx="1219200" cy="1219200"/>
          </a:xfrm>
          <a:prstGeom prst="rect">
            <a:avLst/>
          </a:prstGeom>
        </p:spPr>
      </p:pic>
      <p:pic>
        <p:nvPicPr>
          <p:cNvPr id="298" name="Picture 297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400" y="4021971"/>
            <a:ext cx="1219200" cy="1219200"/>
          </a:xfrm>
          <a:prstGeom prst="rect">
            <a:avLst/>
          </a:prstGeom>
        </p:spPr>
      </p:pic>
      <p:pic>
        <p:nvPicPr>
          <p:cNvPr id="299" name="Picture 298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029" y="4021971"/>
            <a:ext cx="1219200" cy="1219200"/>
          </a:xfrm>
          <a:prstGeom prst="rect">
            <a:avLst/>
          </a:prstGeom>
        </p:spPr>
      </p:pic>
      <p:pic>
        <p:nvPicPr>
          <p:cNvPr id="300" name="Picture 299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542" y="4145971"/>
            <a:ext cx="1219200" cy="1219200"/>
          </a:xfrm>
          <a:prstGeom prst="rect">
            <a:avLst/>
          </a:prstGeom>
        </p:spPr>
      </p:pic>
      <p:pic>
        <p:nvPicPr>
          <p:cNvPr id="301" name="Picture 300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971" y="4120114"/>
            <a:ext cx="1219200" cy="1219200"/>
          </a:xfrm>
          <a:prstGeom prst="rect">
            <a:avLst/>
          </a:prstGeom>
        </p:spPr>
      </p:pic>
      <p:pic>
        <p:nvPicPr>
          <p:cNvPr id="302" name="Picture 301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142" y="412011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054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250829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306486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56" y="250829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741" y="249715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400" y="249715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057" y="249715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1525686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229" y="275315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572" y="306486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485" y="1494515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1525686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43" y="146891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086" y="152568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00" y="1525686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900" y="1525686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571" y="1519943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3030143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3030143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43" y="3030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70" y="3030143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343" y="4534600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4534600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00" y="3162943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571" y="3109800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70" y="4534600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71" y="4560286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286" y="4560286"/>
            <a:ext cx="1219200" cy="12192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600" y="3315400"/>
            <a:ext cx="1219200" cy="12192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100" y="45346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579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" y="359229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4550571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31534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1756343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359229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1756343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4550571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599" y="3153457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942" y="1813229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942" y="359229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342" y="3153457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485" y="4607457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599" y="1756343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399" y="360686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359229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085" y="3247857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685" y="4643514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3247857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256" y="1813229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193828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4128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4607457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170" y="412829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627" y="3247857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4683628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2" y="3247857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2" y="1813229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335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86" y="520286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01" y="3364486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00" y="4830522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800" y="4852844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58" y="3397482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86" y="1959441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86" y="5214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400" y="4868530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14" y="3421143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14" y="1750200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799" y="371400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486853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336448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1750200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399" y="361800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400" y="4868530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4872758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400" y="4872758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3421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179115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435085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200" y="3384857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1816042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085" y="3400200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326114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000" y="1927642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000" y="314828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42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286715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4395429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3069944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57" y="1744459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1662173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286715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3037631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29" y="286715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743" y="441449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28" y="4505915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29" y="16367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200" y="313671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457" y="286715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1636715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3202203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543" y="1744459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1805915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543" y="286715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1744459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286715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3202203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314" y="3202203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4665515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343" y="4665515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114" y="4665515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3176229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28671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232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00" y="4482743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387" y="3100200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44" y="30772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87" y="3077257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87" y="4629000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44" y="1565771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987" y="4539457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00" y="346571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358887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644" y="1685343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644" y="3683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460980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1823228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3208114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800" y="368315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00" y="1793142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00" y="3320257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200" y="4609800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800" y="466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429" y="3349857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400" y="18654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630" y="4750200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800" y="3320257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357" y="1988914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800" y="466143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8" y="1685343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8" y="32585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525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3" y="293914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3" y="1670372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86" y="4580546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57" y="3046830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43" y="219000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43" y="3100200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058" y="1670372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971" y="4594343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343" y="21900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743" y="4580546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857" y="17081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886" y="304683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372" y="1767343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743" y="293914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372" y="3240772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200" y="388543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944" y="1819487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857" y="4609800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514" y="3295545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971" y="4675172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400" y="3998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629" y="488915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257" y="1827630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057" y="4774428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399" y="3390600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658" y="2076345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943" y="343891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8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Pester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Pester is the ubiquitous test and mock framework for PowerShell. 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https://github.com/pester/Pester</a:t>
            </a:r>
            <a:endParaRPr lang="en-US" dirty="0"/>
          </a:p>
          <a:p>
            <a:endParaRPr lang="en-US" dirty="0"/>
          </a:p>
          <a:p>
            <a:r>
              <a:rPr lang="en-US" dirty="0"/>
              <a:t>Primary Developers:  </a:t>
            </a:r>
            <a:r>
              <a:rPr lang="en-US" dirty="0">
                <a:hlinkClick r:id="rId4"/>
              </a:rPr>
              <a:t>@</a:t>
            </a:r>
            <a:r>
              <a:rPr lang="en-US" dirty="0" err="1">
                <a:hlinkClick r:id="rId4"/>
              </a:rPr>
              <a:t>MSH_Dave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@</a:t>
            </a:r>
            <a:r>
              <a:rPr lang="en-US" dirty="0" err="1">
                <a:hlinkClick r:id="rId5"/>
              </a:rPr>
              <a:t>nohwnd</a:t>
            </a:r>
            <a:r>
              <a:rPr lang="en-US" dirty="0"/>
              <a:t> </a:t>
            </a:r>
            <a:r>
              <a:rPr lang="en-US" dirty="0">
                <a:hlinkClick r:id="rId6"/>
              </a:rPr>
              <a:t>@</a:t>
            </a:r>
            <a:r>
              <a:rPr lang="en-US" dirty="0" err="1">
                <a:hlinkClick r:id="rId6"/>
              </a:rPr>
              <a:t>JayKul</a:t>
            </a:r>
            <a:r>
              <a:rPr lang="en-US" dirty="0"/>
              <a:t> </a:t>
            </a:r>
            <a:r>
              <a:rPr lang="en-US" dirty="0">
                <a:hlinkClick r:id="rId7"/>
              </a:rPr>
              <a:t>more</a:t>
            </a:r>
            <a:endParaRPr lang="en-US" dirty="0"/>
          </a:p>
          <a:p>
            <a:endParaRPr lang="en-US" dirty="0">
              <a:hlinkClick r:id="rId8"/>
            </a:endParaRPr>
          </a:p>
          <a:p>
            <a:r>
              <a:rPr lang="en-US" dirty="0">
                <a:hlinkClick r:id="rId8"/>
              </a:rPr>
              <a:t>Issues List</a:t>
            </a:r>
            <a:r>
              <a:rPr lang="en-US" dirty="0"/>
              <a:t>  -&gt; Contribute if you can!</a:t>
            </a:r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F1156A-B67E-4027-8122-8BB915A636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9258" y="4861543"/>
            <a:ext cx="6192114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641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73743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22400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400200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779000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572" y="373743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000" y="1907514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629" y="34002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00" y="4787771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202240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373743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486" y="3400200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474228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358425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458658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2021457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4909800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771" y="505572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429" y="2021457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971" y="4953456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257" y="358425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570" y="505572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570" y="202145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701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286" y="3807714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28" y="3807714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27154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1496257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277057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3874257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26018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1435857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14" y="216657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058" y="331344"/>
            <a:ext cx="512108" cy="7742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753" y="336487"/>
            <a:ext cx="542591" cy="8047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454" y="339349"/>
            <a:ext cx="859611" cy="73158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809" y="277057"/>
            <a:ext cx="1194920" cy="7925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455" y="273695"/>
            <a:ext cx="938865" cy="9388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543" y="342916"/>
            <a:ext cx="408467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75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Pester Book</a:t>
            </a:r>
          </a:p>
        </p:txBody>
      </p:sp>
      <p:pic>
        <p:nvPicPr>
          <p:cNvPr id="1026" name="Picture 2" descr="The Pester Book">
            <a:hlinkClick r:id="rId3"/>
            <a:extLst>
              <a:ext uri="{FF2B5EF4-FFF2-40B4-BE49-F238E27FC236}">
                <a16:creationId xmlns:a16="http://schemas.microsoft.com/office/drawing/2014/main" id="{356CEACA-38F7-4E28-A055-5BA2F89F62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649" y="1257300"/>
            <a:ext cx="3602701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29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the simplest most granular logic of your code.  i.e. A Unit</a:t>
            </a:r>
          </a:p>
          <a:p>
            <a:endParaRPr lang="en-US" dirty="0"/>
          </a:p>
          <a:p>
            <a:r>
              <a:rPr lang="en-US" dirty="0"/>
              <a:t>What is a Unit?</a:t>
            </a:r>
          </a:p>
          <a:p>
            <a:pPr lvl="1"/>
            <a:r>
              <a:rPr lang="en-US" dirty="0"/>
              <a:t>The smallest testable part of an application</a:t>
            </a:r>
          </a:p>
          <a:p>
            <a:pPr lvl="2"/>
            <a:r>
              <a:rPr lang="en-US" dirty="0"/>
              <a:t>Class, Method, Function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Given these inputs I expect my code to execute as such and have this output.</a:t>
            </a:r>
          </a:p>
        </p:txBody>
      </p:sp>
    </p:spTree>
    <p:extLst>
      <p:ext uri="{BB962C8B-B14F-4D97-AF65-F5344CB8AC3E}">
        <p14:creationId xmlns:p14="http://schemas.microsoft.com/office/powerpoint/2010/main" val="2638750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Clarifications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not testing functionality!</a:t>
            </a:r>
          </a:p>
          <a:p>
            <a:endParaRPr lang="en-US" dirty="0"/>
          </a:p>
          <a:p>
            <a:r>
              <a:rPr lang="en-US" dirty="0"/>
              <a:t>Unit testing is not easy (at first)</a:t>
            </a:r>
          </a:p>
          <a:p>
            <a:endParaRPr lang="en-US" dirty="0"/>
          </a:p>
          <a:p>
            <a:r>
              <a:rPr lang="en-US" dirty="0"/>
              <a:t>Some code is hard to test.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269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VS Integration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Integration testing depends on external sources.</a:t>
            </a:r>
          </a:p>
          <a:p>
            <a:endParaRPr lang="en-US" dirty="0"/>
          </a:p>
          <a:p>
            <a:r>
              <a:rPr lang="en-US" dirty="0"/>
              <a:t>Integration testing tests the entire application.</a:t>
            </a:r>
          </a:p>
          <a:p>
            <a:endParaRPr lang="en-US" dirty="0"/>
          </a:p>
          <a:p>
            <a:r>
              <a:rPr lang="en-US" dirty="0"/>
              <a:t>Unit testing tests the logic of the functions, modules, methods.</a:t>
            </a:r>
          </a:p>
          <a:p>
            <a:endParaRPr lang="en-US" dirty="0"/>
          </a:p>
          <a:p>
            <a:r>
              <a:rPr lang="en-US" dirty="0"/>
              <a:t>Have basic Unit testing practices mastered before tackling integration testing.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5575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Custom 4">
      <a:dk1>
        <a:srgbClr val="0C0C0C"/>
      </a:dk1>
      <a:lt1>
        <a:srgbClr val="FFFFFF"/>
      </a:lt1>
      <a:dk2>
        <a:srgbClr val="22661B"/>
      </a:dk2>
      <a:lt2>
        <a:srgbClr val="FB1E29"/>
      </a:lt2>
      <a:accent1>
        <a:srgbClr val="E31B25"/>
      </a:accent1>
      <a:accent2>
        <a:srgbClr val="FFC61F"/>
      </a:accent2>
      <a:accent3>
        <a:srgbClr val="363AD9"/>
      </a:accent3>
      <a:accent4>
        <a:srgbClr val="2FE81C"/>
      </a:accent4>
      <a:accent5>
        <a:srgbClr val="6E2BD7"/>
      </a:accent5>
      <a:accent6>
        <a:srgbClr val="282A79"/>
      </a:accent6>
      <a:hlink>
        <a:srgbClr val="A5A5A5"/>
      </a:hlink>
      <a:folHlink>
        <a:srgbClr val="A5A5A5"/>
      </a:folHlink>
    </a:clrScheme>
    <a:fontScheme name="MMS 2017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DE27F70-5FB5-4B22-8939-08E4A070295B}" vid="{5AA5194F-2D2E-45D5-961F-A9A99EDDF2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D7474EC5F9804A8C0915A0D2B3E72B" ma:contentTypeVersion="6" ma:contentTypeDescription="Create a new document." ma:contentTypeScope="" ma:versionID="1e506071d132a47b68c5589909b09f0e">
  <xsd:schema xmlns:xsd="http://www.w3.org/2001/XMLSchema" xmlns:xs="http://www.w3.org/2001/XMLSchema" xmlns:p="http://schemas.microsoft.com/office/2006/metadata/properties" xmlns:ns2="437d3976-146d-487e-9b32-45ade7cdb3c3" xmlns:ns3="ba924082-f255-4689-bc14-7c311a17681c" targetNamespace="http://schemas.microsoft.com/office/2006/metadata/properties" ma:root="true" ma:fieldsID="d9451a99ae5dfcf301f63b02ef9f83d5" ns2:_="" ns3:_="">
    <xsd:import namespace="437d3976-146d-487e-9b32-45ade7cdb3c3"/>
    <xsd:import namespace="ba924082-f255-4689-bc14-7c311a1768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7d3976-146d-487e-9b32-45ade7cdb3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924082-f255-4689-bc14-7c311a1768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81FD18-C877-47D9-A9C8-9B9EB7A5D4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7d3976-146d-487e-9b32-45ade7cdb3c3"/>
    <ds:schemaRef ds:uri="ba924082-f255-4689-bc14-7c311a1768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FF96CB3-579C-4369-8AB2-D91B353AC245}">
  <ds:schemaRefs>
    <ds:schemaRef ds:uri="http://purl.org/dc/terms/"/>
    <ds:schemaRef ds:uri="http://schemas.microsoft.com/office/infopath/2007/PartnerControls"/>
    <ds:schemaRef ds:uri="http://purl.org/dc/dcmitype/"/>
    <ds:schemaRef ds:uri="http://schemas.microsoft.com/office/2006/documentManagement/types"/>
    <ds:schemaRef ds:uri="437d3976-146d-487e-9b32-45ade7cdb3c3"/>
    <ds:schemaRef ds:uri="http://purl.org/dc/elements/1.1/"/>
    <ds:schemaRef ds:uri="http://schemas.microsoft.com/office/2006/metadata/properties"/>
    <ds:schemaRef ds:uri="ba924082-f255-4689-bc14-7c311a17681c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F9099B0-B9E3-45A6-848D-7EA25626C07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Pester Practically Perfect PowerShell</Template>
  <TotalTime>540</TotalTime>
  <Words>1297</Words>
  <Application>Microsoft Office PowerPoint</Application>
  <PresentationFormat>Widescreen</PresentationFormat>
  <Paragraphs>263</Paragraphs>
  <Slides>51</Slides>
  <Notes>25</Notes>
  <HiddenSlides>18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Calibri</vt:lpstr>
      <vt:lpstr>Consolas</vt:lpstr>
      <vt:lpstr>Courier New</vt:lpstr>
      <vt:lpstr>Segoe UI</vt:lpstr>
      <vt:lpstr>Segoe UI Light</vt:lpstr>
      <vt:lpstr>Segoe UI Semibold</vt:lpstr>
      <vt:lpstr>Wingdings 3</vt:lpstr>
      <vt:lpstr>Slice</vt:lpstr>
      <vt:lpstr>Pester: Practically Perfect PowerShell</vt:lpstr>
      <vt:lpstr>PowerPoint Presentation</vt:lpstr>
      <vt:lpstr>Testing</vt:lpstr>
      <vt:lpstr>PowerShell Foundational Stuff</vt:lpstr>
      <vt:lpstr>Pester Introduction</vt:lpstr>
      <vt:lpstr>The Pester Book</vt:lpstr>
      <vt:lpstr>Unit Testing</vt:lpstr>
      <vt:lpstr>Unit Testing Clarifications</vt:lpstr>
      <vt:lpstr>Unit VS Integration Testing</vt:lpstr>
      <vt:lpstr>Why Unit Test?</vt:lpstr>
      <vt:lpstr>Pester</vt:lpstr>
      <vt:lpstr>PESTER LOVES FUNCTIONS</vt:lpstr>
      <vt:lpstr>Pester Components</vt:lpstr>
      <vt:lpstr>PowerPoint Presentation</vt:lpstr>
      <vt:lpstr>PowerPoint Presentation</vt:lpstr>
      <vt:lpstr>Testing a module?</vt:lpstr>
      <vt:lpstr>PowerPoint Presentation</vt:lpstr>
      <vt:lpstr>More Pester Components</vt:lpstr>
      <vt:lpstr>PowerPoint Presentation</vt:lpstr>
      <vt:lpstr>Parameter Filter</vt:lpstr>
      <vt:lpstr>PowerPoint Presentation</vt:lpstr>
      <vt:lpstr>REMINDER</vt:lpstr>
      <vt:lpstr>PowerPoint Presentation</vt:lpstr>
      <vt:lpstr>Working with .NET methods</vt:lpstr>
      <vt:lpstr>PowerPoint Presentation</vt:lpstr>
      <vt:lpstr>More Pester Components</vt:lpstr>
      <vt:lpstr>PowerPoint Presentation</vt:lpstr>
      <vt:lpstr>PowerPoint Presentation</vt:lpstr>
      <vt:lpstr>Pester Myths</vt:lpstr>
      <vt:lpstr>Designing For Pester</vt:lpstr>
      <vt:lpstr>Tips for Pester</vt:lpstr>
      <vt:lpstr>Presentation</vt:lpstr>
      <vt:lpstr>PowerPoint Presentation</vt:lpstr>
      <vt:lpstr>PowerPoint Presentation</vt:lpstr>
      <vt:lpstr>Section Header</vt:lpstr>
      <vt:lpstr>Title</vt:lpstr>
      <vt:lpstr>Title</vt:lpstr>
      <vt:lpstr>PowerPoint Presentation</vt:lpstr>
      <vt:lpstr>PowerPoint Presentation</vt:lpstr>
      <vt:lpstr>Title</vt:lpstr>
      <vt:lpstr>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Pester: Practically Perfect PowerShell</dc:title>
  <dc:creator>Fred Bainbridge</dc:creator>
  <cp:keywords>No Restrictions</cp:keywords>
  <cp:lastModifiedBy>Fred Bainbridge</cp:lastModifiedBy>
  <cp:revision>27</cp:revision>
  <dcterms:created xsi:type="dcterms:W3CDTF">2019-03-13T01:30:28Z</dcterms:created>
  <dcterms:modified xsi:type="dcterms:W3CDTF">2019-03-20T22:05:35Z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086be151-57ff-4b83-a01c-b22948221ca2</vt:lpwstr>
  </property>
  <property fmtid="{D5CDD505-2E9C-101B-9397-08002B2CF9AE}" pid="3" name="Document Creator">
    <vt:lpwstr/>
  </property>
  <property fmtid="{D5CDD505-2E9C-101B-9397-08002B2CF9AE}" pid="4" name="Document Editor">
    <vt:lpwstr/>
  </property>
  <property fmtid="{D5CDD505-2E9C-101B-9397-08002B2CF9AE}" pid="5" name="Classification">
    <vt:lpwstr>No Restrictions</vt:lpwstr>
  </property>
  <property fmtid="{D5CDD505-2E9C-101B-9397-08002B2CF9AE}" pid="6" name="Sublabels">
    <vt:lpwstr/>
  </property>
  <property fmtid="{D5CDD505-2E9C-101B-9397-08002B2CF9AE}" pid="7" name="ContentTypeId">
    <vt:lpwstr>0x010100CFD7474EC5F9804A8C0915A0D2B3E72B</vt:lpwstr>
  </property>
</Properties>
</file>