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7"/>
  </p:notesMasterIdLst>
  <p:sldIdLst>
    <p:sldId id="256" r:id="rId5"/>
    <p:sldId id="257" r:id="rId6"/>
    <p:sldId id="260" r:id="rId7"/>
    <p:sldId id="281" r:id="rId8"/>
    <p:sldId id="278" r:id="rId9"/>
    <p:sldId id="282" r:id="rId10"/>
    <p:sldId id="283" r:id="rId11"/>
    <p:sldId id="284" r:id="rId12"/>
    <p:sldId id="285" r:id="rId13"/>
    <p:sldId id="289" r:id="rId14"/>
    <p:sldId id="286" r:id="rId15"/>
    <p:sldId id="288" r:id="rId16"/>
    <p:sldId id="309" r:id="rId17"/>
    <p:sldId id="267" r:id="rId18"/>
    <p:sldId id="293" r:id="rId19"/>
    <p:sldId id="307" r:id="rId20"/>
    <p:sldId id="305" r:id="rId21"/>
    <p:sldId id="292" r:id="rId22"/>
    <p:sldId id="308" r:id="rId23"/>
    <p:sldId id="295" r:id="rId24"/>
    <p:sldId id="297" r:id="rId25"/>
    <p:sldId id="310" r:id="rId26"/>
    <p:sldId id="311" r:id="rId27"/>
    <p:sldId id="298" r:id="rId28"/>
    <p:sldId id="299" r:id="rId29"/>
    <p:sldId id="306" r:id="rId30"/>
    <p:sldId id="300" r:id="rId31"/>
    <p:sldId id="301" r:id="rId32"/>
    <p:sldId id="302" r:id="rId33"/>
    <p:sldId id="290" r:id="rId34"/>
    <p:sldId id="303" r:id="rId35"/>
    <p:sldId id="304" r:id="rId36"/>
    <p:sldId id="258" r:id="rId37"/>
    <p:sldId id="259" r:id="rId38"/>
    <p:sldId id="279" r:id="rId39"/>
    <p:sldId id="287" r:id="rId40"/>
    <p:sldId id="280" r:id="rId41"/>
    <p:sldId id="262" r:id="rId42"/>
    <p:sldId id="263" r:id="rId43"/>
    <p:sldId id="264" r:id="rId44"/>
    <p:sldId id="265" r:id="rId45"/>
    <p:sldId id="266" r:id="rId46"/>
    <p:sldId id="291" r:id="rId47"/>
    <p:sldId id="268" r:id="rId48"/>
    <p:sldId id="269" r:id="rId49"/>
    <p:sldId id="270" r:id="rId50"/>
    <p:sldId id="271" r:id="rId51"/>
    <p:sldId id="272" r:id="rId52"/>
    <p:sldId id="273" r:id="rId53"/>
    <p:sldId id="274" r:id="rId54"/>
    <p:sldId id="275" r:id="rId55"/>
    <p:sldId id="276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57"/>
          </p14:sldIdLst>
        </p14:section>
        <p14:section name="Presentation" id="{866A3E68-017F-4F94-A6C6-BFF303BC3121}">
          <p14:sldIdLst>
            <p14:sldId id="260"/>
            <p14:sldId id="281"/>
            <p14:sldId id="278"/>
            <p14:sldId id="282"/>
            <p14:sldId id="283"/>
            <p14:sldId id="284"/>
            <p14:sldId id="285"/>
            <p14:sldId id="289"/>
            <p14:sldId id="286"/>
            <p14:sldId id="288"/>
            <p14:sldId id="309"/>
            <p14:sldId id="267"/>
            <p14:sldId id="293"/>
            <p14:sldId id="307"/>
            <p14:sldId id="305"/>
            <p14:sldId id="292"/>
            <p14:sldId id="308"/>
            <p14:sldId id="295"/>
            <p14:sldId id="297"/>
            <p14:sldId id="310"/>
            <p14:sldId id="311"/>
            <p14:sldId id="298"/>
            <p14:sldId id="299"/>
            <p14:sldId id="306"/>
            <p14:sldId id="300"/>
            <p14:sldId id="301"/>
            <p14:sldId id="302"/>
            <p14:sldId id="290"/>
            <p14:sldId id="303"/>
            <p14:sldId id="304"/>
            <p14:sldId id="258"/>
          </p14:sldIdLst>
        </p14:section>
        <p14:section name="Closing" id="{49CB15AC-FD56-4AAC-8B8A-68CF2CB85A39}">
          <p14:sldIdLst>
            <p14:sldId id="259"/>
            <p14:sldId id="279"/>
          </p14:sldIdLst>
        </p14:section>
        <p14:section name="Example Slides" id="{D40DF97A-9355-449E-B0A8-867351E4EBAE}">
          <p14:sldIdLst>
            <p14:sldId id="287"/>
            <p14:sldId id="280"/>
            <p14:sldId id="262"/>
            <p14:sldId id="263"/>
            <p14:sldId id="264"/>
            <p14:sldId id="265"/>
            <p14:sldId id="266"/>
            <p14:sldId id="291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4158F-473E-49B9-8CB7-F7D75D7635D0}" v="1550" dt="2019-03-13T11:01:44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158" autoAdjust="0"/>
  </p:normalViewPr>
  <p:slideViewPr>
    <p:cSldViewPr snapToGrid="0">
      <p:cViewPr varScale="1">
        <p:scale>
          <a:sx n="95" d="100"/>
          <a:sy n="95" d="100"/>
        </p:scale>
        <p:origin x="11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expectations / level setting stuff.  I promise we will get to the code soon….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13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59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stringCombiner</a:t>
            </a:r>
            <a:r>
              <a:rPr lang="en-US" dirty="0"/>
              <a:t> was a smashing success.  As happens with any automation effort, once you have shown some success people are screaming for more! Now people are asking for a way to uniquely sort any objects!  You quickly decide that if you need to handle dynamic inputs (parameters) you need a function.  What are the possible tests cases now?  Hang on I forgot a few test cases…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57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things that happen in a module that stay in the module.  Pester has a way to scope that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9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ConvertTo-DuplicateSortedList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29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1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/>
              <a:t>our module.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43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64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Gonna</a:t>
            </a:r>
            <a:r>
              <a:rPr lang="en-US" dirty="0"/>
              <a:t> kick off pester topic with this </a:t>
            </a:r>
            <a:r>
              <a:rPr lang="en-US" dirty="0" err="1"/>
              <a:t>tid</a:t>
            </a:r>
            <a:r>
              <a:rPr lang="en-US" dirty="0"/>
              <a:t> bit. Pester loves functions.  Testing functions is way easier than testing non-functions.  More granular, more loosely coupled, easier to maintain, easy to refactor a billion times easier to test.</a:t>
            </a:r>
          </a:p>
          <a:p>
            <a:r>
              <a:rPr lang="en-US" dirty="0"/>
              <a:t>Get used to </a:t>
            </a:r>
            <a:r>
              <a:rPr lang="en-US"/>
              <a:t>writing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80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/>
              <a:t>our module.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00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64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continue to grow and mature as a developer you want your base or foundation to be strong.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98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32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version of Pester in windows 10 does not have New-</a:t>
            </a:r>
            <a:r>
              <a:rPr lang="en-US" dirty="0" err="1"/>
              <a:t>MockObject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53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the heck happens if a property you are trying to search for doesn’t exist?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57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63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7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3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get a contribution accepted you will likely get code delivered in a windows 10 release.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9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continue to grow and mature as a developer you want your base or foundation to be strong.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58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9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17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26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Gonna</a:t>
            </a:r>
            <a:r>
              <a:rPr lang="en-US" dirty="0"/>
              <a:t> kick off pester topic with this </a:t>
            </a:r>
            <a:r>
              <a:rPr lang="en-US" dirty="0" err="1"/>
              <a:t>tid</a:t>
            </a:r>
            <a:r>
              <a:rPr lang="en-US" dirty="0"/>
              <a:t> bit. Pester loves functions.  Testing functions is way easier than testing non-functions.  More granular, more loosely coupled, easier to maintain, easy to refactor a billion times easier to test.</a:t>
            </a:r>
          </a:p>
          <a:p>
            <a:r>
              <a:rPr lang="en-US" dirty="0"/>
              <a:t>Get used to </a:t>
            </a:r>
            <a:r>
              <a:rPr lang="en-US"/>
              <a:t>writing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5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mnscug.or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26" Type="http://schemas.openxmlformats.org/officeDocument/2006/relationships/image" Target="../media/image94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5" Type="http://schemas.openxmlformats.org/officeDocument/2006/relationships/image" Target="../media/image93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24" Type="http://schemas.openxmlformats.org/officeDocument/2006/relationships/image" Target="../media/image92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28" Type="http://schemas.openxmlformats.org/officeDocument/2006/relationships/image" Target="../media/image96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Relationship Id="rId27" Type="http://schemas.openxmlformats.org/officeDocument/2006/relationships/image" Target="../media/image9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3" Type="http://schemas.openxmlformats.org/officeDocument/2006/relationships/image" Target="../media/image98.png"/><Relationship Id="rId21" Type="http://schemas.openxmlformats.org/officeDocument/2006/relationships/image" Target="../media/image116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5" Type="http://schemas.openxmlformats.org/officeDocument/2006/relationships/image" Target="../media/image120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24" Type="http://schemas.openxmlformats.org/officeDocument/2006/relationships/image" Target="../media/image119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28" Type="http://schemas.openxmlformats.org/officeDocument/2006/relationships/image" Target="../media/image123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26" Type="http://schemas.openxmlformats.org/officeDocument/2006/relationships/image" Target="../media/image148.png"/><Relationship Id="rId3" Type="http://schemas.openxmlformats.org/officeDocument/2006/relationships/image" Target="../media/image125.png"/><Relationship Id="rId21" Type="http://schemas.openxmlformats.org/officeDocument/2006/relationships/image" Target="../media/image143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5" Type="http://schemas.openxmlformats.org/officeDocument/2006/relationships/image" Target="../media/image147.png"/><Relationship Id="rId2" Type="http://schemas.openxmlformats.org/officeDocument/2006/relationships/image" Target="../media/image124.png"/><Relationship Id="rId16" Type="http://schemas.openxmlformats.org/officeDocument/2006/relationships/image" Target="../media/image138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24" Type="http://schemas.openxmlformats.org/officeDocument/2006/relationships/image" Target="../media/image146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23" Type="http://schemas.openxmlformats.org/officeDocument/2006/relationships/image" Target="../media/image145.png"/><Relationship Id="rId28" Type="http://schemas.openxmlformats.org/officeDocument/2006/relationships/image" Target="../media/image150.png"/><Relationship Id="rId10" Type="http://schemas.openxmlformats.org/officeDocument/2006/relationships/image" Target="../media/image132.png"/><Relationship Id="rId19" Type="http://schemas.openxmlformats.org/officeDocument/2006/relationships/image" Target="../media/image141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Relationship Id="rId22" Type="http://schemas.openxmlformats.org/officeDocument/2006/relationships/image" Target="../media/image144.png"/><Relationship Id="rId27" Type="http://schemas.openxmlformats.org/officeDocument/2006/relationships/image" Target="../media/image14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26" Type="http://schemas.openxmlformats.org/officeDocument/2006/relationships/image" Target="../media/image175.png"/><Relationship Id="rId3" Type="http://schemas.openxmlformats.org/officeDocument/2006/relationships/image" Target="../media/image152.png"/><Relationship Id="rId21" Type="http://schemas.openxmlformats.org/officeDocument/2006/relationships/image" Target="../media/image170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5" Type="http://schemas.openxmlformats.org/officeDocument/2006/relationships/image" Target="../media/image174.png"/><Relationship Id="rId2" Type="http://schemas.openxmlformats.org/officeDocument/2006/relationships/image" Target="../media/image151.png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24" Type="http://schemas.openxmlformats.org/officeDocument/2006/relationships/image" Target="../media/image173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23" Type="http://schemas.openxmlformats.org/officeDocument/2006/relationships/image" Target="../media/image172.png"/><Relationship Id="rId28" Type="http://schemas.openxmlformats.org/officeDocument/2006/relationships/image" Target="../media/image177.png"/><Relationship Id="rId10" Type="http://schemas.openxmlformats.org/officeDocument/2006/relationships/image" Target="../media/image159.png"/><Relationship Id="rId19" Type="http://schemas.openxmlformats.org/officeDocument/2006/relationships/image" Target="../media/image168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Relationship Id="rId22" Type="http://schemas.openxmlformats.org/officeDocument/2006/relationships/image" Target="../media/image171.png"/><Relationship Id="rId27" Type="http://schemas.openxmlformats.org/officeDocument/2006/relationships/image" Target="../media/image17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ester/Pester/issues" TargetMode="External"/><Relationship Id="rId3" Type="http://schemas.openxmlformats.org/officeDocument/2006/relationships/hyperlink" Target="https://github.com/pester/Pester" TargetMode="External"/><Relationship Id="rId7" Type="http://schemas.openxmlformats.org/officeDocument/2006/relationships/hyperlink" Target="https://github.com/pester/Pester/graphs/contributo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Jaykul" TargetMode="External"/><Relationship Id="rId5" Type="http://schemas.openxmlformats.org/officeDocument/2006/relationships/hyperlink" Target="https://twitter.com/nohwnd" TargetMode="External"/><Relationship Id="rId4" Type="http://schemas.openxmlformats.org/officeDocument/2006/relationships/hyperlink" Target="https://twitter.com/MSH_Dave" TargetMode="External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89.png"/><Relationship Id="rId18" Type="http://schemas.openxmlformats.org/officeDocument/2006/relationships/image" Target="../media/image194.png"/><Relationship Id="rId26" Type="http://schemas.openxmlformats.org/officeDocument/2006/relationships/image" Target="../media/image202.png"/><Relationship Id="rId3" Type="http://schemas.openxmlformats.org/officeDocument/2006/relationships/image" Target="../media/image179.png"/><Relationship Id="rId21" Type="http://schemas.openxmlformats.org/officeDocument/2006/relationships/image" Target="../media/image197.png"/><Relationship Id="rId7" Type="http://schemas.openxmlformats.org/officeDocument/2006/relationships/image" Target="../media/image183.png"/><Relationship Id="rId12" Type="http://schemas.openxmlformats.org/officeDocument/2006/relationships/image" Target="../media/image188.png"/><Relationship Id="rId17" Type="http://schemas.openxmlformats.org/officeDocument/2006/relationships/image" Target="../media/image193.png"/><Relationship Id="rId25" Type="http://schemas.openxmlformats.org/officeDocument/2006/relationships/image" Target="../media/image201.png"/><Relationship Id="rId2" Type="http://schemas.openxmlformats.org/officeDocument/2006/relationships/image" Target="../media/image178.png"/><Relationship Id="rId16" Type="http://schemas.openxmlformats.org/officeDocument/2006/relationships/image" Target="../media/image192.png"/><Relationship Id="rId20" Type="http://schemas.openxmlformats.org/officeDocument/2006/relationships/image" Target="../media/image1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11" Type="http://schemas.openxmlformats.org/officeDocument/2006/relationships/image" Target="../media/image187.png"/><Relationship Id="rId24" Type="http://schemas.openxmlformats.org/officeDocument/2006/relationships/image" Target="../media/image200.png"/><Relationship Id="rId5" Type="http://schemas.openxmlformats.org/officeDocument/2006/relationships/image" Target="../media/image181.png"/><Relationship Id="rId15" Type="http://schemas.openxmlformats.org/officeDocument/2006/relationships/image" Target="../media/image191.png"/><Relationship Id="rId23" Type="http://schemas.openxmlformats.org/officeDocument/2006/relationships/image" Target="../media/image199.png"/><Relationship Id="rId28" Type="http://schemas.openxmlformats.org/officeDocument/2006/relationships/image" Target="../media/image204.png"/><Relationship Id="rId10" Type="http://schemas.openxmlformats.org/officeDocument/2006/relationships/image" Target="../media/image186.png"/><Relationship Id="rId19" Type="http://schemas.openxmlformats.org/officeDocument/2006/relationships/image" Target="../media/image195.png"/><Relationship Id="rId4" Type="http://schemas.openxmlformats.org/officeDocument/2006/relationships/image" Target="../media/image180.png"/><Relationship Id="rId9" Type="http://schemas.openxmlformats.org/officeDocument/2006/relationships/image" Target="../media/image185.png"/><Relationship Id="rId14" Type="http://schemas.openxmlformats.org/officeDocument/2006/relationships/image" Target="../media/image190.png"/><Relationship Id="rId22" Type="http://schemas.openxmlformats.org/officeDocument/2006/relationships/image" Target="../media/image198.png"/><Relationship Id="rId27" Type="http://schemas.openxmlformats.org/officeDocument/2006/relationships/image" Target="../media/image20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216.png"/><Relationship Id="rId18" Type="http://schemas.openxmlformats.org/officeDocument/2006/relationships/image" Target="../media/image221.png"/><Relationship Id="rId3" Type="http://schemas.openxmlformats.org/officeDocument/2006/relationships/image" Target="../media/image206.png"/><Relationship Id="rId21" Type="http://schemas.openxmlformats.org/officeDocument/2006/relationships/image" Target="../media/image224.png"/><Relationship Id="rId7" Type="http://schemas.openxmlformats.org/officeDocument/2006/relationships/image" Target="../media/image210.png"/><Relationship Id="rId12" Type="http://schemas.openxmlformats.org/officeDocument/2006/relationships/image" Target="../media/image215.png"/><Relationship Id="rId17" Type="http://schemas.openxmlformats.org/officeDocument/2006/relationships/image" Target="../media/image220.png"/><Relationship Id="rId2" Type="http://schemas.openxmlformats.org/officeDocument/2006/relationships/image" Target="../media/image205.png"/><Relationship Id="rId16" Type="http://schemas.openxmlformats.org/officeDocument/2006/relationships/image" Target="../media/image219.png"/><Relationship Id="rId20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9.png"/><Relationship Id="rId11" Type="http://schemas.openxmlformats.org/officeDocument/2006/relationships/image" Target="../media/image214.png"/><Relationship Id="rId5" Type="http://schemas.openxmlformats.org/officeDocument/2006/relationships/image" Target="../media/image208.png"/><Relationship Id="rId15" Type="http://schemas.openxmlformats.org/officeDocument/2006/relationships/image" Target="../media/image218.png"/><Relationship Id="rId23" Type="http://schemas.openxmlformats.org/officeDocument/2006/relationships/image" Target="../media/image226.png"/><Relationship Id="rId10" Type="http://schemas.openxmlformats.org/officeDocument/2006/relationships/image" Target="../media/image213.png"/><Relationship Id="rId19" Type="http://schemas.openxmlformats.org/officeDocument/2006/relationships/image" Target="../media/image222.png"/><Relationship Id="rId4" Type="http://schemas.openxmlformats.org/officeDocument/2006/relationships/image" Target="../media/image207.png"/><Relationship Id="rId9" Type="http://schemas.openxmlformats.org/officeDocument/2006/relationships/image" Target="../media/image212.png"/><Relationship Id="rId14" Type="http://schemas.openxmlformats.org/officeDocument/2006/relationships/image" Target="../media/image217.png"/><Relationship Id="rId22" Type="http://schemas.openxmlformats.org/officeDocument/2006/relationships/image" Target="../media/image22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13" Type="http://schemas.openxmlformats.org/officeDocument/2006/relationships/image" Target="../media/image238.png"/><Relationship Id="rId3" Type="http://schemas.openxmlformats.org/officeDocument/2006/relationships/image" Target="../media/image228.png"/><Relationship Id="rId7" Type="http://schemas.openxmlformats.org/officeDocument/2006/relationships/image" Target="../media/image232.png"/><Relationship Id="rId12" Type="http://schemas.openxmlformats.org/officeDocument/2006/relationships/image" Target="../media/image237.png"/><Relationship Id="rId2" Type="http://schemas.openxmlformats.org/officeDocument/2006/relationships/image" Target="../media/image227.png"/><Relationship Id="rId16" Type="http://schemas.openxmlformats.org/officeDocument/2006/relationships/image" Target="../media/image2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1.png"/><Relationship Id="rId11" Type="http://schemas.openxmlformats.org/officeDocument/2006/relationships/image" Target="../media/image236.png"/><Relationship Id="rId5" Type="http://schemas.openxmlformats.org/officeDocument/2006/relationships/image" Target="../media/image230.png"/><Relationship Id="rId15" Type="http://schemas.openxmlformats.org/officeDocument/2006/relationships/image" Target="../media/image240.png"/><Relationship Id="rId10" Type="http://schemas.openxmlformats.org/officeDocument/2006/relationships/image" Target="../media/image235.png"/><Relationship Id="rId4" Type="http://schemas.openxmlformats.org/officeDocument/2006/relationships/image" Target="../media/image229.png"/><Relationship Id="rId9" Type="http://schemas.openxmlformats.org/officeDocument/2006/relationships/image" Target="../media/image234.png"/><Relationship Id="rId14" Type="http://schemas.openxmlformats.org/officeDocument/2006/relationships/image" Target="../media/image2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pesterboo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Pester:</a:t>
            </a:r>
            <a:br>
              <a:rPr lang="en-US" dirty="0"/>
            </a:br>
            <a:r>
              <a:rPr lang="en-US" dirty="0"/>
              <a:t>Practically Perfect PowerShell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Fred Bainbridge</a:t>
            </a:r>
          </a:p>
          <a:p>
            <a:r>
              <a:rPr lang="en-US" dirty="0"/>
              <a:t>fredbainbridge.com</a:t>
            </a:r>
          </a:p>
          <a:p>
            <a:r>
              <a:rPr lang="en-US" dirty="0"/>
              <a:t>Automation Engineer</a:t>
            </a:r>
          </a:p>
          <a:p>
            <a:r>
              <a:rPr lang="en-US" dirty="0"/>
              <a:t>Wells Fargo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Presenter #2</a:t>
            </a:r>
          </a:p>
          <a:p>
            <a:r>
              <a:rPr lang="en-US" dirty="0"/>
              <a:t>Blog, e-mail address, title</a:t>
            </a:r>
          </a:p>
          <a:p>
            <a:r>
              <a:rPr lang="en-US" dirty="0"/>
              <a:t>Company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find bugs in your code.</a:t>
            </a:r>
          </a:p>
          <a:p>
            <a:r>
              <a:rPr lang="en-US" dirty="0"/>
              <a:t>It is the only way to self peer review your code.</a:t>
            </a:r>
          </a:p>
          <a:p>
            <a:r>
              <a:rPr lang="en-US" dirty="0"/>
              <a:t>It separates you from the pack.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8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part with all the demos.</a:t>
            </a:r>
          </a:p>
        </p:txBody>
      </p:sp>
    </p:spTree>
    <p:extLst>
      <p:ext uri="{BB962C8B-B14F-4D97-AF65-F5344CB8AC3E}">
        <p14:creationId xmlns:p14="http://schemas.microsoft.com/office/powerpoint/2010/main" val="175995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LOVES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0" dirty="0"/>
              <a:t>PESTER </a:t>
            </a:r>
          </a:p>
          <a:p>
            <a:pPr marL="0" indent="0">
              <a:buNone/>
            </a:pPr>
            <a:r>
              <a:rPr lang="en-US" sz="8000" dirty="0"/>
              <a:t>LOVES </a:t>
            </a:r>
          </a:p>
          <a:p>
            <a:pPr marL="0" indent="0">
              <a:buNone/>
            </a:pPr>
            <a:r>
              <a:rPr lang="en-US" sz="8000" dirty="0"/>
              <a:t>FUNCTIONS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3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</a:t>
            </a:r>
          </a:p>
          <a:p>
            <a:pPr lvl="1"/>
            <a:r>
              <a:rPr lang="en-US" dirty="0"/>
              <a:t>Each Pester starts with a Describe block</a:t>
            </a:r>
          </a:p>
          <a:p>
            <a:pPr lvl="1"/>
            <a:endParaRPr lang="en-US" dirty="0"/>
          </a:p>
          <a:p>
            <a:r>
              <a:rPr lang="en-US" dirty="0"/>
              <a:t>Context</a:t>
            </a:r>
          </a:p>
          <a:p>
            <a:pPr lvl="1"/>
            <a:r>
              <a:rPr lang="en-US" dirty="0"/>
              <a:t>Logical grouping of It blocks.</a:t>
            </a:r>
          </a:p>
          <a:p>
            <a:r>
              <a:rPr lang="en-US" dirty="0"/>
              <a:t>It</a:t>
            </a:r>
          </a:p>
          <a:p>
            <a:pPr lvl="1"/>
            <a:r>
              <a:rPr lang="en-US" dirty="0"/>
              <a:t>Validates the results of tests</a:t>
            </a:r>
          </a:p>
          <a:p>
            <a:pPr lvl="1"/>
            <a:endParaRPr lang="en-US" dirty="0"/>
          </a:p>
          <a:p>
            <a:r>
              <a:rPr lang="en-US" dirty="0"/>
              <a:t>Should</a:t>
            </a:r>
          </a:p>
          <a:p>
            <a:pPr lvl="1"/>
            <a:r>
              <a:rPr lang="en-US" dirty="0"/>
              <a:t>Assertion of something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6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Script and Test</a:t>
            </a:r>
          </a:p>
          <a:p>
            <a:r>
              <a:rPr lang="en-US" sz="1900" dirty="0"/>
              <a:t>demo1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Context</a:t>
            </a:r>
          </a:p>
          <a:p>
            <a:r>
              <a:rPr lang="en-US" sz="2200" dirty="0"/>
              <a:t>demo2 and demo3</a:t>
            </a:r>
          </a:p>
        </p:txBody>
      </p:sp>
    </p:spTree>
    <p:extLst>
      <p:ext uri="{BB962C8B-B14F-4D97-AF65-F5344CB8AC3E}">
        <p14:creationId xmlns:p14="http://schemas.microsoft.com/office/powerpoint/2010/main" val="1975919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module?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InModuleScope</a:t>
            </a:r>
            <a:endParaRPr lang="en-US" dirty="0"/>
          </a:p>
          <a:p>
            <a:pPr lvl="1"/>
            <a:r>
              <a:rPr lang="en-US" dirty="0"/>
              <a:t>Allows testing of internal (non-exported) code of a script module.</a:t>
            </a:r>
          </a:p>
          <a:p>
            <a:pPr lvl="2"/>
            <a:r>
              <a:rPr lang="en-US" dirty="0"/>
              <a:t>Functions, variables, aliases.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78243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2970444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</a:t>
            </a:r>
          </a:p>
          <a:p>
            <a:pPr lvl="1"/>
            <a:r>
              <a:rPr lang="en-US" dirty="0"/>
              <a:t>Replacement for existing commands.</a:t>
            </a:r>
          </a:p>
          <a:p>
            <a:pPr lvl="1"/>
            <a:r>
              <a:rPr lang="en-US" dirty="0"/>
              <a:t>No interaction with the environment.</a:t>
            </a:r>
          </a:p>
          <a:p>
            <a:pPr lvl="1"/>
            <a:endParaRPr lang="en-US" dirty="0"/>
          </a:p>
          <a:p>
            <a:r>
              <a:rPr lang="en-US" dirty="0"/>
              <a:t>Assertion</a:t>
            </a:r>
          </a:p>
          <a:p>
            <a:pPr lvl="1"/>
            <a:r>
              <a:rPr lang="en-US" dirty="0"/>
              <a:t>Ensure things did or did not happen.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Mocks and Assertions</a:t>
            </a:r>
          </a:p>
        </p:txBody>
      </p:sp>
    </p:spTree>
    <p:extLst>
      <p:ext uri="{BB962C8B-B14F-4D97-AF65-F5344CB8AC3E}">
        <p14:creationId xmlns:p14="http://schemas.microsoft.com/office/powerpoint/2010/main" val="336577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Twitter Handle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Awards, accomplishments, etc.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Favorite something; e.g., food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FredBainbridge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Microsoft MVP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20 years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Beer and Baseball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Presenter Name 2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Fred Bainbridge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a specific Mock is called</a:t>
            </a:r>
          </a:p>
          <a:p>
            <a:pPr lvl="1"/>
            <a:endParaRPr lang="en-US" dirty="0"/>
          </a:p>
          <a:p>
            <a:r>
              <a:rPr lang="en-US" dirty="0"/>
              <a:t>You can add a parameter filter to a mock or an assertion.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5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ParameterFilter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31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0" dirty="0"/>
              <a:t>PESTER </a:t>
            </a:r>
          </a:p>
          <a:p>
            <a:pPr marL="0" indent="0">
              <a:buNone/>
            </a:pPr>
            <a:r>
              <a:rPr lang="en-US" sz="8000" dirty="0"/>
              <a:t>LOVES </a:t>
            </a:r>
          </a:p>
          <a:p>
            <a:pPr marL="0" indent="0">
              <a:buNone/>
            </a:pPr>
            <a:r>
              <a:rPr lang="en-US" sz="8000" dirty="0"/>
              <a:t>FUNCTIONS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1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Designing Testable Code</a:t>
            </a:r>
          </a:p>
        </p:txBody>
      </p:sp>
    </p:spTree>
    <p:extLst>
      <p:ext uri="{BB962C8B-B14F-4D97-AF65-F5344CB8AC3E}">
        <p14:creationId xmlns:p14="http://schemas.microsoft.com/office/powerpoint/2010/main" val="42967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.NET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cannot mock .NET methods.  </a:t>
            </a:r>
          </a:p>
          <a:p>
            <a:pPr lvl="1"/>
            <a:r>
              <a:rPr lang="en-US" dirty="0"/>
              <a:t>Be prepared.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3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 Methods</a:t>
            </a:r>
          </a:p>
        </p:txBody>
      </p:sp>
    </p:spTree>
    <p:extLst>
      <p:ext uri="{BB962C8B-B14F-4D97-AF65-F5344CB8AC3E}">
        <p14:creationId xmlns:p14="http://schemas.microsoft.com/office/powerpoint/2010/main" val="2687243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New-</a:t>
            </a:r>
            <a:r>
              <a:rPr lang="en-US" dirty="0" err="1"/>
              <a:t>MockObject</a:t>
            </a:r>
            <a:endParaRPr lang="en-US" dirty="0"/>
          </a:p>
          <a:p>
            <a:pPr lvl="1"/>
            <a:r>
              <a:rPr lang="en-US" dirty="0"/>
              <a:t>This can create “real” objects of whatever type you need.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Super useful when needing to return something from a mocked function.</a:t>
            </a:r>
          </a:p>
          <a:p>
            <a:endParaRPr lang="en-US" dirty="0"/>
          </a:p>
          <a:p>
            <a:r>
              <a:rPr lang="en-US" dirty="0" err="1"/>
              <a:t>TestCases</a:t>
            </a:r>
            <a:endParaRPr lang="en-US" dirty="0"/>
          </a:p>
          <a:p>
            <a:pPr lvl="1"/>
            <a:r>
              <a:rPr lang="en-US" dirty="0"/>
              <a:t>Pass in an array of parameter to an It block to test multiple “like” scenarios.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42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Complex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can create mock objects for you with New-</a:t>
            </a:r>
            <a:r>
              <a:rPr lang="en-US" dirty="0" err="1"/>
              <a:t>MockObject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need a modern version of pester for this.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54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New-</a:t>
            </a:r>
            <a:r>
              <a:rPr lang="en-US" dirty="0" err="1"/>
              <a:t>MockObject</a:t>
            </a:r>
            <a:endParaRPr lang="en-US" dirty="0"/>
          </a:p>
          <a:p>
            <a:r>
              <a:rPr lang="en-US" dirty="0"/>
              <a:t>demo3</a:t>
            </a:r>
          </a:p>
        </p:txBody>
      </p:sp>
    </p:spTree>
    <p:extLst>
      <p:ext uri="{BB962C8B-B14F-4D97-AF65-F5344CB8AC3E}">
        <p14:creationId xmlns:p14="http://schemas.microsoft.com/office/powerpoint/2010/main" val="2846661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105321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Foundational stuff and testing definitions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Myths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is not for single developers.</a:t>
            </a:r>
          </a:p>
          <a:p>
            <a:r>
              <a:rPr lang="en-US" dirty="0"/>
              <a:t>It is only for modules.</a:t>
            </a:r>
          </a:p>
          <a:p>
            <a:r>
              <a:rPr lang="en-US" dirty="0"/>
              <a:t>Somethings are not testable.</a:t>
            </a:r>
          </a:p>
          <a:p>
            <a:r>
              <a:rPr lang="en-US" dirty="0"/>
              <a:t>I don’t have the time. Or it is not worth the time.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85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Pester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works best with Functions</a:t>
            </a:r>
          </a:p>
          <a:p>
            <a:endParaRPr lang="en-US" dirty="0"/>
          </a:p>
          <a:p>
            <a:r>
              <a:rPr lang="en-US" dirty="0"/>
              <a:t>Functions should write to the pipeline.</a:t>
            </a:r>
          </a:p>
          <a:p>
            <a:pPr lvl="1"/>
            <a:r>
              <a:rPr lang="en-US" dirty="0"/>
              <a:t>Not write-host</a:t>
            </a:r>
          </a:p>
          <a:p>
            <a:endParaRPr lang="en-US" dirty="0"/>
          </a:p>
          <a:p>
            <a:r>
              <a:rPr lang="en-US" dirty="0"/>
              <a:t>Wrap your .NET Calls</a:t>
            </a:r>
          </a:p>
          <a:p>
            <a:endParaRPr lang="en-US" dirty="0"/>
          </a:p>
          <a:p>
            <a:r>
              <a:rPr lang="en-US" dirty="0"/>
              <a:t>Loosely coupled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6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Pester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your tests first.  (TDD)</a:t>
            </a:r>
          </a:p>
          <a:p>
            <a:endParaRPr lang="en-US" dirty="0"/>
          </a:p>
          <a:p>
            <a:r>
              <a:rPr lang="en-US" dirty="0"/>
              <a:t>Test output</a:t>
            </a:r>
          </a:p>
          <a:p>
            <a:endParaRPr lang="en-US" dirty="0"/>
          </a:p>
          <a:p>
            <a:r>
              <a:rPr lang="en-US" dirty="0"/>
              <a:t>Automate when possible</a:t>
            </a:r>
          </a:p>
          <a:p>
            <a:endParaRPr lang="en-US" dirty="0"/>
          </a:p>
          <a:p>
            <a:r>
              <a:rPr lang="en-US" dirty="0"/>
              <a:t>Test negative assertions</a:t>
            </a:r>
          </a:p>
          <a:p>
            <a:pPr lvl="1"/>
            <a:r>
              <a:rPr lang="en-US" dirty="0"/>
              <a:t>Should Not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68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placeholder slide. Please use the example slides in the “Example Slides” Section.</a:t>
            </a:r>
          </a:p>
          <a:p>
            <a:r>
              <a:rPr lang="en-US" dirty="0"/>
              <a:t>Questions? </a:t>
            </a:r>
            <a:r>
              <a:rPr lang="en-US" dirty="0">
                <a:hlinkClick r:id="rId2"/>
              </a:rPr>
              <a:t>info@mnscug.org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10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04223"/>
            <a:ext cx="10058400" cy="37309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048" y="6309360"/>
            <a:ext cx="15087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27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3568117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70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Foundational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  <a:p>
            <a:pPr lvl="1"/>
            <a:r>
              <a:rPr lang="en-US" dirty="0"/>
              <a:t>Git</a:t>
            </a:r>
          </a:p>
          <a:p>
            <a:endParaRPr lang="en-US" dirty="0"/>
          </a:p>
          <a:p>
            <a:r>
              <a:rPr lang="en-US" dirty="0"/>
              <a:t>Loosely Coupled Code</a:t>
            </a:r>
          </a:p>
          <a:p>
            <a:pPr lvl="1"/>
            <a:r>
              <a:rPr lang="en-US" dirty="0"/>
              <a:t>Modules</a:t>
            </a:r>
          </a:p>
          <a:p>
            <a:endParaRPr lang="en-US" dirty="0"/>
          </a:p>
          <a:p>
            <a:r>
              <a:rPr lang="en-US" dirty="0"/>
              <a:t>Proper Tooling</a:t>
            </a:r>
          </a:p>
          <a:p>
            <a:pPr lvl="1"/>
            <a:r>
              <a:rPr lang="en-US" dirty="0"/>
              <a:t>VS Code</a:t>
            </a:r>
          </a:p>
          <a:p>
            <a:endParaRPr lang="en-US" dirty="0"/>
          </a:p>
          <a:p>
            <a:r>
              <a:rPr lang="en-US" dirty="0"/>
              <a:t>Unit Testing (What we are doing here)</a:t>
            </a:r>
          </a:p>
          <a:p>
            <a:pPr lvl="1"/>
            <a:r>
              <a:rPr lang="en-US" dirty="0"/>
              <a:t>Pester</a:t>
            </a:r>
          </a:p>
        </p:txBody>
      </p:sp>
    </p:spTree>
    <p:extLst>
      <p:ext uri="{BB962C8B-B14F-4D97-AF65-F5344CB8AC3E}">
        <p14:creationId xmlns:p14="http://schemas.microsoft.com/office/powerpoint/2010/main" val="3293315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720356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is the ubiquitous test and mock framework for PowerShell.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https://github.com/pester/Pester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Primary Developers: 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MSH_Dave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nohwnd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JayKul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more</a:t>
            </a:r>
            <a:endParaRPr lang="en-US" dirty="0"/>
          </a:p>
          <a:p>
            <a:endParaRPr lang="en-US" dirty="0">
              <a:hlinkClick r:id="rId8"/>
            </a:endParaRPr>
          </a:p>
          <a:p>
            <a:r>
              <a:rPr lang="en-US" dirty="0">
                <a:hlinkClick r:id="rId8"/>
              </a:rPr>
              <a:t>Issues List</a:t>
            </a:r>
            <a:r>
              <a:rPr lang="en-US" dirty="0"/>
              <a:t>  -&gt; Contribute if you can!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1156A-B67E-4027-8122-8BB915A636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258" y="4861543"/>
            <a:ext cx="6192114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Pester Book</a:t>
            </a:r>
          </a:p>
        </p:txBody>
      </p:sp>
      <p:pic>
        <p:nvPicPr>
          <p:cNvPr id="1026" name="Picture 2" descr="The Pester Book">
            <a:hlinkClick r:id="rId3"/>
            <a:extLst>
              <a:ext uri="{FF2B5EF4-FFF2-40B4-BE49-F238E27FC236}">
                <a16:creationId xmlns:a16="http://schemas.microsoft.com/office/drawing/2014/main" id="{356CEACA-38F7-4E28-A055-5BA2F89F62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649" y="1257300"/>
            <a:ext cx="3602701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2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the simplest most granular logic of your code.  i.e. A Unit</a:t>
            </a:r>
          </a:p>
          <a:p>
            <a:endParaRPr lang="en-US" dirty="0"/>
          </a:p>
          <a:p>
            <a:r>
              <a:rPr lang="en-US" dirty="0"/>
              <a:t>What is a Unit?</a:t>
            </a:r>
          </a:p>
          <a:p>
            <a:pPr lvl="1"/>
            <a:r>
              <a:rPr lang="en-US" dirty="0"/>
              <a:t>The smallest testable part of an application</a:t>
            </a:r>
          </a:p>
          <a:p>
            <a:pPr lvl="2"/>
            <a:r>
              <a:rPr lang="en-US" dirty="0"/>
              <a:t>Class, Method, Function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Given these inputs I expect my code to execute as such and have this output.</a:t>
            </a:r>
          </a:p>
        </p:txBody>
      </p:sp>
    </p:spTree>
    <p:extLst>
      <p:ext uri="{BB962C8B-B14F-4D97-AF65-F5344CB8AC3E}">
        <p14:creationId xmlns:p14="http://schemas.microsoft.com/office/powerpoint/2010/main" val="263875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Clarifications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testing functionality!</a:t>
            </a:r>
          </a:p>
          <a:p>
            <a:endParaRPr lang="en-US" dirty="0"/>
          </a:p>
          <a:p>
            <a:r>
              <a:rPr lang="en-US" dirty="0"/>
              <a:t>Unit testing is not easy (at first)</a:t>
            </a:r>
          </a:p>
          <a:p>
            <a:endParaRPr lang="en-US" dirty="0"/>
          </a:p>
          <a:p>
            <a:r>
              <a:rPr lang="en-US" dirty="0"/>
              <a:t>Some code is hard to test.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6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VS 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testing depends on external sources.</a:t>
            </a:r>
          </a:p>
          <a:p>
            <a:endParaRPr lang="en-US" dirty="0"/>
          </a:p>
          <a:p>
            <a:r>
              <a:rPr lang="en-US" dirty="0"/>
              <a:t>Integration testing tests the entire application.</a:t>
            </a:r>
          </a:p>
          <a:p>
            <a:endParaRPr lang="en-US" dirty="0"/>
          </a:p>
          <a:p>
            <a:r>
              <a:rPr lang="en-US" dirty="0"/>
              <a:t>Unit testing tests the logic of the functions, modules, methods.</a:t>
            </a:r>
          </a:p>
          <a:p>
            <a:endParaRPr lang="en-US" dirty="0"/>
          </a:p>
          <a:p>
            <a:r>
              <a:rPr lang="en-US" dirty="0"/>
              <a:t>Have basic Unit testing practices mastered before tackling integration testing.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575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DE27F70-5FB5-4B22-8939-08E4A070295B}" vid="{5AA5194F-2D2E-45D5-961F-A9A99EDDF2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D7474EC5F9804A8C0915A0D2B3E72B" ma:contentTypeVersion="6" ma:contentTypeDescription="Create a new document." ma:contentTypeScope="" ma:versionID="1e506071d132a47b68c5589909b09f0e">
  <xsd:schema xmlns:xsd="http://www.w3.org/2001/XMLSchema" xmlns:xs="http://www.w3.org/2001/XMLSchema" xmlns:p="http://schemas.microsoft.com/office/2006/metadata/properties" xmlns:ns2="437d3976-146d-487e-9b32-45ade7cdb3c3" xmlns:ns3="ba924082-f255-4689-bc14-7c311a17681c" targetNamespace="http://schemas.microsoft.com/office/2006/metadata/properties" ma:root="true" ma:fieldsID="d9451a99ae5dfcf301f63b02ef9f83d5" ns2:_="" ns3:_="">
    <xsd:import namespace="437d3976-146d-487e-9b32-45ade7cdb3c3"/>
    <xsd:import namespace="ba924082-f255-4689-bc14-7c311a1768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d3976-146d-487e-9b32-45ade7cdb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24082-f255-4689-bc14-7c311a1768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81FD18-C877-47D9-A9C8-9B9EB7A5D4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7d3976-146d-487e-9b32-45ade7cdb3c3"/>
    <ds:schemaRef ds:uri="ba924082-f255-4689-bc14-7c311a1768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F96CB3-579C-4369-8AB2-D91B353AC245}">
  <ds:schemaRefs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437d3976-146d-487e-9b32-45ade7cdb3c3"/>
    <ds:schemaRef ds:uri="http://purl.org/dc/elements/1.1/"/>
    <ds:schemaRef ds:uri="http://schemas.microsoft.com/office/2006/metadata/properties"/>
    <ds:schemaRef ds:uri="ba924082-f255-4689-bc14-7c311a17681c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Pester Practically Perfect PowerShell</Template>
  <TotalTime>481</TotalTime>
  <Words>1205</Words>
  <Application>Microsoft Office PowerPoint</Application>
  <PresentationFormat>Widescreen</PresentationFormat>
  <Paragraphs>249</Paragraphs>
  <Slides>52</Slides>
  <Notes>25</Notes>
  <HiddenSlides>18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Calibri</vt:lpstr>
      <vt:lpstr>Consolas</vt:lpstr>
      <vt:lpstr>Courier New</vt:lpstr>
      <vt:lpstr>Segoe UI</vt:lpstr>
      <vt:lpstr>Segoe UI Light</vt:lpstr>
      <vt:lpstr>Segoe UI Semibold</vt:lpstr>
      <vt:lpstr>Wingdings 3</vt:lpstr>
      <vt:lpstr>Slice</vt:lpstr>
      <vt:lpstr>Pester: Practically Perfect PowerShell</vt:lpstr>
      <vt:lpstr>PowerPoint Presentation</vt:lpstr>
      <vt:lpstr>Testing</vt:lpstr>
      <vt:lpstr>PowerShell Foundational Stuff</vt:lpstr>
      <vt:lpstr>Pester Introduction</vt:lpstr>
      <vt:lpstr>The Pester Book</vt:lpstr>
      <vt:lpstr>Unit Testing</vt:lpstr>
      <vt:lpstr>Unit Testing Clarifications</vt:lpstr>
      <vt:lpstr>Unit VS Integration Testing</vt:lpstr>
      <vt:lpstr>Why Unit Test?</vt:lpstr>
      <vt:lpstr>Pester</vt:lpstr>
      <vt:lpstr>PESTER LOVES FUNCTIONS</vt:lpstr>
      <vt:lpstr>Pester Components</vt:lpstr>
      <vt:lpstr>PowerPoint Presentation</vt:lpstr>
      <vt:lpstr>PowerPoint Presentation</vt:lpstr>
      <vt:lpstr>Testing a module?</vt:lpstr>
      <vt:lpstr>PowerPoint Presentation</vt:lpstr>
      <vt:lpstr>More Pester Components</vt:lpstr>
      <vt:lpstr>PowerPoint Presentation</vt:lpstr>
      <vt:lpstr>Parameter Filter</vt:lpstr>
      <vt:lpstr>PowerPoint Presentation</vt:lpstr>
      <vt:lpstr>REMINDER</vt:lpstr>
      <vt:lpstr>PowerPoint Presentation</vt:lpstr>
      <vt:lpstr>Working with .NET methods</vt:lpstr>
      <vt:lpstr>PowerPoint Presentation</vt:lpstr>
      <vt:lpstr>More Pester Components</vt:lpstr>
      <vt:lpstr>Working with Complex Objects</vt:lpstr>
      <vt:lpstr>PowerPoint Presentation</vt:lpstr>
      <vt:lpstr>PowerPoint Presentation</vt:lpstr>
      <vt:lpstr>Pester Myths</vt:lpstr>
      <vt:lpstr>Designing For Pester</vt:lpstr>
      <vt:lpstr>Tips for Pester</vt:lpstr>
      <vt:lpstr>Presentation</vt:lpstr>
      <vt:lpstr>PowerPoint Presentation</vt:lpstr>
      <vt:lpstr>PowerPoint Presentation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Pester: Practically Perfect PowerShell</dc:title>
  <dc:creator>Fred Bainbridge</dc:creator>
  <cp:keywords>No Restrictions</cp:keywords>
  <cp:lastModifiedBy>Fred Bainbridge</cp:lastModifiedBy>
  <cp:revision>20</cp:revision>
  <dcterms:created xsi:type="dcterms:W3CDTF">2019-03-13T01:30:28Z</dcterms:created>
  <dcterms:modified xsi:type="dcterms:W3CDTF">2019-03-16T12:51:16Z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0x010100CFD7474EC5F9804A8C0915A0D2B3E72B</vt:lpwstr>
  </property>
</Properties>
</file>