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256" r:id="rId2"/>
    <p:sldId id="257" r:id="rId3"/>
    <p:sldId id="304" r:id="rId4"/>
    <p:sldId id="307" r:id="rId5"/>
    <p:sldId id="308" r:id="rId6"/>
    <p:sldId id="309" r:id="rId7"/>
    <p:sldId id="310" r:id="rId8"/>
    <p:sldId id="311" r:id="rId9"/>
    <p:sldId id="312" r:id="rId10"/>
    <p:sldId id="313" r:id="rId11"/>
    <p:sldId id="314" r:id="rId12"/>
    <p:sldId id="315" r:id="rId13"/>
    <p:sldId id="259" r:id="rId14"/>
    <p:sldId id="262" r:id="rId15"/>
    <p:sldId id="305" r:id="rId16"/>
    <p:sldId id="261" r:id="rId17"/>
    <p:sldId id="306" r:id="rId18"/>
    <p:sldId id="316" r:id="rId19"/>
    <p:sldId id="318" r:id="rId20"/>
    <p:sldId id="317" r:id="rId21"/>
    <p:sldId id="319" r:id="rId22"/>
    <p:sldId id="320" r:id="rId23"/>
    <p:sldId id="321" r:id="rId24"/>
    <p:sldId id="25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Kreon" panose="020B0604020202020204" charset="0"/>
      <p:regular r:id="rId31"/>
      <p:bold r:id="rId32"/>
    </p:embeddedFont>
    <p:embeddedFont>
      <p:font typeface="Lato" panose="020F050202020403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7"/>
    <a:srgbClr val="6AA84F"/>
    <a:srgbClr val="FE7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33BDD3-9D0E-40DE-881E-15BFDFFAE9F0}">
  <a:tblStyle styleId="{2C33BDD3-9D0E-40DE-881E-15BFDFFAE9F0}"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DA4831D-9594-4FD2-8FC3-4540761FA98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56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811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094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4835220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4835220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48352201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48352201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745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e81e5ac16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e81e5ac1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e81e5ac16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e81e5ac1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395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4835220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4835220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425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e81e5ac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e81e5ac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2d74e82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2d74e82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17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39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0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701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66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771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190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806875"/>
            <a:ext cx="4032000" cy="1666500"/>
          </a:xfrm>
          <a:prstGeom prst="rect">
            <a:avLst/>
          </a:prstGeom>
        </p:spPr>
        <p:txBody>
          <a:bodyPr spcFirstLastPara="1" wrap="square" lIns="91425" tIns="91425" rIns="91425" bIns="91425" anchor="b" anchorCtr="0">
            <a:noAutofit/>
          </a:bodyPr>
          <a:lstStyle>
            <a:lvl1pPr lvl="0">
              <a:spcBef>
                <a:spcPts val="0"/>
              </a:spcBef>
              <a:spcAft>
                <a:spcPts val="0"/>
              </a:spcAft>
              <a:buSzPts val="6000"/>
              <a:buFont typeface="Kreon"/>
              <a:buNone/>
              <a:defRPr sz="6000">
                <a:latin typeface="Kreon"/>
                <a:ea typeface="Kreon"/>
                <a:cs typeface="Kreon"/>
                <a:sym typeface="Kreon"/>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798450"/>
            <a:ext cx="4032000" cy="80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2"/>
              </a:buClr>
              <a:buSzPts val="2400"/>
              <a:buFont typeface="Kreon"/>
              <a:buNone/>
              <a:defRPr sz="2400">
                <a:solidFill>
                  <a:schemeClr val="dk2"/>
                </a:solidFill>
                <a:latin typeface="Kreon"/>
                <a:ea typeface="Kreon"/>
                <a:cs typeface="Kreon"/>
                <a:sym typeface="Kreon"/>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13225" y="1162125"/>
            <a:ext cx="7717800" cy="34416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859350" y="3600450"/>
            <a:ext cx="3416700" cy="10035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0" name="Google Shape;20;p5"/>
          <p:cNvSpPr txBox="1">
            <a:spLocks noGrp="1"/>
          </p:cNvSpPr>
          <p:nvPr>
            <p:ph type="body" idx="2"/>
          </p:nvPr>
        </p:nvSpPr>
        <p:spPr>
          <a:xfrm>
            <a:off x="4867950" y="3600450"/>
            <a:ext cx="3416700" cy="10035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1" name="Google Shape;21;p5"/>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subTitle" idx="3"/>
          </p:nvPr>
        </p:nvSpPr>
        <p:spPr>
          <a:xfrm>
            <a:off x="1098450" y="3181350"/>
            <a:ext cx="2938500" cy="4305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lvl1pPr>
            <a:lvl2pPr lvl="1" algn="ctr">
              <a:spcBef>
                <a:spcPts val="1600"/>
              </a:spcBef>
              <a:spcAft>
                <a:spcPts val="0"/>
              </a:spcAft>
              <a:buSzPts val="1400"/>
              <a:buNone/>
              <a:defRPr b="1"/>
            </a:lvl2pPr>
            <a:lvl3pPr lvl="2" algn="ctr">
              <a:spcBef>
                <a:spcPts val="1600"/>
              </a:spcBef>
              <a:spcAft>
                <a:spcPts val="0"/>
              </a:spcAft>
              <a:buSzPts val="1400"/>
              <a:buNone/>
              <a:defRPr b="1"/>
            </a:lvl3pPr>
            <a:lvl4pPr lvl="3" algn="ctr">
              <a:spcBef>
                <a:spcPts val="1600"/>
              </a:spcBef>
              <a:spcAft>
                <a:spcPts val="0"/>
              </a:spcAft>
              <a:buSzPts val="1400"/>
              <a:buNone/>
              <a:defRPr b="1"/>
            </a:lvl4pPr>
            <a:lvl5pPr lvl="4" algn="ctr">
              <a:spcBef>
                <a:spcPts val="1600"/>
              </a:spcBef>
              <a:spcAft>
                <a:spcPts val="0"/>
              </a:spcAft>
              <a:buSzPts val="1400"/>
              <a:buNone/>
              <a:defRPr b="1"/>
            </a:lvl5pPr>
            <a:lvl6pPr lvl="5" algn="ctr">
              <a:spcBef>
                <a:spcPts val="1600"/>
              </a:spcBef>
              <a:spcAft>
                <a:spcPts val="0"/>
              </a:spcAft>
              <a:buSzPts val="1400"/>
              <a:buNone/>
              <a:defRPr b="1"/>
            </a:lvl6pPr>
            <a:lvl7pPr lvl="6" algn="ctr">
              <a:spcBef>
                <a:spcPts val="1600"/>
              </a:spcBef>
              <a:spcAft>
                <a:spcPts val="0"/>
              </a:spcAft>
              <a:buSzPts val="1400"/>
              <a:buNone/>
              <a:defRPr b="1"/>
            </a:lvl7pPr>
            <a:lvl8pPr lvl="7" algn="ctr">
              <a:spcBef>
                <a:spcPts val="1600"/>
              </a:spcBef>
              <a:spcAft>
                <a:spcPts val="0"/>
              </a:spcAft>
              <a:buSzPts val="1400"/>
              <a:buNone/>
              <a:defRPr b="1"/>
            </a:lvl8pPr>
            <a:lvl9pPr lvl="8" algn="ctr">
              <a:spcBef>
                <a:spcPts val="1600"/>
              </a:spcBef>
              <a:spcAft>
                <a:spcPts val="1600"/>
              </a:spcAft>
              <a:buSzPts val="1400"/>
              <a:buNone/>
              <a:defRPr b="1"/>
            </a:lvl9pPr>
          </a:lstStyle>
          <a:p>
            <a:endParaRPr/>
          </a:p>
        </p:txBody>
      </p:sp>
      <p:sp>
        <p:nvSpPr>
          <p:cNvPr id="23" name="Google Shape;23;p5"/>
          <p:cNvSpPr txBox="1">
            <a:spLocks noGrp="1"/>
          </p:cNvSpPr>
          <p:nvPr>
            <p:ph type="subTitle" idx="4"/>
          </p:nvPr>
        </p:nvSpPr>
        <p:spPr>
          <a:xfrm>
            <a:off x="5107050" y="3181350"/>
            <a:ext cx="2938500" cy="43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400"/>
              <a:buNone/>
              <a:defRPr b="1"/>
            </a:lvl2pPr>
            <a:lvl3pPr lvl="2" algn="ctr" rtl="0">
              <a:spcBef>
                <a:spcPts val="1600"/>
              </a:spcBef>
              <a:spcAft>
                <a:spcPts val="0"/>
              </a:spcAft>
              <a:buSzPts val="1400"/>
              <a:buNone/>
              <a:defRPr b="1"/>
            </a:lvl3pPr>
            <a:lvl4pPr lvl="3" algn="ctr" rtl="0">
              <a:spcBef>
                <a:spcPts val="1600"/>
              </a:spcBef>
              <a:spcAft>
                <a:spcPts val="0"/>
              </a:spcAft>
              <a:buSzPts val="1400"/>
              <a:buNone/>
              <a:defRPr b="1"/>
            </a:lvl4pPr>
            <a:lvl5pPr lvl="4" algn="ctr" rtl="0">
              <a:spcBef>
                <a:spcPts val="1600"/>
              </a:spcBef>
              <a:spcAft>
                <a:spcPts val="0"/>
              </a:spcAft>
              <a:buSzPts val="1400"/>
              <a:buNone/>
              <a:defRPr b="1"/>
            </a:lvl5pPr>
            <a:lvl6pPr lvl="5" algn="ctr" rtl="0">
              <a:spcBef>
                <a:spcPts val="1600"/>
              </a:spcBef>
              <a:spcAft>
                <a:spcPts val="0"/>
              </a:spcAft>
              <a:buSzPts val="1400"/>
              <a:buNone/>
              <a:defRPr b="1"/>
            </a:lvl6pPr>
            <a:lvl7pPr lvl="6" algn="ctr" rtl="0">
              <a:spcBef>
                <a:spcPts val="1600"/>
              </a:spcBef>
              <a:spcAft>
                <a:spcPts val="0"/>
              </a:spcAft>
              <a:buSzPts val="1400"/>
              <a:buNone/>
              <a:defRPr b="1"/>
            </a:lvl7pPr>
            <a:lvl8pPr lvl="7" algn="ctr" rtl="0">
              <a:spcBef>
                <a:spcPts val="1600"/>
              </a:spcBef>
              <a:spcAft>
                <a:spcPts val="0"/>
              </a:spcAft>
              <a:buSzPts val="1400"/>
              <a:buNone/>
              <a:defRPr b="1"/>
            </a:lvl8pPr>
            <a:lvl9pPr lvl="8" algn="ctr" rtl="0">
              <a:spcBef>
                <a:spcPts val="1600"/>
              </a:spcBef>
              <a:spcAft>
                <a:spcPts val="1600"/>
              </a:spcAft>
              <a:buSzPts val="1400"/>
              <a:buNone/>
              <a:defRPr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13225" y="539500"/>
            <a:ext cx="3577800" cy="119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761D"/>
              </a:buClr>
              <a:buSzPts val="3000"/>
              <a:buNone/>
              <a:defRPr sz="3000">
                <a:solidFill>
                  <a:srgbClr val="38761D"/>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3" name="Google Shape;33;p9"/>
          <p:cNvSpPr txBox="1">
            <a:spLocks noGrp="1"/>
          </p:cNvSpPr>
          <p:nvPr>
            <p:ph type="body" idx="1"/>
          </p:nvPr>
        </p:nvSpPr>
        <p:spPr>
          <a:xfrm>
            <a:off x="4291075" y="1530101"/>
            <a:ext cx="4139700" cy="14655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1200"/>
              </a:spcBef>
              <a:spcAft>
                <a:spcPts val="0"/>
              </a:spcAft>
              <a:buSzPts val="1400"/>
              <a:buChar char="○"/>
              <a:defRPr/>
            </a:lvl2pPr>
            <a:lvl3pPr marL="1371600" lvl="2" indent="-317500" rtl="0">
              <a:lnSpc>
                <a:spcPct val="100000"/>
              </a:lnSpc>
              <a:spcBef>
                <a:spcPts val="1200"/>
              </a:spcBef>
              <a:spcAft>
                <a:spcPts val="0"/>
              </a:spcAft>
              <a:buSzPts val="1400"/>
              <a:buChar char="■"/>
              <a:defRPr/>
            </a:lvl3pPr>
            <a:lvl4pPr marL="1828800" lvl="3" indent="-317500" rtl="0">
              <a:lnSpc>
                <a:spcPct val="100000"/>
              </a:lnSpc>
              <a:spcBef>
                <a:spcPts val="1200"/>
              </a:spcBef>
              <a:spcAft>
                <a:spcPts val="0"/>
              </a:spcAft>
              <a:buSzPts val="1400"/>
              <a:buChar char="●"/>
              <a:defRPr/>
            </a:lvl4pPr>
            <a:lvl5pPr marL="2286000" lvl="4" indent="-317500" rtl="0">
              <a:lnSpc>
                <a:spcPct val="100000"/>
              </a:lnSpc>
              <a:spcBef>
                <a:spcPts val="1200"/>
              </a:spcBef>
              <a:spcAft>
                <a:spcPts val="0"/>
              </a:spcAft>
              <a:buSzPts val="1400"/>
              <a:buChar char="○"/>
              <a:defRPr/>
            </a:lvl5pPr>
            <a:lvl6pPr marL="2743200" lvl="5" indent="-317500" rtl="0">
              <a:lnSpc>
                <a:spcPct val="100000"/>
              </a:lnSpc>
              <a:spcBef>
                <a:spcPts val="1200"/>
              </a:spcBef>
              <a:spcAft>
                <a:spcPts val="0"/>
              </a:spcAft>
              <a:buSzPts val="1400"/>
              <a:buChar char="■"/>
              <a:defRPr/>
            </a:lvl6pPr>
            <a:lvl7pPr marL="3200400" lvl="6" indent="-317500" rtl="0">
              <a:lnSpc>
                <a:spcPct val="100000"/>
              </a:lnSpc>
              <a:spcBef>
                <a:spcPts val="1200"/>
              </a:spcBef>
              <a:spcAft>
                <a:spcPts val="0"/>
              </a:spcAft>
              <a:buSzPts val="1400"/>
              <a:buChar char="●"/>
              <a:defRPr/>
            </a:lvl7pPr>
            <a:lvl8pPr marL="3657600" lvl="7" indent="-317500" rtl="0">
              <a:lnSpc>
                <a:spcPct val="100000"/>
              </a:lnSpc>
              <a:spcBef>
                <a:spcPts val="1200"/>
              </a:spcBef>
              <a:spcAft>
                <a:spcPts val="0"/>
              </a:spcAft>
              <a:buSzPts val="1400"/>
              <a:buChar char="○"/>
              <a:defRPr/>
            </a:lvl8pPr>
            <a:lvl9pPr marL="4114800" lvl="8" indent="-317500" rtl="0">
              <a:lnSpc>
                <a:spcPct val="100000"/>
              </a:lnSpc>
              <a:spcBef>
                <a:spcPts val="1200"/>
              </a:spcBef>
              <a:spcAft>
                <a:spcPts val="12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accent1"/>
        </a:solid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713225" y="691900"/>
            <a:ext cx="7717500" cy="988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38761D"/>
              </a:buClr>
              <a:buSzPts val="6000"/>
              <a:buNone/>
              <a:defRPr sz="6000">
                <a:solidFill>
                  <a:srgbClr val="38761D"/>
                </a:solidFill>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54" name="Google Shape;54;p18"/>
          <p:cNvSpPr txBox="1">
            <a:spLocks noGrp="1"/>
          </p:cNvSpPr>
          <p:nvPr>
            <p:ph type="subTitle" idx="1"/>
          </p:nvPr>
        </p:nvSpPr>
        <p:spPr>
          <a:xfrm>
            <a:off x="2137775" y="1762450"/>
            <a:ext cx="4868400" cy="742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spcBef>
                <a:spcPts val="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lt1"/>
        </a:solidFill>
        <a:effectLst/>
      </p:bgPr>
    </p:bg>
    <p:spTree>
      <p:nvGrpSpPr>
        <p:cNvPr id="1" name="Shape 55"/>
        <p:cNvGrpSpPr/>
        <p:nvPr/>
      </p:nvGrpSpPr>
      <p:grpSpPr>
        <a:xfrm>
          <a:off x="0" y="0"/>
          <a:ext cx="0" cy="0"/>
          <a:chOff x="0" y="0"/>
          <a:chExt cx="0" cy="0"/>
        </a:xfrm>
      </p:grpSpPr>
      <p:sp>
        <p:nvSpPr>
          <p:cNvPr id="56" name="Google Shape;56;p19"/>
          <p:cNvSpPr txBox="1">
            <a:spLocks noGrp="1"/>
          </p:cNvSpPr>
          <p:nvPr>
            <p:ph type="body" idx="1"/>
          </p:nvPr>
        </p:nvSpPr>
        <p:spPr>
          <a:xfrm>
            <a:off x="713225" y="2651600"/>
            <a:ext cx="3192900" cy="14967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sz="1800"/>
            </a:lvl2pPr>
            <a:lvl3pPr marL="1371600" lvl="2" indent="-342900">
              <a:lnSpc>
                <a:spcPct val="100000"/>
              </a:lnSpc>
              <a:spcBef>
                <a:spcPts val="0"/>
              </a:spcBef>
              <a:spcAft>
                <a:spcPts val="0"/>
              </a:spcAft>
              <a:buSzPts val="1800"/>
              <a:buChar char="■"/>
              <a:defRPr sz="1800"/>
            </a:lvl3pPr>
            <a:lvl4pPr marL="1828800" lvl="3" indent="-342900">
              <a:lnSpc>
                <a:spcPct val="100000"/>
              </a:lnSpc>
              <a:spcBef>
                <a:spcPts val="0"/>
              </a:spcBef>
              <a:spcAft>
                <a:spcPts val="0"/>
              </a:spcAft>
              <a:buSzPts val="1800"/>
              <a:buChar char="●"/>
              <a:defRPr sz="1800"/>
            </a:lvl4pPr>
            <a:lvl5pPr marL="2286000" lvl="4" indent="-342900">
              <a:lnSpc>
                <a:spcPct val="100000"/>
              </a:lnSpc>
              <a:spcBef>
                <a:spcPts val="0"/>
              </a:spcBef>
              <a:spcAft>
                <a:spcPts val="0"/>
              </a:spcAft>
              <a:buSzPts val="1800"/>
              <a:buChar char="○"/>
              <a:defRPr sz="1800"/>
            </a:lvl5pPr>
            <a:lvl6pPr marL="2743200" lvl="5" indent="-342900">
              <a:lnSpc>
                <a:spcPct val="100000"/>
              </a:lnSpc>
              <a:spcBef>
                <a:spcPts val="0"/>
              </a:spcBef>
              <a:spcAft>
                <a:spcPts val="0"/>
              </a:spcAft>
              <a:buSzPts val="1800"/>
              <a:buChar char="■"/>
              <a:defRPr sz="1800"/>
            </a:lvl6pPr>
            <a:lvl7pPr marL="3200400" lvl="6" indent="-342900">
              <a:lnSpc>
                <a:spcPct val="100000"/>
              </a:lnSpc>
              <a:spcBef>
                <a:spcPts val="0"/>
              </a:spcBef>
              <a:spcAft>
                <a:spcPts val="0"/>
              </a:spcAft>
              <a:buSzPts val="1800"/>
              <a:buChar char="●"/>
              <a:defRPr sz="1800"/>
            </a:lvl7pPr>
            <a:lvl8pPr marL="3657600" lvl="7" indent="-342900">
              <a:lnSpc>
                <a:spcPct val="100000"/>
              </a:lnSpc>
              <a:spcBef>
                <a:spcPts val="0"/>
              </a:spcBef>
              <a:spcAft>
                <a:spcPts val="0"/>
              </a:spcAft>
              <a:buSzPts val="1800"/>
              <a:buChar char="○"/>
              <a:defRPr sz="1800"/>
            </a:lvl8pPr>
            <a:lvl9pPr marL="4114800" lvl="8" indent="-342900">
              <a:lnSpc>
                <a:spcPct val="100000"/>
              </a:lnSpc>
              <a:spcBef>
                <a:spcPts val="0"/>
              </a:spcBef>
              <a:spcAft>
                <a:spcPts val="0"/>
              </a:spcAft>
              <a:buSzPts val="1800"/>
              <a:buChar char="■"/>
              <a:defRPr sz="1800"/>
            </a:lvl9pPr>
          </a:lstStyle>
          <a:p>
            <a:endParaRPr/>
          </a:p>
        </p:txBody>
      </p:sp>
      <p:sp>
        <p:nvSpPr>
          <p:cNvPr id="57" name="Google Shape;57;p19"/>
          <p:cNvSpPr txBox="1">
            <a:spLocks noGrp="1"/>
          </p:cNvSpPr>
          <p:nvPr>
            <p:ph type="title"/>
          </p:nvPr>
        </p:nvSpPr>
        <p:spPr>
          <a:xfrm>
            <a:off x="713225" y="4224500"/>
            <a:ext cx="3558600" cy="379500"/>
          </a:xfrm>
          <a:prstGeom prst="rect">
            <a:avLst/>
          </a:prstGeom>
        </p:spPr>
        <p:txBody>
          <a:bodyPr spcFirstLastPara="1" wrap="square" lIns="91425" tIns="91425" rIns="91425" bIns="91425" anchor="ctr" anchorCtr="0">
            <a:noAutofit/>
          </a:bodyPr>
          <a:lstStyle>
            <a:lvl1pPr lvl="0">
              <a:spcBef>
                <a:spcPts val="0"/>
              </a:spcBef>
              <a:spcAft>
                <a:spcPts val="0"/>
              </a:spcAft>
              <a:buClr>
                <a:srgbClr val="38761D"/>
              </a:buClr>
              <a:buSzPts val="2400"/>
              <a:buNone/>
              <a:defRPr sz="2400">
                <a:solidFill>
                  <a:srgbClr val="38761D"/>
                </a:solidFill>
              </a:defRPr>
            </a:lvl1pPr>
            <a:lvl2pPr lvl="1">
              <a:spcBef>
                <a:spcPts val="0"/>
              </a:spcBef>
              <a:spcAft>
                <a:spcPts val="0"/>
              </a:spcAft>
              <a:buClr>
                <a:srgbClr val="38761D"/>
              </a:buClr>
              <a:buSzPts val="2400"/>
              <a:buNone/>
              <a:defRPr sz="2400">
                <a:solidFill>
                  <a:srgbClr val="38761D"/>
                </a:solidFill>
                <a:latin typeface="Lato"/>
                <a:ea typeface="Lato"/>
                <a:cs typeface="Lato"/>
                <a:sym typeface="Lato"/>
              </a:defRPr>
            </a:lvl2pPr>
            <a:lvl3pPr lvl="2">
              <a:spcBef>
                <a:spcPts val="0"/>
              </a:spcBef>
              <a:spcAft>
                <a:spcPts val="0"/>
              </a:spcAft>
              <a:buClr>
                <a:srgbClr val="38761D"/>
              </a:buClr>
              <a:buSzPts val="2400"/>
              <a:buNone/>
              <a:defRPr sz="2400">
                <a:solidFill>
                  <a:srgbClr val="38761D"/>
                </a:solidFill>
                <a:latin typeface="Lato"/>
                <a:ea typeface="Lato"/>
                <a:cs typeface="Lato"/>
                <a:sym typeface="Lato"/>
              </a:defRPr>
            </a:lvl3pPr>
            <a:lvl4pPr lvl="3">
              <a:spcBef>
                <a:spcPts val="0"/>
              </a:spcBef>
              <a:spcAft>
                <a:spcPts val="0"/>
              </a:spcAft>
              <a:buClr>
                <a:srgbClr val="38761D"/>
              </a:buClr>
              <a:buSzPts val="2400"/>
              <a:buNone/>
              <a:defRPr sz="2400">
                <a:solidFill>
                  <a:srgbClr val="38761D"/>
                </a:solidFill>
                <a:latin typeface="Lato"/>
                <a:ea typeface="Lato"/>
                <a:cs typeface="Lato"/>
                <a:sym typeface="Lato"/>
              </a:defRPr>
            </a:lvl4pPr>
            <a:lvl5pPr lvl="4">
              <a:spcBef>
                <a:spcPts val="0"/>
              </a:spcBef>
              <a:spcAft>
                <a:spcPts val="0"/>
              </a:spcAft>
              <a:buClr>
                <a:srgbClr val="38761D"/>
              </a:buClr>
              <a:buSzPts val="2400"/>
              <a:buNone/>
              <a:defRPr sz="2400">
                <a:solidFill>
                  <a:srgbClr val="38761D"/>
                </a:solidFill>
                <a:latin typeface="Lato"/>
                <a:ea typeface="Lato"/>
                <a:cs typeface="Lato"/>
                <a:sym typeface="Lato"/>
              </a:defRPr>
            </a:lvl5pPr>
            <a:lvl6pPr lvl="5">
              <a:spcBef>
                <a:spcPts val="0"/>
              </a:spcBef>
              <a:spcAft>
                <a:spcPts val="0"/>
              </a:spcAft>
              <a:buClr>
                <a:srgbClr val="38761D"/>
              </a:buClr>
              <a:buSzPts val="2400"/>
              <a:buNone/>
              <a:defRPr sz="2400">
                <a:solidFill>
                  <a:srgbClr val="38761D"/>
                </a:solidFill>
                <a:latin typeface="Lato"/>
                <a:ea typeface="Lato"/>
                <a:cs typeface="Lato"/>
                <a:sym typeface="Lato"/>
              </a:defRPr>
            </a:lvl6pPr>
            <a:lvl7pPr lvl="6">
              <a:spcBef>
                <a:spcPts val="0"/>
              </a:spcBef>
              <a:spcAft>
                <a:spcPts val="0"/>
              </a:spcAft>
              <a:buClr>
                <a:srgbClr val="38761D"/>
              </a:buClr>
              <a:buSzPts val="2400"/>
              <a:buNone/>
              <a:defRPr sz="2400">
                <a:solidFill>
                  <a:srgbClr val="38761D"/>
                </a:solidFill>
                <a:latin typeface="Lato"/>
                <a:ea typeface="Lato"/>
                <a:cs typeface="Lato"/>
                <a:sym typeface="Lato"/>
              </a:defRPr>
            </a:lvl7pPr>
            <a:lvl8pPr lvl="7">
              <a:spcBef>
                <a:spcPts val="0"/>
              </a:spcBef>
              <a:spcAft>
                <a:spcPts val="0"/>
              </a:spcAft>
              <a:buClr>
                <a:srgbClr val="38761D"/>
              </a:buClr>
              <a:buSzPts val="2400"/>
              <a:buNone/>
              <a:defRPr sz="2400">
                <a:solidFill>
                  <a:srgbClr val="38761D"/>
                </a:solidFill>
                <a:latin typeface="Lato"/>
                <a:ea typeface="Lato"/>
                <a:cs typeface="Lato"/>
                <a:sym typeface="Lato"/>
              </a:defRPr>
            </a:lvl8pPr>
            <a:lvl9pPr lvl="8">
              <a:spcBef>
                <a:spcPts val="0"/>
              </a:spcBef>
              <a:spcAft>
                <a:spcPts val="0"/>
              </a:spcAft>
              <a:buClr>
                <a:srgbClr val="38761D"/>
              </a:buClr>
              <a:buSzPts val="2400"/>
              <a:buNone/>
              <a:defRPr sz="2400">
                <a:solidFill>
                  <a:srgbClr val="38761D"/>
                </a:solidFill>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3200" y="539500"/>
            <a:ext cx="3864300" cy="74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0" name="Google Shape;60;p20"/>
          <p:cNvSpPr txBox="1">
            <a:spLocks noGrp="1"/>
          </p:cNvSpPr>
          <p:nvPr>
            <p:ph type="subTitle" idx="1"/>
          </p:nvPr>
        </p:nvSpPr>
        <p:spPr>
          <a:xfrm>
            <a:off x="4572000" y="2096755"/>
            <a:ext cx="1504200" cy="364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20"/>
          <p:cNvSpPr txBox="1">
            <a:spLocks noGrp="1"/>
          </p:cNvSpPr>
          <p:nvPr>
            <p:ph type="title" idx="2" hasCustomPrompt="1"/>
          </p:nvPr>
        </p:nvSpPr>
        <p:spPr>
          <a:xfrm>
            <a:off x="5022750" y="1732400"/>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62" name="Google Shape;62;p20"/>
          <p:cNvSpPr txBox="1">
            <a:spLocks noGrp="1"/>
          </p:cNvSpPr>
          <p:nvPr>
            <p:ph type="body" idx="3"/>
          </p:nvPr>
        </p:nvSpPr>
        <p:spPr>
          <a:xfrm>
            <a:off x="4572000" y="2493145"/>
            <a:ext cx="1504200" cy="3645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63" name="Google Shape;63;p20"/>
          <p:cNvSpPr txBox="1">
            <a:spLocks noGrp="1"/>
          </p:cNvSpPr>
          <p:nvPr>
            <p:ph type="title" idx="4" hasCustomPrompt="1"/>
          </p:nvPr>
        </p:nvSpPr>
        <p:spPr>
          <a:xfrm>
            <a:off x="7356625" y="1732400"/>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64" name="Google Shape;64;p20"/>
          <p:cNvSpPr txBox="1">
            <a:spLocks noGrp="1"/>
          </p:cNvSpPr>
          <p:nvPr>
            <p:ph type="subTitle" idx="5"/>
          </p:nvPr>
        </p:nvSpPr>
        <p:spPr>
          <a:xfrm>
            <a:off x="6905875" y="2096804"/>
            <a:ext cx="15042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20"/>
          <p:cNvSpPr txBox="1">
            <a:spLocks noGrp="1"/>
          </p:cNvSpPr>
          <p:nvPr>
            <p:ph type="body" idx="6"/>
          </p:nvPr>
        </p:nvSpPr>
        <p:spPr>
          <a:xfrm>
            <a:off x="6905875" y="2493246"/>
            <a:ext cx="1504200" cy="3645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66" name="Google Shape;66;p20"/>
          <p:cNvSpPr txBox="1">
            <a:spLocks noGrp="1"/>
          </p:cNvSpPr>
          <p:nvPr>
            <p:ph type="subTitle" idx="7"/>
          </p:nvPr>
        </p:nvSpPr>
        <p:spPr>
          <a:xfrm>
            <a:off x="4572000" y="3842991"/>
            <a:ext cx="15042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20"/>
          <p:cNvSpPr txBox="1">
            <a:spLocks noGrp="1"/>
          </p:cNvSpPr>
          <p:nvPr>
            <p:ph type="title" idx="8" hasCustomPrompt="1"/>
          </p:nvPr>
        </p:nvSpPr>
        <p:spPr>
          <a:xfrm>
            <a:off x="5022750" y="3478575"/>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68" name="Google Shape;68;p20"/>
          <p:cNvSpPr txBox="1">
            <a:spLocks noGrp="1"/>
          </p:cNvSpPr>
          <p:nvPr>
            <p:ph type="body" idx="9"/>
          </p:nvPr>
        </p:nvSpPr>
        <p:spPr>
          <a:xfrm>
            <a:off x="4572000" y="4239509"/>
            <a:ext cx="1504200" cy="3645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69" name="Google Shape;69;p20"/>
          <p:cNvSpPr txBox="1">
            <a:spLocks noGrp="1"/>
          </p:cNvSpPr>
          <p:nvPr>
            <p:ph type="title" idx="13" hasCustomPrompt="1"/>
          </p:nvPr>
        </p:nvSpPr>
        <p:spPr>
          <a:xfrm>
            <a:off x="7356625" y="3462513"/>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70" name="Google Shape;70;p20"/>
          <p:cNvSpPr txBox="1">
            <a:spLocks noGrp="1"/>
          </p:cNvSpPr>
          <p:nvPr>
            <p:ph type="subTitle" idx="14"/>
          </p:nvPr>
        </p:nvSpPr>
        <p:spPr>
          <a:xfrm>
            <a:off x="6905875" y="3826953"/>
            <a:ext cx="15042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5"/>
          </p:nvPr>
        </p:nvSpPr>
        <p:spPr>
          <a:xfrm>
            <a:off x="6905875" y="4223497"/>
            <a:ext cx="1504200" cy="3645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Kreon"/>
              <a:buNone/>
              <a:defRPr sz="3000" b="1">
                <a:solidFill>
                  <a:schemeClr val="dk2"/>
                </a:solidFill>
                <a:latin typeface="Kreon"/>
                <a:ea typeface="Kreon"/>
                <a:cs typeface="Kreon"/>
                <a:sym typeface="Kre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657100"/>
            <a:ext cx="7717500" cy="294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reon"/>
              <a:buChar char="●"/>
              <a:defRPr sz="1800">
                <a:solidFill>
                  <a:schemeClr val="dk2"/>
                </a:solidFill>
                <a:latin typeface="Kreon"/>
                <a:ea typeface="Kreon"/>
                <a:cs typeface="Kreon"/>
                <a:sym typeface="Kreon"/>
              </a:defRPr>
            </a:lvl1pPr>
            <a:lvl2pPr marL="914400" lvl="1"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2pPr>
            <a:lvl3pPr marL="1371600" lvl="2"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3pPr>
            <a:lvl4pPr marL="1828800" lvl="3"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4pPr>
            <a:lvl5pPr marL="2286000" lvl="4"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5pPr>
            <a:lvl6pPr marL="2743200" lvl="5"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6pPr>
            <a:lvl7pPr marL="3200400" lvl="6"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7pPr>
            <a:lvl8pPr marL="3657600" lvl="7"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8pPr>
            <a:lvl9pPr marL="4114800" lvl="8" indent="-317500">
              <a:lnSpc>
                <a:spcPct val="115000"/>
              </a:lnSpc>
              <a:spcBef>
                <a:spcPts val="1600"/>
              </a:spcBef>
              <a:spcAft>
                <a:spcPts val="1600"/>
              </a:spcAft>
              <a:buClr>
                <a:schemeClr val="dk2"/>
              </a:buClr>
              <a:buSzPts val="1400"/>
              <a:buFont typeface="Kreon"/>
              <a:buChar char="■"/>
              <a:defRPr>
                <a:solidFill>
                  <a:schemeClr val="dk2"/>
                </a:solidFill>
                <a:latin typeface="Kreon"/>
                <a:ea typeface="Kreon"/>
                <a:cs typeface="Kreon"/>
                <a:sym typeface="Kre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0" r:id="rId6"/>
    <p:sldLayoutId id="2147483664"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9"/>
          <p:cNvSpPr txBox="1">
            <a:spLocks noGrp="1"/>
          </p:cNvSpPr>
          <p:nvPr>
            <p:ph type="ctrTitle"/>
          </p:nvPr>
        </p:nvSpPr>
        <p:spPr>
          <a:xfrm>
            <a:off x="1500766" y="521134"/>
            <a:ext cx="4032000" cy="1666500"/>
          </a:xfrm>
          <a:prstGeom prst="rect">
            <a:avLst/>
          </a:prstGeom>
        </p:spPr>
        <p:txBody>
          <a:bodyPr spcFirstLastPara="1" wrap="square" lIns="91425" tIns="91425" rIns="91425" bIns="91425" anchor="ctr" anchorCtr="0">
            <a:noAutofit/>
          </a:bodyPr>
          <a:lstStyle/>
          <a:p>
            <a:pPr lvl="0">
              <a:lnSpc>
                <a:spcPct val="90000"/>
              </a:lnSpc>
            </a:pPr>
            <a:r>
              <a:rPr lang="es-PE" sz="3600" dirty="0"/>
              <a:t>Modelo probabilístico para empresa dedicada a una vida saludable</a:t>
            </a:r>
            <a:endParaRPr sz="3600" dirty="0">
              <a:latin typeface="Kreon"/>
              <a:ea typeface="Kreon"/>
              <a:cs typeface="Kreon"/>
              <a:sym typeface="Kreon"/>
            </a:endParaRPr>
          </a:p>
        </p:txBody>
      </p:sp>
      <p:sp>
        <p:nvSpPr>
          <p:cNvPr id="128" name="Google Shape;128;p29"/>
          <p:cNvSpPr txBox="1">
            <a:spLocks noGrp="1"/>
          </p:cNvSpPr>
          <p:nvPr>
            <p:ph type="subTitle" idx="1"/>
          </p:nvPr>
        </p:nvSpPr>
        <p:spPr>
          <a:xfrm>
            <a:off x="679500" y="3217399"/>
            <a:ext cx="4032000" cy="1320733"/>
          </a:xfrm>
          <a:prstGeom prst="rect">
            <a:avLst/>
          </a:prstGeom>
        </p:spPr>
        <p:txBody>
          <a:bodyPr spcFirstLastPara="1" wrap="square" lIns="91425" tIns="91425" rIns="91425" bIns="91425" anchor="ctr" anchorCtr="0">
            <a:noAutofit/>
          </a:bodyPr>
          <a:lstStyle/>
          <a:p>
            <a:pPr marL="0" lvl="0" indent="0"/>
            <a:r>
              <a:rPr lang="es-PE" sz="1400" dirty="0"/>
              <a:t>Integrantes:</a:t>
            </a:r>
          </a:p>
          <a:p>
            <a:pPr marL="285750" lvl="0" indent="-285750">
              <a:buFont typeface="Arial" panose="020B0604020202020204" pitchFamily="34" charset="0"/>
              <a:buChar char="•"/>
            </a:pPr>
            <a:r>
              <a:rPr lang="es-PE" sz="1400" dirty="0"/>
              <a:t>Freddy </a:t>
            </a:r>
            <a:r>
              <a:rPr lang="es-PE" sz="1400" dirty="0" err="1"/>
              <a:t>Benjamin</a:t>
            </a:r>
            <a:r>
              <a:rPr lang="es-PE" sz="1400" dirty="0"/>
              <a:t>, Chilón Vargas​.</a:t>
            </a:r>
          </a:p>
          <a:p>
            <a:pPr marL="285750" lvl="0" indent="-285750">
              <a:buFont typeface="Arial" panose="020B0604020202020204" pitchFamily="34" charset="0"/>
              <a:buChar char="•"/>
            </a:pPr>
            <a:r>
              <a:rPr lang="es-PE" sz="1400" dirty="0" err="1"/>
              <a:t>Jose</a:t>
            </a:r>
            <a:r>
              <a:rPr lang="es-PE" sz="1400" dirty="0"/>
              <a:t> </a:t>
            </a:r>
            <a:r>
              <a:rPr lang="es-PE" sz="1400" dirty="0" err="1"/>
              <a:t>Felix</a:t>
            </a:r>
            <a:r>
              <a:rPr lang="es-PE" sz="1400" dirty="0"/>
              <a:t>, </a:t>
            </a:r>
            <a:r>
              <a:rPr lang="es-PE" sz="1400" dirty="0" err="1"/>
              <a:t>Enriquez</a:t>
            </a:r>
            <a:r>
              <a:rPr lang="es-PE" sz="1400" dirty="0"/>
              <a:t> </a:t>
            </a:r>
            <a:r>
              <a:rPr lang="es-PE" sz="1400" dirty="0" err="1"/>
              <a:t>Paniura</a:t>
            </a:r>
            <a:r>
              <a:rPr lang="es-PE" sz="1400" dirty="0"/>
              <a:t>​.</a:t>
            </a:r>
          </a:p>
          <a:p>
            <a:pPr marL="285750" lvl="0" indent="-285750">
              <a:buFont typeface="Arial" panose="020B0604020202020204" pitchFamily="34" charset="0"/>
              <a:buChar char="•"/>
            </a:pPr>
            <a:r>
              <a:rPr lang="es-PE" sz="1400" dirty="0"/>
              <a:t>Hans Aurelio, Garibaldi Bravo.​</a:t>
            </a:r>
          </a:p>
          <a:p>
            <a:pPr marL="285750" lvl="0" indent="-285750">
              <a:buFont typeface="Arial" panose="020B0604020202020204" pitchFamily="34" charset="0"/>
              <a:buChar char="•"/>
            </a:pPr>
            <a:r>
              <a:rPr lang="es-PE" sz="1400" dirty="0"/>
              <a:t>Fidel Antonio, Infante </a:t>
            </a:r>
            <a:r>
              <a:rPr lang="es-PE" sz="1400" dirty="0" err="1"/>
              <a:t>Angeles</a:t>
            </a:r>
            <a:r>
              <a:rPr lang="es-PE" sz="1400" dirty="0"/>
              <a:t>​.</a:t>
            </a:r>
          </a:p>
          <a:p>
            <a:pPr marL="285750" lvl="0" indent="-285750">
              <a:buFont typeface="Arial" panose="020B0604020202020204" pitchFamily="34" charset="0"/>
              <a:buChar char="•"/>
            </a:pPr>
            <a:r>
              <a:rPr lang="es-PE" sz="1400" dirty="0"/>
              <a:t>Johnny Rogger, Zapana Chura.</a:t>
            </a:r>
          </a:p>
        </p:txBody>
      </p:sp>
      <p:grpSp>
        <p:nvGrpSpPr>
          <p:cNvPr id="129" name="Google Shape;129;p29"/>
          <p:cNvGrpSpPr/>
          <p:nvPr/>
        </p:nvGrpSpPr>
        <p:grpSpPr>
          <a:xfrm rot="-5400000">
            <a:off x="348300" y="191200"/>
            <a:ext cx="662400" cy="1359000"/>
            <a:chOff x="840225" y="0"/>
            <a:chExt cx="662400" cy="1359000"/>
          </a:xfrm>
        </p:grpSpPr>
        <p:sp>
          <p:nvSpPr>
            <p:cNvPr id="130" name="Google Shape;130;p29"/>
            <p:cNvSpPr/>
            <p:nvPr/>
          </p:nvSpPr>
          <p:spPr>
            <a:xfrm rot="5400000">
              <a:off x="395125" y="638700"/>
              <a:ext cx="13590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9"/>
            <p:cNvSpPr/>
            <p:nvPr/>
          </p:nvSpPr>
          <p:spPr>
            <a:xfrm rot="5400000">
              <a:off x="588725" y="638700"/>
              <a:ext cx="13590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p:nvPr/>
          </p:nvSpPr>
          <p:spPr>
            <a:xfrm rot="5400000">
              <a:off x="201525" y="638700"/>
              <a:ext cx="13590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9"/>
            <p:cNvSpPr/>
            <p:nvPr/>
          </p:nvSpPr>
          <p:spPr>
            <a:xfrm rot="5400000">
              <a:off x="782325" y="638700"/>
              <a:ext cx="13590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1218442829"/>
              </p:ext>
            </p:extLst>
          </p:nvPr>
        </p:nvGraphicFramePr>
        <p:xfrm>
          <a:off x="972000" y="1143061"/>
          <a:ext cx="7200000" cy="3760598"/>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IMC</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Esta medida se calcula en base al peso y la estatura de un individuo, se usa como un indicador que indica si un individuo esta con sobrepeso, con un peso menor al que debería o si se encuentra en un rango deseable.</a:t>
                      </a:r>
                    </a:p>
                    <a:p>
                      <a:pPr algn="l">
                        <a:lnSpc>
                          <a:spcPct val="107000"/>
                        </a:lnSpc>
                        <a:spcAft>
                          <a:spcPts val="0"/>
                        </a:spcAft>
                      </a:pPr>
                      <a:endParaRPr lang="es-PE" sz="1200" dirty="0">
                        <a:effectLst/>
                      </a:endParaRPr>
                    </a:p>
                    <a:p>
                      <a:pPr algn="l">
                        <a:lnSpc>
                          <a:spcPct val="107000"/>
                        </a:lnSpc>
                        <a:spcAft>
                          <a:spcPts val="0"/>
                        </a:spcAft>
                      </a:pPr>
                      <a:r>
                        <a:rPr lang="es-PE" sz="1200" dirty="0">
                          <a:effectLst/>
                        </a:rPr>
                        <a:t>Se considera ideal un IMC que está entre 18 y 25 en las mujeres, y entre 20 y 25 en los hombres.</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a:t>
                      </a:r>
                    </a:p>
                    <a:p>
                      <a:pPr algn="l">
                        <a:lnSpc>
                          <a:spcPct val="107000"/>
                        </a:lnSpc>
                        <a:spcAft>
                          <a:spcPts val="0"/>
                        </a:spcAft>
                      </a:pPr>
                      <a:r>
                        <a:rPr lang="es-PE" sz="1200" dirty="0">
                          <a:effectLst/>
                        </a:rPr>
                        <a:t>-	Por debajo: &lt; 18.5</a:t>
                      </a:r>
                    </a:p>
                    <a:p>
                      <a:pPr algn="l">
                        <a:lnSpc>
                          <a:spcPct val="107000"/>
                        </a:lnSpc>
                        <a:spcAft>
                          <a:spcPts val="0"/>
                        </a:spcAft>
                      </a:pPr>
                      <a:r>
                        <a:rPr lang="es-PE" sz="1200" dirty="0">
                          <a:effectLst/>
                        </a:rPr>
                        <a:t>-	Saludable: 18.5 – 24.9</a:t>
                      </a:r>
                    </a:p>
                    <a:p>
                      <a:pPr algn="l">
                        <a:lnSpc>
                          <a:spcPct val="107000"/>
                        </a:lnSpc>
                        <a:spcAft>
                          <a:spcPts val="0"/>
                        </a:spcAft>
                      </a:pPr>
                      <a:r>
                        <a:rPr lang="es-PE" sz="1200" dirty="0">
                          <a:effectLst/>
                        </a:rPr>
                        <a:t>-	Sobrepeso: 25 – 29.9</a:t>
                      </a:r>
                    </a:p>
                    <a:p>
                      <a:pPr algn="l">
                        <a:lnSpc>
                          <a:spcPct val="107000"/>
                        </a:lnSpc>
                        <a:spcAft>
                          <a:spcPts val="0"/>
                        </a:spcAft>
                      </a:pPr>
                      <a:r>
                        <a:rPr lang="es-PE" sz="1200" dirty="0">
                          <a:effectLst/>
                        </a:rPr>
                        <a:t>-	Obesidad I: 30 – 34.9</a:t>
                      </a:r>
                    </a:p>
                    <a:p>
                      <a:pPr algn="l">
                        <a:lnSpc>
                          <a:spcPct val="107000"/>
                        </a:lnSpc>
                        <a:spcAft>
                          <a:spcPts val="0"/>
                        </a:spcAft>
                      </a:pPr>
                      <a:r>
                        <a:rPr lang="es-PE" sz="1200" dirty="0">
                          <a:effectLst/>
                        </a:rPr>
                        <a:t>-	Obesidad II: 35 – 39.9</a:t>
                      </a:r>
                    </a:p>
                    <a:p>
                      <a:pPr algn="l">
                        <a:lnSpc>
                          <a:spcPct val="107000"/>
                        </a:lnSpc>
                        <a:spcAft>
                          <a:spcPts val="0"/>
                        </a:spcAft>
                      </a:pPr>
                      <a:r>
                        <a:rPr lang="es-PE" sz="1200" dirty="0">
                          <a:effectLst/>
                        </a:rPr>
                        <a:t>-	Obesidad III: &gt; 40</a:t>
                      </a: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Decimal</a:t>
                      </a:r>
                      <a:endParaRPr lang="es-PE" sz="105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285741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1937339033"/>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Dieta</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Esto indica el tipo de dieta que se debe seguir para obtener los resultados esperados. Las dietas poseen una descripción de los alimentos que pertenecen a cada categoría.</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a:t>
                      </a:r>
                    </a:p>
                    <a:p>
                      <a:pPr algn="l">
                        <a:lnSpc>
                          <a:spcPct val="107000"/>
                        </a:lnSpc>
                        <a:spcAft>
                          <a:spcPts val="0"/>
                        </a:spcAft>
                      </a:pPr>
                      <a:r>
                        <a:rPr lang="es-PE" sz="1200" dirty="0">
                          <a:effectLst/>
                        </a:rPr>
                        <a:t>-	Bajas en carbohidratos</a:t>
                      </a:r>
                    </a:p>
                    <a:p>
                      <a:pPr algn="l">
                        <a:lnSpc>
                          <a:spcPct val="107000"/>
                        </a:lnSpc>
                        <a:spcAft>
                          <a:spcPts val="0"/>
                        </a:spcAft>
                      </a:pPr>
                      <a:r>
                        <a:rPr lang="es-PE" sz="1200" dirty="0">
                          <a:effectLst/>
                        </a:rPr>
                        <a:t>-	Bajas en grasas</a:t>
                      </a:r>
                    </a:p>
                    <a:p>
                      <a:pPr algn="l">
                        <a:lnSpc>
                          <a:spcPct val="107000"/>
                        </a:lnSpc>
                        <a:spcAft>
                          <a:spcPts val="0"/>
                        </a:spcAft>
                      </a:pPr>
                      <a:r>
                        <a:rPr lang="es-PE" sz="1200" dirty="0">
                          <a:effectLst/>
                        </a:rPr>
                        <a:t>-	Bajas en calorías</a:t>
                      </a:r>
                    </a:p>
                    <a:p>
                      <a:pPr algn="l">
                        <a:lnSpc>
                          <a:spcPct val="107000"/>
                        </a:lnSpc>
                        <a:spcAft>
                          <a:spcPts val="0"/>
                        </a:spcAft>
                      </a:pPr>
                      <a:r>
                        <a:rPr lang="es-PE" sz="1200" dirty="0">
                          <a:effectLst/>
                        </a:rPr>
                        <a:t>-	Vegetariana</a:t>
                      </a:r>
                    </a:p>
                    <a:p>
                      <a:pPr algn="l">
                        <a:lnSpc>
                          <a:spcPct val="107000"/>
                        </a:lnSpc>
                        <a:spcAft>
                          <a:spcPts val="0"/>
                        </a:spcAft>
                      </a:pPr>
                      <a:r>
                        <a:rPr lang="es-PE" sz="1200" dirty="0">
                          <a:effectLst/>
                        </a:rPr>
                        <a:t>-	</a:t>
                      </a:r>
                      <a:r>
                        <a:rPr lang="es-PE" sz="1200" dirty="0" err="1">
                          <a:effectLst/>
                        </a:rPr>
                        <a:t>Protéica</a:t>
                      </a:r>
                      <a:endParaRPr lang="es-PE" sz="1200" dirty="0">
                        <a:effectLst/>
                      </a:endParaRP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a:t>
                      </a:r>
                      <a:r>
                        <a:rPr lang="es-PE" sz="1200" dirty="0" err="1">
                          <a:effectLst/>
                        </a:rPr>
                        <a:t>String</a:t>
                      </a:r>
                      <a:endParaRPr lang="es-PE" sz="1200" dirty="0">
                        <a:effectLst/>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62538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3947962117"/>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Ejercicio</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Son recomendaciones que se dan en base a los datos que se han obtenido de un individuo, con el fin de mejorar su salud o mantener su una vida saludable. Se tiene la descripción de varios tipos de ejercicios que se clasifican en dos grandes grupos.</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 </a:t>
                      </a:r>
                    </a:p>
                    <a:p>
                      <a:pPr algn="l">
                        <a:lnSpc>
                          <a:spcPct val="107000"/>
                        </a:lnSpc>
                        <a:spcAft>
                          <a:spcPts val="0"/>
                        </a:spcAft>
                      </a:pPr>
                      <a:r>
                        <a:rPr lang="es-PE" sz="1200" dirty="0">
                          <a:effectLst/>
                        </a:rPr>
                        <a:t>-	Aeróbico</a:t>
                      </a:r>
                    </a:p>
                    <a:p>
                      <a:pPr algn="l">
                        <a:lnSpc>
                          <a:spcPct val="107000"/>
                        </a:lnSpc>
                        <a:spcAft>
                          <a:spcPts val="0"/>
                        </a:spcAft>
                      </a:pPr>
                      <a:r>
                        <a:rPr lang="es-PE" sz="1200" dirty="0">
                          <a:effectLst/>
                        </a:rPr>
                        <a:t>-	Fuerza o Resistencia</a:t>
                      </a:r>
                    </a:p>
                    <a:p>
                      <a:pPr algn="l">
                        <a:lnSpc>
                          <a:spcPct val="107000"/>
                        </a:lnSpc>
                        <a:spcAft>
                          <a:spcPts val="0"/>
                        </a:spcAft>
                      </a:pPr>
                      <a:r>
                        <a:rPr lang="es-PE" sz="1200" dirty="0">
                          <a:effectLst/>
                        </a:rPr>
                        <a:t>-	Flexibilidad</a:t>
                      </a: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a:t>
                      </a:r>
                      <a:r>
                        <a:rPr lang="es-PE" sz="1200" dirty="0" err="1">
                          <a:effectLst/>
                        </a:rPr>
                        <a:t>String</a:t>
                      </a:r>
                      <a:endParaRPr lang="es-PE" sz="105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203683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4573200" y="539500"/>
            <a:ext cx="3864300" cy="741900"/>
          </a:xfrm>
          <a:prstGeom prst="rect">
            <a:avLst/>
          </a:prstGeom>
        </p:spPr>
        <p:txBody>
          <a:bodyPr spcFirstLastPara="1" wrap="square" lIns="91425" tIns="91425" rIns="91425" bIns="91425" anchor="ctr" anchorCtr="0">
            <a:noAutofit/>
          </a:bodyPr>
          <a:lstStyle/>
          <a:p>
            <a:pPr lvl="0"/>
            <a:r>
              <a:rPr lang="es-PE" dirty="0"/>
              <a:t>Objetivos del modelo</a:t>
            </a:r>
            <a:endParaRPr dirty="0"/>
          </a:p>
        </p:txBody>
      </p:sp>
      <p:sp>
        <p:nvSpPr>
          <p:cNvPr id="167" name="Google Shape;167;p32"/>
          <p:cNvSpPr txBox="1">
            <a:spLocks noGrp="1"/>
          </p:cNvSpPr>
          <p:nvPr>
            <p:ph type="title" idx="2"/>
          </p:nvPr>
        </p:nvSpPr>
        <p:spPr>
          <a:xfrm>
            <a:off x="5022750" y="1732400"/>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8" name="Google Shape;168;p32"/>
          <p:cNvSpPr txBox="1">
            <a:spLocks noGrp="1"/>
          </p:cNvSpPr>
          <p:nvPr>
            <p:ph type="body" idx="3"/>
          </p:nvPr>
        </p:nvSpPr>
        <p:spPr>
          <a:xfrm>
            <a:off x="4572000" y="1888065"/>
            <a:ext cx="1504200" cy="1675001"/>
          </a:xfrm>
          <a:prstGeom prst="rect">
            <a:avLst/>
          </a:prstGeom>
        </p:spPr>
        <p:txBody>
          <a:bodyPr spcFirstLastPara="1" wrap="square" lIns="91425" tIns="91425" rIns="91425" bIns="91425" anchor="ctr" anchorCtr="0">
            <a:noAutofit/>
          </a:bodyPr>
          <a:lstStyle/>
          <a:p>
            <a:pPr marL="0" lvl="0" indent="0">
              <a:buNone/>
            </a:pPr>
            <a:r>
              <a:rPr lang="es-PE" sz="1100" b="1" dirty="0"/>
              <a:t>Proporcionar</a:t>
            </a:r>
            <a:r>
              <a:rPr lang="es-PE" sz="1100" dirty="0"/>
              <a:t> una </a:t>
            </a:r>
            <a:r>
              <a:rPr lang="es-PE" sz="1100" b="1" dirty="0"/>
              <a:t>herramienta</a:t>
            </a:r>
            <a:r>
              <a:rPr lang="es-PE" sz="1100" dirty="0"/>
              <a:t> que permita </a:t>
            </a:r>
            <a:r>
              <a:rPr lang="es-PE" sz="1100" b="1" dirty="0"/>
              <a:t>asignar</a:t>
            </a:r>
            <a:r>
              <a:rPr lang="es-PE" sz="1100" dirty="0"/>
              <a:t> una </a:t>
            </a:r>
            <a:r>
              <a:rPr lang="es-PE" sz="1100" b="1" dirty="0"/>
              <a:t>dieta y un plan de ejercicios </a:t>
            </a:r>
            <a:r>
              <a:rPr lang="es-PE" sz="1100" dirty="0"/>
              <a:t>en función de las múltiples variables del </a:t>
            </a:r>
            <a:r>
              <a:rPr lang="es-PE" sz="1100" b="1" dirty="0"/>
              <a:t>perfil de cada persona</a:t>
            </a:r>
            <a:r>
              <a:rPr lang="es-PE" sz="1100" dirty="0"/>
              <a:t>.</a:t>
            </a:r>
          </a:p>
        </p:txBody>
      </p:sp>
      <p:sp>
        <p:nvSpPr>
          <p:cNvPr id="169" name="Google Shape;169;p32"/>
          <p:cNvSpPr txBox="1">
            <a:spLocks noGrp="1"/>
          </p:cNvSpPr>
          <p:nvPr>
            <p:ph type="title" idx="4"/>
          </p:nvPr>
        </p:nvSpPr>
        <p:spPr>
          <a:xfrm>
            <a:off x="7356625" y="1732400"/>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1" name="Google Shape;171;p32"/>
          <p:cNvSpPr txBox="1">
            <a:spLocks noGrp="1"/>
          </p:cNvSpPr>
          <p:nvPr>
            <p:ph type="body" idx="6"/>
          </p:nvPr>
        </p:nvSpPr>
        <p:spPr>
          <a:xfrm>
            <a:off x="6905875" y="2096900"/>
            <a:ext cx="1504200" cy="1479585"/>
          </a:xfrm>
          <a:prstGeom prst="rect">
            <a:avLst/>
          </a:prstGeom>
        </p:spPr>
        <p:txBody>
          <a:bodyPr spcFirstLastPara="1" wrap="square" lIns="91425" tIns="91425" rIns="91425" bIns="91425" anchor="ctr" anchorCtr="0">
            <a:noAutofit/>
          </a:bodyPr>
          <a:lstStyle/>
          <a:p>
            <a:pPr marL="0" lvl="0" indent="0">
              <a:buNone/>
            </a:pPr>
            <a:r>
              <a:rPr lang="es-PE" sz="1100" b="1" dirty="0"/>
              <a:t>Reducir</a:t>
            </a:r>
            <a:r>
              <a:rPr lang="es-PE" sz="1100" dirty="0"/>
              <a:t> </a:t>
            </a:r>
            <a:r>
              <a:rPr lang="es-PE" sz="1100" b="1" dirty="0"/>
              <a:t>considerablemente el tiempo de evaluación </a:t>
            </a:r>
            <a:r>
              <a:rPr lang="es-PE" sz="1100" dirty="0"/>
              <a:t>que actualmente emplean los nutricionistas. </a:t>
            </a:r>
            <a:r>
              <a:rPr lang="es-PE" sz="1100" b="1" dirty="0"/>
              <a:t>Esto repercute en la salud de las personas</a:t>
            </a:r>
            <a:r>
              <a:rPr lang="es-PE" sz="1100" dirty="0"/>
              <a:t>.</a:t>
            </a:r>
          </a:p>
        </p:txBody>
      </p:sp>
      <p:sp>
        <p:nvSpPr>
          <p:cNvPr id="173" name="Google Shape;173;p32"/>
          <p:cNvSpPr txBox="1">
            <a:spLocks noGrp="1"/>
          </p:cNvSpPr>
          <p:nvPr>
            <p:ph type="title" idx="8"/>
          </p:nvPr>
        </p:nvSpPr>
        <p:spPr>
          <a:xfrm>
            <a:off x="4870350" y="4260884"/>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4" name="Google Shape;174;p32"/>
          <p:cNvSpPr txBox="1">
            <a:spLocks noGrp="1"/>
          </p:cNvSpPr>
          <p:nvPr>
            <p:ph type="body" idx="9"/>
          </p:nvPr>
        </p:nvSpPr>
        <p:spPr>
          <a:xfrm>
            <a:off x="5698137" y="3784104"/>
            <a:ext cx="3012175" cy="957746"/>
          </a:xfrm>
          <a:prstGeom prst="rect">
            <a:avLst/>
          </a:prstGeom>
        </p:spPr>
        <p:txBody>
          <a:bodyPr spcFirstLastPara="1" wrap="square" lIns="91425" tIns="91425" rIns="91425" bIns="91425" anchor="ctr" anchorCtr="0">
            <a:noAutofit/>
          </a:bodyPr>
          <a:lstStyle/>
          <a:p>
            <a:pPr marL="0" lvl="0" indent="0">
              <a:buNone/>
            </a:pPr>
            <a:r>
              <a:rPr lang="es-PE" sz="1100" b="1" dirty="0"/>
              <a:t>Proporcionar el conocimiento del impacto de cada una de las variables del modelo. </a:t>
            </a:r>
            <a:r>
              <a:rPr lang="es-PE" sz="1100" dirty="0"/>
              <a:t>Esto ayudara a que se pueda interpretar y comprender </a:t>
            </a:r>
            <a:r>
              <a:rPr lang="es-PE" sz="1100" b="1" dirty="0"/>
              <a:t>el porqué de las decisiones tomadas.</a:t>
            </a:r>
          </a:p>
        </p:txBody>
      </p:sp>
      <p:pic>
        <p:nvPicPr>
          <p:cNvPr id="178" name="Google Shape;178;p32" descr="Table of contents"/>
          <p:cNvPicPr preferRelativeResize="0"/>
          <p:nvPr/>
        </p:nvPicPr>
        <p:blipFill rotWithShape="1">
          <a:blip r:embed="rId3">
            <a:alphaModFix/>
          </a:blip>
          <a:srcRect t="8548" b="8539"/>
          <a:stretch/>
        </p:blipFill>
        <p:spPr>
          <a:xfrm>
            <a:off x="0" y="0"/>
            <a:ext cx="4020900" cy="5143500"/>
          </a:xfrm>
          <a:prstGeom prst="rect">
            <a:avLst/>
          </a:prstGeom>
          <a:noFill/>
          <a:ln>
            <a:noFill/>
          </a:ln>
        </p:spPr>
      </p:pic>
      <p:sp>
        <p:nvSpPr>
          <p:cNvPr id="179" name="Google Shape;179;p32"/>
          <p:cNvSpPr/>
          <p:nvPr/>
        </p:nvSpPr>
        <p:spPr>
          <a:xfrm>
            <a:off x="5009850" y="4091834"/>
            <a:ext cx="3237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2"/>
          <p:cNvSpPr/>
          <p:nvPr/>
        </p:nvSpPr>
        <p:spPr>
          <a:xfrm>
            <a:off x="7496125" y="1553025"/>
            <a:ext cx="3237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2"/>
          <p:cNvSpPr/>
          <p:nvPr/>
        </p:nvSpPr>
        <p:spPr>
          <a:xfrm>
            <a:off x="5162250" y="1553025"/>
            <a:ext cx="3237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713225" y="539500"/>
            <a:ext cx="3577800" cy="1192800"/>
          </a:xfrm>
          <a:prstGeom prst="rect">
            <a:avLst/>
          </a:prstGeom>
        </p:spPr>
        <p:txBody>
          <a:bodyPr spcFirstLastPara="1" wrap="square" lIns="91425" tIns="91425" rIns="91425" bIns="91425" anchor="ctr" anchorCtr="0">
            <a:noAutofit/>
          </a:bodyPr>
          <a:lstStyle/>
          <a:p>
            <a:pPr lvl="0"/>
            <a:r>
              <a:rPr lang="es-PE" dirty="0"/>
              <a:t>Técnicas y metodologías</a:t>
            </a:r>
            <a:endParaRPr dirty="0"/>
          </a:p>
        </p:txBody>
      </p:sp>
      <p:sp>
        <p:nvSpPr>
          <p:cNvPr id="207" name="Google Shape;207;p35"/>
          <p:cNvSpPr txBox="1">
            <a:spLocks noGrp="1"/>
          </p:cNvSpPr>
          <p:nvPr>
            <p:ph type="body" idx="1"/>
          </p:nvPr>
        </p:nvSpPr>
        <p:spPr>
          <a:xfrm>
            <a:off x="4299850" y="1385800"/>
            <a:ext cx="4139700" cy="1465500"/>
          </a:xfrm>
          <a:prstGeom prst="rect">
            <a:avLst/>
          </a:prstGeom>
        </p:spPr>
        <p:txBody>
          <a:bodyPr spcFirstLastPara="1" wrap="square" lIns="91425" tIns="91425" rIns="91425" bIns="91425" anchor="ctr" anchorCtr="0">
            <a:noAutofit/>
          </a:bodyPr>
          <a:lstStyle/>
          <a:p>
            <a:pPr marL="285750" indent="-285750"/>
            <a:r>
              <a:rPr lang="es-PE" b="1" dirty="0"/>
              <a:t>Grafos dirigidos probabilistas</a:t>
            </a:r>
            <a:r>
              <a:rPr lang="es-PE" dirty="0"/>
              <a:t>, para la representación del problema.</a:t>
            </a:r>
          </a:p>
          <a:p>
            <a:pPr marL="0" indent="0">
              <a:buNone/>
            </a:pPr>
            <a:endParaRPr lang="es-PE" dirty="0"/>
          </a:p>
          <a:p>
            <a:pPr marL="285750" indent="-285750"/>
            <a:r>
              <a:rPr lang="es-PE" b="1" dirty="0"/>
              <a:t>Modelos de Redes Bayesianas</a:t>
            </a:r>
            <a:r>
              <a:rPr lang="es-PE" dirty="0"/>
              <a:t>, ya que se representará un problema en el que cada arista representa una relación de causalidad, con el uso de probabilidades condicionales; además de trabajar con grafos dirigidos.</a:t>
            </a:r>
          </a:p>
        </p:txBody>
      </p:sp>
      <p:grpSp>
        <p:nvGrpSpPr>
          <p:cNvPr id="208" name="Google Shape;208;p35"/>
          <p:cNvGrpSpPr/>
          <p:nvPr/>
        </p:nvGrpSpPr>
        <p:grpSpPr>
          <a:xfrm>
            <a:off x="8439550" y="539500"/>
            <a:ext cx="704069" cy="662400"/>
            <a:chOff x="6613200" y="2209125"/>
            <a:chExt cx="2530800" cy="662400"/>
          </a:xfrm>
        </p:grpSpPr>
        <p:sp>
          <p:nvSpPr>
            <p:cNvPr id="209" name="Google Shape;209;p35"/>
            <p:cNvSpPr/>
            <p:nvPr/>
          </p:nvSpPr>
          <p:spPr>
            <a:xfrm rot="10800000">
              <a:off x="6613200" y="2402725"/>
              <a:ext cx="25308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rot="10800000">
              <a:off x="6613200" y="2596325"/>
              <a:ext cx="25308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rot="10800000">
              <a:off x="6613200" y="2209125"/>
              <a:ext cx="25308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rot="10800000">
              <a:off x="6613200" y="2789925"/>
              <a:ext cx="25308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 name="Google Shape;213;p35" descr="Title and text with bullets"/>
          <p:cNvPicPr preferRelativeResize="0"/>
          <p:nvPr/>
        </p:nvPicPr>
        <p:blipFill>
          <a:blip r:embed="rId3">
            <a:alphaModFix/>
          </a:blip>
          <a:stretch>
            <a:fillRect/>
          </a:stretch>
        </p:blipFill>
        <p:spPr>
          <a:xfrm>
            <a:off x="0" y="3238500"/>
            <a:ext cx="9144000" cy="1905000"/>
          </a:xfrm>
          <a:prstGeom prst="rect">
            <a:avLst/>
          </a:prstGeom>
          <a:noFill/>
          <a:ln>
            <a:noFill/>
          </a:ln>
        </p:spPr>
      </p:pic>
      <p:pic>
        <p:nvPicPr>
          <p:cNvPr id="3" name="Imagen 2">
            <a:extLst>
              <a:ext uri="{FF2B5EF4-FFF2-40B4-BE49-F238E27FC236}">
                <a16:creationId xmlns:a16="http://schemas.microsoft.com/office/drawing/2014/main" id="{4EC5C381-950B-4529-9B06-BBE515E71C79}"/>
              </a:ext>
            </a:extLst>
          </p:cNvPr>
          <p:cNvPicPr>
            <a:picLocks noChangeAspect="1"/>
          </p:cNvPicPr>
          <p:nvPr/>
        </p:nvPicPr>
        <p:blipFill rotWithShape="1">
          <a:blip r:embed="rId4"/>
          <a:srcRect t="50000" b="18731"/>
          <a:stretch/>
        </p:blipFill>
        <p:spPr>
          <a:xfrm>
            <a:off x="5664" y="3238500"/>
            <a:ext cx="9138336" cy="190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Representación</a:t>
            </a:r>
          </a:p>
        </p:txBody>
      </p:sp>
      <p:pic>
        <p:nvPicPr>
          <p:cNvPr id="23" name="Imagen 22" title="Inserting image...">
            <a:extLst>
              <a:ext uri="{FF2B5EF4-FFF2-40B4-BE49-F238E27FC236}">
                <a16:creationId xmlns:a16="http://schemas.microsoft.com/office/drawing/2014/main" id="{55DAB4B4-4530-4986-A16B-664EA5DFA6E5}"/>
              </a:ext>
            </a:extLst>
          </p:cNvPr>
          <p:cNvPicPr/>
          <p:nvPr/>
        </p:nvPicPr>
        <p:blipFill>
          <a:blip r:embed="rId3">
            <a:extLst>
              <a:ext uri="{28A0092B-C50C-407E-A947-70E740481C1C}">
                <a14:useLocalDpi xmlns:a14="http://schemas.microsoft.com/office/drawing/2010/main" val="0"/>
              </a:ext>
            </a:extLst>
          </a:blip>
          <a:stretch>
            <a:fillRect/>
          </a:stretch>
        </p:blipFill>
        <p:spPr>
          <a:xfrm>
            <a:off x="4207933" y="965200"/>
            <a:ext cx="4579439" cy="3892306"/>
          </a:xfrm>
          <a:prstGeom prst="rect">
            <a:avLst/>
          </a:prstGeom>
        </p:spPr>
      </p:pic>
      <p:sp>
        <p:nvSpPr>
          <p:cNvPr id="24" name="Google Shape;207;p35">
            <a:extLst>
              <a:ext uri="{FF2B5EF4-FFF2-40B4-BE49-F238E27FC236}">
                <a16:creationId xmlns:a16="http://schemas.microsoft.com/office/drawing/2014/main" id="{189D9D2B-E237-4575-9C62-A73710FD6827}"/>
              </a:ext>
            </a:extLst>
          </p:cNvPr>
          <p:cNvSpPr txBox="1">
            <a:spLocks noGrp="1"/>
          </p:cNvSpPr>
          <p:nvPr>
            <p:ph type="body" idx="1"/>
          </p:nvPr>
        </p:nvSpPr>
        <p:spPr>
          <a:xfrm>
            <a:off x="650717" y="1261533"/>
            <a:ext cx="3557216" cy="3064219"/>
          </a:xfrm>
          <a:prstGeom prst="rect">
            <a:avLst/>
          </a:prstGeom>
        </p:spPr>
        <p:txBody>
          <a:bodyPr spcFirstLastPara="1" wrap="square" lIns="91425" tIns="91425" rIns="91425" bIns="91425" anchor="ctr" anchorCtr="0">
            <a:noAutofit/>
          </a:bodyPr>
          <a:lstStyle/>
          <a:p>
            <a:pPr lvl="0" algn="l"/>
            <a:r>
              <a:rPr lang="es-PE" sz="1800" dirty="0"/>
              <a:t>Peso</a:t>
            </a:r>
          </a:p>
          <a:p>
            <a:pPr lvl="0" algn="l"/>
            <a:r>
              <a:rPr lang="es-PE" sz="1800" dirty="0"/>
              <a:t>% Grasa</a:t>
            </a:r>
          </a:p>
          <a:p>
            <a:pPr lvl="0" algn="l"/>
            <a:r>
              <a:rPr lang="es-PE" sz="1800" dirty="0"/>
              <a:t>Sexo</a:t>
            </a:r>
          </a:p>
          <a:p>
            <a:pPr lvl="0" algn="l"/>
            <a:r>
              <a:rPr lang="es-PE" sz="1800" dirty="0"/>
              <a:t>Edad</a:t>
            </a:r>
          </a:p>
          <a:p>
            <a:pPr lvl="0" algn="l"/>
            <a:r>
              <a:rPr lang="es-PE" sz="1800" dirty="0"/>
              <a:t>Ejercicio</a:t>
            </a:r>
          </a:p>
          <a:p>
            <a:pPr lvl="0" algn="l"/>
            <a:r>
              <a:rPr lang="es-PE" sz="1800" dirty="0"/>
              <a:t>IMC (Índice de Masa Corporal)</a:t>
            </a:r>
          </a:p>
          <a:p>
            <a:pPr lvl="0" algn="l"/>
            <a:r>
              <a:rPr lang="es-PE" sz="1800" dirty="0"/>
              <a:t>Talla</a:t>
            </a:r>
          </a:p>
          <a:p>
            <a:pPr lvl="0" algn="l"/>
            <a:r>
              <a:rPr lang="es-PE" sz="1800" dirty="0"/>
              <a:t>Dieta</a:t>
            </a:r>
          </a:p>
          <a:p>
            <a:pPr lvl="0" algn="l"/>
            <a:r>
              <a:rPr lang="es-PE" sz="1800" dirty="0"/>
              <a:t>Patología</a:t>
            </a:r>
          </a:p>
          <a:p>
            <a:pPr lvl="0" algn="l"/>
            <a:r>
              <a:rPr lang="es-PE" sz="1800" dirty="0"/>
              <a:t>Medida de la cintura</a:t>
            </a:r>
          </a:p>
          <a:p>
            <a:pPr marL="285750" indent="-285750" algn="l"/>
            <a:endParaRPr lang="es-PE" sz="1800" u="sng" dirty="0"/>
          </a:p>
        </p:txBody>
      </p:sp>
    </p:spTree>
    <p:extLst>
      <p:ext uri="{BB962C8B-B14F-4D97-AF65-F5344CB8AC3E}">
        <p14:creationId xmlns:p14="http://schemas.microsoft.com/office/powerpoint/2010/main" val="406568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6" name="Google Shape;196;p34" descr="quotes"/>
          <p:cNvPicPr preferRelativeResize="0"/>
          <p:nvPr/>
        </p:nvPicPr>
        <p:blipFill rotWithShape="1">
          <a:blip r:embed="rId3">
            <a:alphaModFix/>
          </a:blip>
          <a:srcRect t="6017" b="6008"/>
          <a:stretch/>
        </p:blipFill>
        <p:spPr>
          <a:xfrm>
            <a:off x="4813000" y="0"/>
            <a:ext cx="4330974" cy="5143500"/>
          </a:xfrm>
          <a:prstGeom prst="rect">
            <a:avLst/>
          </a:prstGeom>
          <a:noFill/>
          <a:ln>
            <a:noFill/>
          </a:ln>
        </p:spPr>
      </p:pic>
      <p:grpSp>
        <p:nvGrpSpPr>
          <p:cNvPr id="197" name="Google Shape;197;p34"/>
          <p:cNvGrpSpPr/>
          <p:nvPr/>
        </p:nvGrpSpPr>
        <p:grpSpPr>
          <a:xfrm rot="-5400000">
            <a:off x="348300" y="191200"/>
            <a:ext cx="662400" cy="1359000"/>
            <a:chOff x="840225" y="0"/>
            <a:chExt cx="662400" cy="1359000"/>
          </a:xfrm>
        </p:grpSpPr>
        <p:sp>
          <p:nvSpPr>
            <p:cNvPr id="198" name="Google Shape;198;p34"/>
            <p:cNvSpPr/>
            <p:nvPr/>
          </p:nvSpPr>
          <p:spPr>
            <a:xfrm rot="5400000">
              <a:off x="395125" y="638700"/>
              <a:ext cx="13590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p:nvPr/>
          </p:nvSpPr>
          <p:spPr>
            <a:xfrm rot="5400000">
              <a:off x="588725" y="638700"/>
              <a:ext cx="13590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rot="5400000">
              <a:off x="201525" y="638700"/>
              <a:ext cx="13590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p:nvPr/>
          </p:nvSpPr>
          <p:spPr>
            <a:xfrm rot="5400000">
              <a:off x="782325" y="638700"/>
              <a:ext cx="13590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ítulo 1">
            <a:extLst>
              <a:ext uri="{FF2B5EF4-FFF2-40B4-BE49-F238E27FC236}">
                <a16:creationId xmlns:a16="http://schemas.microsoft.com/office/drawing/2014/main" id="{B83FEB2E-F3DB-4AFC-BA44-74EC171EE942}"/>
              </a:ext>
            </a:extLst>
          </p:cNvPr>
          <p:cNvSpPr>
            <a:spLocks noGrp="1"/>
          </p:cNvSpPr>
          <p:nvPr>
            <p:ph type="title"/>
          </p:nvPr>
        </p:nvSpPr>
        <p:spPr>
          <a:xfrm>
            <a:off x="0" y="1244482"/>
            <a:ext cx="7717800" cy="504300"/>
          </a:xfrm>
        </p:spPr>
        <p:txBody>
          <a:bodyPr/>
          <a:lstStyle/>
          <a:p>
            <a:pPr algn="l"/>
            <a:r>
              <a:rPr lang="es-PE" dirty="0"/>
              <a:t>Inferencias y aprendizaje del modelo</a:t>
            </a:r>
          </a:p>
        </p:txBody>
      </p:sp>
      <p:sp>
        <p:nvSpPr>
          <p:cNvPr id="15" name="Google Shape;207;p35">
            <a:extLst>
              <a:ext uri="{FF2B5EF4-FFF2-40B4-BE49-F238E27FC236}">
                <a16:creationId xmlns:a16="http://schemas.microsoft.com/office/drawing/2014/main" id="{956BE601-EDD3-40E3-B581-5ACA362E9A97}"/>
              </a:ext>
            </a:extLst>
          </p:cNvPr>
          <p:cNvSpPr txBox="1">
            <a:spLocks noGrp="1"/>
          </p:cNvSpPr>
          <p:nvPr>
            <p:ph type="body" idx="1"/>
          </p:nvPr>
        </p:nvSpPr>
        <p:spPr>
          <a:xfrm>
            <a:off x="713225" y="1883832"/>
            <a:ext cx="3557216" cy="3064219"/>
          </a:xfrm>
          <a:prstGeom prst="rect">
            <a:avLst/>
          </a:prstGeom>
        </p:spPr>
        <p:txBody>
          <a:bodyPr spcFirstLastPara="1" wrap="square" lIns="91425" tIns="91425" rIns="91425" bIns="91425" anchor="ctr" anchorCtr="0">
            <a:noAutofit/>
          </a:bodyPr>
          <a:lstStyle/>
          <a:p>
            <a:pPr marL="139700" lvl="0" indent="0" algn="l">
              <a:buNone/>
            </a:pPr>
            <a:r>
              <a:rPr lang="es-PE" sz="1800" b="1" dirty="0"/>
              <a:t>Inferencias</a:t>
            </a:r>
          </a:p>
          <a:p>
            <a:pPr lvl="0" algn="l"/>
            <a:r>
              <a:rPr lang="es-PE" sz="1800" dirty="0"/>
              <a:t>Inferencia de probabilidad conjunta</a:t>
            </a:r>
          </a:p>
          <a:p>
            <a:pPr lvl="0" algn="l"/>
            <a:r>
              <a:rPr lang="es-PE" sz="1800" dirty="0"/>
              <a:t>Inferencia de probabilidad condicional</a:t>
            </a:r>
          </a:p>
          <a:p>
            <a:pPr lvl="0" algn="l"/>
            <a:r>
              <a:rPr lang="es-PE" sz="1800" dirty="0"/>
              <a:t>Inferencia causal</a:t>
            </a:r>
          </a:p>
          <a:p>
            <a:pPr marL="139700" lvl="0" indent="0" algn="l">
              <a:buNone/>
            </a:pPr>
            <a:endParaRPr lang="es-PE" sz="1800" dirty="0"/>
          </a:p>
          <a:p>
            <a:pPr marL="139700" lvl="0" indent="0" algn="l">
              <a:buNone/>
            </a:pPr>
            <a:r>
              <a:rPr lang="es-PE" sz="1800" b="1" dirty="0"/>
              <a:t>Aprendizaje</a:t>
            </a:r>
          </a:p>
          <a:p>
            <a:pPr lvl="0" algn="l"/>
            <a:r>
              <a:rPr lang="es-PE" sz="1800" dirty="0"/>
              <a:t>Aprendizaje de parámetros</a:t>
            </a:r>
          </a:p>
          <a:p>
            <a:pPr lvl="0" algn="l"/>
            <a:r>
              <a:rPr lang="es-PE" sz="1800" dirty="0"/>
              <a:t>Aprendizaje de estructura</a:t>
            </a:r>
          </a:p>
          <a:p>
            <a:pPr marL="285750" indent="-285750" algn="l"/>
            <a:endParaRPr lang="es-PE" sz="1800" u="sng" dirty="0"/>
          </a:p>
        </p:txBody>
      </p:sp>
      <p:pic>
        <p:nvPicPr>
          <p:cNvPr id="16" name="Picture 1">
            <a:extLst>
              <a:ext uri="{FF2B5EF4-FFF2-40B4-BE49-F238E27FC236}">
                <a16:creationId xmlns:a16="http://schemas.microsoft.com/office/drawing/2014/main" id="{0C73AD13-18FE-41C3-A90A-FE8DD00F6A86}"/>
              </a:ext>
            </a:extLst>
          </p:cNvPr>
          <p:cNvPicPr/>
          <p:nvPr/>
        </p:nvPicPr>
        <p:blipFill rotWithShape="1">
          <a:blip r:embed="rId4">
            <a:extLst>
              <a:ext uri="{28A0092B-C50C-407E-A947-70E740481C1C}">
                <a14:useLocalDpi xmlns:a14="http://schemas.microsoft.com/office/drawing/2010/main" val="0"/>
              </a:ext>
            </a:extLst>
          </a:blip>
          <a:srcRect l="27514" r="5614"/>
          <a:stretch/>
        </p:blipFill>
        <p:spPr bwMode="auto">
          <a:xfrm>
            <a:off x="4813000" y="5474"/>
            <a:ext cx="4331000" cy="5138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6" name="Google Shape;196;p34" descr="quotes"/>
          <p:cNvPicPr preferRelativeResize="0"/>
          <p:nvPr/>
        </p:nvPicPr>
        <p:blipFill rotWithShape="1">
          <a:blip r:embed="rId3">
            <a:alphaModFix/>
          </a:blip>
          <a:srcRect t="6017" b="6008"/>
          <a:stretch/>
        </p:blipFill>
        <p:spPr>
          <a:xfrm>
            <a:off x="4813000" y="0"/>
            <a:ext cx="4330974" cy="5143500"/>
          </a:xfrm>
          <a:prstGeom prst="rect">
            <a:avLst/>
          </a:prstGeom>
          <a:noFill/>
          <a:ln>
            <a:noFill/>
          </a:ln>
        </p:spPr>
      </p:pic>
      <p:grpSp>
        <p:nvGrpSpPr>
          <p:cNvPr id="197" name="Google Shape;197;p34"/>
          <p:cNvGrpSpPr/>
          <p:nvPr/>
        </p:nvGrpSpPr>
        <p:grpSpPr>
          <a:xfrm rot="-5400000">
            <a:off x="348300" y="191200"/>
            <a:ext cx="662400" cy="1359000"/>
            <a:chOff x="840225" y="0"/>
            <a:chExt cx="662400" cy="1359000"/>
          </a:xfrm>
        </p:grpSpPr>
        <p:sp>
          <p:nvSpPr>
            <p:cNvPr id="198" name="Google Shape;198;p34"/>
            <p:cNvSpPr/>
            <p:nvPr/>
          </p:nvSpPr>
          <p:spPr>
            <a:xfrm rot="5400000">
              <a:off x="395125" y="638700"/>
              <a:ext cx="13590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p:nvPr/>
          </p:nvSpPr>
          <p:spPr>
            <a:xfrm rot="5400000">
              <a:off x="588725" y="638700"/>
              <a:ext cx="13590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rot="5400000">
              <a:off x="201525" y="638700"/>
              <a:ext cx="13590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p:nvPr/>
          </p:nvSpPr>
          <p:spPr>
            <a:xfrm rot="5400000">
              <a:off x="782325" y="638700"/>
              <a:ext cx="13590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ítulo 1">
            <a:extLst>
              <a:ext uri="{FF2B5EF4-FFF2-40B4-BE49-F238E27FC236}">
                <a16:creationId xmlns:a16="http://schemas.microsoft.com/office/drawing/2014/main" id="{B83FEB2E-F3DB-4AFC-BA44-74EC171EE942}"/>
              </a:ext>
            </a:extLst>
          </p:cNvPr>
          <p:cNvSpPr>
            <a:spLocks noGrp="1"/>
          </p:cNvSpPr>
          <p:nvPr>
            <p:ph type="title"/>
          </p:nvPr>
        </p:nvSpPr>
        <p:spPr>
          <a:xfrm>
            <a:off x="0" y="1244482"/>
            <a:ext cx="7717800" cy="504300"/>
          </a:xfrm>
        </p:spPr>
        <p:txBody>
          <a:bodyPr/>
          <a:lstStyle/>
          <a:p>
            <a:r>
              <a:rPr lang="es-PE" sz="2300" dirty="0"/>
              <a:t>Identificación de preguntas a resolver</a:t>
            </a:r>
          </a:p>
        </p:txBody>
      </p:sp>
      <p:sp>
        <p:nvSpPr>
          <p:cNvPr id="15" name="Google Shape;207;p35">
            <a:extLst>
              <a:ext uri="{FF2B5EF4-FFF2-40B4-BE49-F238E27FC236}">
                <a16:creationId xmlns:a16="http://schemas.microsoft.com/office/drawing/2014/main" id="{956BE601-EDD3-40E3-B581-5ACA362E9A97}"/>
              </a:ext>
            </a:extLst>
          </p:cNvPr>
          <p:cNvSpPr txBox="1">
            <a:spLocks noGrp="1"/>
          </p:cNvSpPr>
          <p:nvPr>
            <p:ph type="body" idx="1"/>
          </p:nvPr>
        </p:nvSpPr>
        <p:spPr>
          <a:xfrm>
            <a:off x="0" y="1819731"/>
            <a:ext cx="4426041" cy="3064219"/>
          </a:xfrm>
          <a:prstGeom prst="rect">
            <a:avLst/>
          </a:prstGeom>
        </p:spPr>
        <p:txBody>
          <a:bodyPr spcFirstLastPara="1" wrap="square" lIns="91425" tIns="91425" rIns="91425" bIns="91425" anchor="ctr" anchorCtr="0">
            <a:noAutofit/>
          </a:bodyPr>
          <a:lstStyle/>
          <a:p>
            <a:pPr marL="425450" indent="-285750"/>
            <a:r>
              <a:rPr lang="es-ES" sz="1600" dirty="0"/>
              <a:t>¿Cuál es la probabilidad de que a una mujer adulto mayor se le recomiende hacer ejercicios de resistencia?</a:t>
            </a:r>
          </a:p>
          <a:p>
            <a:pPr marL="139700" indent="0">
              <a:buNone/>
            </a:pPr>
            <a:endParaRPr lang="es-PE" sz="1600" dirty="0"/>
          </a:p>
          <a:p>
            <a:pPr marL="425450" indent="-285750"/>
            <a:r>
              <a:rPr lang="es-ES" sz="1600" dirty="0"/>
              <a:t>¿Cuál es la probabilidad de tener un porcentaje de grasa alto (Obesidad), a pesar de tener una rutina de ejercicio aeróbico?</a:t>
            </a:r>
          </a:p>
          <a:p>
            <a:pPr marL="139700" indent="0">
              <a:buNone/>
            </a:pPr>
            <a:endParaRPr lang="es-PE" sz="1600" dirty="0"/>
          </a:p>
          <a:p>
            <a:pPr marL="425450" indent="-285750"/>
            <a:r>
              <a:rPr lang="es-ES" sz="1600" dirty="0"/>
              <a:t>¿Cuál es la probabilidad de tener obesidad tipo II (IMC) si llevo una dieta vegetariana?</a:t>
            </a:r>
          </a:p>
          <a:p>
            <a:pPr marL="425450" indent="-285750"/>
            <a:endParaRPr lang="es-ES" sz="1600" dirty="0"/>
          </a:p>
          <a:p>
            <a:pPr marL="425450" indent="-285750"/>
            <a:r>
              <a:rPr lang="es-ES" sz="1600" dirty="0"/>
              <a:t>¿Cuál es la probabilidad de recomendarle una dieta vegetariana a una persona de sexo femenino con un </a:t>
            </a:r>
            <a:r>
              <a:rPr lang="es-ES" sz="1600" dirty="0" err="1"/>
              <a:t>imc</a:t>
            </a:r>
            <a:r>
              <a:rPr lang="es-ES" sz="1600" dirty="0"/>
              <a:t> de 32?</a:t>
            </a:r>
            <a:endParaRPr lang="es-PE" sz="1600" dirty="0"/>
          </a:p>
        </p:txBody>
      </p:sp>
      <p:pic>
        <p:nvPicPr>
          <p:cNvPr id="10" name="Picture 1">
            <a:extLst>
              <a:ext uri="{FF2B5EF4-FFF2-40B4-BE49-F238E27FC236}">
                <a16:creationId xmlns:a16="http://schemas.microsoft.com/office/drawing/2014/main" id="{720C2364-FD5E-4988-9843-B9CC6306F208}"/>
              </a:ext>
            </a:extLst>
          </p:cNvPr>
          <p:cNvPicPr/>
          <p:nvPr/>
        </p:nvPicPr>
        <p:blipFill rotWithShape="1">
          <a:blip r:embed="rId4">
            <a:extLst>
              <a:ext uri="{28A0092B-C50C-407E-A947-70E740481C1C}">
                <a14:useLocalDpi xmlns:a14="http://schemas.microsoft.com/office/drawing/2010/main" val="0"/>
              </a:ext>
            </a:extLst>
          </a:blip>
          <a:srcRect l="27514" r="5614"/>
          <a:stretch/>
        </p:blipFill>
        <p:spPr bwMode="auto">
          <a:xfrm>
            <a:off x="4813000" y="5474"/>
            <a:ext cx="4331000" cy="5138025"/>
          </a:xfrm>
          <a:prstGeom prst="rect">
            <a:avLst/>
          </a:prstGeom>
          <a:noFill/>
          <a:ln>
            <a:noFill/>
          </a:ln>
        </p:spPr>
      </p:pic>
    </p:spTree>
    <p:extLst>
      <p:ext uri="{BB962C8B-B14F-4D97-AF65-F5344CB8AC3E}">
        <p14:creationId xmlns:p14="http://schemas.microsoft.com/office/powerpoint/2010/main" val="55684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D911-D3FC-F126-84E1-8CF4F316BF8A}"/>
              </a:ext>
            </a:extLst>
          </p:cNvPr>
          <p:cNvSpPr>
            <a:spLocks noGrp="1"/>
          </p:cNvSpPr>
          <p:nvPr>
            <p:ph type="title"/>
          </p:nvPr>
        </p:nvSpPr>
        <p:spPr/>
        <p:txBody>
          <a:bodyPr/>
          <a:lstStyle/>
          <a:p>
            <a:r>
              <a:rPr lang="es-419" dirty="0"/>
              <a:t>Modelo NDAG</a:t>
            </a:r>
            <a:endParaRPr lang="en-US" dirty="0"/>
          </a:p>
        </p:txBody>
      </p:sp>
      <p:sp>
        <p:nvSpPr>
          <p:cNvPr id="3" name="Text Placeholder 2">
            <a:extLst>
              <a:ext uri="{FF2B5EF4-FFF2-40B4-BE49-F238E27FC236}">
                <a16:creationId xmlns:a16="http://schemas.microsoft.com/office/drawing/2014/main" id="{6230D4BD-2FFB-3991-D722-3C7207EFF8EE}"/>
              </a:ext>
            </a:extLst>
          </p:cNvPr>
          <p:cNvSpPr>
            <a:spLocks noGrp="1"/>
          </p:cNvSpPr>
          <p:nvPr>
            <p:ph type="body" idx="1"/>
          </p:nvPr>
        </p:nvSpPr>
        <p:spPr>
          <a:xfrm>
            <a:off x="713225" y="1710057"/>
            <a:ext cx="7717800" cy="3035055"/>
          </a:xfrm>
        </p:spPr>
        <p:txBody>
          <a:bodyPr/>
          <a:lstStyle/>
          <a:p>
            <a:endParaRPr lang="en-US" dirty="0"/>
          </a:p>
        </p:txBody>
      </p:sp>
      <p:pic>
        <p:nvPicPr>
          <p:cNvPr id="1026" name="Picture 2">
            <a:extLst>
              <a:ext uri="{FF2B5EF4-FFF2-40B4-BE49-F238E27FC236}">
                <a16:creationId xmlns:a16="http://schemas.microsoft.com/office/drawing/2014/main" id="{A0B72D46-64EC-793E-DC2A-04DEF50D3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951978"/>
            <a:ext cx="6286500" cy="419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7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4573200" y="539499"/>
            <a:ext cx="3864300" cy="4395755"/>
          </a:xfrm>
          <a:prstGeom prst="rect">
            <a:avLst/>
          </a:prstGeom>
        </p:spPr>
        <p:txBody>
          <a:bodyPr spcFirstLastPara="1" wrap="square" lIns="91425" tIns="91425" rIns="91425" bIns="91425" anchor="ctr" anchorCtr="0">
            <a:noAutofit/>
          </a:bodyPr>
          <a:lstStyle/>
          <a:p>
            <a:pPr lvl="0"/>
            <a:r>
              <a:rPr lang="es-PE" dirty="0"/>
              <a:t>Respuestas a las preguntas</a:t>
            </a:r>
            <a:endParaRPr dirty="0"/>
          </a:p>
        </p:txBody>
      </p:sp>
      <p:pic>
        <p:nvPicPr>
          <p:cNvPr id="178" name="Google Shape;178;p32" descr="Table of contents"/>
          <p:cNvPicPr preferRelativeResize="0"/>
          <p:nvPr/>
        </p:nvPicPr>
        <p:blipFill rotWithShape="1">
          <a:blip r:embed="rId3">
            <a:alphaModFix/>
          </a:blip>
          <a:srcRect t="8548" b="8539"/>
          <a:stretch/>
        </p:blipFill>
        <p:spPr>
          <a:xfrm>
            <a:off x="0" y="0"/>
            <a:ext cx="4020900" cy="5143500"/>
          </a:xfrm>
          <a:prstGeom prst="rect">
            <a:avLst/>
          </a:prstGeom>
          <a:noFill/>
          <a:ln>
            <a:noFill/>
          </a:ln>
        </p:spPr>
      </p:pic>
    </p:spTree>
    <p:extLst>
      <p:ext uri="{BB962C8B-B14F-4D97-AF65-F5344CB8AC3E}">
        <p14:creationId xmlns:p14="http://schemas.microsoft.com/office/powerpoint/2010/main" val="159058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0"/>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p>
            <a:pPr lvl="0"/>
            <a:r>
              <a:rPr lang="es-PE" dirty="0"/>
              <a:t>Descripción del problema</a:t>
            </a:r>
            <a:endParaRPr dirty="0"/>
          </a:p>
        </p:txBody>
      </p:sp>
      <p:grpSp>
        <p:nvGrpSpPr>
          <p:cNvPr id="140" name="Google Shape;140;p30"/>
          <p:cNvGrpSpPr/>
          <p:nvPr/>
        </p:nvGrpSpPr>
        <p:grpSpPr>
          <a:xfrm>
            <a:off x="8430763" y="539500"/>
            <a:ext cx="714384" cy="662400"/>
            <a:chOff x="0" y="539500"/>
            <a:chExt cx="713100" cy="662400"/>
          </a:xfrm>
        </p:grpSpPr>
        <p:sp>
          <p:nvSpPr>
            <p:cNvPr id="141" name="Google Shape;141;p30"/>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0"/>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0"/>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0"/>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ángulo 9">
            <a:extLst>
              <a:ext uri="{FF2B5EF4-FFF2-40B4-BE49-F238E27FC236}">
                <a16:creationId xmlns:a16="http://schemas.microsoft.com/office/drawing/2014/main" id="{6765F6D2-8AE5-4364-BA90-7FA916E3C26B}"/>
              </a:ext>
            </a:extLst>
          </p:cNvPr>
          <p:cNvSpPr/>
          <p:nvPr/>
        </p:nvSpPr>
        <p:spPr>
          <a:xfrm>
            <a:off x="3533522" y="2362200"/>
            <a:ext cx="1701800" cy="999066"/>
          </a:xfrm>
          <a:prstGeom prst="rect">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Características fisiológicas</a:t>
            </a:r>
          </a:p>
        </p:txBody>
      </p:sp>
      <p:sp>
        <p:nvSpPr>
          <p:cNvPr id="11" name="Rectángulo 10">
            <a:extLst>
              <a:ext uri="{FF2B5EF4-FFF2-40B4-BE49-F238E27FC236}">
                <a16:creationId xmlns:a16="http://schemas.microsoft.com/office/drawing/2014/main" id="{B786D553-5818-410F-B422-A544591FCDAA}"/>
              </a:ext>
            </a:extLst>
          </p:cNvPr>
          <p:cNvSpPr/>
          <p:nvPr/>
        </p:nvSpPr>
        <p:spPr>
          <a:xfrm>
            <a:off x="5881413" y="1529434"/>
            <a:ext cx="1701800" cy="999066"/>
          </a:xfrm>
          <a:prstGeom prst="rect">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Variables</a:t>
            </a:r>
          </a:p>
        </p:txBody>
      </p:sp>
      <p:sp>
        <p:nvSpPr>
          <p:cNvPr id="12" name="Rectángulo 11">
            <a:extLst>
              <a:ext uri="{FF2B5EF4-FFF2-40B4-BE49-F238E27FC236}">
                <a16:creationId xmlns:a16="http://schemas.microsoft.com/office/drawing/2014/main" id="{126FFB09-2B23-4C2E-91FE-3F97D498C149}"/>
              </a:ext>
            </a:extLst>
          </p:cNvPr>
          <p:cNvSpPr/>
          <p:nvPr/>
        </p:nvSpPr>
        <p:spPr>
          <a:xfrm>
            <a:off x="5881413" y="3090334"/>
            <a:ext cx="1701800" cy="999066"/>
          </a:xfrm>
          <a:prstGeom prst="rect">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Condición de vida</a:t>
            </a:r>
          </a:p>
        </p:txBody>
      </p:sp>
      <p:cxnSp>
        <p:nvCxnSpPr>
          <p:cNvPr id="6" name="Conector: angular 5">
            <a:extLst>
              <a:ext uri="{FF2B5EF4-FFF2-40B4-BE49-F238E27FC236}">
                <a16:creationId xmlns:a16="http://schemas.microsoft.com/office/drawing/2014/main" id="{135DBC4C-464C-478A-9817-4523CCD522C9}"/>
              </a:ext>
            </a:extLst>
          </p:cNvPr>
          <p:cNvCxnSpPr>
            <a:stCxn id="10" idx="3"/>
            <a:endCxn id="11" idx="1"/>
          </p:cNvCxnSpPr>
          <p:nvPr/>
        </p:nvCxnSpPr>
        <p:spPr>
          <a:xfrm flipV="1">
            <a:off x="5235322" y="2028967"/>
            <a:ext cx="646091" cy="83276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BB9FE024-EFE3-486C-93B0-7A5548DCF0C8}"/>
              </a:ext>
            </a:extLst>
          </p:cNvPr>
          <p:cNvCxnSpPr>
            <a:cxnSpLocks/>
            <a:stCxn id="10" idx="3"/>
            <a:endCxn id="12" idx="1"/>
          </p:cNvCxnSpPr>
          <p:nvPr/>
        </p:nvCxnSpPr>
        <p:spPr>
          <a:xfrm>
            <a:off x="5235322" y="2861733"/>
            <a:ext cx="646091" cy="72813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1014F4A3-6C4D-4F38-8EEF-25082FE0426B}"/>
              </a:ext>
            </a:extLst>
          </p:cNvPr>
          <p:cNvCxnSpPr>
            <a:cxnSpLocks/>
            <a:stCxn id="2" idx="3"/>
            <a:endCxn id="10" idx="1"/>
          </p:cNvCxnSpPr>
          <p:nvPr/>
        </p:nvCxnSpPr>
        <p:spPr>
          <a:xfrm>
            <a:off x="2887431" y="2861733"/>
            <a:ext cx="646091" cy="12700"/>
          </a:xfrm>
          <a:prstGeom prst="bentConnector3">
            <a:avLst>
              <a:gd name="adj1" fmla="val -372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a16="http://schemas.microsoft.com/office/drawing/2014/main" id="{2EECF584-26C5-4D8B-B2CD-62A1CD9DE527}"/>
              </a:ext>
            </a:extLst>
          </p:cNvPr>
          <p:cNvSpPr/>
          <p:nvPr/>
        </p:nvSpPr>
        <p:spPr>
          <a:xfrm>
            <a:off x="1185631" y="2362200"/>
            <a:ext cx="1701800" cy="999066"/>
          </a:xfrm>
          <a:prstGeom prst="rect">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Recomendar un vida saludable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50D9-D49D-2EF8-E541-51B093B1C961}"/>
              </a:ext>
            </a:extLst>
          </p:cNvPr>
          <p:cNvSpPr>
            <a:spLocks noGrp="1"/>
          </p:cNvSpPr>
          <p:nvPr>
            <p:ph type="title"/>
          </p:nvPr>
        </p:nvSpPr>
        <p:spPr/>
        <p:txBody>
          <a:bodyPr/>
          <a:lstStyle/>
          <a:p>
            <a:pPr algn="just"/>
            <a:r>
              <a:rPr lang="es-419" sz="1800" dirty="0">
                <a:effectLst/>
                <a:latin typeface="Arial" panose="020B0604020202020204" pitchFamily="34" charset="0"/>
                <a:ea typeface="Arial" panose="020B0604020202020204" pitchFamily="34" charset="0"/>
              </a:rPr>
              <a:t>¿Cuál es la probabilidad de que a una mujer adulto mayor se le recomiende hacer ejercicios de resistencia?</a:t>
            </a:r>
            <a:endParaRPr lang="en-US" dirty="0"/>
          </a:p>
        </p:txBody>
      </p:sp>
      <p:sp>
        <p:nvSpPr>
          <p:cNvPr id="3" name="Text Placeholder 2">
            <a:extLst>
              <a:ext uri="{FF2B5EF4-FFF2-40B4-BE49-F238E27FC236}">
                <a16:creationId xmlns:a16="http://schemas.microsoft.com/office/drawing/2014/main" id="{360D9152-5F9F-1EC7-684A-EB6FA698E01C}"/>
              </a:ext>
            </a:extLst>
          </p:cNvPr>
          <p:cNvSpPr>
            <a:spLocks noGrp="1"/>
          </p:cNvSpPr>
          <p:nvPr>
            <p:ph type="body" idx="1"/>
          </p:nvPr>
        </p:nvSpPr>
        <p:spPr/>
        <p:txBody>
          <a:bodyPr/>
          <a:lstStyle/>
          <a:p>
            <a:endParaRPr lang="en-US" dirty="0"/>
          </a:p>
        </p:txBody>
      </p:sp>
      <p:pic>
        <p:nvPicPr>
          <p:cNvPr id="4" name="Picture 3" descr="A screen shot of a computer&#10;&#10;Description automatically generated with medium confidence">
            <a:extLst>
              <a:ext uri="{FF2B5EF4-FFF2-40B4-BE49-F238E27FC236}">
                <a16:creationId xmlns:a16="http://schemas.microsoft.com/office/drawing/2014/main" id="{06F7E93F-1D13-F1CD-9FE6-4A9620F58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5" y="1162125"/>
            <a:ext cx="8680536" cy="3441600"/>
          </a:xfrm>
          <a:prstGeom prst="rect">
            <a:avLst/>
          </a:prstGeom>
        </p:spPr>
      </p:pic>
    </p:spTree>
    <p:extLst>
      <p:ext uri="{BB962C8B-B14F-4D97-AF65-F5344CB8AC3E}">
        <p14:creationId xmlns:p14="http://schemas.microsoft.com/office/powerpoint/2010/main" val="289603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D485-A4BD-FE38-3C9B-1299CCD8F7A5}"/>
              </a:ext>
            </a:extLst>
          </p:cNvPr>
          <p:cNvSpPr>
            <a:spLocks noGrp="1"/>
          </p:cNvSpPr>
          <p:nvPr>
            <p:ph type="title"/>
          </p:nvPr>
        </p:nvSpPr>
        <p:spPr/>
        <p:txBody>
          <a:bodyPr/>
          <a:lstStyle/>
          <a:p>
            <a:r>
              <a:rPr lang="es-419" sz="1800" dirty="0">
                <a:effectLst/>
                <a:latin typeface="Arial" panose="020B0604020202020204" pitchFamily="34" charset="0"/>
                <a:ea typeface="Arial" panose="020B0604020202020204" pitchFamily="34" charset="0"/>
              </a:rPr>
              <a:t>¿Cuál es la probabilidad de tener un porcentaje de grasa alto (Obesidad), a pesar de tener una rutina de ejercicio aeróbico?</a:t>
            </a:r>
            <a:endParaRPr lang="en-US" dirty="0"/>
          </a:p>
        </p:txBody>
      </p:sp>
      <p:sp>
        <p:nvSpPr>
          <p:cNvPr id="3" name="Text Placeholder 2">
            <a:extLst>
              <a:ext uri="{FF2B5EF4-FFF2-40B4-BE49-F238E27FC236}">
                <a16:creationId xmlns:a16="http://schemas.microsoft.com/office/drawing/2014/main" id="{72C3EE6B-8FF4-2834-E71A-624F229CED24}"/>
              </a:ext>
            </a:extLst>
          </p:cNvPr>
          <p:cNvSpPr>
            <a:spLocks noGrp="1"/>
          </p:cNvSpPr>
          <p:nvPr>
            <p:ph type="body" idx="1"/>
          </p:nvPr>
        </p:nvSpPr>
        <p:spPr/>
        <p:txBody>
          <a:bodyPr/>
          <a:lstStyle/>
          <a:p>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CF3BFD21-B73F-B7AC-0FDD-16D9EAEAC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6" y="1427798"/>
            <a:ext cx="8729336" cy="3360235"/>
          </a:xfrm>
          <a:prstGeom prst="rect">
            <a:avLst/>
          </a:prstGeom>
        </p:spPr>
      </p:pic>
    </p:spTree>
    <p:extLst>
      <p:ext uri="{BB962C8B-B14F-4D97-AF65-F5344CB8AC3E}">
        <p14:creationId xmlns:p14="http://schemas.microsoft.com/office/powerpoint/2010/main" val="394938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2E99-2136-6681-E459-9CBF269833EE}"/>
              </a:ext>
            </a:extLst>
          </p:cNvPr>
          <p:cNvSpPr>
            <a:spLocks noGrp="1"/>
          </p:cNvSpPr>
          <p:nvPr>
            <p:ph type="title"/>
          </p:nvPr>
        </p:nvSpPr>
        <p:spPr/>
        <p:txBody>
          <a:bodyPr/>
          <a:lstStyle/>
          <a:p>
            <a:r>
              <a:rPr lang="es-ES" dirty="0"/>
              <a:t>¿Cuál es la probabilidad de tener obesidad tipo II (IMC) si llevo una dieta vegetariana?</a:t>
            </a:r>
            <a:endParaRPr lang="en-US" dirty="0"/>
          </a:p>
        </p:txBody>
      </p:sp>
      <p:sp>
        <p:nvSpPr>
          <p:cNvPr id="3" name="Text Placeholder 2">
            <a:extLst>
              <a:ext uri="{FF2B5EF4-FFF2-40B4-BE49-F238E27FC236}">
                <a16:creationId xmlns:a16="http://schemas.microsoft.com/office/drawing/2014/main" id="{375F04CA-13FB-DD1E-9EC0-FECD551D2BFB}"/>
              </a:ext>
            </a:extLst>
          </p:cNvPr>
          <p:cNvSpPr>
            <a:spLocks noGrp="1"/>
          </p:cNvSpPr>
          <p:nvPr>
            <p:ph type="body" idx="1"/>
          </p:nvPr>
        </p:nvSpPr>
        <p:spPr/>
        <p:txBody>
          <a:bodyPr/>
          <a:lstStyle/>
          <a:p>
            <a:endParaRPr lang="en-US"/>
          </a:p>
        </p:txBody>
      </p:sp>
      <p:pic>
        <p:nvPicPr>
          <p:cNvPr id="4" name="Picture 3" descr="A screenshot of a computer&#10;&#10;Description automatically generated with medium confidence">
            <a:extLst>
              <a:ext uri="{FF2B5EF4-FFF2-40B4-BE49-F238E27FC236}">
                <a16:creationId xmlns:a16="http://schemas.microsoft.com/office/drawing/2014/main" id="{B335004F-C0B3-D04A-828B-685B50F9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7" y="1194300"/>
            <a:ext cx="8871411" cy="3663248"/>
          </a:xfrm>
          <a:prstGeom prst="rect">
            <a:avLst/>
          </a:prstGeom>
        </p:spPr>
      </p:pic>
    </p:spTree>
    <p:extLst>
      <p:ext uri="{BB962C8B-B14F-4D97-AF65-F5344CB8AC3E}">
        <p14:creationId xmlns:p14="http://schemas.microsoft.com/office/powerpoint/2010/main" val="421380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8510-0478-5F94-E0E7-F24A1255DFE2}"/>
              </a:ext>
            </a:extLst>
          </p:cNvPr>
          <p:cNvSpPr>
            <a:spLocks noGrp="1"/>
          </p:cNvSpPr>
          <p:nvPr>
            <p:ph type="title"/>
          </p:nvPr>
        </p:nvSpPr>
        <p:spPr/>
        <p:txBody>
          <a:bodyPr/>
          <a:lstStyle/>
          <a:p>
            <a:r>
              <a:rPr lang="es-419" sz="1800" dirty="0">
                <a:effectLst/>
                <a:latin typeface="Arial" panose="020B0604020202020204" pitchFamily="34" charset="0"/>
                <a:ea typeface="Arial" panose="020B0604020202020204" pitchFamily="34" charset="0"/>
              </a:rPr>
              <a:t>¿Cuál es la probabilidad de recomendarle una dieta vegetariana a una persona de sexo femenino con un </a:t>
            </a:r>
            <a:r>
              <a:rPr lang="es-419" sz="1800" dirty="0" err="1">
                <a:effectLst/>
                <a:latin typeface="Arial" panose="020B0604020202020204" pitchFamily="34" charset="0"/>
                <a:ea typeface="Arial" panose="020B0604020202020204" pitchFamily="34" charset="0"/>
              </a:rPr>
              <a:t>imc</a:t>
            </a:r>
            <a:r>
              <a:rPr lang="es-419" sz="1800" dirty="0">
                <a:effectLst/>
                <a:latin typeface="Arial" panose="020B0604020202020204" pitchFamily="34" charset="0"/>
                <a:ea typeface="Arial" panose="020B0604020202020204" pitchFamily="34" charset="0"/>
              </a:rPr>
              <a:t> de 32?</a:t>
            </a:r>
            <a:endParaRPr lang="en-US" dirty="0"/>
          </a:p>
        </p:txBody>
      </p:sp>
      <p:sp>
        <p:nvSpPr>
          <p:cNvPr id="3" name="Text Placeholder 2">
            <a:extLst>
              <a:ext uri="{FF2B5EF4-FFF2-40B4-BE49-F238E27FC236}">
                <a16:creationId xmlns:a16="http://schemas.microsoft.com/office/drawing/2014/main" id="{29B526BE-DD34-5956-95B0-6D83348D22E5}"/>
              </a:ext>
            </a:extLst>
          </p:cNvPr>
          <p:cNvSpPr>
            <a:spLocks noGrp="1"/>
          </p:cNvSpPr>
          <p:nvPr>
            <p:ph type="body" idx="1"/>
          </p:nvPr>
        </p:nvSpPr>
        <p:spPr/>
        <p:txBody>
          <a:bodyPr/>
          <a:lstStyle/>
          <a:p>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B469DB8D-8114-E695-8EDF-9C50EB2E6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08" y="1388427"/>
            <a:ext cx="8916458" cy="3550389"/>
          </a:xfrm>
          <a:prstGeom prst="rect">
            <a:avLst/>
          </a:prstGeom>
        </p:spPr>
      </p:pic>
    </p:spTree>
    <p:extLst>
      <p:ext uri="{BB962C8B-B14F-4D97-AF65-F5344CB8AC3E}">
        <p14:creationId xmlns:p14="http://schemas.microsoft.com/office/powerpoint/2010/main" val="343797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713225" y="691900"/>
            <a:ext cx="7717500" cy="9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Gracias</a:t>
            </a:r>
            <a:endParaRPr dirty="0"/>
          </a:p>
        </p:txBody>
      </p:sp>
      <p:grpSp>
        <p:nvGrpSpPr>
          <p:cNvPr id="151" name="Google Shape;151;p31"/>
          <p:cNvGrpSpPr/>
          <p:nvPr/>
        </p:nvGrpSpPr>
        <p:grpSpPr>
          <a:xfrm>
            <a:off x="-12" y="539500"/>
            <a:ext cx="714384" cy="662400"/>
            <a:chOff x="0" y="539500"/>
            <a:chExt cx="713100" cy="662400"/>
          </a:xfrm>
        </p:grpSpPr>
        <p:sp>
          <p:nvSpPr>
            <p:cNvPr id="152" name="Google Shape;152;p31"/>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1"/>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1"/>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1"/>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1"/>
          <p:cNvGrpSpPr/>
          <p:nvPr/>
        </p:nvGrpSpPr>
        <p:grpSpPr>
          <a:xfrm>
            <a:off x="8430713" y="539500"/>
            <a:ext cx="714384" cy="662400"/>
            <a:chOff x="0" y="539500"/>
            <a:chExt cx="713100" cy="662400"/>
          </a:xfrm>
        </p:grpSpPr>
        <p:sp>
          <p:nvSpPr>
            <p:cNvPr id="157" name="Google Shape;157;p31"/>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1"/>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1"/>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1"/>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sp>
        <p:nvSpPr>
          <p:cNvPr id="30" name="Elipse 29">
            <a:extLst>
              <a:ext uri="{FF2B5EF4-FFF2-40B4-BE49-F238E27FC236}">
                <a16:creationId xmlns:a16="http://schemas.microsoft.com/office/drawing/2014/main" id="{AA8A0D09-F904-4E04-B7B8-9130E1A8551E}"/>
              </a:ext>
            </a:extLst>
          </p:cNvPr>
          <p:cNvSpPr/>
          <p:nvPr/>
        </p:nvSpPr>
        <p:spPr>
          <a:xfrm>
            <a:off x="1951164" y="3461601"/>
            <a:ext cx="1440000" cy="1440000"/>
          </a:xfrm>
          <a:prstGeom prst="ellipse">
            <a:avLst/>
          </a:prstGeom>
          <a:solidFill>
            <a:srgbClr val="6AA84F"/>
          </a:solidFill>
          <a:ln>
            <a:solidFill>
              <a:srgbClr val="6A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Ejercicio</a:t>
            </a:r>
          </a:p>
        </p:txBody>
      </p:sp>
      <p:sp>
        <p:nvSpPr>
          <p:cNvPr id="31" name="Elipse 30">
            <a:extLst>
              <a:ext uri="{FF2B5EF4-FFF2-40B4-BE49-F238E27FC236}">
                <a16:creationId xmlns:a16="http://schemas.microsoft.com/office/drawing/2014/main" id="{1D09D9BB-A98F-4593-9352-B8534ECEA425}"/>
              </a:ext>
            </a:extLst>
          </p:cNvPr>
          <p:cNvSpPr/>
          <p:nvPr/>
        </p:nvSpPr>
        <p:spPr>
          <a:xfrm>
            <a:off x="4977150" y="1172700"/>
            <a:ext cx="1440000" cy="144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Edad</a:t>
            </a:r>
          </a:p>
        </p:txBody>
      </p:sp>
      <p:sp>
        <p:nvSpPr>
          <p:cNvPr id="32" name="Elipse 31">
            <a:extLst>
              <a:ext uri="{FF2B5EF4-FFF2-40B4-BE49-F238E27FC236}">
                <a16:creationId xmlns:a16="http://schemas.microsoft.com/office/drawing/2014/main" id="{33527219-111B-44AF-BC80-9EC612E64397}"/>
              </a:ext>
            </a:extLst>
          </p:cNvPr>
          <p:cNvSpPr/>
          <p:nvPr/>
        </p:nvSpPr>
        <p:spPr>
          <a:xfrm>
            <a:off x="7192836" y="3332700"/>
            <a:ext cx="1440000" cy="1440000"/>
          </a:xfrm>
          <a:prstGeom prst="ellipse">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Medida de la Cintura</a:t>
            </a:r>
          </a:p>
        </p:txBody>
      </p:sp>
      <p:sp>
        <p:nvSpPr>
          <p:cNvPr id="33" name="Elipse 32">
            <a:extLst>
              <a:ext uri="{FF2B5EF4-FFF2-40B4-BE49-F238E27FC236}">
                <a16:creationId xmlns:a16="http://schemas.microsoft.com/office/drawing/2014/main" id="{41E9A6F9-AC09-42FA-B4BA-DC9367D24220}"/>
              </a:ext>
            </a:extLst>
          </p:cNvPr>
          <p:cNvSpPr/>
          <p:nvPr/>
        </p:nvSpPr>
        <p:spPr>
          <a:xfrm>
            <a:off x="5752836" y="2612700"/>
            <a:ext cx="1440000" cy="1440000"/>
          </a:xfrm>
          <a:prstGeom prst="ellipse">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Patología</a:t>
            </a:r>
          </a:p>
        </p:txBody>
      </p:sp>
      <p:sp>
        <p:nvSpPr>
          <p:cNvPr id="34" name="Elipse 33">
            <a:extLst>
              <a:ext uri="{FF2B5EF4-FFF2-40B4-BE49-F238E27FC236}">
                <a16:creationId xmlns:a16="http://schemas.microsoft.com/office/drawing/2014/main" id="{971E2889-C400-4020-A610-EC6C3F172CEC}"/>
              </a:ext>
            </a:extLst>
          </p:cNvPr>
          <p:cNvSpPr/>
          <p:nvPr/>
        </p:nvSpPr>
        <p:spPr>
          <a:xfrm>
            <a:off x="4450327" y="3592994"/>
            <a:ext cx="1440000" cy="1440000"/>
          </a:xfrm>
          <a:prstGeom prst="ellipse">
            <a:avLst/>
          </a:prstGeom>
          <a:solidFill>
            <a:srgbClr val="6AA84F"/>
          </a:solidFill>
          <a:ln>
            <a:solidFill>
              <a:srgbClr val="6A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Dieta</a:t>
            </a:r>
          </a:p>
        </p:txBody>
      </p:sp>
      <p:sp>
        <p:nvSpPr>
          <p:cNvPr id="35" name="Elipse 34">
            <a:extLst>
              <a:ext uri="{FF2B5EF4-FFF2-40B4-BE49-F238E27FC236}">
                <a16:creationId xmlns:a16="http://schemas.microsoft.com/office/drawing/2014/main" id="{82FD2C1C-3852-4451-8EDC-511731718CA3}"/>
              </a:ext>
            </a:extLst>
          </p:cNvPr>
          <p:cNvSpPr/>
          <p:nvPr/>
        </p:nvSpPr>
        <p:spPr>
          <a:xfrm>
            <a:off x="6683884" y="731363"/>
            <a:ext cx="1440000" cy="144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Talla</a:t>
            </a:r>
          </a:p>
        </p:txBody>
      </p:sp>
      <p:sp>
        <p:nvSpPr>
          <p:cNvPr id="36" name="Elipse 35">
            <a:extLst>
              <a:ext uri="{FF2B5EF4-FFF2-40B4-BE49-F238E27FC236}">
                <a16:creationId xmlns:a16="http://schemas.microsoft.com/office/drawing/2014/main" id="{64726AE8-862B-4ED5-8E66-3D4455D8CF72}"/>
              </a:ext>
            </a:extLst>
          </p:cNvPr>
          <p:cNvSpPr/>
          <p:nvPr/>
        </p:nvSpPr>
        <p:spPr>
          <a:xfrm>
            <a:off x="3325996" y="2334551"/>
            <a:ext cx="1440000" cy="1440000"/>
          </a:xfrm>
          <a:prstGeom prst="ellipse">
            <a:avLst/>
          </a:prstGeom>
          <a:solidFill>
            <a:srgbClr val="FE7F2D"/>
          </a:solidFill>
          <a:ln>
            <a:solidFill>
              <a:srgbClr val="FE7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IMC</a:t>
            </a:r>
          </a:p>
        </p:txBody>
      </p:sp>
      <p:sp>
        <p:nvSpPr>
          <p:cNvPr id="37" name="Elipse 36">
            <a:extLst>
              <a:ext uri="{FF2B5EF4-FFF2-40B4-BE49-F238E27FC236}">
                <a16:creationId xmlns:a16="http://schemas.microsoft.com/office/drawing/2014/main" id="{D941456E-BB17-45CC-AA77-40D4A6E1C4D5}"/>
              </a:ext>
            </a:extLst>
          </p:cNvPr>
          <p:cNvSpPr/>
          <p:nvPr/>
        </p:nvSpPr>
        <p:spPr>
          <a:xfrm>
            <a:off x="340649" y="2741601"/>
            <a:ext cx="1440000" cy="1440000"/>
          </a:xfrm>
          <a:prstGeom prst="ellipse">
            <a:avLst/>
          </a:prstGeom>
          <a:solidFill>
            <a:srgbClr val="0097A7"/>
          </a:solidFill>
          <a:ln>
            <a:solidFill>
              <a:srgbClr val="009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 Grasa</a:t>
            </a:r>
          </a:p>
        </p:txBody>
      </p:sp>
      <p:sp>
        <p:nvSpPr>
          <p:cNvPr id="38" name="Elipse 37">
            <a:extLst>
              <a:ext uri="{FF2B5EF4-FFF2-40B4-BE49-F238E27FC236}">
                <a16:creationId xmlns:a16="http://schemas.microsoft.com/office/drawing/2014/main" id="{B011EBE9-B793-4065-A476-227A60DCEC4E}"/>
              </a:ext>
            </a:extLst>
          </p:cNvPr>
          <p:cNvSpPr/>
          <p:nvPr/>
        </p:nvSpPr>
        <p:spPr>
          <a:xfrm>
            <a:off x="1481665" y="1410173"/>
            <a:ext cx="1440000" cy="144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Peso</a:t>
            </a:r>
          </a:p>
        </p:txBody>
      </p:sp>
      <p:sp>
        <p:nvSpPr>
          <p:cNvPr id="39" name="Elipse 38">
            <a:extLst>
              <a:ext uri="{FF2B5EF4-FFF2-40B4-BE49-F238E27FC236}">
                <a16:creationId xmlns:a16="http://schemas.microsoft.com/office/drawing/2014/main" id="{A82E172A-3DBB-446F-8170-043FC1C942AA}"/>
              </a:ext>
            </a:extLst>
          </p:cNvPr>
          <p:cNvSpPr/>
          <p:nvPr/>
        </p:nvSpPr>
        <p:spPr>
          <a:xfrm>
            <a:off x="3132819" y="798745"/>
            <a:ext cx="1440000" cy="144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Sexo</a:t>
            </a:r>
          </a:p>
        </p:txBody>
      </p:sp>
    </p:spTree>
    <p:extLst>
      <p:ext uri="{BB962C8B-B14F-4D97-AF65-F5344CB8AC3E}">
        <p14:creationId xmlns:p14="http://schemas.microsoft.com/office/powerpoint/2010/main" val="119268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3394783126"/>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Peso</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419" sz="1200" dirty="0">
                          <a:effectLst/>
                        </a:rPr>
                        <a:t>El peso es la cantidad de masa que tiene el cuerpo de un individuo, también se entiende como la fuerza que ejerce el planeta para atraer los cuerpos. Es un indicador que nos ayuda a evaluar la buena salud de una persona.</a:t>
                      </a:r>
                      <a:endParaRPr lang="es-PE" sz="1050" dirty="0">
                        <a:effectLst/>
                      </a:endParaRPr>
                    </a:p>
                    <a:p>
                      <a:pPr algn="l">
                        <a:lnSpc>
                          <a:spcPct val="107000"/>
                        </a:lnSpc>
                        <a:spcAft>
                          <a:spcPts val="0"/>
                        </a:spcAft>
                      </a:pPr>
                      <a:r>
                        <a:rPr lang="es-419" sz="1200" dirty="0">
                          <a:effectLst/>
                        </a:rPr>
                        <a:t> </a:t>
                      </a:r>
                      <a:endParaRPr lang="es-PE" sz="1050" dirty="0">
                        <a:effectLst/>
                      </a:endParaRPr>
                    </a:p>
                    <a:p>
                      <a:pPr algn="l">
                        <a:lnSpc>
                          <a:spcPct val="107000"/>
                        </a:lnSpc>
                        <a:spcAft>
                          <a:spcPts val="0"/>
                        </a:spcAft>
                      </a:pPr>
                      <a:r>
                        <a:rPr lang="es-419" sz="1200" dirty="0">
                          <a:effectLst/>
                        </a:rPr>
                        <a:t>Medida: Kilogramos (Kg)</a:t>
                      </a:r>
                      <a:endParaRPr lang="es-PE" sz="1050" dirty="0">
                        <a:effectLst/>
                      </a:endParaRPr>
                    </a:p>
                    <a:p>
                      <a:pPr marL="342900" lvl="0" indent="-342900" algn="l">
                        <a:lnSpc>
                          <a:spcPct val="107000"/>
                        </a:lnSpc>
                        <a:spcAft>
                          <a:spcPts val="0"/>
                        </a:spcAft>
                        <a:buFont typeface="Arial" panose="020B0604020202020204" pitchFamily="34" charset="0"/>
                        <a:buChar char="-"/>
                      </a:pPr>
                      <a:r>
                        <a:rPr lang="es-419" sz="1200" dirty="0">
                          <a:effectLst/>
                        </a:rPr>
                        <a:t>0 – 40</a:t>
                      </a:r>
                      <a:endParaRPr lang="es-PE" sz="1050" dirty="0">
                        <a:effectLst/>
                      </a:endParaRPr>
                    </a:p>
                    <a:p>
                      <a:pPr marL="342900" lvl="0" indent="-342900" algn="l">
                        <a:lnSpc>
                          <a:spcPct val="107000"/>
                        </a:lnSpc>
                        <a:spcAft>
                          <a:spcPts val="0"/>
                        </a:spcAft>
                        <a:buFont typeface="Arial" panose="020B0604020202020204" pitchFamily="34" charset="0"/>
                        <a:buChar char="-"/>
                      </a:pPr>
                      <a:r>
                        <a:rPr lang="es-419" sz="1200" dirty="0">
                          <a:effectLst/>
                        </a:rPr>
                        <a:t>41 – 55</a:t>
                      </a:r>
                      <a:endParaRPr lang="es-PE" sz="1050" dirty="0">
                        <a:effectLst/>
                      </a:endParaRPr>
                    </a:p>
                    <a:p>
                      <a:pPr marL="342900" lvl="0" indent="-342900" algn="l">
                        <a:lnSpc>
                          <a:spcPct val="107000"/>
                        </a:lnSpc>
                        <a:spcAft>
                          <a:spcPts val="0"/>
                        </a:spcAft>
                        <a:buFont typeface="Arial" panose="020B0604020202020204" pitchFamily="34" charset="0"/>
                        <a:buChar char="-"/>
                      </a:pPr>
                      <a:r>
                        <a:rPr lang="es-419" sz="1200" dirty="0">
                          <a:effectLst/>
                        </a:rPr>
                        <a:t>56 – 70</a:t>
                      </a:r>
                      <a:endParaRPr lang="es-PE" sz="1050" dirty="0">
                        <a:effectLst/>
                      </a:endParaRPr>
                    </a:p>
                    <a:p>
                      <a:pPr marL="342900" lvl="0" indent="-342900" algn="l">
                        <a:lnSpc>
                          <a:spcPct val="107000"/>
                        </a:lnSpc>
                        <a:spcAft>
                          <a:spcPts val="0"/>
                        </a:spcAft>
                        <a:buFont typeface="Arial" panose="020B0604020202020204" pitchFamily="34" charset="0"/>
                        <a:buChar char="-"/>
                      </a:pPr>
                      <a:r>
                        <a:rPr lang="es-419" sz="1200" dirty="0">
                          <a:effectLst/>
                        </a:rPr>
                        <a:t>71 – 85</a:t>
                      </a:r>
                      <a:endParaRPr lang="es-PE" sz="1050" dirty="0">
                        <a:effectLst/>
                      </a:endParaRPr>
                    </a:p>
                    <a:p>
                      <a:pPr marL="342900" lvl="0" indent="-342900" algn="l">
                        <a:lnSpc>
                          <a:spcPct val="107000"/>
                        </a:lnSpc>
                        <a:spcAft>
                          <a:spcPts val="0"/>
                        </a:spcAft>
                        <a:buFont typeface="Arial" panose="020B0604020202020204" pitchFamily="34" charset="0"/>
                        <a:buChar char="-"/>
                      </a:pPr>
                      <a:r>
                        <a:rPr lang="es-419" sz="1200" dirty="0">
                          <a:effectLst/>
                        </a:rPr>
                        <a:t>86 – 100</a:t>
                      </a:r>
                      <a:endParaRPr lang="es-PE" sz="1050" dirty="0">
                        <a:effectLst/>
                      </a:endParaRPr>
                    </a:p>
                    <a:p>
                      <a:pPr marL="342900" lvl="0" indent="-342900" algn="l">
                        <a:lnSpc>
                          <a:spcPct val="107000"/>
                        </a:lnSpc>
                        <a:spcAft>
                          <a:spcPts val="0"/>
                        </a:spcAft>
                        <a:buFont typeface="Arial" panose="020B0604020202020204" pitchFamily="34" charset="0"/>
                        <a:buChar char="-"/>
                      </a:pPr>
                      <a:r>
                        <a:rPr lang="es-419" sz="1200" dirty="0">
                          <a:effectLst/>
                        </a:rPr>
                        <a:t>&gt; 100</a:t>
                      </a:r>
                      <a:endParaRPr lang="es-PE" sz="1050" dirty="0">
                        <a:effectLst/>
                      </a:endParaRPr>
                    </a:p>
                    <a:p>
                      <a:pPr algn="l">
                        <a:lnSpc>
                          <a:spcPct val="107000"/>
                        </a:lnSpc>
                        <a:spcAft>
                          <a:spcPts val="0"/>
                        </a:spcAft>
                      </a:pPr>
                      <a:r>
                        <a:rPr lang="es-419" sz="1200" dirty="0">
                          <a:effectLst/>
                        </a:rPr>
                        <a:t> </a:t>
                      </a:r>
                      <a:endParaRPr lang="es-PE" sz="1050" dirty="0">
                        <a:effectLst/>
                      </a:endParaRPr>
                    </a:p>
                    <a:p>
                      <a:pPr algn="l">
                        <a:lnSpc>
                          <a:spcPct val="107000"/>
                        </a:lnSpc>
                        <a:spcAft>
                          <a:spcPts val="0"/>
                        </a:spcAft>
                      </a:pPr>
                      <a:r>
                        <a:rPr lang="es-419" sz="1200" dirty="0">
                          <a:effectLst/>
                        </a:rPr>
                        <a:t>Tipo de dato: Decimal</a:t>
                      </a:r>
                      <a:endParaRPr lang="es-PE" sz="105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331143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493635045"/>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Talla</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Se refiere a la estatura de un individuo medida desde los pies hasta el final superior de la cabeza, es un indicador que nos ayuda a evaluar la salud y el bienestar.</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 Metros (m)</a:t>
                      </a:r>
                    </a:p>
                    <a:p>
                      <a:pPr algn="l">
                        <a:lnSpc>
                          <a:spcPct val="107000"/>
                        </a:lnSpc>
                        <a:spcAft>
                          <a:spcPts val="0"/>
                        </a:spcAft>
                      </a:pPr>
                      <a:r>
                        <a:rPr lang="es-PE" sz="1200" dirty="0">
                          <a:effectLst/>
                        </a:rPr>
                        <a:t>-	1.40 – 1.60</a:t>
                      </a:r>
                    </a:p>
                    <a:p>
                      <a:pPr algn="l">
                        <a:lnSpc>
                          <a:spcPct val="107000"/>
                        </a:lnSpc>
                        <a:spcAft>
                          <a:spcPts val="0"/>
                        </a:spcAft>
                      </a:pPr>
                      <a:r>
                        <a:rPr lang="es-PE" sz="1200" dirty="0">
                          <a:effectLst/>
                        </a:rPr>
                        <a:t>-	1.61 – 1.80</a:t>
                      </a:r>
                    </a:p>
                    <a:p>
                      <a:pPr algn="l">
                        <a:lnSpc>
                          <a:spcPct val="107000"/>
                        </a:lnSpc>
                        <a:spcAft>
                          <a:spcPts val="0"/>
                        </a:spcAft>
                      </a:pPr>
                      <a:r>
                        <a:rPr lang="es-PE" sz="1200" dirty="0">
                          <a:effectLst/>
                        </a:rPr>
                        <a:t>-	1.81 – 2.0</a:t>
                      </a:r>
                    </a:p>
                    <a:p>
                      <a:pPr algn="l">
                        <a:lnSpc>
                          <a:spcPct val="107000"/>
                        </a:lnSpc>
                        <a:spcAft>
                          <a:spcPts val="0"/>
                        </a:spcAft>
                      </a:pPr>
                      <a:r>
                        <a:rPr lang="es-PE" sz="1200" dirty="0">
                          <a:effectLst/>
                        </a:rPr>
                        <a:t>-	&gt; 2.1</a:t>
                      </a: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Decimal</a:t>
                      </a: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413735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2307558026"/>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Edad</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Indicador del tiempo de existencia que tiene un individuo</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 </a:t>
                      </a:r>
                    </a:p>
                    <a:p>
                      <a:pPr algn="l">
                        <a:lnSpc>
                          <a:spcPct val="107000"/>
                        </a:lnSpc>
                        <a:spcAft>
                          <a:spcPts val="0"/>
                        </a:spcAft>
                      </a:pPr>
                      <a:r>
                        <a:rPr lang="es-PE" sz="1200" dirty="0">
                          <a:effectLst/>
                        </a:rPr>
                        <a:t>- 	Niñes (0 - 12 años) </a:t>
                      </a:r>
                    </a:p>
                    <a:p>
                      <a:pPr algn="l">
                        <a:lnSpc>
                          <a:spcPct val="107000"/>
                        </a:lnSpc>
                        <a:spcAft>
                          <a:spcPts val="0"/>
                        </a:spcAft>
                      </a:pPr>
                      <a:r>
                        <a:rPr lang="es-PE" sz="1200" dirty="0">
                          <a:effectLst/>
                        </a:rPr>
                        <a:t>-                    Adolescencia (12 - 18 años)</a:t>
                      </a:r>
                    </a:p>
                    <a:p>
                      <a:pPr algn="l">
                        <a:lnSpc>
                          <a:spcPct val="107000"/>
                        </a:lnSpc>
                        <a:spcAft>
                          <a:spcPts val="0"/>
                        </a:spcAft>
                      </a:pPr>
                      <a:r>
                        <a:rPr lang="es-PE" sz="1200" dirty="0">
                          <a:effectLst/>
                        </a:rPr>
                        <a:t>-	Juventud (14 - 26 años)</a:t>
                      </a:r>
                    </a:p>
                    <a:p>
                      <a:pPr algn="l">
                        <a:lnSpc>
                          <a:spcPct val="107000"/>
                        </a:lnSpc>
                        <a:spcAft>
                          <a:spcPts val="0"/>
                        </a:spcAft>
                      </a:pPr>
                      <a:r>
                        <a:rPr lang="es-PE" sz="1200" dirty="0">
                          <a:effectLst/>
                        </a:rPr>
                        <a:t>-	Adultez (27- 59 años)</a:t>
                      </a:r>
                    </a:p>
                    <a:p>
                      <a:pPr algn="l">
                        <a:lnSpc>
                          <a:spcPct val="107000"/>
                        </a:lnSpc>
                        <a:spcAft>
                          <a:spcPts val="0"/>
                        </a:spcAft>
                      </a:pPr>
                      <a:r>
                        <a:rPr lang="es-PE" sz="1200" dirty="0">
                          <a:effectLst/>
                        </a:rPr>
                        <a:t>-	Persona Mayor (60 años o más) </a:t>
                      </a: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a:t>
                      </a:r>
                      <a:r>
                        <a:rPr lang="es-PE" sz="1200" dirty="0" err="1">
                          <a:effectLst/>
                        </a:rPr>
                        <a:t>Integer</a:t>
                      </a:r>
                      <a:endParaRPr lang="es-PE" sz="1200" dirty="0">
                        <a:effectLst/>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56667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2755525018"/>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Genero</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Indicador biológico para diferenciar entre los dos grupos existentes (hombre y mujeres), este indicador nos ayudar a tener estándares en cuanto a otros indicadores en base al grupo que al que pertenece un individuo.</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 </a:t>
                      </a:r>
                    </a:p>
                    <a:p>
                      <a:pPr algn="l">
                        <a:lnSpc>
                          <a:spcPct val="107000"/>
                        </a:lnSpc>
                        <a:spcAft>
                          <a:spcPts val="0"/>
                        </a:spcAft>
                      </a:pPr>
                      <a:r>
                        <a:rPr lang="es-PE" sz="1200" dirty="0">
                          <a:effectLst/>
                        </a:rPr>
                        <a:t>-	Masculino</a:t>
                      </a:r>
                    </a:p>
                    <a:p>
                      <a:pPr algn="l">
                        <a:lnSpc>
                          <a:spcPct val="107000"/>
                        </a:lnSpc>
                        <a:spcAft>
                          <a:spcPts val="0"/>
                        </a:spcAft>
                      </a:pPr>
                      <a:r>
                        <a:rPr lang="es-PE" sz="1200" dirty="0">
                          <a:effectLst/>
                        </a:rPr>
                        <a:t>-	Femenino</a:t>
                      </a: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a:t>
                      </a:r>
                      <a:r>
                        <a:rPr lang="es-PE" sz="1200" dirty="0" err="1">
                          <a:effectLst/>
                        </a:rPr>
                        <a:t>Boolean</a:t>
                      </a:r>
                      <a:endParaRPr lang="es-PE" sz="105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85248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53950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3759558278"/>
              </p:ext>
            </p:extLst>
          </p:nvPr>
        </p:nvGraphicFramePr>
        <p:xfrm>
          <a:off x="972000" y="1259173"/>
          <a:ext cx="7200000" cy="3315806"/>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171908">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068092">
                <a:tc>
                  <a:txBody>
                    <a:bodyPr/>
                    <a:lstStyle/>
                    <a:p>
                      <a:pPr algn="ctr">
                        <a:lnSpc>
                          <a:spcPct val="107000"/>
                        </a:lnSpc>
                        <a:spcAft>
                          <a:spcPts val="0"/>
                        </a:spcAft>
                      </a:pPr>
                      <a:r>
                        <a:rPr lang="es-419" sz="2400" dirty="0">
                          <a:effectLst/>
                        </a:rPr>
                        <a:t>Medida de la cintura</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La medida de la cintura nos permite saber la acumulación de grasa focalizada en el abdomen de una persona.</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 Centímetros (cm)</a:t>
                      </a:r>
                    </a:p>
                    <a:p>
                      <a:pPr algn="l">
                        <a:lnSpc>
                          <a:spcPct val="107000"/>
                        </a:lnSpc>
                        <a:spcAft>
                          <a:spcPts val="0"/>
                        </a:spcAft>
                      </a:pPr>
                      <a:r>
                        <a:rPr lang="es-PE" sz="1200" dirty="0">
                          <a:effectLst/>
                        </a:rPr>
                        <a:t>-	&lt; 0.70</a:t>
                      </a:r>
                    </a:p>
                    <a:p>
                      <a:pPr algn="l">
                        <a:lnSpc>
                          <a:spcPct val="107000"/>
                        </a:lnSpc>
                        <a:spcAft>
                          <a:spcPts val="0"/>
                        </a:spcAft>
                      </a:pPr>
                      <a:r>
                        <a:rPr lang="es-PE" sz="1200" dirty="0">
                          <a:effectLst/>
                        </a:rPr>
                        <a:t>-	0.71 – 0.8</a:t>
                      </a:r>
                    </a:p>
                    <a:p>
                      <a:pPr algn="l">
                        <a:lnSpc>
                          <a:spcPct val="107000"/>
                        </a:lnSpc>
                        <a:spcAft>
                          <a:spcPts val="0"/>
                        </a:spcAft>
                      </a:pPr>
                      <a:r>
                        <a:rPr lang="es-PE" sz="1200" dirty="0">
                          <a:effectLst/>
                        </a:rPr>
                        <a:t>-	0.81 – 0.9</a:t>
                      </a:r>
                    </a:p>
                    <a:p>
                      <a:pPr algn="l">
                        <a:lnSpc>
                          <a:spcPct val="107000"/>
                        </a:lnSpc>
                        <a:spcAft>
                          <a:spcPts val="0"/>
                        </a:spcAft>
                      </a:pPr>
                      <a:r>
                        <a:rPr lang="es-PE" sz="1200" dirty="0">
                          <a:effectLst/>
                        </a:rPr>
                        <a:t>-	0.91 – 1.0</a:t>
                      </a:r>
                    </a:p>
                    <a:p>
                      <a:pPr algn="l">
                        <a:lnSpc>
                          <a:spcPct val="107000"/>
                        </a:lnSpc>
                        <a:spcAft>
                          <a:spcPts val="0"/>
                        </a:spcAft>
                      </a:pPr>
                      <a:r>
                        <a:rPr lang="es-PE" sz="1200" dirty="0">
                          <a:effectLst/>
                        </a:rPr>
                        <a:t>-	&gt; 1.1</a:t>
                      </a:r>
                    </a:p>
                    <a:p>
                      <a:pPr algn="l">
                        <a:lnSpc>
                          <a:spcPct val="107000"/>
                        </a:lnSpc>
                        <a:spcAft>
                          <a:spcPts val="0"/>
                        </a:spcAft>
                      </a:pPr>
                      <a:endParaRPr lang="es-PE" sz="1200" dirty="0">
                        <a:effectLst/>
                      </a:endParaRPr>
                    </a:p>
                    <a:p>
                      <a:pPr algn="l">
                        <a:lnSpc>
                          <a:spcPct val="107000"/>
                        </a:lnSpc>
                        <a:spcAft>
                          <a:spcPts val="0"/>
                        </a:spcAft>
                      </a:pPr>
                      <a:r>
                        <a:rPr lang="es-PE" sz="1200" dirty="0">
                          <a:effectLst/>
                        </a:rPr>
                        <a:t>Tipo de dato: Decimal</a:t>
                      </a:r>
                      <a:endParaRPr lang="es-PE" sz="105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16078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ítulo 1">
            <a:extLst>
              <a:ext uri="{FF2B5EF4-FFF2-40B4-BE49-F238E27FC236}">
                <a16:creationId xmlns:a16="http://schemas.microsoft.com/office/drawing/2014/main" id="{A829E540-5AA3-4EF5-ABD5-63634A75C58C}"/>
              </a:ext>
            </a:extLst>
          </p:cNvPr>
          <p:cNvSpPr>
            <a:spLocks noGrp="1"/>
          </p:cNvSpPr>
          <p:nvPr>
            <p:ph type="title"/>
          </p:nvPr>
        </p:nvSpPr>
        <p:spPr>
          <a:xfrm>
            <a:off x="713225" y="351610"/>
            <a:ext cx="7717800" cy="504300"/>
          </a:xfrm>
        </p:spPr>
        <p:txBody>
          <a:bodyPr/>
          <a:lstStyle/>
          <a:p>
            <a:pPr algn="l"/>
            <a:r>
              <a:rPr lang="es-PE" dirty="0"/>
              <a:t>Variables</a:t>
            </a:r>
          </a:p>
        </p:txBody>
      </p:sp>
      <p:graphicFrame>
        <p:nvGraphicFramePr>
          <p:cNvPr id="3" name="Tabla 2">
            <a:extLst>
              <a:ext uri="{FF2B5EF4-FFF2-40B4-BE49-F238E27FC236}">
                <a16:creationId xmlns:a16="http://schemas.microsoft.com/office/drawing/2014/main" id="{A5746F9A-A890-4B9F-BB30-C279A2E872C9}"/>
              </a:ext>
            </a:extLst>
          </p:cNvPr>
          <p:cNvGraphicFramePr>
            <a:graphicFrameLocks noGrp="1"/>
          </p:cNvGraphicFramePr>
          <p:nvPr>
            <p:extLst>
              <p:ext uri="{D42A27DB-BD31-4B8C-83A1-F6EECF244321}">
                <p14:modId xmlns:p14="http://schemas.microsoft.com/office/powerpoint/2010/main" val="2021480142"/>
              </p:ext>
            </p:extLst>
          </p:nvPr>
        </p:nvGraphicFramePr>
        <p:xfrm>
          <a:off x="972000" y="770659"/>
          <a:ext cx="7200000" cy="4343401"/>
        </p:xfrm>
        <a:graphic>
          <a:graphicData uri="http://schemas.openxmlformats.org/drawingml/2006/table">
            <a:tbl>
              <a:tblPr firstRow="1" firstCol="1" bandRow="1">
                <a:tableStyleId>{5A111915-BE36-4E01-A7E5-04B1672EAD32}</a:tableStyleId>
              </a:tblPr>
              <a:tblGrid>
                <a:gridCol w="3600000">
                  <a:extLst>
                    <a:ext uri="{9D8B030D-6E8A-4147-A177-3AD203B41FA5}">
                      <a16:colId xmlns:a16="http://schemas.microsoft.com/office/drawing/2014/main" val="3081532804"/>
                    </a:ext>
                  </a:extLst>
                </a:gridCol>
                <a:gridCol w="3600000">
                  <a:extLst>
                    <a:ext uri="{9D8B030D-6E8A-4147-A177-3AD203B41FA5}">
                      <a16:colId xmlns:a16="http://schemas.microsoft.com/office/drawing/2014/main" val="3994686972"/>
                    </a:ext>
                  </a:extLst>
                </a:gridCol>
              </a:tblGrid>
              <a:tr h="228229">
                <a:tc>
                  <a:txBody>
                    <a:bodyPr/>
                    <a:lstStyle/>
                    <a:p>
                      <a:pPr algn="ctr">
                        <a:lnSpc>
                          <a:spcPct val="107000"/>
                        </a:lnSpc>
                        <a:spcAft>
                          <a:spcPts val="0"/>
                        </a:spcAft>
                      </a:pPr>
                      <a:r>
                        <a:rPr lang="es-419" sz="1600" dirty="0">
                          <a:effectLst/>
                        </a:rPr>
                        <a:t>Datos</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ctr">
                        <a:lnSpc>
                          <a:spcPct val="107000"/>
                        </a:lnSpc>
                        <a:spcAft>
                          <a:spcPts val="0"/>
                        </a:spcAft>
                      </a:pPr>
                      <a:r>
                        <a:rPr lang="es-419" sz="1600" dirty="0">
                          <a:effectLst/>
                        </a:rPr>
                        <a:t>Descripción</a:t>
                      </a:r>
                      <a:endParaRPr lang="es-PE" sz="12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extLst>
                  <a:ext uri="{0D108BD9-81ED-4DB2-BD59-A6C34878D82A}">
                    <a16:rowId xmlns:a16="http://schemas.microsoft.com/office/drawing/2014/main" val="2550477731"/>
                  </a:ext>
                </a:extLst>
              </a:tr>
              <a:tr h="3773528">
                <a:tc>
                  <a:txBody>
                    <a:bodyPr/>
                    <a:lstStyle/>
                    <a:p>
                      <a:pPr algn="ctr">
                        <a:lnSpc>
                          <a:spcPct val="107000"/>
                        </a:lnSpc>
                        <a:spcAft>
                          <a:spcPts val="0"/>
                        </a:spcAft>
                      </a:pPr>
                      <a:r>
                        <a:rPr lang="es-419" sz="2400" dirty="0">
                          <a:effectLst/>
                        </a:rPr>
                        <a:t>% Grasa</a:t>
                      </a:r>
                      <a:endParaRPr lang="es-PE" sz="1800" dirty="0">
                        <a:effectLst/>
                        <a:latin typeface="Calibri" panose="020F0502020204030204" pitchFamily="34" charset="0"/>
                        <a:ea typeface="Calibri" panose="020F0502020204030204" pitchFamily="34" charset="0"/>
                        <a:cs typeface="Arial" panose="020B0604020202020204" pitchFamily="34" charset="0"/>
                      </a:endParaRPr>
                    </a:p>
                  </a:txBody>
                  <a:tcPr marL="61096" marR="61096" marT="0" marB="0" anchor="ctr"/>
                </a:tc>
                <a:tc>
                  <a:txBody>
                    <a:bodyPr/>
                    <a:lstStyle/>
                    <a:p>
                      <a:pPr algn="l">
                        <a:lnSpc>
                          <a:spcPct val="107000"/>
                        </a:lnSpc>
                        <a:spcAft>
                          <a:spcPts val="0"/>
                        </a:spcAft>
                      </a:pPr>
                      <a:r>
                        <a:rPr lang="es-PE" sz="1200" dirty="0">
                          <a:effectLst/>
                        </a:rPr>
                        <a:t>Esta medida indica el nivel de condición física que tiene una persona, tomando como hecho que en una mujer dicho porcentaje es mayor que en un hombre en un nivel promedio.</a:t>
                      </a:r>
                    </a:p>
                    <a:p>
                      <a:pPr algn="l">
                        <a:lnSpc>
                          <a:spcPct val="107000"/>
                        </a:lnSpc>
                        <a:spcAft>
                          <a:spcPts val="0"/>
                        </a:spcAft>
                      </a:pPr>
                      <a:endParaRPr lang="es-PE" sz="1200" dirty="0">
                        <a:effectLst/>
                      </a:endParaRPr>
                    </a:p>
                    <a:p>
                      <a:pPr algn="l">
                        <a:lnSpc>
                          <a:spcPct val="107000"/>
                        </a:lnSpc>
                        <a:spcAft>
                          <a:spcPts val="0"/>
                        </a:spcAft>
                      </a:pPr>
                      <a:r>
                        <a:rPr lang="es-PE" sz="1200" dirty="0">
                          <a:effectLst/>
                        </a:rPr>
                        <a:t>Medida: %</a:t>
                      </a:r>
                    </a:p>
                    <a:p>
                      <a:pPr algn="l">
                        <a:lnSpc>
                          <a:spcPct val="107000"/>
                        </a:lnSpc>
                        <a:spcAft>
                          <a:spcPts val="0"/>
                        </a:spcAft>
                      </a:pPr>
                      <a:r>
                        <a:rPr lang="es-ES" sz="1200" dirty="0">
                          <a:effectLst/>
                        </a:rPr>
                        <a:t>Hombres</a:t>
                      </a:r>
                    </a:p>
                    <a:p>
                      <a:pPr algn="l">
                        <a:lnSpc>
                          <a:spcPct val="107000"/>
                        </a:lnSpc>
                        <a:spcAft>
                          <a:spcPts val="0"/>
                        </a:spcAft>
                      </a:pPr>
                      <a:r>
                        <a:rPr lang="es-ES" sz="1200" dirty="0">
                          <a:effectLst/>
                        </a:rPr>
                        <a:t>-                     Grasa esencial: 2-5%</a:t>
                      </a:r>
                    </a:p>
                    <a:p>
                      <a:pPr algn="l">
                        <a:lnSpc>
                          <a:spcPct val="107000"/>
                        </a:lnSpc>
                        <a:spcAft>
                          <a:spcPts val="0"/>
                        </a:spcAft>
                      </a:pPr>
                      <a:r>
                        <a:rPr lang="es-ES" sz="1200" dirty="0">
                          <a:effectLst/>
                        </a:rPr>
                        <a:t>-                     Atleta: 6-13%</a:t>
                      </a:r>
                    </a:p>
                    <a:p>
                      <a:pPr algn="l">
                        <a:lnSpc>
                          <a:spcPct val="107000"/>
                        </a:lnSpc>
                        <a:spcAft>
                          <a:spcPts val="0"/>
                        </a:spcAft>
                      </a:pPr>
                      <a:r>
                        <a:rPr lang="es-ES" sz="1200" dirty="0">
                          <a:effectLst/>
                        </a:rPr>
                        <a:t>-                     Fitness: 14-17%</a:t>
                      </a:r>
                    </a:p>
                    <a:p>
                      <a:pPr algn="l">
                        <a:lnSpc>
                          <a:spcPct val="107000"/>
                        </a:lnSpc>
                        <a:spcAft>
                          <a:spcPts val="0"/>
                        </a:spcAft>
                      </a:pPr>
                      <a:r>
                        <a:rPr lang="es-ES" sz="1200" dirty="0">
                          <a:effectLst/>
                        </a:rPr>
                        <a:t>-                     Aceptable: 18-24%</a:t>
                      </a:r>
                    </a:p>
                    <a:p>
                      <a:pPr algn="l">
                        <a:lnSpc>
                          <a:spcPct val="107000"/>
                        </a:lnSpc>
                        <a:spcAft>
                          <a:spcPts val="0"/>
                        </a:spcAft>
                      </a:pPr>
                      <a:r>
                        <a:rPr lang="es-ES" sz="1200" dirty="0">
                          <a:effectLst/>
                        </a:rPr>
                        <a:t>-                     Obesidad: 25%+</a:t>
                      </a:r>
                    </a:p>
                    <a:p>
                      <a:pPr algn="l">
                        <a:lnSpc>
                          <a:spcPct val="107000"/>
                        </a:lnSpc>
                        <a:spcAft>
                          <a:spcPts val="0"/>
                        </a:spcAft>
                      </a:pPr>
                      <a:endParaRPr lang="es-ES" sz="1200" dirty="0">
                        <a:effectLst/>
                      </a:endParaRPr>
                    </a:p>
                    <a:p>
                      <a:pPr algn="l">
                        <a:lnSpc>
                          <a:spcPct val="107000"/>
                        </a:lnSpc>
                        <a:spcAft>
                          <a:spcPts val="0"/>
                        </a:spcAft>
                      </a:pPr>
                      <a:r>
                        <a:rPr lang="es-ES" sz="1200" dirty="0">
                          <a:effectLst/>
                        </a:rPr>
                        <a:t>Mujeres</a:t>
                      </a:r>
                    </a:p>
                    <a:p>
                      <a:pPr algn="l">
                        <a:lnSpc>
                          <a:spcPct val="107000"/>
                        </a:lnSpc>
                        <a:spcAft>
                          <a:spcPts val="0"/>
                        </a:spcAft>
                      </a:pPr>
                      <a:r>
                        <a:rPr lang="es-ES" sz="1200" dirty="0">
                          <a:effectLst/>
                        </a:rPr>
                        <a:t>-                     Grasa esencial: 10-13%</a:t>
                      </a:r>
                    </a:p>
                    <a:p>
                      <a:pPr algn="l">
                        <a:lnSpc>
                          <a:spcPct val="107000"/>
                        </a:lnSpc>
                        <a:spcAft>
                          <a:spcPts val="0"/>
                        </a:spcAft>
                      </a:pPr>
                      <a:r>
                        <a:rPr lang="es-ES" sz="1200" dirty="0">
                          <a:effectLst/>
                        </a:rPr>
                        <a:t>-                     Atleta: 14-20%</a:t>
                      </a:r>
                    </a:p>
                    <a:p>
                      <a:pPr algn="l">
                        <a:lnSpc>
                          <a:spcPct val="107000"/>
                        </a:lnSpc>
                        <a:spcAft>
                          <a:spcPts val="0"/>
                        </a:spcAft>
                      </a:pPr>
                      <a:r>
                        <a:rPr lang="es-ES" sz="1200" dirty="0">
                          <a:effectLst/>
                        </a:rPr>
                        <a:t>-                     Fitness: 21-24%</a:t>
                      </a:r>
                    </a:p>
                    <a:p>
                      <a:pPr algn="l">
                        <a:lnSpc>
                          <a:spcPct val="107000"/>
                        </a:lnSpc>
                        <a:spcAft>
                          <a:spcPts val="0"/>
                        </a:spcAft>
                      </a:pPr>
                      <a:r>
                        <a:rPr lang="es-ES" sz="1200" dirty="0">
                          <a:effectLst/>
                        </a:rPr>
                        <a:t>-                     Aceptable: 25-31%</a:t>
                      </a:r>
                    </a:p>
                    <a:p>
                      <a:pPr marL="171450" indent="-171450" algn="l">
                        <a:lnSpc>
                          <a:spcPct val="107000"/>
                        </a:lnSpc>
                        <a:spcAft>
                          <a:spcPts val="0"/>
                        </a:spcAft>
                        <a:buFontTx/>
                        <a:buChar char="-"/>
                      </a:pPr>
                      <a:r>
                        <a:rPr lang="es-ES" sz="1200" dirty="0">
                          <a:effectLst/>
                        </a:rPr>
                        <a:t>                  Obesidad: 32%+</a:t>
                      </a:r>
                    </a:p>
                    <a:p>
                      <a:pPr marL="171450" indent="-171450" algn="l">
                        <a:lnSpc>
                          <a:spcPct val="107000"/>
                        </a:lnSpc>
                        <a:spcAft>
                          <a:spcPts val="0"/>
                        </a:spcAft>
                        <a:buFontTx/>
                        <a:buChar char="-"/>
                      </a:pPr>
                      <a:endParaRPr lang="es-PE" sz="1200" dirty="0">
                        <a:effectLst/>
                      </a:endParaRPr>
                    </a:p>
                    <a:p>
                      <a:pPr algn="l">
                        <a:lnSpc>
                          <a:spcPct val="107000"/>
                        </a:lnSpc>
                        <a:spcAft>
                          <a:spcPts val="0"/>
                        </a:spcAft>
                      </a:pPr>
                      <a:r>
                        <a:rPr lang="es-PE" sz="1200" dirty="0">
                          <a:effectLst/>
                        </a:rPr>
                        <a:t>Tipo de dato: Decimal</a:t>
                      </a:r>
                    </a:p>
                  </a:txBody>
                  <a:tcPr marL="61096" marR="61096" marT="0" marB="0" anchor="ctr"/>
                </a:tc>
                <a:extLst>
                  <a:ext uri="{0D108BD9-81ED-4DB2-BD59-A6C34878D82A}">
                    <a16:rowId xmlns:a16="http://schemas.microsoft.com/office/drawing/2014/main" val="1687970820"/>
                  </a:ext>
                </a:extLst>
              </a:tr>
            </a:tbl>
          </a:graphicData>
        </a:graphic>
      </p:graphicFrame>
    </p:spTree>
    <p:extLst>
      <p:ext uri="{BB962C8B-B14F-4D97-AF65-F5344CB8AC3E}">
        <p14:creationId xmlns:p14="http://schemas.microsoft.com/office/powerpoint/2010/main" val="4244136498"/>
      </p:ext>
    </p:extLst>
  </p:cSld>
  <p:clrMapOvr>
    <a:masterClrMapping/>
  </p:clrMapOvr>
</p:sld>
</file>

<file path=ppt/theme/theme1.xml><?xml version="1.0" encoding="utf-8"?>
<a:theme xmlns:a="http://schemas.openxmlformats.org/drawingml/2006/main" name="Eat a Rainbow by Slidesgo">
  <a:themeElements>
    <a:clrScheme name="Simple Light">
      <a:dk1>
        <a:srgbClr val="38761D"/>
      </a:dk1>
      <a:lt1>
        <a:srgbClr val="FFFFFF"/>
      </a:lt1>
      <a:dk2>
        <a:srgbClr val="38761D"/>
      </a:dk2>
      <a:lt2>
        <a:srgbClr val="434343"/>
      </a:lt2>
      <a:accent1>
        <a:srgbClr val="93C47D"/>
      </a:accent1>
      <a:accent2>
        <a:srgbClr val="FE7F2D"/>
      </a:accent2>
      <a:accent3>
        <a:srgbClr val="EF476F"/>
      </a:accent3>
      <a:accent4>
        <a:srgbClr val="6AA84F"/>
      </a:accent4>
      <a:accent5>
        <a:srgbClr val="0097A7"/>
      </a:accent5>
      <a:accent6>
        <a:srgbClr val="B6D7A8"/>
      </a:accent6>
      <a:hlink>
        <a:srgbClr val="3876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1115</Words>
  <Application>Microsoft Office PowerPoint</Application>
  <PresentationFormat>On-screen Show (16:9)</PresentationFormat>
  <Paragraphs>201</Paragraphs>
  <Slides>24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Lato</vt:lpstr>
      <vt:lpstr>Kreon</vt:lpstr>
      <vt:lpstr>Arial</vt:lpstr>
      <vt:lpstr>Eat a Rainbow by Slidesgo</vt:lpstr>
      <vt:lpstr>Modelo probabilístico para empresa dedicada a una vida saludable</vt:lpstr>
      <vt:lpstr>Descripción del problema</vt:lpstr>
      <vt:lpstr>Variables</vt:lpstr>
      <vt:lpstr>Variables</vt:lpstr>
      <vt:lpstr>Variables</vt:lpstr>
      <vt:lpstr>Variables</vt:lpstr>
      <vt:lpstr>Variables</vt:lpstr>
      <vt:lpstr>Variables</vt:lpstr>
      <vt:lpstr>Variables</vt:lpstr>
      <vt:lpstr>Variables</vt:lpstr>
      <vt:lpstr>Variables</vt:lpstr>
      <vt:lpstr>Variables</vt:lpstr>
      <vt:lpstr>Objetivos del modelo</vt:lpstr>
      <vt:lpstr>Técnicas y metodologías</vt:lpstr>
      <vt:lpstr>Representación</vt:lpstr>
      <vt:lpstr>Inferencias y aprendizaje del modelo</vt:lpstr>
      <vt:lpstr>Identificación de preguntas a resolver</vt:lpstr>
      <vt:lpstr>Modelo NDAG</vt:lpstr>
      <vt:lpstr>Respuestas a las preguntas</vt:lpstr>
      <vt:lpstr>¿Cuál es la probabilidad de que a una mujer adulto mayor se le recomiende hacer ejercicios de resistencia?</vt:lpstr>
      <vt:lpstr>¿Cuál es la probabilidad de tener un porcentaje de grasa alto (Obesidad), a pesar de tener una rutina de ejercicio aeróbico?</vt:lpstr>
      <vt:lpstr>¿Cuál es la probabilidad de tener obesidad tipo II (IMC) si llevo una dieta vegetariana?</vt:lpstr>
      <vt:lpstr>¿Cuál es la probabilidad de recomendarle una dieta vegetariana a una persona de sexo femenino con un imc de 32?</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probabilístico para empresa dedicada a una vida saludable</dc:title>
  <dc:creator>Alumnos</dc:creator>
  <cp:lastModifiedBy>e202210423 (Chilon Vargas, Freddy Benjamin)</cp:lastModifiedBy>
  <cp:revision>8</cp:revision>
  <dcterms:modified xsi:type="dcterms:W3CDTF">2023-06-26T22:21:35Z</dcterms:modified>
</cp:coreProperties>
</file>