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65" r:id="rId2"/>
    <p:sldId id="266" r:id="rId3"/>
    <p:sldId id="272" r:id="rId4"/>
    <p:sldId id="289" r:id="rId5"/>
    <p:sldId id="274" r:id="rId6"/>
    <p:sldId id="298" r:id="rId7"/>
    <p:sldId id="271" r:id="rId8"/>
    <p:sldId id="296" r:id="rId9"/>
    <p:sldId id="276" r:id="rId10"/>
    <p:sldId id="288" r:id="rId11"/>
    <p:sldId id="273" r:id="rId12"/>
    <p:sldId id="275" r:id="rId13"/>
    <p:sldId id="290" r:id="rId14"/>
    <p:sldId id="277" r:id="rId15"/>
    <p:sldId id="293" r:id="rId16"/>
    <p:sldId id="295" r:id="rId17"/>
    <p:sldId id="270" r:id="rId18"/>
    <p:sldId id="294" r:id="rId19"/>
    <p:sldId id="260" r:id="rId20"/>
    <p:sldId id="259" r:id="rId21"/>
    <p:sldId id="261" r:id="rId22"/>
    <p:sldId id="263" r:id="rId23"/>
    <p:sldId id="257" r:id="rId24"/>
    <p:sldId id="262" r:id="rId25"/>
    <p:sldId id="25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bbie Cochrane" initials="BC"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94682"/>
  </p:normalViewPr>
  <p:slideViewPr>
    <p:cSldViewPr snapToGrid="0" snapToObjects="1">
      <p:cViewPr varScale="1">
        <p:scale>
          <a:sx n="68" d="100"/>
          <a:sy n="68" d="100"/>
        </p:scale>
        <p:origin x="846" y="7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9E2BC-526D-724E-AF26-BDEF1BA0AA4F}" type="datetimeFigureOut">
              <a:rPr lang="en-US"/>
              <a:t>6/18/2017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7EA1E4-2862-6443-8088-FAC8D0EB32FA}" type="slidenum">
              <a:rPr/>
              <a:t>‹N°›</a:t>
            </a:fld>
            <a:endParaRPr lang="en-US" dirty="0"/>
          </a:p>
        </p:txBody>
      </p:sp>
    </p:spTree>
    <p:extLst>
      <p:ext uri="{BB962C8B-B14F-4D97-AF65-F5344CB8AC3E}">
        <p14:creationId xmlns:p14="http://schemas.microsoft.com/office/powerpoint/2010/main" val="2127335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7EA1E4-2862-6443-8088-FAC8D0EB32FA}" type="slidenum">
              <a:rPr lang="uk-UA"/>
              <a:t>1</a:t>
            </a:fld>
            <a:endParaRPr lang="uk-UA" dirty="0"/>
          </a:p>
        </p:txBody>
      </p:sp>
    </p:spTree>
    <p:extLst>
      <p:ext uri="{BB962C8B-B14F-4D97-AF65-F5344CB8AC3E}">
        <p14:creationId xmlns:p14="http://schemas.microsoft.com/office/powerpoint/2010/main" val="437306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13EC98-8F91-F94B-9F4E-9178F401E74B}" type="slidenum">
              <a:rPr lang="en-US" smtClean="0"/>
              <a:t>3</a:t>
            </a:fld>
            <a:endParaRPr lang="en-US"/>
          </a:p>
        </p:txBody>
      </p:sp>
    </p:spTree>
    <p:extLst>
      <p:ext uri="{BB962C8B-B14F-4D97-AF65-F5344CB8AC3E}">
        <p14:creationId xmlns:p14="http://schemas.microsoft.com/office/powerpoint/2010/main" val="539967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7EA1E4-2862-6443-8088-FAC8D0EB32FA}" type="slidenum">
              <a:rPr lang="uk-UA"/>
              <a:t>7</a:t>
            </a:fld>
            <a:endParaRPr lang="uk-UA"/>
          </a:p>
        </p:txBody>
      </p:sp>
    </p:spTree>
    <p:extLst>
      <p:ext uri="{BB962C8B-B14F-4D97-AF65-F5344CB8AC3E}">
        <p14:creationId xmlns:p14="http://schemas.microsoft.com/office/powerpoint/2010/main" val="1399643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400050"/>
            <a:r>
              <a:rPr lang="en-US" sz="1100"/>
              <a:t>Would require much investment to invent our own database, query language, etc</a:t>
            </a:r>
          </a:p>
          <a:p>
            <a:pPr marL="0" indent="-400050"/>
            <a:r>
              <a:rPr lang="en-US" sz="1100">
                <a:solidFill>
                  <a:srgbClr val="FF0000"/>
                </a:solidFill>
              </a:rPr>
              <a:t>Enriched Query API without introducing yet another paradigm to application development. </a:t>
            </a:r>
          </a:p>
          <a:p>
            <a:pPr marL="0" indent="-400050"/>
            <a:r>
              <a:rPr lang="en-US">
                <a:solidFill>
                  <a:srgbClr val="FF0000"/>
                </a:solidFill>
              </a:rPr>
              <a:t>Already existing, well understood impedance mismatch between application and data store that NoSQL, JSON and XML extensions already address.  Why introduce yet-another-paradigm and associated query language and administration. </a:t>
            </a:r>
          </a:p>
          <a:p>
            <a:pPr marL="0" indent="-400050"/>
            <a:r>
              <a:rPr lang="en-US">
                <a:solidFill>
                  <a:srgbClr val="FF0000"/>
                </a:solidFill>
              </a:rPr>
              <a:t>Allow new R&amp;D to focus on added value prop of blockchain (trust, privacy, and inter-organization shared ledger)</a:t>
            </a:r>
          </a:p>
          <a:p>
            <a:endParaRPr lang="en-US"/>
          </a:p>
        </p:txBody>
      </p:sp>
      <p:sp>
        <p:nvSpPr>
          <p:cNvPr id="4" name="Slide Number Placeholder 3"/>
          <p:cNvSpPr>
            <a:spLocks noGrp="1"/>
          </p:cNvSpPr>
          <p:nvPr>
            <p:ph type="sldNum" sz="quarter" idx="10"/>
          </p:nvPr>
        </p:nvSpPr>
        <p:spPr/>
        <p:txBody>
          <a:bodyPr/>
          <a:lstStyle/>
          <a:p>
            <a:fld id="{FA13EC98-8F91-F94B-9F4E-9178F401E74B}" type="slidenum">
              <a:rPr lang="en-US" smtClean="0"/>
              <a:t>8</a:t>
            </a:fld>
            <a:endParaRPr lang="en-US"/>
          </a:p>
        </p:txBody>
      </p:sp>
    </p:spTree>
    <p:extLst>
      <p:ext uri="{BB962C8B-B14F-4D97-AF65-F5344CB8AC3E}">
        <p14:creationId xmlns:p14="http://schemas.microsoft.com/office/powerpoint/2010/main" val="156926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400050"/>
            <a:r>
              <a:rPr lang="en-US" sz="1100"/>
              <a:t>Would require much investment to invent our own database, query language, etc</a:t>
            </a:r>
          </a:p>
          <a:p>
            <a:pPr marL="0" indent="-400050"/>
            <a:r>
              <a:rPr lang="en-US" sz="1100">
                <a:solidFill>
                  <a:srgbClr val="FF0000"/>
                </a:solidFill>
              </a:rPr>
              <a:t>Enriched Query API without introducing yet another paradigm to application development. </a:t>
            </a:r>
          </a:p>
          <a:p>
            <a:pPr marL="0" indent="-400050"/>
            <a:r>
              <a:rPr lang="en-US">
                <a:solidFill>
                  <a:srgbClr val="FF0000"/>
                </a:solidFill>
              </a:rPr>
              <a:t>Already existing, well understood impedance mismatch between application and data store that NoSQL, JSON and XML extensions already address.  Why introduce yet-another-paradigm and associated query language and administration. </a:t>
            </a:r>
          </a:p>
          <a:p>
            <a:pPr marL="0" indent="-400050"/>
            <a:r>
              <a:rPr lang="en-US">
                <a:solidFill>
                  <a:srgbClr val="FF0000"/>
                </a:solidFill>
              </a:rPr>
              <a:t>Allow new R&amp;D to focus on added value prop of blockchain (trust, privacy, and inter-organization shared ledger)</a:t>
            </a:r>
          </a:p>
          <a:p>
            <a:endParaRPr lang="en-US"/>
          </a:p>
        </p:txBody>
      </p:sp>
      <p:sp>
        <p:nvSpPr>
          <p:cNvPr id="4" name="Slide Number Placeholder 3"/>
          <p:cNvSpPr>
            <a:spLocks noGrp="1"/>
          </p:cNvSpPr>
          <p:nvPr>
            <p:ph type="sldNum" sz="quarter" idx="10"/>
          </p:nvPr>
        </p:nvSpPr>
        <p:spPr/>
        <p:txBody>
          <a:bodyPr/>
          <a:lstStyle/>
          <a:p>
            <a:fld id="{FA13EC98-8F91-F94B-9F4E-9178F401E74B}" type="slidenum">
              <a:rPr lang="en-US" smtClean="0"/>
              <a:t>9</a:t>
            </a:fld>
            <a:endParaRPr lang="en-US"/>
          </a:p>
        </p:txBody>
      </p:sp>
    </p:spTree>
    <p:extLst>
      <p:ext uri="{BB962C8B-B14F-4D97-AF65-F5344CB8AC3E}">
        <p14:creationId xmlns:p14="http://schemas.microsoft.com/office/powerpoint/2010/main" val="879184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13EC98-8F91-F94B-9F4E-9178F401E74B}" type="slidenum">
              <a:rPr lang="en-US" smtClean="0"/>
              <a:t>10</a:t>
            </a:fld>
            <a:endParaRPr lang="en-US"/>
          </a:p>
        </p:txBody>
      </p:sp>
    </p:spTree>
    <p:extLst>
      <p:ext uri="{BB962C8B-B14F-4D97-AF65-F5344CB8AC3E}">
        <p14:creationId xmlns:p14="http://schemas.microsoft.com/office/powerpoint/2010/main" val="2107735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13EC98-8F91-F94B-9F4E-9178F401E74B}" type="slidenum">
              <a:rPr lang="en-US" smtClean="0"/>
              <a:t>11</a:t>
            </a:fld>
            <a:endParaRPr lang="en-US"/>
          </a:p>
        </p:txBody>
      </p:sp>
    </p:spTree>
    <p:extLst>
      <p:ext uri="{BB962C8B-B14F-4D97-AF65-F5344CB8AC3E}">
        <p14:creationId xmlns:p14="http://schemas.microsoft.com/office/powerpoint/2010/main" val="724455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13EC98-8F91-F94B-9F4E-9178F401E74B}" type="slidenum">
              <a:rPr lang="en-US" smtClean="0"/>
              <a:t>12</a:t>
            </a:fld>
            <a:endParaRPr lang="en-US"/>
          </a:p>
        </p:txBody>
      </p:sp>
    </p:spTree>
    <p:extLst>
      <p:ext uri="{BB962C8B-B14F-4D97-AF65-F5344CB8AC3E}">
        <p14:creationId xmlns:p14="http://schemas.microsoft.com/office/powerpoint/2010/main" val="1590382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9F358A-272D-6E40-8773-84BD8EF30252}" type="slidenum">
              <a:rPr/>
              <a:t>‹N°›</a:t>
            </a:fld>
            <a:endParaRPr lang="en-US" dirty="0"/>
          </a:p>
        </p:txBody>
      </p:sp>
    </p:spTree>
    <p:extLst>
      <p:ext uri="{BB962C8B-B14F-4D97-AF65-F5344CB8AC3E}">
        <p14:creationId xmlns:p14="http://schemas.microsoft.com/office/powerpoint/2010/main" val="101610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9F358A-272D-6E40-8773-84BD8EF30252}" type="slidenum">
              <a:rPr/>
              <a:t>‹N°›</a:t>
            </a:fld>
            <a:endParaRPr lang="en-US" dirty="0"/>
          </a:p>
        </p:txBody>
      </p:sp>
    </p:spTree>
    <p:extLst>
      <p:ext uri="{BB962C8B-B14F-4D97-AF65-F5344CB8AC3E}">
        <p14:creationId xmlns:p14="http://schemas.microsoft.com/office/powerpoint/2010/main" val="1502818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9F358A-272D-6E40-8773-84BD8EF30252}" type="slidenum">
              <a:rPr/>
              <a:t>‹N°›</a:t>
            </a:fld>
            <a:endParaRPr lang="en-US" dirty="0"/>
          </a:p>
        </p:txBody>
      </p:sp>
    </p:spTree>
    <p:extLst>
      <p:ext uri="{BB962C8B-B14F-4D97-AF65-F5344CB8AC3E}">
        <p14:creationId xmlns:p14="http://schemas.microsoft.com/office/powerpoint/2010/main" val="1307945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1D3548">
            <a:alpha val="90000"/>
          </a:srgbClr>
        </a:solidFill>
        <a:effectLst/>
      </p:bgPr>
    </p:bg>
    <p:spTree>
      <p:nvGrpSpPr>
        <p:cNvPr id="1" name=""/>
        <p:cNvGrpSpPr/>
        <p:nvPr/>
      </p:nvGrpSpPr>
      <p:grpSpPr>
        <a:xfrm>
          <a:off x="0" y="0"/>
          <a:ext cx="0" cy="0"/>
          <a:chOff x="0" y="0"/>
          <a:chExt cx="0" cy="0"/>
        </a:xfrm>
      </p:grpSpPr>
      <p:sp>
        <p:nvSpPr>
          <p:cNvPr id="4" name="Shape 5"/>
          <p:cNvSpPr/>
          <p:nvPr userDrawn="1"/>
        </p:nvSpPr>
        <p:spPr>
          <a:xfrm>
            <a:off x="3" y="5326952"/>
            <a:ext cx="12204700" cy="1531053"/>
          </a:xfrm>
          <a:prstGeom prst="rect">
            <a:avLst/>
          </a:prstGeom>
          <a:solidFill>
            <a:srgbClr val="FFFFFF"/>
          </a:solidFill>
          <a:ln w="25400">
            <a:round/>
          </a:ln>
        </p:spPr>
        <p:txBody>
          <a:bodyPr lIns="0" tIns="0" rIns="0" bIns="0" anchor="ctr"/>
          <a:lstStyle/>
          <a:p>
            <a:pPr marL="22289" marR="22289" lvl="0" defTabSz="500240">
              <a:defRPr sz="5800">
                <a:uFill>
                  <a:solidFill/>
                </a:uFill>
                <a:latin typeface="Gill Sans"/>
                <a:ea typeface="Gill Sans"/>
                <a:cs typeface="Gill Sans"/>
                <a:sym typeface="Gill Sans"/>
              </a:defRPr>
            </a:pPr>
            <a:endParaRPr sz="5800"/>
          </a:p>
        </p:txBody>
      </p:sp>
      <p:sp>
        <p:nvSpPr>
          <p:cNvPr id="7" name="Shape 8"/>
          <p:cNvSpPr>
            <a:spLocks noGrp="1"/>
          </p:cNvSpPr>
          <p:nvPr>
            <p:ph type="title"/>
          </p:nvPr>
        </p:nvSpPr>
        <p:spPr>
          <a:xfrm>
            <a:off x="487412" y="741666"/>
            <a:ext cx="8051800" cy="2819801"/>
          </a:xfrm>
          <a:prstGeom prst="rect">
            <a:avLst/>
          </a:prstGeom>
        </p:spPr>
        <p:txBody>
          <a:bodyPr anchor="t">
            <a:normAutofit/>
          </a:bodyPr>
          <a:lstStyle>
            <a:lvl1pPr marR="22289" algn="l" defTabSz="227832">
              <a:lnSpc>
                <a:spcPct val="80000"/>
              </a:lnSpc>
              <a:defRPr sz="4400" b="1" strike="noStrike" spc="-61">
                <a:solidFill>
                  <a:srgbClr val="FFFFFF"/>
                </a:solidFill>
                <a:uFill>
                  <a:solidFill>
                    <a:srgbClr val="5E5E5E"/>
                  </a:solidFill>
                </a:uFill>
                <a:latin typeface="Helvetica Neue"/>
                <a:ea typeface="Helvetica Neue"/>
                <a:cs typeface="Helvetica Neue"/>
                <a:sym typeface="Helvetica Neue"/>
              </a:defRPr>
            </a:lvl1pPr>
          </a:lstStyle>
          <a:p>
            <a:pPr lvl="0">
              <a:defRPr sz="1800" b="0" spc="0">
                <a:solidFill>
                  <a:srgbClr val="000000"/>
                </a:solidFill>
                <a:uFillTx/>
              </a:defRPr>
            </a:pPr>
            <a:endParaRPr sz="2000" b="1" spc="-61" dirty="0">
              <a:solidFill>
                <a:srgbClr val="53585F"/>
              </a:solidFill>
              <a:uFill>
                <a:solidFill>
                  <a:srgbClr val="5E5E5E"/>
                </a:solidFill>
              </a:uFill>
            </a:endParaRPr>
          </a:p>
        </p:txBody>
      </p:sp>
      <p:pic>
        <p:nvPicPr>
          <p:cNvPr id="2" name="Picture 1"/>
          <p:cNvPicPr>
            <a:picLocks noChangeAspect="1"/>
          </p:cNvPicPr>
          <p:nvPr userDrawn="1"/>
        </p:nvPicPr>
        <p:blipFill>
          <a:blip r:embed="rId2"/>
          <a:stretch>
            <a:fillRect/>
          </a:stretch>
        </p:blipFill>
        <p:spPr>
          <a:xfrm>
            <a:off x="11152972" y="5818971"/>
            <a:ext cx="1025037" cy="1025037"/>
          </a:xfrm>
          <a:prstGeom prst="rect">
            <a:avLst/>
          </a:prstGeom>
        </p:spPr>
      </p:pic>
    </p:spTree>
    <p:extLst>
      <p:ext uri="{BB962C8B-B14F-4D97-AF65-F5344CB8AC3E}">
        <p14:creationId xmlns:p14="http://schemas.microsoft.com/office/powerpoint/2010/main" val="1715932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9F358A-272D-6E40-8773-84BD8EF30252}" type="slidenum">
              <a:rPr/>
              <a:t>‹N°›</a:t>
            </a:fld>
            <a:endParaRPr lang="en-US" dirty="0"/>
          </a:p>
        </p:txBody>
      </p:sp>
    </p:spTree>
    <p:extLst>
      <p:ext uri="{BB962C8B-B14F-4D97-AF65-F5344CB8AC3E}">
        <p14:creationId xmlns:p14="http://schemas.microsoft.com/office/powerpoint/2010/main" val="815041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9F358A-272D-6E40-8773-84BD8EF30252}" type="slidenum">
              <a:rPr/>
              <a:t>‹N°›</a:t>
            </a:fld>
            <a:endParaRPr lang="en-US" dirty="0"/>
          </a:p>
        </p:txBody>
      </p:sp>
    </p:spTree>
    <p:extLst>
      <p:ext uri="{BB962C8B-B14F-4D97-AF65-F5344CB8AC3E}">
        <p14:creationId xmlns:p14="http://schemas.microsoft.com/office/powerpoint/2010/main" val="352621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9F358A-272D-6E40-8773-84BD8EF30252}" type="slidenum">
              <a:rPr/>
              <a:t>‹N°›</a:t>
            </a:fld>
            <a:endParaRPr lang="en-US" dirty="0"/>
          </a:p>
        </p:txBody>
      </p:sp>
    </p:spTree>
    <p:extLst>
      <p:ext uri="{BB962C8B-B14F-4D97-AF65-F5344CB8AC3E}">
        <p14:creationId xmlns:p14="http://schemas.microsoft.com/office/powerpoint/2010/main" val="1603798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B9F358A-272D-6E40-8773-84BD8EF30252}" type="slidenum">
              <a:rPr/>
              <a:t>‹N°›</a:t>
            </a:fld>
            <a:endParaRPr lang="en-US" dirty="0"/>
          </a:p>
        </p:txBody>
      </p:sp>
    </p:spTree>
    <p:extLst>
      <p:ext uri="{BB962C8B-B14F-4D97-AF65-F5344CB8AC3E}">
        <p14:creationId xmlns:p14="http://schemas.microsoft.com/office/powerpoint/2010/main" val="1977598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B9F358A-272D-6E40-8773-84BD8EF30252}" type="slidenum">
              <a:rPr/>
              <a:t>‹N°›</a:t>
            </a:fld>
            <a:endParaRPr lang="en-US" dirty="0"/>
          </a:p>
        </p:txBody>
      </p:sp>
    </p:spTree>
    <p:extLst>
      <p:ext uri="{BB962C8B-B14F-4D97-AF65-F5344CB8AC3E}">
        <p14:creationId xmlns:p14="http://schemas.microsoft.com/office/powerpoint/2010/main" val="889299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B9F358A-272D-6E40-8773-84BD8EF30252}" type="slidenum">
              <a:rPr/>
              <a:t>‹N°›</a:t>
            </a:fld>
            <a:endParaRPr lang="en-US" dirty="0"/>
          </a:p>
        </p:txBody>
      </p:sp>
    </p:spTree>
    <p:extLst>
      <p:ext uri="{BB962C8B-B14F-4D97-AF65-F5344CB8AC3E}">
        <p14:creationId xmlns:p14="http://schemas.microsoft.com/office/powerpoint/2010/main" val="2111206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9F358A-272D-6E40-8773-84BD8EF30252}" type="slidenum">
              <a:rPr/>
              <a:t>‹N°›</a:t>
            </a:fld>
            <a:endParaRPr lang="en-US" dirty="0"/>
          </a:p>
        </p:txBody>
      </p:sp>
    </p:spTree>
    <p:extLst>
      <p:ext uri="{BB962C8B-B14F-4D97-AF65-F5344CB8AC3E}">
        <p14:creationId xmlns:p14="http://schemas.microsoft.com/office/powerpoint/2010/main" val="183732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9F358A-272D-6E40-8773-84BD8EF30252}" type="slidenum">
              <a:rPr/>
              <a:t>‹N°›</a:t>
            </a:fld>
            <a:endParaRPr lang="en-US" dirty="0"/>
          </a:p>
        </p:txBody>
      </p:sp>
    </p:spTree>
    <p:extLst>
      <p:ext uri="{BB962C8B-B14F-4D97-AF65-F5344CB8AC3E}">
        <p14:creationId xmlns:p14="http://schemas.microsoft.com/office/powerpoint/2010/main" val="2063370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F358A-272D-6E40-8773-84BD8EF30252}" type="slidenum">
              <a:rPr/>
              <a:t>‹N°›</a:t>
            </a:fld>
            <a:endParaRPr lang="en-US" dirty="0"/>
          </a:p>
        </p:txBody>
      </p:sp>
    </p:spTree>
    <p:extLst>
      <p:ext uri="{BB962C8B-B14F-4D97-AF65-F5344CB8AC3E}">
        <p14:creationId xmlns:p14="http://schemas.microsoft.com/office/powerpoint/2010/main" val="17638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github.com/hyperledger/fabric/tree/master/examples/chaincode/go/marbles02" TargetMode="Externa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89559" y="2148285"/>
            <a:ext cx="8998360" cy="2114851"/>
          </a:xfrm>
        </p:spPr>
        <p:txBody>
          <a:bodyPr>
            <a:normAutofit/>
          </a:bodyPr>
          <a:lstStyle/>
          <a:p>
            <a:r>
              <a:rPr lang="en-US" dirty="0"/>
              <a:t>HYPERLEDGER</a:t>
            </a:r>
            <a:br>
              <a:rPr lang="en-US" dirty="0"/>
            </a:br>
            <a:br>
              <a:rPr lang="en-US" dirty="0"/>
            </a:br>
            <a:r>
              <a:rPr lang="en-US" sz="4000" dirty="0"/>
              <a:t>Fabric - Ledger v1 Data Architecture</a:t>
            </a:r>
          </a:p>
        </p:txBody>
      </p:sp>
    </p:spTree>
    <p:extLst>
      <p:ext uri="{BB962C8B-B14F-4D97-AF65-F5344CB8AC3E}">
        <p14:creationId xmlns:p14="http://schemas.microsoft.com/office/powerpoint/2010/main" val="1123547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90876"/>
          </a:xfrm>
        </p:spPr>
        <p:txBody>
          <a:bodyPr>
            <a:normAutofit/>
          </a:bodyPr>
          <a:lstStyle/>
          <a:p>
            <a:r>
              <a:rPr lang="en-US" sz="3600">
                <a:solidFill>
                  <a:schemeClr val="tx2"/>
                </a:solidFill>
              </a:rPr>
              <a:t>State Database options - Queryability</a:t>
            </a:r>
          </a:p>
        </p:txBody>
      </p:sp>
      <p:sp>
        <p:nvSpPr>
          <p:cNvPr id="30" name="Content Placeholder 2"/>
          <p:cNvSpPr>
            <a:spLocks noGrp="1"/>
          </p:cNvSpPr>
          <p:nvPr>
            <p:ph idx="1"/>
          </p:nvPr>
        </p:nvSpPr>
        <p:spPr>
          <a:xfrm>
            <a:off x="520700" y="1219201"/>
            <a:ext cx="9809804" cy="4525963"/>
          </a:xfrm>
        </p:spPr>
        <p:txBody>
          <a:bodyPr>
            <a:noAutofit/>
          </a:bodyPr>
          <a:lstStyle/>
          <a:p>
            <a:r>
              <a:rPr lang="en-US" sz="2200">
                <a:solidFill>
                  <a:schemeClr val="tx2"/>
                </a:solidFill>
              </a:rPr>
              <a:t>In a </a:t>
            </a:r>
            <a:r>
              <a:rPr lang="en-US" sz="2200" b="1">
                <a:solidFill>
                  <a:schemeClr val="tx2"/>
                </a:solidFill>
              </a:rPr>
              <a:t>key/value database </a:t>
            </a:r>
            <a:r>
              <a:rPr lang="en-US" sz="2200">
                <a:solidFill>
                  <a:schemeClr val="tx2"/>
                </a:solidFill>
              </a:rPr>
              <a:t>such as </a:t>
            </a:r>
            <a:r>
              <a:rPr lang="en-US" sz="2200" b="1">
                <a:solidFill>
                  <a:schemeClr val="tx2"/>
                </a:solidFill>
              </a:rPr>
              <a:t>LevelDB</a:t>
            </a:r>
            <a:r>
              <a:rPr lang="en-US" sz="2200">
                <a:solidFill>
                  <a:schemeClr val="tx2"/>
                </a:solidFill>
              </a:rPr>
              <a:t>, the content is a blob and only queryable by key</a:t>
            </a:r>
          </a:p>
          <a:p>
            <a:pPr lvl="1"/>
            <a:r>
              <a:rPr lang="en-US" sz="1800">
                <a:solidFill>
                  <a:schemeClr val="tx2"/>
                </a:solidFill>
              </a:rPr>
              <a:t>Does not meet chaincode, auditing, reporting requirements for many use cases</a:t>
            </a:r>
          </a:p>
          <a:p>
            <a:pPr lvl="1"/>
            <a:endParaRPr lang="en-US" sz="1800">
              <a:solidFill>
                <a:schemeClr val="tx2"/>
              </a:solidFill>
            </a:endParaRPr>
          </a:p>
          <a:p>
            <a:r>
              <a:rPr lang="en-US" sz="2200">
                <a:solidFill>
                  <a:schemeClr val="tx2"/>
                </a:solidFill>
              </a:rPr>
              <a:t>In a </a:t>
            </a:r>
            <a:r>
              <a:rPr lang="en-US" sz="2200" b="1">
                <a:solidFill>
                  <a:schemeClr val="tx2"/>
                </a:solidFill>
              </a:rPr>
              <a:t>document database </a:t>
            </a:r>
            <a:r>
              <a:rPr lang="en-US" sz="2200">
                <a:solidFill>
                  <a:schemeClr val="tx2"/>
                </a:solidFill>
              </a:rPr>
              <a:t>such as </a:t>
            </a:r>
            <a:r>
              <a:rPr lang="en-US" sz="2200" b="1">
                <a:solidFill>
                  <a:schemeClr val="tx2"/>
                </a:solidFill>
              </a:rPr>
              <a:t>CouchDB</a:t>
            </a:r>
            <a:r>
              <a:rPr lang="en-US" sz="2200">
                <a:solidFill>
                  <a:schemeClr val="tx2"/>
                </a:solidFill>
              </a:rPr>
              <a:t>, the content is JSON and fully queryable</a:t>
            </a:r>
          </a:p>
          <a:p>
            <a:pPr lvl="1"/>
            <a:r>
              <a:rPr lang="en-US" sz="1800">
                <a:solidFill>
                  <a:schemeClr val="tx2"/>
                </a:solidFill>
              </a:rPr>
              <a:t>Meets a large percentage of chaincode, auditing, and simple reporting requirements</a:t>
            </a:r>
          </a:p>
          <a:p>
            <a:pPr lvl="1"/>
            <a:r>
              <a:rPr lang="en-US" sz="1800">
                <a:solidFill>
                  <a:schemeClr val="tx2"/>
                </a:solidFill>
              </a:rPr>
              <a:t>For deeper reporting and analytics, replicate data to an analytics engine such as Spark (future)</a:t>
            </a:r>
          </a:p>
          <a:p>
            <a:pPr lvl="1"/>
            <a:r>
              <a:rPr lang="en-US" sz="1800">
                <a:solidFill>
                  <a:schemeClr val="tx2"/>
                </a:solidFill>
              </a:rPr>
              <a:t>Id/document data model compatible with existing chaincode key/value programming model, therefore no application changes are required when modeling chaincode data as JSON</a:t>
            </a:r>
          </a:p>
          <a:p>
            <a:pPr lvl="1"/>
            <a:endParaRPr lang="en-US" sz="1800">
              <a:solidFill>
                <a:schemeClr val="tx2"/>
              </a:solidFill>
            </a:endParaRPr>
          </a:p>
          <a:p>
            <a:r>
              <a:rPr lang="en-US" sz="2200" b="1">
                <a:solidFill>
                  <a:schemeClr val="tx2"/>
                </a:solidFill>
              </a:rPr>
              <a:t>SQL data stores </a:t>
            </a:r>
            <a:r>
              <a:rPr lang="en-US" sz="2200">
                <a:solidFill>
                  <a:schemeClr val="tx2"/>
                </a:solidFill>
              </a:rPr>
              <a:t>would require more complicated relational transformation layer, as well as schema management.</a:t>
            </a:r>
          </a:p>
        </p:txBody>
      </p:sp>
      <p:sp>
        <p:nvSpPr>
          <p:cNvPr id="9" name="Slide Number Placeholder 8"/>
          <p:cNvSpPr>
            <a:spLocks noGrp="1"/>
          </p:cNvSpPr>
          <p:nvPr>
            <p:ph type="sldNum" sz="quarter" idx="12"/>
          </p:nvPr>
        </p:nvSpPr>
        <p:spPr/>
        <p:txBody>
          <a:bodyPr/>
          <a:lstStyle/>
          <a:p>
            <a:fld id="{1B9F358A-272D-6E40-8773-84BD8EF30252}" type="slidenum">
              <a:rPr lang="uk-UA"/>
              <a:t>10</a:t>
            </a:fld>
            <a:endParaRPr lang="uk-UA"/>
          </a:p>
        </p:txBody>
      </p:sp>
    </p:spTree>
    <p:extLst>
      <p:ext uri="{BB962C8B-B14F-4D97-AF65-F5344CB8AC3E}">
        <p14:creationId xmlns:p14="http://schemas.microsoft.com/office/powerpoint/2010/main" val="174919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90876"/>
          </a:xfrm>
        </p:spPr>
        <p:txBody>
          <a:bodyPr>
            <a:normAutofit/>
          </a:bodyPr>
          <a:lstStyle/>
          <a:p>
            <a:r>
              <a:rPr lang="en-US" sz="3600">
                <a:solidFill>
                  <a:schemeClr val="tx2"/>
                </a:solidFill>
              </a:rPr>
              <a:t>State Database options - Queryability</a:t>
            </a:r>
          </a:p>
        </p:txBody>
      </p:sp>
      <p:sp>
        <p:nvSpPr>
          <p:cNvPr id="30" name="Content Placeholder 2"/>
          <p:cNvSpPr>
            <a:spLocks noGrp="1"/>
          </p:cNvSpPr>
          <p:nvPr>
            <p:ph idx="1"/>
          </p:nvPr>
        </p:nvSpPr>
        <p:spPr>
          <a:xfrm>
            <a:off x="520700" y="1219201"/>
            <a:ext cx="9809804" cy="4525963"/>
          </a:xfrm>
        </p:spPr>
        <p:txBody>
          <a:bodyPr>
            <a:noAutofit/>
          </a:bodyPr>
          <a:lstStyle/>
          <a:p>
            <a:r>
              <a:rPr lang="en-US" sz="2200">
                <a:solidFill>
                  <a:schemeClr val="tx2"/>
                </a:solidFill>
              </a:rPr>
              <a:t>In a </a:t>
            </a:r>
            <a:r>
              <a:rPr lang="en-US" sz="2200" b="1">
                <a:solidFill>
                  <a:schemeClr val="tx2"/>
                </a:solidFill>
              </a:rPr>
              <a:t>key/value database </a:t>
            </a:r>
            <a:r>
              <a:rPr lang="en-US" sz="2200">
                <a:solidFill>
                  <a:schemeClr val="tx2"/>
                </a:solidFill>
              </a:rPr>
              <a:t>such as </a:t>
            </a:r>
            <a:r>
              <a:rPr lang="en-US" sz="2200" b="1">
                <a:solidFill>
                  <a:srgbClr val="C00000"/>
                </a:solidFill>
              </a:rPr>
              <a:t>LevelDB</a:t>
            </a:r>
            <a:r>
              <a:rPr lang="en-US" sz="2200">
                <a:solidFill>
                  <a:schemeClr val="tx2"/>
                </a:solidFill>
              </a:rPr>
              <a:t>, the content is a blob and only queryable by key</a:t>
            </a:r>
          </a:p>
          <a:p>
            <a:pPr lvl="1"/>
            <a:r>
              <a:rPr lang="en-US" sz="1800">
                <a:solidFill>
                  <a:schemeClr val="tx2"/>
                </a:solidFill>
              </a:rPr>
              <a:t>Does not meet chaincode, auditing, reporting requirements for many use cases</a:t>
            </a:r>
          </a:p>
          <a:p>
            <a:pPr lvl="1"/>
            <a:endParaRPr lang="en-US" sz="1800">
              <a:solidFill>
                <a:schemeClr val="tx2"/>
              </a:solidFill>
            </a:endParaRPr>
          </a:p>
          <a:p>
            <a:r>
              <a:rPr lang="en-US" sz="2200">
                <a:solidFill>
                  <a:schemeClr val="tx2"/>
                </a:solidFill>
              </a:rPr>
              <a:t>In a </a:t>
            </a:r>
            <a:r>
              <a:rPr lang="en-US" sz="2200" b="1">
                <a:solidFill>
                  <a:schemeClr val="tx2"/>
                </a:solidFill>
              </a:rPr>
              <a:t>document database </a:t>
            </a:r>
            <a:r>
              <a:rPr lang="en-US" sz="2200">
                <a:solidFill>
                  <a:schemeClr val="tx2"/>
                </a:solidFill>
              </a:rPr>
              <a:t>such as </a:t>
            </a:r>
            <a:r>
              <a:rPr lang="en-US" sz="2200" b="1">
                <a:solidFill>
                  <a:srgbClr val="C00000"/>
                </a:solidFill>
              </a:rPr>
              <a:t>CouchDB</a:t>
            </a:r>
            <a:r>
              <a:rPr lang="en-US" sz="2200">
                <a:solidFill>
                  <a:schemeClr val="tx2"/>
                </a:solidFill>
              </a:rPr>
              <a:t>, the content is JSON and fully queryable</a:t>
            </a:r>
          </a:p>
          <a:p>
            <a:pPr lvl="1"/>
            <a:r>
              <a:rPr lang="en-US" sz="1800">
                <a:solidFill>
                  <a:schemeClr val="tx2"/>
                </a:solidFill>
              </a:rPr>
              <a:t>Meets a large percentage of chaincode, auditing, and simple reporting requirements</a:t>
            </a:r>
          </a:p>
          <a:p>
            <a:pPr lvl="1"/>
            <a:r>
              <a:rPr lang="en-US" sz="1800">
                <a:solidFill>
                  <a:schemeClr val="tx2"/>
                </a:solidFill>
              </a:rPr>
              <a:t>For deeper reporting and analytics, replicate data to an analytics engine such as Spark (future)</a:t>
            </a:r>
          </a:p>
          <a:p>
            <a:pPr lvl="1"/>
            <a:r>
              <a:rPr lang="en-US" sz="1800">
                <a:solidFill>
                  <a:schemeClr val="tx2"/>
                </a:solidFill>
              </a:rPr>
              <a:t>Id/document data model compatible with existing chaincode key/value programming model, therefore no application changes are required when modeling chaincode data as JSON</a:t>
            </a:r>
          </a:p>
          <a:p>
            <a:pPr lvl="1"/>
            <a:endParaRPr lang="en-US" sz="1800">
              <a:solidFill>
                <a:schemeClr val="tx2"/>
              </a:solidFill>
            </a:endParaRPr>
          </a:p>
          <a:p>
            <a:r>
              <a:rPr lang="en-US" sz="2200" b="1">
                <a:solidFill>
                  <a:schemeClr val="tx2"/>
                </a:solidFill>
              </a:rPr>
              <a:t>SQL data stores </a:t>
            </a:r>
            <a:r>
              <a:rPr lang="en-US" sz="2200">
                <a:solidFill>
                  <a:schemeClr val="tx2"/>
                </a:solidFill>
              </a:rPr>
              <a:t>would require more complicated relational transformation layer, as well as schema management.</a:t>
            </a:r>
          </a:p>
        </p:txBody>
      </p:sp>
      <p:sp>
        <p:nvSpPr>
          <p:cNvPr id="6" name="TextBox 5"/>
          <p:cNvSpPr txBox="1"/>
          <p:nvPr/>
        </p:nvSpPr>
        <p:spPr>
          <a:xfrm>
            <a:off x="10623449" y="2597408"/>
            <a:ext cx="1029193" cy="338554"/>
          </a:xfrm>
          <a:prstGeom prst="rect">
            <a:avLst/>
          </a:prstGeom>
          <a:noFill/>
        </p:spPr>
        <p:txBody>
          <a:bodyPr wrap="none" rtlCol="0">
            <a:spAutoFit/>
          </a:bodyPr>
          <a:lstStyle/>
          <a:p>
            <a:r>
              <a:rPr lang="en-US" sz="1600" b="1" i="1">
                <a:solidFill>
                  <a:srgbClr val="C00000"/>
                </a:solidFill>
              </a:rPr>
              <a:t>Beta in v1</a:t>
            </a:r>
          </a:p>
        </p:txBody>
      </p:sp>
      <p:sp>
        <p:nvSpPr>
          <p:cNvPr id="7" name="TextBox 6"/>
          <p:cNvSpPr txBox="1"/>
          <p:nvPr/>
        </p:nvSpPr>
        <p:spPr>
          <a:xfrm>
            <a:off x="10623449" y="1244914"/>
            <a:ext cx="1269707" cy="338554"/>
          </a:xfrm>
          <a:prstGeom prst="rect">
            <a:avLst/>
          </a:prstGeom>
          <a:noFill/>
        </p:spPr>
        <p:txBody>
          <a:bodyPr wrap="none" rtlCol="0">
            <a:spAutoFit/>
          </a:bodyPr>
          <a:lstStyle/>
          <a:p>
            <a:r>
              <a:rPr lang="en-US" sz="1600" b="1" i="1">
                <a:solidFill>
                  <a:srgbClr val="C00000"/>
                </a:solidFill>
              </a:rPr>
              <a:t>Default in v1</a:t>
            </a:r>
          </a:p>
        </p:txBody>
      </p:sp>
      <p:sp>
        <p:nvSpPr>
          <p:cNvPr id="8" name="TextBox 7"/>
          <p:cNvSpPr txBox="1"/>
          <p:nvPr/>
        </p:nvSpPr>
        <p:spPr>
          <a:xfrm>
            <a:off x="10623449" y="4724456"/>
            <a:ext cx="1101199" cy="584775"/>
          </a:xfrm>
          <a:prstGeom prst="rect">
            <a:avLst/>
          </a:prstGeom>
          <a:noFill/>
        </p:spPr>
        <p:txBody>
          <a:bodyPr wrap="none" rtlCol="0">
            <a:spAutoFit/>
          </a:bodyPr>
          <a:lstStyle/>
          <a:p>
            <a:r>
              <a:rPr lang="en-US" sz="1600" b="1" i="1">
                <a:solidFill>
                  <a:srgbClr val="C00000"/>
                </a:solidFill>
              </a:rPr>
              <a:t>Potentially</a:t>
            </a:r>
          </a:p>
          <a:p>
            <a:r>
              <a:rPr lang="en-US" sz="1600" b="1" i="1">
                <a:solidFill>
                  <a:srgbClr val="C00000"/>
                </a:solidFill>
              </a:rPr>
              <a:t>Future</a:t>
            </a:r>
          </a:p>
        </p:txBody>
      </p:sp>
      <p:sp>
        <p:nvSpPr>
          <p:cNvPr id="3" name="Right Arrow 2"/>
          <p:cNvSpPr/>
          <p:nvPr/>
        </p:nvSpPr>
        <p:spPr>
          <a:xfrm>
            <a:off x="10356749" y="1325291"/>
            <a:ext cx="266700" cy="177800"/>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10356749" y="2677785"/>
            <a:ext cx="266700" cy="177800"/>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10356749" y="4804833"/>
            <a:ext cx="266700" cy="177800"/>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1B9F358A-272D-6E40-8773-84BD8EF30252}" type="slidenum">
              <a:rPr lang="uk-UA"/>
              <a:t>11</a:t>
            </a:fld>
            <a:endParaRPr lang="uk-UA"/>
          </a:p>
        </p:txBody>
      </p:sp>
    </p:spTree>
    <p:extLst>
      <p:ext uri="{BB962C8B-B14F-4D97-AF65-F5344CB8AC3E}">
        <p14:creationId xmlns:p14="http://schemas.microsoft.com/office/powerpoint/2010/main" val="2122994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990" y="201483"/>
            <a:ext cx="10972800" cy="908426"/>
          </a:xfrm>
        </p:spPr>
        <p:txBody>
          <a:bodyPr>
            <a:normAutofit/>
          </a:bodyPr>
          <a:lstStyle/>
          <a:p>
            <a:r>
              <a:rPr lang="en-US" sz="3600">
                <a:solidFill>
                  <a:schemeClr val="tx2"/>
                </a:solidFill>
              </a:rPr>
              <a:t>Marbles Chaincode Demo</a:t>
            </a:r>
          </a:p>
        </p:txBody>
      </p:sp>
      <p:sp>
        <p:nvSpPr>
          <p:cNvPr id="3" name="Content Placeholder 2"/>
          <p:cNvSpPr>
            <a:spLocks noGrp="1"/>
          </p:cNvSpPr>
          <p:nvPr>
            <p:ph idx="1"/>
          </p:nvPr>
        </p:nvSpPr>
        <p:spPr>
          <a:xfrm>
            <a:off x="366947" y="1213226"/>
            <a:ext cx="11578867" cy="5149644"/>
          </a:xfrm>
        </p:spPr>
        <p:txBody>
          <a:bodyPr>
            <a:normAutofit fontScale="70000" lnSpcReduction="20000"/>
          </a:bodyPr>
          <a:lstStyle/>
          <a:p>
            <a:pPr marL="0" indent="0">
              <a:buNone/>
            </a:pPr>
            <a:r>
              <a:rPr lang="en-US" sz="2000" b="1">
                <a:solidFill>
                  <a:schemeClr val="tx2"/>
                </a:solidFill>
              </a:rPr>
              <a:t>Marble modeled as JSON                               </a:t>
            </a:r>
            <a:r>
              <a:rPr lang="en-US" sz="2000">
                <a:solidFill>
                  <a:schemeClr val="tx2"/>
                </a:solidFill>
              </a:rPr>
              <a:t>	 </a:t>
            </a:r>
            <a:r>
              <a:rPr lang="en-US" sz="2000" b="1">
                <a:solidFill>
                  <a:schemeClr val="tx2"/>
                </a:solidFill>
              </a:rPr>
              <a:t>Scenario: </a:t>
            </a:r>
            <a:r>
              <a:rPr lang="en-US" sz="2000">
                <a:solidFill>
                  <a:schemeClr val="tx2"/>
                </a:solidFill>
              </a:rPr>
              <a:t>Transfer marble from Tom to Jerry</a:t>
            </a:r>
          </a:p>
          <a:p>
            <a:pPr marL="0" indent="0">
              <a:buNone/>
            </a:pPr>
            <a:endParaRPr lang="en-US" sz="2000">
              <a:solidFill>
                <a:schemeClr val="tx2"/>
              </a:solidFill>
            </a:endParaRPr>
          </a:p>
          <a:p>
            <a:endParaRPr lang="en-US" sz="2000">
              <a:solidFill>
                <a:schemeClr val="tx2"/>
              </a:solidFill>
            </a:endParaRPr>
          </a:p>
          <a:p>
            <a:endParaRPr lang="en-US" sz="2000">
              <a:solidFill>
                <a:schemeClr val="tx2"/>
              </a:solidFill>
            </a:endParaRPr>
          </a:p>
          <a:p>
            <a:endParaRPr lang="en-US" sz="2000">
              <a:solidFill>
                <a:schemeClr val="tx2"/>
              </a:solidFill>
            </a:endParaRPr>
          </a:p>
          <a:p>
            <a:endParaRPr lang="en-US" sz="2000">
              <a:solidFill>
                <a:schemeClr val="tx2"/>
              </a:solidFill>
            </a:endParaRPr>
          </a:p>
          <a:p>
            <a:pPr marL="0" indent="0">
              <a:buNone/>
            </a:pPr>
            <a:endParaRPr lang="en-US" sz="700">
              <a:solidFill>
                <a:schemeClr val="tx2"/>
              </a:solidFill>
            </a:endParaRPr>
          </a:p>
          <a:p>
            <a:pPr marL="0" indent="0">
              <a:buNone/>
            </a:pPr>
            <a:r>
              <a:rPr lang="en-US" sz="2000" b="1" u="sng">
                <a:solidFill>
                  <a:schemeClr val="tx2"/>
                </a:solidFill>
              </a:rPr>
              <a:t>Update ledger:</a:t>
            </a:r>
          </a:p>
          <a:p>
            <a:r>
              <a:rPr lang="en-US" sz="2000">
                <a:solidFill>
                  <a:schemeClr val="tx2"/>
                </a:solidFill>
              </a:rPr>
              <a:t>PutState(marbleId, marbleJSON)</a:t>
            </a:r>
          </a:p>
          <a:p>
            <a:endParaRPr lang="en-US" sz="800">
              <a:solidFill>
                <a:schemeClr val="tx2"/>
              </a:solidFill>
            </a:endParaRPr>
          </a:p>
          <a:p>
            <a:pPr marL="0" indent="0">
              <a:buNone/>
            </a:pPr>
            <a:r>
              <a:rPr lang="en-US" sz="2000" b="1" u="sng">
                <a:solidFill>
                  <a:schemeClr val="tx2"/>
                </a:solidFill>
              </a:rPr>
              <a:t>Ledger key-based queries (supported on LevelDB and CouchDB state databases):</a:t>
            </a:r>
          </a:p>
          <a:p>
            <a:r>
              <a:rPr lang="en-US" sz="2000">
                <a:solidFill>
                  <a:schemeClr val="tx2"/>
                </a:solidFill>
              </a:rPr>
              <a:t>GetState(marbleId)					// Key-based query</a:t>
            </a:r>
          </a:p>
          <a:p>
            <a:r>
              <a:rPr lang="en-US" sz="2000">
                <a:solidFill>
                  <a:schemeClr val="tx2"/>
                </a:solidFill>
              </a:rPr>
              <a:t>GetStateByRange(startMarble, endMarble)			// Key range query</a:t>
            </a:r>
          </a:p>
          <a:p>
            <a:r>
              <a:rPr lang="en-US" sz="2000">
                <a:solidFill>
                  <a:schemeClr val="tx2"/>
                </a:solidFill>
              </a:rPr>
              <a:t>GetStateByPartialCompositeKey(marbleColorIndex, []string{“blue”})	// Composite key query, e.g. find all ‘blue’ marbles</a:t>
            </a:r>
          </a:p>
          <a:p>
            <a:r>
              <a:rPr lang="en-US" sz="2000">
                <a:solidFill>
                  <a:schemeClr val="tx2"/>
                </a:solidFill>
              </a:rPr>
              <a:t>GetHistoryForKey(marbleId)				// History of key values for data provenance</a:t>
            </a:r>
          </a:p>
          <a:p>
            <a:endParaRPr lang="en-US" sz="800">
              <a:solidFill>
                <a:schemeClr val="tx2"/>
              </a:solidFill>
            </a:endParaRPr>
          </a:p>
          <a:p>
            <a:pPr marL="0" indent="0">
              <a:buNone/>
            </a:pPr>
            <a:r>
              <a:rPr lang="en-US" sz="2000" b="1" u="sng">
                <a:solidFill>
                  <a:schemeClr val="tx2"/>
                </a:solidFill>
              </a:rPr>
              <a:t>Ledger rich data query (additional support on CouchDB state database):</a:t>
            </a:r>
          </a:p>
          <a:p>
            <a:r>
              <a:rPr lang="en-US" sz="2000">
                <a:solidFill>
                  <a:schemeClr val="tx2"/>
                </a:solidFill>
              </a:rPr>
              <a:t>queryString =  {"selector":{"owner":"tom", "size": {"$gt": 30}}  } 	// Utilize CouchDB JSON query language, e.g. large marbles owned by Tom</a:t>
            </a:r>
          </a:p>
          <a:p>
            <a:r>
              <a:rPr lang="en-US" sz="2000">
                <a:solidFill>
                  <a:schemeClr val="tx2"/>
                </a:solidFill>
              </a:rPr>
              <a:t>GetQueryResult(queryString)				// Query JSON content </a:t>
            </a:r>
          </a:p>
        </p:txBody>
      </p:sp>
      <p:pic>
        <p:nvPicPr>
          <p:cNvPr id="5" name="Picture 4"/>
          <p:cNvPicPr>
            <a:picLocks noChangeAspect="1"/>
          </p:cNvPicPr>
          <p:nvPr/>
        </p:nvPicPr>
        <p:blipFill>
          <a:blip r:embed="rId3"/>
          <a:stretch>
            <a:fillRect/>
          </a:stretch>
        </p:blipFill>
        <p:spPr>
          <a:xfrm flipH="1">
            <a:off x="4415450" y="1706300"/>
            <a:ext cx="2196691" cy="1123446"/>
          </a:xfrm>
          <a:prstGeom prst="rect">
            <a:avLst/>
          </a:prstGeom>
        </p:spPr>
      </p:pic>
      <p:sp>
        <p:nvSpPr>
          <p:cNvPr id="6" name="Arc 5"/>
          <p:cNvSpPr/>
          <p:nvPr/>
        </p:nvSpPr>
        <p:spPr>
          <a:xfrm rot="19493665">
            <a:off x="5660789" y="1638531"/>
            <a:ext cx="767725" cy="632776"/>
          </a:xfrm>
          <a:prstGeom prst="arc">
            <a:avLst/>
          </a:prstGeom>
          <a:ln>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a:off x="5466794" y="1470730"/>
            <a:ext cx="451662" cy="276999"/>
          </a:xfrm>
          <a:prstGeom prst="rect">
            <a:avLst/>
          </a:prstGeom>
          <a:noFill/>
        </p:spPr>
        <p:txBody>
          <a:bodyPr wrap="none" rtlCol="0">
            <a:spAutoFit/>
          </a:bodyPr>
          <a:lstStyle/>
          <a:p>
            <a:r>
              <a:rPr lang="en-US" sz="1200"/>
              <a:t>Tom</a:t>
            </a:r>
          </a:p>
        </p:txBody>
      </p:sp>
      <p:sp>
        <p:nvSpPr>
          <p:cNvPr id="23" name="TextBox 22"/>
          <p:cNvSpPr txBox="1"/>
          <p:nvPr/>
        </p:nvSpPr>
        <p:spPr>
          <a:xfrm>
            <a:off x="6333053" y="1495653"/>
            <a:ext cx="486672" cy="276999"/>
          </a:xfrm>
          <a:prstGeom prst="rect">
            <a:avLst/>
          </a:prstGeom>
          <a:noFill/>
        </p:spPr>
        <p:txBody>
          <a:bodyPr wrap="none" rtlCol="0">
            <a:spAutoFit/>
          </a:bodyPr>
          <a:lstStyle/>
          <a:p>
            <a:r>
              <a:rPr lang="en-US" sz="1200"/>
              <a:t>Jerry</a:t>
            </a:r>
          </a:p>
        </p:txBody>
      </p:sp>
      <p:pic>
        <p:nvPicPr>
          <p:cNvPr id="12" name="Picture 11"/>
          <p:cNvPicPr>
            <a:picLocks noChangeAspect="1"/>
          </p:cNvPicPr>
          <p:nvPr/>
        </p:nvPicPr>
        <p:blipFill>
          <a:blip r:embed="rId4"/>
          <a:stretch>
            <a:fillRect/>
          </a:stretch>
        </p:blipFill>
        <p:spPr>
          <a:xfrm>
            <a:off x="6328594" y="1779316"/>
            <a:ext cx="231921" cy="228240"/>
          </a:xfrm>
          <a:prstGeom prst="rect">
            <a:avLst/>
          </a:prstGeom>
        </p:spPr>
      </p:pic>
      <p:sp>
        <p:nvSpPr>
          <p:cNvPr id="24" name="Rectangle 23"/>
          <p:cNvSpPr/>
          <p:nvPr/>
        </p:nvSpPr>
        <p:spPr>
          <a:xfrm>
            <a:off x="568990" y="1498120"/>
            <a:ext cx="3054084" cy="1200329"/>
          </a:xfrm>
          <a:prstGeom prst="rect">
            <a:avLst/>
          </a:prstGeom>
          <a:ln>
            <a:solidFill>
              <a:schemeClr val="tx2"/>
            </a:solidFill>
          </a:ln>
        </p:spPr>
        <p:txBody>
          <a:bodyPr wrap="square">
            <a:spAutoFit/>
          </a:bodyPr>
          <a:lstStyle/>
          <a:p>
            <a:r>
              <a:rPr lang="is-IS" sz="1200" b="1">
                <a:solidFill>
                  <a:schemeClr val="tx2"/>
                </a:solidFill>
                <a:latin typeface="Courier New" charset="0"/>
                <a:ea typeface="Courier New" charset="0"/>
                <a:cs typeface="Courier New" charset="0"/>
              </a:rPr>
              <a:t>    { </a:t>
            </a:r>
          </a:p>
          <a:p>
            <a:r>
              <a:rPr lang="is-IS" sz="1200" b="1">
                <a:solidFill>
                  <a:schemeClr val="tx2"/>
                </a:solidFill>
                <a:latin typeface="Courier New" charset="0"/>
                <a:ea typeface="Courier New" charset="0"/>
                <a:cs typeface="Courier New" charset="0"/>
              </a:rPr>
              <a:t>      "asset_name": "marble1", </a:t>
            </a:r>
          </a:p>
          <a:p>
            <a:r>
              <a:rPr lang="is-IS" sz="1200" b="1">
                <a:solidFill>
                  <a:schemeClr val="tx2"/>
                </a:solidFill>
                <a:latin typeface="Courier New" charset="0"/>
                <a:ea typeface="Courier New" charset="0"/>
                <a:cs typeface="Courier New" charset="0"/>
              </a:rPr>
              <a:t>      "color": "blue", </a:t>
            </a:r>
          </a:p>
          <a:p>
            <a:r>
              <a:rPr lang="is-IS" sz="1200" b="1">
                <a:solidFill>
                  <a:schemeClr val="tx2"/>
                </a:solidFill>
                <a:latin typeface="Courier New" charset="0"/>
                <a:ea typeface="Courier New" charset="0"/>
                <a:cs typeface="Courier New" charset="0"/>
              </a:rPr>
              <a:t>      "size": 35, </a:t>
            </a:r>
          </a:p>
          <a:p>
            <a:r>
              <a:rPr lang="is-IS" sz="1200" b="1">
                <a:solidFill>
                  <a:schemeClr val="tx2"/>
                </a:solidFill>
                <a:latin typeface="Courier New" charset="0"/>
                <a:ea typeface="Courier New" charset="0"/>
                <a:cs typeface="Courier New" charset="0"/>
              </a:rPr>
              <a:t>      "owner": “jerry”</a:t>
            </a:r>
          </a:p>
          <a:p>
            <a:r>
              <a:rPr lang="is-IS" sz="1200" b="1">
                <a:solidFill>
                  <a:schemeClr val="tx2"/>
                </a:solidFill>
                <a:latin typeface="Courier New" charset="0"/>
                <a:ea typeface="Courier New" charset="0"/>
                <a:cs typeface="Courier New" charset="0"/>
              </a:rPr>
              <a:t>     } </a:t>
            </a:r>
          </a:p>
        </p:txBody>
      </p:sp>
      <p:sp>
        <p:nvSpPr>
          <p:cNvPr id="25" name="Slide Number Placeholder 24"/>
          <p:cNvSpPr>
            <a:spLocks noGrp="1"/>
          </p:cNvSpPr>
          <p:nvPr>
            <p:ph type="sldNum" sz="quarter" idx="12"/>
          </p:nvPr>
        </p:nvSpPr>
        <p:spPr>
          <a:xfrm>
            <a:off x="8956122" y="6332708"/>
            <a:ext cx="2743200" cy="365125"/>
          </a:xfrm>
        </p:spPr>
        <p:txBody>
          <a:bodyPr/>
          <a:lstStyle/>
          <a:p>
            <a:fld id="{1B9F358A-272D-6E40-8773-84BD8EF30252}" type="slidenum">
              <a:rPr lang="uk-UA"/>
              <a:t>12</a:t>
            </a:fld>
            <a:endParaRPr lang="uk-UA"/>
          </a:p>
        </p:txBody>
      </p:sp>
      <p:sp>
        <p:nvSpPr>
          <p:cNvPr id="4" name="TextBox 3"/>
          <p:cNvSpPr txBox="1"/>
          <p:nvPr/>
        </p:nvSpPr>
        <p:spPr>
          <a:xfrm>
            <a:off x="-117231" y="5896708"/>
            <a:ext cx="184731" cy="369332"/>
          </a:xfrm>
          <a:prstGeom prst="rect">
            <a:avLst/>
          </a:prstGeom>
          <a:noFill/>
        </p:spPr>
        <p:txBody>
          <a:bodyPr wrap="none" rtlCol="0">
            <a:spAutoFit/>
          </a:bodyPr>
          <a:lstStyle/>
          <a:p>
            <a:endParaRPr lang="en-US"/>
          </a:p>
        </p:txBody>
      </p:sp>
      <p:sp>
        <p:nvSpPr>
          <p:cNvPr id="16" name="Rectangle 15"/>
          <p:cNvSpPr/>
          <p:nvPr/>
        </p:nvSpPr>
        <p:spPr>
          <a:xfrm>
            <a:off x="2230790" y="6436025"/>
            <a:ext cx="7245117" cy="307777"/>
          </a:xfrm>
          <a:prstGeom prst="rect">
            <a:avLst/>
          </a:prstGeom>
          <a:ln>
            <a:solidFill>
              <a:schemeClr val="tx2"/>
            </a:solidFill>
          </a:ln>
        </p:spPr>
        <p:txBody>
          <a:bodyPr wrap="square">
            <a:spAutoFit/>
          </a:bodyPr>
          <a:lstStyle/>
          <a:p>
            <a:r>
              <a:rPr lang="en-US" sz="1400">
                <a:solidFill>
                  <a:schemeClr val="tx2"/>
                </a:solidFill>
                <a:hlinkClick r:id="rId5"/>
              </a:rPr>
              <a:t>https://github.com/hyperledger/fabric/tree/master/examples/chaincode/go/marbles02</a:t>
            </a:r>
            <a:endParaRPr lang="en-US" sz="1400">
              <a:solidFill>
                <a:schemeClr val="tx2"/>
              </a:solidFill>
            </a:endParaRPr>
          </a:p>
        </p:txBody>
      </p:sp>
    </p:spTree>
    <p:extLst>
      <p:ext uri="{BB962C8B-B14F-4D97-AF65-F5344CB8AC3E}">
        <p14:creationId xmlns:p14="http://schemas.microsoft.com/office/powerpoint/2010/main" val="2075514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418" y="193801"/>
            <a:ext cx="9245600" cy="767335"/>
          </a:xfrm>
        </p:spPr>
        <p:txBody>
          <a:bodyPr vert="horz" lIns="91440" tIns="45720" rIns="91440" bIns="45720" rtlCol="0" anchor="ctr">
            <a:noAutofit/>
          </a:bodyPr>
          <a:lstStyle/>
          <a:p>
            <a:r>
              <a:rPr lang="en-US" sz="3600">
                <a:solidFill>
                  <a:schemeClr val="tx2"/>
                </a:solidFill>
              </a:rPr>
              <a:t>CouchDB state database details</a:t>
            </a:r>
          </a:p>
        </p:txBody>
      </p:sp>
      <p:sp>
        <p:nvSpPr>
          <p:cNvPr id="14" name="Content Placeholder 2"/>
          <p:cNvSpPr>
            <a:spLocks noGrp="1"/>
          </p:cNvSpPr>
          <p:nvPr>
            <p:ph idx="1"/>
          </p:nvPr>
        </p:nvSpPr>
        <p:spPr>
          <a:xfrm>
            <a:off x="457200" y="1065141"/>
            <a:ext cx="11099800" cy="5291209"/>
          </a:xfrm>
        </p:spPr>
        <p:txBody>
          <a:bodyPr vert="horz" lIns="91440" tIns="45720" rIns="91440" bIns="45720" rtlCol="0">
            <a:noAutofit/>
          </a:bodyPr>
          <a:lstStyle/>
          <a:p>
            <a:r>
              <a:rPr lang="en-US" sz="2600">
                <a:solidFill>
                  <a:schemeClr val="tx2"/>
                </a:solidFill>
              </a:rPr>
              <a:t>Single CouchDB instance under each peer</a:t>
            </a:r>
          </a:p>
          <a:p>
            <a:pPr lvl="1"/>
            <a:r>
              <a:rPr lang="en-US" sz="2200">
                <a:solidFill>
                  <a:schemeClr val="tx2"/>
                </a:solidFill>
              </a:rPr>
              <a:t>Redundancy provided by peer ‘replicas’ rather than database replicas</a:t>
            </a:r>
          </a:p>
          <a:p>
            <a:pPr lvl="2"/>
            <a:r>
              <a:rPr lang="en-US" sz="1800">
                <a:solidFill>
                  <a:schemeClr val="tx2"/>
                </a:solidFill>
              </a:rPr>
              <a:t>Normal blockchain model – peer with dedicated local data store</a:t>
            </a:r>
          </a:p>
          <a:p>
            <a:pPr lvl="1"/>
            <a:r>
              <a:rPr lang="en-US" sz="2200">
                <a:solidFill>
                  <a:schemeClr val="tx2"/>
                </a:solidFill>
              </a:rPr>
              <a:t>Since no database replicas, writes to database are guaranteed consistent and durable (not ‘eventually consistent’, as would be the case if there were database replicas)</a:t>
            </a:r>
          </a:p>
          <a:p>
            <a:pPr lvl="1"/>
            <a:r>
              <a:rPr lang="en-US" sz="2200">
                <a:solidFill>
                  <a:schemeClr val="tx2"/>
                </a:solidFill>
              </a:rPr>
              <a:t>Same basic model as when using local LevelDB state database</a:t>
            </a:r>
          </a:p>
          <a:p>
            <a:pPr lvl="2"/>
            <a:r>
              <a:rPr lang="en-US" sz="1800">
                <a:solidFill>
                  <a:schemeClr val="tx2"/>
                </a:solidFill>
              </a:rPr>
              <a:t>Except that CouchDB runs in separate local process, rather than embedded in peer process</a:t>
            </a:r>
            <a:endParaRPr lang="en-US" sz="2600">
              <a:solidFill>
                <a:schemeClr val="tx2"/>
              </a:solidFill>
            </a:endParaRPr>
          </a:p>
          <a:p>
            <a:r>
              <a:rPr lang="en-US" sz="2600">
                <a:solidFill>
                  <a:schemeClr val="tx2"/>
                </a:solidFill>
              </a:rPr>
              <a:t>Configure for only local peer connections to CouchDB</a:t>
            </a:r>
          </a:p>
          <a:p>
            <a:pPr lvl="1"/>
            <a:r>
              <a:rPr lang="en-US" sz="2200">
                <a:solidFill>
                  <a:schemeClr val="tx2"/>
                </a:solidFill>
              </a:rPr>
              <a:t>Disable remote connections</a:t>
            </a:r>
          </a:p>
          <a:p>
            <a:pPr lvl="1"/>
            <a:r>
              <a:rPr lang="en-US" sz="2200">
                <a:solidFill>
                  <a:schemeClr val="tx2"/>
                </a:solidFill>
              </a:rPr>
              <a:t>Committing peer is only process that writes to state database</a:t>
            </a:r>
          </a:p>
          <a:p>
            <a:pPr lvl="1"/>
            <a:r>
              <a:rPr lang="en-US" sz="2200">
                <a:solidFill>
                  <a:schemeClr val="tx2"/>
                </a:solidFill>
              </a:rPr>
              <a:t>All queries go through peer authentication and authorization</a:t>
            </a:r>
          </a:p>
          <a:p>
            <a:pPr lvl="1"/>
            <a:r>
              <a:rPr lang="en-US" sz="2200">
                <a:solidFill>
                  <a:schemeClr val="tx2"/>
                </a:solidFill>
              </a:rPr>
              <a:t>Again, same interaction patterns as when using local LevelDB state database, but with more powerful query capability</a:t>
            </a:r>
          </a:p>
          <a:p>
            <a:pPr lvl="1"/>
            <a:r>
              <a:rPr lang="en-US" sz="2200">
                <a:solidFill>
                  <a:schemeClr val="tx2"/>
                </a:solidFill>
              </a:rPr>
              <a:t>CouchDB will be made available as Docker image.  Docker compose will configure communication between peer container and couchdb containers (</a:t>
            </a:r>
            <a:r>
              <a:rPr lang="en-US" sz="2200" i="1">
                <a:solidFill>
                  <a:schemeClr val="tx2"/>
                </a:solidFill>
              </a:rPr>
              <a:t>coming Feb 2017</a:t>
            </a:r>
            <a:r>
              <a:rPr lang="en-US" sz="2200">
                <a:solidFill>
                  <a:schemeClr val="tx2"/>
                </a:solidFill>
              </a:rPr>
              <a:t>)</a:t>
            </a:r>
          </a:p>
        </p:txBody>
      </p:sp>
      <p:sp>
        <p:nvSpPr>
          <p:cNvPr id="6" name="Slide Number Placeholder 5"/>
          <p:cNvSpPr>
            <a:spLocks noGrp="1"/>
          </p:cNvSpPr>
          <p:nvPr>
            <p:ph type="sldNum" sz="quarter" idx="12"/>
          </p:nvPr>
        </p:nvSpPr>
        <p:spPr/>
        <p:txBody>
          <a:bodyPr/>
          <a:lstStyle/>
          <a:p>
            <a:fld id="{1B9F358A-272D-6E40-8773-84BD8EF30252}" type="slidenum">
              <a:rPr lang="uk-UA"/>
              <a:t>13</a:t>
            </a:fld>
            <a:endParaRPr lang="uk-UA"/>
          </a:p>
        </p:txBody>
      </p:sp>
    </p:spTree>
    <p:extLst>
      <p:ext uri="{BB962C8B-B14F-4D97-AF65-F5344CB8AC3E}">
        <p14:creationId xmlns:p14="http://schemas.microsoft.com/office/powerpoint/2010/main" val="80842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50" y="152889"/>
            <a:ext cx="10515600" cy="688975"/>
          </a:xfrm>
        </p:spPr>
        <p:txBody>
          <a:bodyPr>
            <a:normAutofit/>
          </a:bodyPr>
          <a:lstStyle/>
          <a:p>
            <a:r>
              <a:rPr lang="en-US" sz="3600">
                <a:solidFill>
                  <a:schemeClr val="tx2"/>
                </a:solidFill>
              </a:rPr>
              <a:t>Pluggable state database - The Challenges</a:t>
            </a:r>
          </a:p>
        </p:txBody>
      </p:sp>
      <p:sp>
        <p:nvSpPr>
          <p:cNvPr id="3" name="Content Placeholder 2"/>
          <p:cNvSpPr>
            <a:spLocks noGrp="1"/>
          </p:cNvSpPr>
          <p:nvPr>
            <p:ph idx="1"/>
          </p:nvPr>
        </p:nvSpPr>
        <p:spPr>
          <a:xfrm>
            <a:off x="266700" y="960316"/>
            <a:ext cx="11684000" cy="5803900"/>
          </a:xfrm>
        </p:spPr>
        <p:txBody>
          <a:bodyPr>
            <a:noAutofit/>
          </a:bodyPr>
          <a:lstStyle/>
          <a:p>
            <a:pPr marL="0" indent="0">
              <a:buNone/>
            </a:pPr>
            <a:r>
              <a:rPr lang="en-US" sz="1800">
                <a:solidFill>
                  <a:schemeClr val="tx2"/>
                </a:solidFill>
              </a:rPr>
              <a:t>How to support v1 endorsement/simulation model, when most databases do not support simulation result sets?</a:t>
            </a:r>
          </a:p>
          <a:p>
            <a:pPr lvl="1"/>
            <a:r>
              <a:rPr lang="en-US" sz="1600">
                <a:solidFill>
                  <a:schemeClr val="tx2"/>
                </a:solidFill>
              </a:rPr>
              <a:t>That is, how to make uncommitted updates against an arbitrary database and determine the ReadWriteSet that is required for endorsement and commit validation? Not possible with most databases</a:t>
            </a:r>
            <a:r>
              <a:rPr lang="is-IS" sz="1600">
                <a:solidFill>
                  <a:schemeClr val="tx2"/>
                </a:solidFill>
              </a:rPr>
              <a:t>…</a:t>
            </a:r>
            <a:endParaRPr lang="en-US" sz="1800">
              <a:solidFill>
                <a:schemeClr val="tx2"/>
              </a:solidFill>
            </a:endParaRPr>
          </a:p>
          <a:p>
            <a:pPr marL="0" indent="0">
              <a:buNone/>
            </a:pPr>
            <a:endParaRPr lang="en-US" sz="200">
              <a:solidFill>
                <a:schemeClr val="tx2"/>
              </a:solidFill>
            </a:endParaRPr>
          </a:p>
          <a:p>
            <a:pPr marL="0" indent="0">
              <a:buNone/>
            </a:pPr>
            <a:r>
              <a:rPr lang="en-US" sz="1800">
                <a:solidFill>
                  <a:schemeClr val="tx2"/>
                </a:solidFill>
              </a:rPr>
              <a:t>Solution:</a:t>
            </a:r>
          </a:p>
          <a:p>
            <a:pPr lvl="1"/>
            <a:r>
              <a:rPr lang="en-US" sz="1600">
                <a:solidFill>
                  <a:schemeClr val="tx2"/>
                </a:solidFill>
              </a:rPr>
              <a:t>Query database for key values during endorser simulation, using database’s rich query language</a:t>
            </a:r>
          </a:p>
          <a:p>
            <a:pPr lvl="1"/>
            <a:r>
              <a:rPr lang="en-US" sz="1600">
                <a:solidFill>
                  <a:schemeClr val="tx2"/>
                </a:solidFill>
              </a:rPr>
              <a:t>Perform simulation updates in private workspace (peer memory) using normal chaincode APIs, e.g. PutState()</a:t>
            </a:r>
          </a:p>
          <a:p>
            <a:pPr lvl="1"/>
            <a:r>
              <a:rPr lang="en-US" sz="1600">
                <a:solidFill>
                  <a:schemeClr val="tx2"/>
                </a:solidFill>
              </a:rPr>
              <a:t>Get ReadWriteSet from endorser simulation (Reads come from DB queries, Writes come from simulation in private workspace)</a:t>
            </a:r>
          </a:p>
          <a:p>
            <a:pPr lvl="1"/>
            <a:r>
              <a:rPr lang="en-US" sz="1600">
                <a:solidFill>
                  <a:schemeClr val="tx2"/>
                </a:solidFill>
              </a:rPr>
              <a:t>Endorsement, Consensus, Validation use transaction ReadWriteSet Simulation Results as normal</a:t>
            </a:r>
          </a:p>
          <a:p>
            <a:pPr lvl="1"/>
            <a:r>
              <a:rPr lang="en-US" sz="1600">
                <a:solidFill>
                  <a:schemeClr val="tx2"/>
                </a:solidFill>
              </a:rPr>
              <a:t>Apply Writes to database during Commit phase</a:t>
            </a:r>
          </a:p>
          <a:p>
            <a:pPr lvl="1"/>
            <a:r>
              <a:rPr lang="en-US" sz="1600">
                <a:solidFill>
                  <a:schemeClr val="tx2"/>
                </a:solidFill>
              </a:rPr>
              <a:t>Peer maintains data integrity across blockchain file storage and state database</a:t>
            </a:r>
          </a:p>
          <a:p>
            <a:pPr lvl="1"/>
            <a:endParaRPr lang="en-US" sz="400">
              <a:solidFill>
                <a:schemeClr val="tx2"/>
              </a:solidFill>
            </a:endParaRPr>
          </a:p>
          <a:p>
            <a:pPr marL="0" indent="0">
              <a:buNone/>
            </a:pPr>
            <a:r>
              <a:rPr lang="en-US" sz="1800">
                <a:solidFill>
                  <a:schemeClr val="tx2"/>
                </a:solidFill>
              </a:rPr>
              <a:t>Transaction simulation is a proposal only. Updates are not yet applied to database.  Implications:</a:t>
            </a:r>
          </a:p>
          <a:p>
            <a:r>
              <a:rPr lang="en-US" sz="1800">
                <a:solidFill>
                  <a:schemeClr val="tx2"/>
                </a:solidFill>
              </a:rPr>
              <a:t>Transaction simulation does not support Read Your own Writes.  GetState() always retrieves from state database.</a:t>
            </a:r>
          </a:p>
          <a:p>
            <a:r>
              <a:rPr lang="en-US" sz="1800">
                <a:solidFill>
                  <a:schemeClr val="tx2"/>
                </a:solidFill>
              </a:rPr>
              <a:t>At commit time, validation is required to ensure conditions at simulation time (ReadSet) are still valid.</a:t>
            </a:r>
          </a:p>
          <a:p>
            <a:pPr lvl="1"/>
            <a:r>
              <a:rPr lang="en-US" sz="1600">
                <a:solidFill>
                  <a:schemeClr val="tx2"/>
                </a:solidFill>
              </a:rPr>
              <a:t>For key-based queries (GetState), validation step does a simple MVCC check on the ReadSet versions</a:t>
            </a:r>
          </a:p>
          <a:p>
            <a:pPr lvl="1"/>
            <a:r>
              <a:rPr lang="en-US" sz="1600">
                <a:solidFill>
                  <a:schemeClr val="tx2"/>
                </a:solidFill>
              </a:rPr>
              <a:t>For key-based range queries (GetStateByRange, GetStateByPartialCompositeKey) validation step re-queries to ensure result set is same – e.g. no added (phantom) items since simulation time</a:t>
            </a:r>
          </a:p>
          <a:p>
            <a:pPr lvl="1"/>
            <a:r>
              <a:rPr lang="en-US" sz="1600">
                <a:solidFill>
                  <a:schemeClr val="tx2"/>
                </a:solidFill>
              </a:rPr>
              <a:t>Non-key queries – Read-only queries against current state, not appropriate for use in chaincode transaction logic, unless application can guarantee result set is stable between endorsement time and commit time.</a:t>
            </a:r>
          </a:p>
        </p:txBody>
      </p:sp>
      <p:sp>
        <p:nvSpPr>
          <p:cNvPr id="6" name="Slide Number Placeholder 5"/>
          <p:cNvSpPr>
            <a:spLocks noGrp="1"/>
          </p:cNvSpPr>
          <p:nvPr>
            <p:ph type="sldNum" sz="quarter" idx="12"/>
          </p:nvPr>
        </p:nvSpPr>
        <p:spPr/>
        <p:txBody>
          <a:bodyPr/>
          <a:lstStyle/>
          <a:p>
            <a:fld id="{1B9F358A-272D-6E40-8773-84BD8EF30252}" type="slidenum">
              <a:rPr lang="uk-UA"/>
              <a:t>14</a:t>
            </a:fld>
            <a:endParaRPr lang="uk-UA"/>
          </a:p>
        </p:txBody>
      </p:sp>
    </p:spTree>
    <p:extLst>
      <p:ext uri="{BB962C8B-B14F-4D97-AF65-F5344CB8AC3E}">
        <p14:creationId xmlns:p14="http://schemas.microsoft.com/office/powerpoint/2010/main" val="1760366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418" y="104901"/>
            <a:ext cx="9245600" cy="631699"/>
          </a:xfrm>
        </p:spPr>
        <p:txBody>
          <a:bodyPr vert="horz" lIns="91440" tIns="45720" rIns="91440" bIns="45720" rtlCol="0" anchor="ctr">
            <a:noAutofit/>
          </a:bodyPr>
          <a:lstStyle/>
          <a:p>
            <a:r>
              <a:rPr lang="en-US" sz="3600">
                <a:solidFill>
                  <a:schemeClr val="tx2"/>
                </a:solidFill>
              </a:rPr>
              <a:t>GetQueryResult() API</a:t>
            </a:r>
          </a:p>
        </p:txBody>
      </p:sp>
      <p:sp>
        <p:nvSpPr>
          <p:cNvPr id="14" name="Content Placeholder 2"/>
          <p:cNvSpPr>
            <a:spLocks noGrp="1"/>
          </p:cNvSpPr>
          <p:nvPr>
            <p:ph idx="1"/>
          </p:nvPr>
        </p:nvSpPr>
        <p:spPr>
          <a:xfrm>
            <a:off x="215900" y="792920"/>
            <a:ext cx="11976100" cy="5776155"/>
          </a:xfrm>
        </p:spPr>
        <p:txBody>
          <a:bodyPr vert="horz" lIns="91440" tIns="45720" rIns="91440" bIns="45720" rtlCol="0">
            <a:noAutofit/>
          </a:bodyPr>
          <a:lstStyle/>
          <a:p>
            <a:r>
              <a:rPr lang="en-US" sz="1800">
                <a:solidFill>
                  <a:schemeClr val="tx2"/>
                </a:solidFill>
              </a:rPr>
              <a:t>Enabled when using a queryable state database such as CouchDB</a:t>
            </a:r>
          </a:p>
          <a:p>
            <a:pPr lvl="1"/>
            <a:r>
              <a:rPr lang="en-US" sz="1600">
                <a:solidFill>
                  <a:schemeClr val="tx2"/>
                </a:solidFill>
              </a:rPr>
              <a:t>Accepts a query string that gets passed to CouchDB state database /_find API, returns a set of key/values (documents)</a:t>
            </a:r>
          </a:p>
          <a:p>
            <a:pPr lvl="1"/>
            <a:r>
              <a:rPr lang="en-US" sz="1600">
                <a:solidFill>
                  <a:schemeClr val="tx2"/>
                </a:solidFill>
              </a:rPr>
              <a:t>Utilizes CouchDB /_find API query syntax</a:t>
            </a:r>
          </a:p>
          <a:p>
            <a:pPr lvl="1"/>
            <a:endParaRPr lang="en-US" sz="1600">
              <a:solidFill>
                <a:schemeClr val="tx2"/>
              </a:solidFill>
            </a:endParaRPr>
          </a:p>
          <a:p>
            <a:r>
              <a:rPr lang="en-US" sz="1800">
                <a:solidFill>
                  <a:schemeClr val="tx2"/>
                </a:solidFill>
              </a:rPr>
              <a:t>Query API available in application chaincode</a:t>
            </a:r>
            <a:endParaRPr lang="en-US" sz="1800" i="1">
              <a:solidFill>
                <a:schemeClr val="tx2"/>
              </a:solidFill>
            </a:endParaRPr>
          </a:p>
          <a:p>
            <a:pPr lvl="1"/>
            <a:r>
              <a:rPr lang="en-US" sz="1600">
                <a:solidFill>
                  <a:schemeClr val="tx2"/>
                </a:solidFill>
              </a:rPr>
              <a:t>Read-only queries </a:t>
            </a:r>
            <a:r>
              <a:rPr lang="en-US" sz="1600" i="1">
                <a:solidFill>
                  <a:schemeClr val="tx2"/>
                </a:solidFill>
              </a:rPr>
              <a:t>- e.g. find all assets owned by Alice</a:t>
            </a:r>
          </a:p>
          <a:p>
            <a:pPr lvl="2"/>
            <a:r>
              <a:rPr lang="en-US" sz="1200">
                <a:solidFill>
                  <a:schemeClr val="tx2"/>
                </a:solidFill>
              </a:rPr>
              <a:t>Client SDK invokes chaincode on an endorsing peer</a:t>
            </a:r>
          </a:p>
          <a:p>
            <a:pPr lvl="2"/>
            <a:r>
              <a:rPr lang="en-US" sz="1200">
                <a:solidFill>
                  <a:schemeClr val="tx2"/>
                </a:solidFill>
              </a:rPr>
              <a:t>Endorser returns response with ReadSet</a:t>
            </a:r>
          </a:p>
          <a:p>
            <a:pPr lvl="2"/>
            <a:r>
              <a:rPr lang="en-US" sz="1200">
                <a:solidFill>
                  <a:schemeClr val="tx2"/>
                </a:solidFill>
              </a:rPr>
              <a:t>Client does NOT submit transaction to ordering service (technically they could submit to ordering service to log the read, but this is not typical)</a:t>
            </a:r>
          </a:p>
          <a:p>
            <a:pPr lvl="1"/>
            <a:r>
              <a:rPr lang="en-US" sz="1600">
                <a:solidFill>
                  <a:schemeClr val="tx2"/>
                </a:solidFill>
              </a:rPr>
              <a:t>Queries as part of write transactions - </a:t>
            </a:r>
            <a:r>
              <a:rPr lang="en-US" sz="1600" i="1">
                <a:solidFill>
                  <a:schemeClr val="tx2"/>
                </a:solidFill>
              </a:rPr>
              <a:t>e.g. find all assets owned by Alice and transfer them to Bob</a:t>
            </a:r>
          </a:p>
          <a:p>
            <a:pPr lvl="2"/>
            <a:r>
              <a:rPr lang="en-US" sz="1200">
                <a:solidFill>
                  <a:schemeClr val="tx2"/>
                </a:solidFill>
              </a:rPr>
              <a:t>Client SDK invokes chaincode on N endorsing peers</a:t>
            </a:r>
          </a:p>
          <a:p>
            <a:pPr lvl="2"/>
            <a:r>
              <a:rPr lang="en-US" sz="1200">
                <a:solidFill>
                  <a:schemeClr val="tx2"/>
                </a:solidFill>
              </a:rPr>
              <a:t>Endorser(s) return response with ReadWriteSet</a:t>
            </a:r>
          </a:p>
          <a:p>
            <a:pPr lvl="2"/>
            <a:r>
              <a:rPr lang="en-US" sz="1200">
                <a:solidFill>
                  <a:schemeClr val="tx2"/>
                </a:solidFill>
              </a:rPr>
              <a:t>Client SDK submits endorsed transaction to ordering service</a:t>
            </a:r>
          </a:p>
          <a:p>
            <a:pPr lvl="2"/>
            <a:r>
              <a:rPr lang="en-US" sz="1200">
                <a:solidFill>
                  <a:schemeClr val="tx2"/>
                </a:solidFill>
              </a:rPr>
              <a:t>Application must guarantee that result set will be stable between transaction simulation and commit time.  If application cannot guarantee, structure data to use range queries or partial composite key queries instead</a:t>
            </a:r>
          </a:p>
          <a:p>
            <a:pPr lvl="1"/>
            <a:r>
              <a:rPr lang="en-US" sz="1600">
                <a:solidFill>
                  <a:schemeClr val="tx2"/>
                </a:solidFill>
              </a:rPr>
              <a:t>Access control enforced at either application or chaincode level</a:t>
            </a:r>
          </a:p>
        </p:txBody>
      </p:sp>
      <p:sp>
        <p:nvSpPr>
          <p:cNvPr id="6" name="Slide Number Placeholder 5"/>
          <p:cNvSpPr>
            <a:spLocks noGrp="1"/>
          </p:cNvSpPr>
          <p:nvPr>
            <p:ph type="sldNum" sz="quarter" idx="12"/>
          </p:nvPr>
        </p:nvSpPr>
        <p:spPr/>
        <p:txBody>
          <a:bodyPr/>
          <a:lstStyle/>
          <a:p>
            <a:fld id="{1B9F358A-272D-6E40-8773-84BD8EF30252}" type="slidenum">
              <a:rPr lang="uk-UA"/>
              <a:t>15</a:t>
            </a:fld>
            <a:endParaRPr lang="uk-UA"/>
          </a:p>
        </p:txBody>
      </p:sp>
    </p:spTree>
    <p:extLst>
      <p:ext uri="{BB962C8B-B14F-4D97-AF65-F5344CB8AC3E}">
        <p14:creationId xmlns:p14="http://schemas.microsoft.com/office/powerpoint/2010/main" val="1034848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418" y="104901"/>
            <a:ext cx="9245600" cy="631699"/>
          </a:xfrm>
        </p:spPr>
        <p:txBody>
          <a:bodyPr vert="horz" lIns="91440" tIns="45720" rIns="91440" bIns="45720" rtlCol="0" anchor="ctr">
            <a:noAutofit/>
          </a:bodyPr>
          <a:lstStyle/>
          <a:p>
            <a:r>
              <a:rPr lang="en-US" sz="3600">
                <a:solidFill>
                  <a:schemeClr val="tx2"/>
                </a:solidFill>
              </a:rPr>
              <a:t>GetQueryResult() API- Indexes</a:t>
            </a:r>
          </a:p>
        </p:txBody>
      </p:sp>
      <p:sp>
        <p:nvSpPr>
          <p:cNvPr id="14" name="Content Placeholder 2"/>
          <p:cNvSpPr>
            <a:spLocks noGrp="1"/>
          </p:cNvSpPr>
          <p:nvPr>
            <p:ph idx="1"/>
          </p:nvPr>
        </p:nvSpPr>
        <p:spPr>
          <a:xfrm>
            <a:off x="215900" y="1409700"/>
            <a:ext cx="11976100" cy="5197475"/>
          </a:xfrm>
        </p:spPr>
        <p:txBody>
          <a:bodyPr vert="horz" lIns="91440" tIns="45720" rIns="91440" bIns="45720" rtlCol="0">
            <a:noAutofit/>
          </a:bodyPr>
          <a:lstStyle/>
          <a:p>
            <a:r>
              <a:rPr lang="en-US" sz="2000">
                <a:solidFill>
                  <a:schemeClr val="tx2"/>
                </a:solidFill>
              </a:rPr>
              <a:t>Indexes can be created in CouchDB to accelerate queries</a:t>
            </a:r>
          </a:p>
          <a:p>
            <a:r>
              <a:rPr lang="en-US" sz="2000">
                <a:solidFill>
                  <a:schemeClr val="tx2"/>
                </a:solidFill>
              </a:rPr>
              <a:t>Initially, create indexes by calling CouchDB APIs from peer machine, e.g. via curl utility.</a:t>
            </a:r>
          </a:p>
          <a:p>
            <a:r>
              <a:rPr lang="en-US" sz="2000">
                <a:solidFill>
                  <a:schemeClr val="tx2"/>
                </a:solidFill>
              </a:rPr>
              <a:t>Evaluating options to create indexes upon chaincode deployment and/or via peer APIs</a:t>
            </a:r>
          </a:p>
        </p:txBody>
      </p:sp>
      <p:sp>
        <p:nvSpPr>
          <p:cNvPr id="6" name="Slide Number Placeholder 5"/>
          <p:cNvSpPr>
            <a:spLocks noGrp="1"/>
          </p:cNvSpPr>
          <p:nvPr>
            <p:ph type="sldNum" sz="quarter" idx="12"/>
          </p:nvPr>
        </p:nvSpPr>
        <p:spPr/>
        <p:txBody>
          <a:bodyPr/>
          <a:lstStyle/>
          <a:p>
            <a:fld id="{1B9F358A-272D-6E40-8773-84BD8EF30252}" type="slidenum">
              <a:rPr lang="uk-UA"/>
              <a:t>16</a:t>
            </a:fld>
            <a:endParaRPr lang="uk-UA"/>
          </a:p>
        </p:txBody>
      </p:sp>
    </p:spTree>
    <p:extLst>
      <p:ext uri="{BB962C8B-B14F-4D97-AF65-F5344CB8AC3E}">
        <p14:creationId xmlns:p14="http://schemas.microsoft.com/office/powerpoint/2010/main" val="1433783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418" y="193801"/>
            <a:ext cx="9245600" cy="767335"/>
          </a:xfrm>
        </p:spPr>
        <p:txBody>
          <a:bodyPr vert="horz" lIns="91440" tIns="45720" rIns="91440" bIns="45720" rtlCol="0" anchor="ctr">
            <a:noAutofit/>
          </a:bodyPr>
          <a:lstStyle/>
          <a:p>
            <a:r>
              <a:rPr lang="en-US" sz="3600">
                <a:solidFill>
                  <a:schemeClr val="tx2"/>
                </a:solidFill>
              </a:rPr>
              <a:t>GetHistoryForKey() API</a:t>
            </a:r>
          </a:p>
        </p:txBody>
      </p:sp>
      <p:sp>
        <p:nvSpPr>
          <p:cNvPr id="14" name="Content Placeholder 2"/>
          <p:cNvSpPr>
            <a:spLocks noGrp="1"/>
          </p:cNvSpPr>
          <p:nvPr>
            <p:ph idx="1"/>
          </p:nvPr>
        </p:nvSpPr>
        <p:spPr>
          <a:xfrm>
            <a:off x="533400" y="1350564"/>
            <a:ext cx="10617200" cy="5291209"/>
          </a:xfrm>
        </p:spPr>
        <p:txBody>
          <a:bodyPr vert="horz" lIns="91440" tIns="45720" rIns="91440" bIns="45720" rtlCol="0">
            <a:noAutofit/>
          </a:bodyPr>
          <a:lstStyle/>
          <a:p>
            <a:r>
              <a:rPr lang="en-US" sz="2400">
                <a:solidFill>
                  <a:schemeClr val="tx2"/>
                </a:solidFill>
              </a:rPr>
              <a:t>GetHistoryForKey</a:t>
            </a:r>
            <a:r>
              <a:rPr lang="en-US" sz="2600">
                <a:solidFill>
                  <a:schemeClr val="tx2"/>
                </a:solidFill>
              </a:rPr>
              <a:t>() API uses LevelDB history index to return history of values (states) for a key.</a:t>
            </a:r>
          </a:p>
          <a:p>
            <a:r>
              <a:rPr lang="en-US" sz="2600">
                <a:solidFill>
                  <a:schemeClr val="tx2"/>
                </a:solidFill>
              </a:rPr>
              <a:t>Used for simple lineage/provenance scenarios.</a:t>
            </a:r>
          </a:p>
          <a:p>
            <a:r>
              <a:rPr lang="en-US" sz="2600">
                <a:solidFill>
                  <a:schemeClr val="tx2"/>
                </a:solidFill>
              </a:rPr>
              <a:t>Available in application chaincode (similar to GetQueryResult)</a:t>
            </a:r>
          </a:p>
        </p:txBody>
      </p:sp>
      <p:sp>
        <p:nvSpPr>
          <p:cNvPr id="6" name="Slide Number Placeholder 5"/>
          <p:cNvSpPr>
            <a:spLocks noGrp="1"/>
          </p:cNvSpPr>
          <p:nvPr>
            <p:ph type="sldNum" sz="quarter" idx="12"/>
          </p:nvPr>
        </p:nvSpPr>
        <p:spPr/>
        <p:txBody>
          <a:bodyPr/>
          <a:lstStyle/>
          <a:p>
            <a:fld id="{1B9F358A-272D-6E40-8773-84BD8EF30252}" type="slidenum">
              <a:rPr lang="uk-UA"/>
              <a:t>17</a:t>
            </a:fld>
            <a:endParaRPr lang="uk-UA"/>
          </a:p>
        </p:txBody>
      </p:sp>
    </p:spTree>
    <p:extLst>
      <p:ext uri="{BB962C8B-B14F-4D97-AF65-F5344CB8AC3E}">
        <p14:creationId xmlns:p14="http://schemas.microsoft.com/office/powerpoint/2010/main" val="2024133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2425"/>
            <a:ext cx="10515600" cy="866775"/>
          </a:xfrm>
        </p:spPr>
        <p:txBody>
          <a:bodyPr>
            <a:normAutofit/>
          </a:bodyPr>
          <a:lstStyle/>
          <a:p>
            <a:r>
              <a:rPr lang="en-US" sz="3600">
                <a:solidFill>
                  <a:schemeClr val="tx2"/>
                </a:solidFill>
              </a:rPr>
              <a:t>Query System Chaincode (QSCC)</a:t>
            </a:r>
          </a:p>
        </p:txBody>
      </p:sp>
      <p:sp>
        <p:nvSpPr>
          <p:cNvPr id="3" name="Content Placeholder 2"/>
          <p:cNvSpPr>
            <a:spLocks noGrp="1"/>
          </p:cNvSpPr>
          <p:nvPr>
            <p:ph idx="1"/>
          </p:nvPr>
        </p:nvSpPr>
        <p:spPr>
          <a:xfrm>
            <a:off x="647700" y="1812925"/>
            <a:ext cx="10706100" cy="4351338"/>
          </a:xfrm>
        </p:spPr>
        <p:txBody>
          <a:bodyPr/>
          <a:lstStyle/>
          <a:p>
            <a:r>
              <a:rPr lang="en-US" sz="2400">
                <a:solidFill>
                  <a:schemeClr val="tx2"/>
                </a:solidFill>
              </a:rPr>
              <a:t>New system chaincode deployed by default in v1 to query blockchain</a:t>
            </a:r>
          </a:p>
          <a:p>
            <a:r>
              <a:rPr lang="en-US" sz="2400">
                <a:solidFill>
                  <a:schemeClr val="tx2"/>
                </a:solidFill>
              </a:rPr>
              <a:t>Client can invoke against any peer, using same endorser request/response model that is used for application chaincode calls</a:t>
            </a:r>
          </a:p>
          <a:p>
            <a:r>
              <a:rPr lang="en-US" sz="2400">
                <a:solidFill>
                  <a:schemeClr val="tx2"/>
                </a:solidFill>
              </a:rPr>
              <a:t>QSCC includes the following APIs (chaincode functions):</a:t>
            </a:r>
          </a:p>
          <a:p>
            <a:pPr lvl="1"/>
            <a:r>
              <a:rPr lang="en-US" sz="2000">
                <a:solidFill>
                  <a:schemeClr val="tx2"/>
                </a:solidFill>
              </a:rPr>
              <a:t>GetChainInfo</a:t>
            </a:r>
          </a:p>
          <a:p>
            <a:pPr lvl="1"/>
            <a:r>
              <a:rPr lang="en-US" sz="2000">
                <a:solidFill>
                  <a:schemeClr val="tx2"/>
                </a:solidFill>
              </a:rPr>
              <a:t>GetBlockByNumber</a:t>
            </a:r>
          </a:p>
          <a:p>
            <a:pPr lvl="1"/>
            <a:r>
              <a:rPr lang="en-US" sz="2000">
                <a:solidFill>
                  <a:schemeClr val="tx2"/>
                </a:solidFill>
              </a:rPr>
              <a:t>GetBlockByHash</a:t>
            </a:r>
          </a:p>
          <a:p>
            <a:pPr lvl="1"/>
            <a:r>
              <a:rPr lang="en-US" sz="2000">
                <a:solidFill>
                  <a:schemeClr val="tx2"/>
                </a:solidFill>
              </a:rPr>
              <a:t>GetTransactionByID – returns the processed transaction as well as valid/invalid indicator</a:t>
            </a:r>
          </a:p>
        </p:txBody>
      </p:sp>
      <p:sp>
        <p:nvSpPr>
          <p:cNvPr id="4" name="Slide Number Placeholder 3"/>
          <p:cNvSpPr>
            <a:spLocks noGrp="1"/>
          </p:cNvSpPr>
          <p:nvPr>
            <p:ph type="sldNum" sz="quarter" idx="12"/>
          </p:nvPr>
        </p:nvSpPr>
        <p:spPr>
          <a:xfrm>
            <a:off x="8610600" y="6343650"/>
            <a:ext cx="2743200" cy="365125"/>
          </a:xfrm>
        </p:spPr>
        <p:txBody>
          <a:bodyPr/>
          <a:lstStyle/>
          <a:p>
            <a:fld id="{1B9F358A-272D-6E40-8773-84BD8EF30252}" type="slidenum">
              <a:rPr lang="uk-UA">
                <a:solidFill>
                  <a:schemeClr val="tx2"/>
                </a:solidFill>
              </a:rPr>
              <a:t>18</a:t>
            </a:fld>
            <a:endParaRPr lang="uk-UA" dirty="0">
              <a:solidFill>
                <a:schemeClr val="tx2"/>
              </a:solidFill>
            </a:endParaRPr>
          </a:p>
        </p:txBody>
      </p:sp>
    </p:spTree>
    <p:extLst>
      <p:ext uri="{BB962C8B-B14F-4D97-AF65-F5344CB8AC3E}">
        <p14:creationId xmlns:p14="http://schemas.microsoft.com/office/powerpoint/2010/main" val="1338279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212" y="1317232"/>
            <a:ext cx="10515600" cy="1325563"/>
          </a:xfrm>
        </p:spPr>
        <p:txBody>
          <a:bodyPr>
            <a:normAutofit fontScale="90000"/>
          </a:bodyPr>
          <a:lstStyle/>
          <a:p>
            <a:r>
              <a:rPr lang="en-US">
                <a:solidFill>
                  <a:schemeClr val="tx2"/>
                </a:solidFill>
              </a:rPr>
              <a:t>Side-by-side comparison of</a:t>
            </a:r>
            <a:br>
              <a:rPr lang="en-US">
                <a:solidFill>
                  <a:schemeClr val="tx2"/>
                </a:solidFill>
              </a:rPr>
            </a:br>
            <a:r>
              <a:rPr lang="en-US">
                <a:solidFill>
                  <a:schemeClr val="tx2"/>
                </a:solidFill>
              </a:rPr>
              <a:t>table approach and JSON approach</a:t>
            </a:r>
            <a:br>
              <a:rPr lang="en-US">
                <a:solidFill>
                  <a:schemeClr val="tx2"/>
                </a:solidFill>
              </a:rPr>
            </a:br>
            <a:r>
              <a:rPr lang="en-US">
                <a:solidFill>
                  <a:schemeClr val="tx2"/>
                </a:solidFill>
              </a:rPr>
              <a:t>for modeling chaincode data</a:t>
            </a:r>
          </a:p>
        </p:txBody>
      </p:sp>
      <p:sp>
        <p:nvSpPr>
          <p:cNvPr id="4" name="Slide Number Placeholder 3"/>
          <p:cNvSpPr>
            <a:spLocks noGrp="1"/>
          </p:cNvSpPr>
          <p:nvPr>
            <p:ph type="sldNum" sz="quarter" idx="12"/>
          </p:nvPr>
        </p:nvSpPr>
        <p:spPr/>
        <p:txBody>
          <a:bodyPr/>
          <a:lstStyle/>
          <a:p>
            <a:fld id="{1B9F358A-272D-6E40-8773-84BD8EF30252}" type="slidenum">
              <a:rPr lang="uk-UA"/>
              <a:t>19</a:t>
            </a:fld>
            <a:endParaRPr lang="uk-UA"/>
          </a:p>
        </p:txBody>
      </p:sp>
    </p:spTree>
    <p:extLst>
      <p:ext uri="{BB962C8B-B14F-4D97-AF65-F5344CB8AC3E}">
        <p14:creationId xmlns:p14="http://schemas.microsoft.com/office/powerpoint/2010/main" val="2110383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426"/>
            <a:ext cx="10515600" cy="977900"/>
          </a:xfrm>
        </p:spPr>
        <p:txBody>
          <a:bodyPr>
            <a:normAutofit/>
          </a:bodyPr>
          <a:lstStyle/>
          <a:p>
            <a:r>
              <a:rPr lang="en-US" sz="3600" dirty="0">
                <a:solidFill>
                  <a:schemeClr val="tx2"/>
                </a:solidFill>
              </a:rPr>
              <a:t>Ledger v1 Objectives</a:t>
            </a:r>
          </a:p>
        </p:txBody>
      </p:sp>
      <p:sp>
        <p:nvSpPr>
          <p:cNvPr id="3" name="Content Placeholder 2"/>
          <p:cNvSpPr>
            <a:spLocks noGrp="1"/>
          </p:cNvSpPr>
          <p:nvPr>
            <p:ph idx="1"/>
          </p:nvPr>
        </p:nvSpPr>
        <p:spPr>
          <a:xfrm>
            <a:off x="431800" y="1203324"/>
            <a:ext cx="11468100" cy="5260975"/>
          </a:xfrm>
        </p:spPr>
        <p:txBody>
          <a:bodyPr>
            <a:noAutofit/>
          </a:bodyPr>
          <a:lstStyle/>
          <a:p>
            <a:pPr marL="0" indent="0">
              <a:buNone/>
            </a:pPr>
            <a:r>
              <a:rPr lang="en-US" sz="1600" dirty="0">
                <a:solidFill>
                  <a:schemeClr val="tx2"/>
                </a:solidFill>
              </a:rPr>
              <a:t>Support v1 endorsement/consensus model - separation of simulation (chaincode execution) and block validation/commit</a:t>
            </a:r>
          </a:p>
          <a:p>
            <a:pPr lvl="1"/>
            <a:r>
              <a:rPr lang="en-US" sz="1400" dirty="0">
                <a:solidFill>
                  <a:schemeClr val="tx2"/>
                </a:solidFill>
              </a:rPr>
              <a:t>Chaincode execution simulated on  ‘endorsing’ peers (subset of ‘committing’ peers)</a:t>
            </a:r>
          </a:p>
          <a:p>
            <a:pPr lvl="1"/>
            <a:r>
              <a:rPr lang="en-US" sz="1400" dirty="0">
                <a:solidFill>
                  <a:schemeClr val="tx2"/>
                </a:solidFill>
              </a:rPr>
              <a:t>Transaction validated and committed on all ‘committing’ peers</a:t>
            </a:r>
          </a:p>
          <a:p>
            <a:pPr lvl="1"/>
            <a:r>
              <a:rPr lang="en-US" sz="1400" dirty="0">
                <a:solidFill>
                  <a:schemeClr val="tx2"/>
                </a:solidFill>
              </a:rPr>
              <a:t>Parallel simulation enabled on endorsers for improved concurrency and scalability </a:t>
            </a:r>
          </a:p>
          <a:p>
            <a:pPr marL="0" indent="0">
              <a:buNone/>
            </a:pPr>
            <a:r>
              <a:rPr lang="en-US" sz="1600" dirty="0">
                <a:solidFill>
                  <a:schemeClr val="tx2"/>
                </a:solidFill>
              </a:rPr>
              <a:t>Persist transaction read/write sets on the blockchain</a:t>
            </a:r>
          </a:p>
          <a:p>
            <a:pPr lvl="1"/>
            <a:r>
              <a:rPr lang="en-US" sz="1400" dirty="0">
                <a:solidFill>
                  <a:schemeClr val="tx2"/>
                </a:solidFill>
              </a:rPr>
              <a:t>Immutability, Auditing, Provenance</a:t>
            </a:r>
          </a:p>
          <a:p>
            <a:pPr marL="0" indent="0">
              <a:buNone/>
            </a:pPr>
            <a:r>
              <a:rPr lang="en-US" sz="1600" dirty="0">
                <a:solidFill>
                  <a:schemeClr val="tx2"/>
                </a:solidFill>
              </a:rPr>
              <a:t>Remove dependence on RocksDB</a:t>
            </a:r>
          </a:p>
          <a:p>
            <a:pPr marL="742950" lvl="2" indent="-285750">
              <a:spcBef>
                <a:spcPts val="1000"/>
              </a:spcBef>
            </a:pPr>
            <a:r>
              <a:rPr lang="en-US" sz="1400" dirty="0">
                <a:solidFill>
                  <a:schemeClr val="tx2"/>
                </a:solidFill>
              </a:rPr>
              <a:t>Utilize LevelDB instead, due to RocksDB licensing issues</a:t>
            </a:r>
            <a:endParaRPr lang="en-US" sz="1600" dirty="0">
              <a:solidFill>
                <a:schemeClr val="tx2"/>
              </a:solidFill>
            </a:endParaRPr>
          </a:p>
          <a:p>
            <a:pPr marL="0" indent="0">
              <a:buNone/>
            </a:pPr>
            <a:r>
              <a:rPr lang="en-US" sz="1600" dirty="0">
                <a:solidFill>
                  <a:schemeClr val="tx2"/>
                </a:solidFill>
              </a:rPr>
              <a:t>Optimize data storage for blockchain use patterns</a:t>
            </a:r>
          </a:p>
          <a:p>
            <a:pPr lvl="1"/>
            <a:r>
              <a:rPr lang="en-US" sz="1400" dirty="0">
                <a:solidFill>
                  <a:schemeClr val="tx2"/>
                </a:solidFill>
              </a:rPr>
              <a:t>New file-based blockchain ledger for immutable transaction log</a:t>
            </a:r>
          </a:p>
          <a:p>
            <a:pPr lvl="1"/>
            <a:r>
              <a:rPr lang="en-US" sz="1400" dirty="0">
                <a:solidFill>
                  <a:schemeClr val="tx2"/>
                </a:solidFill>
              </a:rPr>
              <a:t>LevelDB indexes against file-based ledger for efficient lookups</a:t>
            </a:r>
          </a:p>
          <a:p>
            <a:pPr lvl="1"/>
            <a:r>
              <a:rPr lang="en-US" sz="1400" dirty="0">
                <a:solidFill>
                  <a:schemeClr val="tx2"/>
                </a:solidFill>
              </a:rPr>
              <a:t>LevelDB key/value state database for transaction execution (by default)</a:t>
            </a:r>
          </a:p>
          <a:p>
            <a:pPr marL="0" indent="0">
              <a:buNone/>
            </a:pPr>
            <a:r>
              <a:rPr lang="en-US" sz="1600" dirty="0">
                <a:solidFill>
                  <a:schemeClr val="tx2"/>
                </a:solidFill>
              </a:rPr>
              <a:t>Enrich query capability of data in the blockchain</a:t>
            </a:r>
          </a:p>
          <a:p>
            <a:pPr lvl="1"/>
            <a:r>
              <a:rPr lang="en-US" sz="1400" dirty="0">
                <a:solidFill>
                  <a:schemeClr val="tx2"/>
                </a:solidFill>
              </a:rPr>
              <a:t>Efficient non-key queries</a:t>
            </a:r>
          </a:p>
          <a:p>
            <a:pPr lvl="1"/>
            <a:r>
              <a:rPr lang="en-US" sz="1400" dirty="0">
                <a:solidFill>
                  <a:schemeClr val="tx2"/>
                </a:solidFill>
              </a:rPr>
              <a:t>Historical queries (simple provenance scenarios) </a:t>
            </a:r>
          </a:p>
          <a:p>
            <a:pPr marL="0" indent="0">
              <a:buNone/>
            </a:pPr>
            <a:r>
              <a:rPr lang="en-US" sz="1600" dirty="0">
                <a:solidFill>
                  <a:schemeClr val="tx2"/>
                </a:solidFill>
              </a:rPr>
              <a:t>Support for plugging in external state databases</a:t>
            </a:r>
          </a:p>
          <a:p>
            <a:pPr lvl="1"/>
            <a:r>
              <a:rPr lang="en-US" sz="1400" dirty="0">
                <a:solidFill>
                  <a:schemeClr val="tx2"/>
                </a:solidFill>
              </a:rPr>
              <a:t>First external database is CouchDB – supports rich data query when modeling chaincode data as JSON</a:t>
            </a:r>
          </a:p>
        </p:txBody>
      </p:sp>
      <p:sp>
        <p:nvSpPr>
          <p:cNvPr id="5" name="Slide Number Placeholder 4"/>
          <p:cNvSpPr>
            <a:spLocks noGrp="1"/>
          </p:cNvSpPr>
          <p:nvPr>
            <p:ph type="sldNum" sz="quarter" idx="12"/>
          </p:nvPr>
        </p:nvSpPr>
        <p:spPr/>
        <p:txBody>
          <a:bodyPr/>
          <a:lstStyle/>
          <a:p>
            <a:fld id="{1B9F358A-272D-6E40-8773-84BD8EF30252}" type="slidenum">
              <a:rPr lang="uk-UA"/>
              <a:t>2</a:t>
            </a:fld>
            <a:endParaRPr lang="uk-UA" dirty="0"/>
          </a:p>
        </p:txBody>
      </p:sp>
    </p:spTree>
    <p:extLst>
      <p:ext uri="{BB962C8B-B14F-4D97-AF65-F5344CB8AC3E}">
        <p14:creationId xmlns:p14="http://schemas.microsoft.com/office/powerpoint/2010/main" val="646990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178840521"/>
              </p:ext>
            </p:extLst>
          </p:nvPr>
        </p:nvGraphicFramePr>
        <p:xfrm>
          <a:off x="492805" y="1316599"/>
          <a:ext cx="11000695" cy="5225604"/>
        </p:xfrm>
        <a:graphic>
          <a:graphicData uri="http://schemas.openxmlformats.org/drawingml/2006/table">
            <a:tbl>
              <a:tblPr firstRow="1" bandRow="1">
                <a:tableStyleId>{5940675A-B579-460E-94D1-54222C63F5DA}</a:tableStyleId>
              </a:tblPr>
              <a:tblGrid>
                <a:gridCol w="5163277">
                  <a:extLst>
                    <a:ext uri="{9D8B030D-6E8A-4147-A177-3AD203B41FA5}">
                      <a16:colId xmlns:a16="http://schemas.microsoft.com/office/drawing/2014/main" val="20000"/>
                    </a:ext>
                  </a:extLst>
                </a:gridCol>
                <a:gridCol w="5837418">
                  <a:extLst>
                    <a:ext uri="{9D8B030D-6E8A-4147-A177-3AD203B41FA5}">
                      <a16:colId xmlns:a16="http://schemas.microsoft.com/office/drawing/2014/main" val="20001"/>
                    </a:ext>
                  </a:extLst>
                </a:gridCol>
              </a:tblGrid>
              <a:tr h="5225604">
                <a:tc>
                  <a:txBody>
                    <a:bodyPr/>
                    <a:lstStyle/>
                    <a:p>
                      <a:pPr algn="l"/>
                      <a:r>
                        <a:rPr lang="en-US" sz="2400" u="sng">
                          <a:solidFill>
                            <a:schemeClr val="tx2"/>
                          </a:solidFill>
                        </a:rPr>
                        <a:t>Table-based approach</a:t>
                      </a:r>
                    </a:p>
                    <a:p>
                      <a:pPr algn="ctr"/>
                      <a:endParaRPr lang="en-US" sz="1600">
                        <a:solidFill>
                          <a:schemeClr val="tx2"/>
                        </a:solidFill>
                      </a:endParaRPr>
                    </a:p>
                    <a:p>
                      <a:pPr algn="l"/>
                      <a:r>
                        <a:rPr lang="en-US" sz="1600">
                          <a:solidFill>
                            <a:schemeClr val="tx2"/>
                          </a:solidFill>
                        </a:rPr>
                        <a:t>Relational database table metaphor</a:t>
                      </a:r>
                    </a:p>
                    <a:p>
                      <a:pPr algn="l"/>
                      <a:endParaRPr lang="en-US" sz="160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a:solidFill>
                            <a:schemeClr val="tx2"/>
                          </a:solidFill>
                        </a:rPr>
                        <a:t>Requires schema definition up front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a:solidFill>
                            <a:schemeClr val="tx2"/>
                          </a:solidFill>
                        </a:rPr>
                        <a:t>Difficult to change schema in later chaincode versions</a:t>
                      </a:r>
                      <a:endParaRPr lang="en-US" sz="1600">
                        <a:solidFill>
                          <a:schemeClr val="tx2"/>
                        </a:solidFill>
                      </a:endParaRPr>
                    </a:p>
                    <a:p>
                      <a:pPr algn="l"/>
                      <a:endParaRPr lang="en-US" sz="1600">
                        <a:solidFill>
                          <a:schemeClr val="tx2"/>
                        </a:solidFill>
                      </a:endParaRPr>
                    </a:p>
                    <a:p>
                      <a:pPr algn="l"/>
                      <a:r>
                        <a:rPr lang="en-US" sz="1600">
                          <a:solidFill>
                            <a:schemeClr val="tx2"/>
                          </a:solidFill>
                        </a:rPr>
                        <a:t>Does</a:t>
                      </a:r>
                      <a:r>
                        <a:rPr lang="en-US" sz="1600" baseline="0">
                          <a:solidFill>
                            <a:schemeClr val="tx2"/>
                          </a:solidFill>
                        </a:rPr>
                        <a:t> not support hierarchical data</a:t>
                      </a:r>
                    </a:p>
                    <a:p>
                      <a:pPr algn="l"/>
                      <a:endParaRPr lang="en-US" sz="1600">
                        <a:solidFill>
                          <a:schemeClr val="tx2"/>
                        </a:solidFill>
                      </a:endParaRPr>
                    </a:p>
                    <a:p>
                      <a:pPr algn="l"/>
                      <a:r>
                        <a:rPr lang="en-US" sz="1600">
                          <a:solidFill>
                            <a:schemeClr val="tx2"/>
                          </a:solidFill>
                        </a:rPr>
                        <a:t>Not</a:t>
                      </a:r>
                      <a:r>
                        <a:rPr lang="en-US" sz="1600" baseline="0">
                          <a:solidFill>
                            <a:schemeClr val="tx2"/>
                          </a:solidFill>
                        </a:rPr>
                        <a:t> aligned with underlying ledger data layer, therefore </a:t>
                      </a:r>
                    </a:p>
                    <a:p>
                      <a:pPr algn="l"/>
                      <a:r>
                        <a:rPr lang="en-US" sz="1600" baseline="0">
                          <a:solidFill>
                            <a:schemeClr val="tx2"/>
                          </a:solidFill>
                        </a:rPr>
                        <a:t>metaphor inconsistent with fabric functional capabilities</a:t>
                      </a:r>
                    </a:p>
                    <a:p>
                      <a:pPr algn="l"/>
                      <a:r>
                        <a:rPr lang="en-US" sz="1600" baseline="0">
                          <a:solidFill>
                            <a:schemeClr val="tx2"/>
                          </a:solidFill>
                        </a:rPr>
                        <a:t> - e.g. Can’t query on table columns as expected</a:t>
                      </a:r>
                    </a:p>
                    <a:p>
                      <a:pPr algn="l"/>
                      <a:endParaRPr lang="en-US" sz="1600" baseline="0">
                        <a:solidFill>
                          <a:schemeClr val="tx2"/>
                        </a:solidFill>
                      </a:endParaRPr>
                    </a:p>
                    <a:p>
                      <a:pPr algn="l"/>
                      <a:r>
                        <a:rPr lang="en-US" sz="1600" baseline="0">
                          <a:solidFill>
                            <a:schemeClr val="tx2"/>
                          </a:solidFill>
                        </a:rPr>
                        <a:t>More code layers, more complex chaincode</a:t>
                      </a:r>
                    </a:p>
                    <a:p>
                      <a:pPr algn="l"/>
                      <a:endParaRPr lang="en-US" sz="1600" baseline="0">
                        <a:solidFill>
                          <a:schemeClr val="tx2"/>
                        </a:solidFill>
                      </a:endParaRPr>
                    </a:p>
                    <a:p>
                      <a:pPr algn="l"/>
                      <a:endParaRPr lang="en-US" sz="1600" baseline="0">
                        <a:solidFill>
                          <a:schemeClr val="tx2"/>
                        </a:solidFill>
                      </a:endParaRPr>
                    </a:p>
                    <a:p>
                      <a:pPr algn="l"/>
                      <a:endParaRPr lang="en-US" sz="1600" baseline="0">
                        <a:solidFill>
                          <a:schemeClr val="tx2"/>
                        </a:solidFill>
                      </a:endParaRPr>
                    </a:p>
                  </a:txBody>
                  <a:tcPr/>
                </a:tc>
                <a:tc>
                  <a:txBody>
                    <a:bodyPr/>
                    <a:lstStyle/>
                    <a:p>
                      <a:pPr marL="0" indent="0" algn="l">
                        <a:buFont typeface="Arial" charset="0"/>
                        <a:buNone/>
                      </a:pPr>
                      <a:r>
                        <a:rPr lang="en-US" sz="2400" u="sng">
                          <a:solidFill>
                            <a:schemeClr val="tx2"/>
                          </a:solidFill>
                        </a:rPr>
                        <a:t>JSON-based</a:t>
                      </a:r>
                      <a:r>
                        <a:rPr lang="en-US" sz="2400" u="sng" baseline="0">
                          <a:solidFill>
                            <a:schemeClr val="tx2"/>
                          </a:solidFill>
                        </a:rPr>
                        <a:t> approach</a:t>
                      </a:r>
                    </a:p>
                    <a:p>
                      <a:pPr algn="ctr"/>
                      <a:endParaRPr lang="en-US" sz="1600" baseline="0">
                        <a:solidFill>
                          <a:schemeClr val="tx2"/>
                        </a:solidFill>
                      </a:endParaRPr>
                    </a:p>
                    <a:p>
                      <a:pPr algn="l"/>
                      <a:r>
                        <a:rPr lang="en-US" sz="1600">
                          <a:solidFill>
                            <a:schemeClr val="tx2"/>
                          </a:solidFill>
                        </a:rPr>
                        <a:t>NoSQL metaphor</a:t>
                      </a:r>
                      <a:r>
                        <a:rPr lang="en-US" sz="1600" baseline="0">
                          <a:solidFill>
                            <a:schemeClr val="tx2"/>
                          </a:solidFill>
                        </a:rPr>
                        <a:t>: key/value (LevelDB), document db (CouchDB)</a:t>
                      </a:r>
                    </a:p>
                    <a:p>
                      <a:pPr algn="l"/>
                      <a:endParaRPr lang="en-US" sz="1600" baseline="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a:solidFill>
                            <a:schemeClr val="tx2"/>
                          </a:solidFill>
                        </a:rPr>
                        <a:t>Does not require schema definition step</a:t>
                      </a:r>
                    </a:p>
                    <a:p>
                      <a:pPr algn="l"/>
                      <a:endParaRPr lang="en-US" sz="1600" baseline="0">
                        <a:solidFill>
                          <a:schemeClr val="tx2"/>
                        </a:solidFill>
                      </a:endParaRPr>
                    </a:p>
                    <a:p>
                      <a:pPr algn="l"/>
                      <a:r>
                        <a:rPr lang="en-US" sz="1600" baseline="0">
                          <a:solidFill>
                            <a:schemeClr val="tx2"/>
                          </a:solidFill>
                        </a:rPr>
                        <a:t>Easy to add JSON fields in later chaincode versions</a:t>
                      </a:r>
                    </a:p>
                    <a:p>
                      <a:pPr algn="l"/>
                      <a:endParaRPr lang="en-US" sz="1600" baseline="0">
                        <a:solidFill>
                          <a:schemeClr val="tx2"/>
                        </a:solidFill>
                      </a:endParaRPr>
                    </a:p>
                    <a:p>
                      <a:pPr algn="l"/>
                      <a:r>
                        <a:rPr lang="en-US" sz="1600" baseline="0">
                          <a:solidFill>
                            <a:schemeClr val="tx2"/>
                          </a:solidFill>
                        </a:rPr>
                        <a:t>Supports hierarchical data</a:t>
                      </a:r>
                    </a:p>
                    <a:p>
                      <a:pPr algn="l"/>
                      <a:endParaRPr lang="en-US" sz="1600" baseline="0">
                        <a:solidFill>
                          <a:schemeClr val="tx2"/>
                        </a:solidFill>
                      </a:endParaRPr>
                    </a:p>
                    <a:p>
                      <a:pPr algn="l"/>
                      <a:r>
                        <a:rPr lang="en-US" sz="1600" baseline="0">
                          <a:solidFill>
                            <a:schemeClr val="tx2"/>
                          </a:solidFill>
                        </a:rPr>
                        <a:t>Aligned with underlying ledger data layer, therefore</a:t>
                      </a:r>
                    </a:p>
                    <a:p>
                      <a:pPr algn="l"/>
                      <a:r>
                        <a:rPr lang="en-US" sz="1600">
                          <a:solidFill>
                            <a:schemeClr val="tx2"/>
                          </a:solidFill>
                        </a:rPr>
                        <a:t>metaphor consistent with fabric functional capabilities</a:t>
                      </a:r>
                    </a:p>
                    <a:p>
                      <a:pPr marL="285750" indent="-285750" algn="l">
                        <a:buFontTx/>
                        <a:buChar char="-"/>
                      </a:pPr>
                      <a:r>
                        <a:rPr lang="en-US" sz="1600" baseline="0">
                          <a:solidFill>
                            <a:schemeClr val="tx2"/>
                          </a:solidFill>
                        </a:rPr>
                        <a:t>Query based on key or partial key range</a:t>
                      </a:r>
                    </a:p>
                    <a:p>
                      <a:pPr marL="285750" marR="0" indent="-285750" algn="l" defTabSz="914400" rtl="0" eaLnBrk="1" fontAlgn="auto" latinLnBrk="0" hangingPunct="1">
                        <a:lnSpc>
                          <a:spcPct val="100000"/>
                        </a:lnSpc>
                        <a:spcBef>
                          <a:spcPts val="0"/>
                        </a:spcBef>
                        <a:spcAft>
                          <a:spcPts val="0"/>
                        </a:spcAft>
                        <a:buClrTx/>
                        <a:buSzTx/>
                        <a:buFontTx/>
                        <a:buChar char="-"/>
                        <a:tabLst/>
                        <a:defRPr/>
                      </a:pPr>
                      <a:endParaRPr lang="en-US" sz="1600" baseline="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a:solidFill>
                            <a:schemeClr val="tx2"/>
                          </a:solidFill>
                        </a:rPr>
                        <a:t>Less code, use built-in structure </a:t>
                      </a:r>
                      <a:r>
                        <a:rPr lang="en-US" sz="1600" baseline="0">
                          <a:solidFill>
                            <a:schemeClr val="tx2"/>
                          </a:solidFill>
                          <a:sym typeface="Wingdings"/>
                        </a:rPr>
                        <a:t></a:t>
                      </a:r>
                      <a:r>
                        <a:rPr lang="en-US" sz="1600" baseline="0">
                          <a:solidFill>
                            <a:schemeClr val="tx2"/>
                          </a:solidFill>
                        </a:rPr>
                        <a:t> JSON marshaling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baseline="0">
                          <a:solidFill>
                            <a:schemeClr val="accent5"/>
                          </a:solidFill>
                        </a:rPr>
                        <a:t>Compatible with next-generation ledger capabilities</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sz="1600" b="1" baseline="0">
                          <a:solidFill>
                            <a:schemeClr val="accent5"/>
                          </a:solidFill>
                        </a:rPr>
                        <a:t>Query ledger on ANY field, within or outside chaincode</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sz="1600" b="1" baseline="0">
                          <a:solidFill>
                            <a:schemeClr val="accent5"/>
                          </a:solidFill>
                        </a:rPr>
                        <a:t>Powered by JSON state database (CouchDB)</a:t>
                      </a:r>
                      <a:endParaRPr lang="en-US" sz="1050" b="1">
                        <a:solidFill>
                          <a:schemeClr val="accent5"/>
                        </a:solidFill>
                      </a:endParaRPr>
                    </a:p>
                    <a:p>
                      <a:pPr marL="285750" indent="-285750" algn="l">
                        <a:buFontTx/>
                        <a:buChar char="-"/>
                      </a:pPr>
                      <a:endParaRPr lang="en-US" sz="1600">
                        <a:solidFill>
                          <a:schemeClr val="tx2"/>
                        </a:solidFill>
                      </a:endParaRPr>
                    </a:p>
                  </a:txBody>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a:xfrm>
            <a:off x="647700" y="365125"/>
            <a:ext cx="10515600" cy="677863"/>
          </a:xfrm>
        </p:spPr>
        <p:txBody>
          <a:bodyPr>
            <a:normAutofit/>
          </a:bodyPr>
          <a:lstStyle/>
          <a:p>
            <a:r>
              <a:rPr lang="en-US" sz="3600">
                <a:solidFill>
                  <a:schemeClr val="tx2"/>
                </a:solidFill>
              </a:rPr>
              <a:t>Comparison of table-based and JSON-based chaincode</a:t>
            </a:r>
          </a:p>
        </p:txBody>
      </p:sp>
      <p:sp>
        <p:nvSpPr>
          <p:cNvPr id="4" name="Slide Number Placeholder 3"/>
          <p:cNvSpPr>
            <a:spLocks noGrp="1"/>
          </p:cNvSpPr>
          <p:nvPr>
            <p:ph type="sldNum" sz="quarter" idx="12"/>
          </p:nvPr>
        </p:nvSpPr>
        <p:spPr>
          <a:xfrm>
            <a:off x="8610600" y="6457950"/>
            <a:ext cx="2743200" cy="365125"/>
          </a:xfrm>
        </p:spPr>
        <p:txBody>
          <a:bodyPr/>
          <a:lstStyle/>
          <a:p>
            <a:fld id="{1B9F358A-272D-6E40-8773-84BD8EF30252}" type="slidenum">
              <a:rPr lang="uk-UA"/>
              <a:t>20</a:t>
            </a:fld>
            <a:endParaRPr lang="uk-UA"/>
          </a:p>
        </p:txBody>
      </p:sp>
      <p:pic>
        <p:nvPicPr>
          <p:cNvPr id="5" name="Picture 4"/>
          <p:cNvPicPr>
            <a:picLocks noChangeAspect="1"/>
          </p:cNvPicPr>
          <p:nvPr/>
        </p:nvPicPr>
        <p:blipFill>
          <a:blip r:embed="rId2"/>
          <a:stretch>
            <a:fillRect/>
          </a:stretch>
        </p:blipFill>
        <p:spPr>
          <a:xfrm>
            <a:off x="8544055" y="1358900"/>
            <a:ext cx="384044" cy="376798"/>
          </a:xfrm>
          <a:prstGeom prst="rect">
            <a:avLst/>
          </a:prstGeom>
        </p:spPr>
      </p:pic>
    </p:spTree>
    <p:extLst>
      <p:ext uri="{BB962C8B-B14F-4D97-AF65-F5344CB8AC3E}">
        <p14:creationId xmlns:p14="http://schemas.microsoft.com/office/powerpoint/2010/main" val="985613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01762"/>
          </a:xfrm>
        </p:spPr>
        <p:txBody>
          <a:bodyPr>
            <a:normAutofit/>
          </a:bodyPr>
          <a:lstStyle/>
          <a:p>
            <a:r>
              <a:rPr lang="en-US" sz="3600">
                <a:solidFill>
                  <a:schemeClr val="tx2"/>
                </a:solidFill>
              </a:rPr>
              <a:t>Remove Table API from Hyperledger Fabric in v1</a:t>
            </a:r>
          </a:p>
        </p:txBody>
      </p:sp>
      <p:sp>
        <p:nvSpPr>
          <p:cNvPr id="3" name="Content Placeholder 2"/>
          <p:cNvSpPr>
            <a:spLocks noGrp="1"/>
          </p:cNvSpPr>
          <p:nvPr>
            <p:ph idx="1"/>
          </p:nvPr>
        </p:nvSpPr>
        <p:spPr>
          <a:xfrm>
            <a:off x="838200" y="1552247"/>
            <a:ext cx="10515600" cy="4351338"/>
          </a:xfrm>
        </p:spPr>
        <p:txBody>
          <a:bodyPr>
            <a:normAutofit fontScale="92500" lnSpcReduction="20000"/>
          </a:bodyPr>
          <a:lstStyle/>
          <a:p>
            <a:r>
              <a:rPr lang="en-US">
                <a:solidFill>
                  <a:schemeClr val="tx2"/>
                </a:solidFill>
              </a:rPr>
              <a:t>Remove Table API from Hyperledger Fabric in v1 (FAB-1257)</a:t>
            </a:r>
          </a:p>
          <a:p>
            <a:pPr lvl="1"/>
            <a:r>
              <a:rPr lang="en-US">
                <a:solidFill>
                  <a:schemeClr val="tx2"/>
                </a:solidFill>
              </a:rPr>
              <a:t>The v0.5/v0.6 Pseudo-table API does not map well to current or next generation Fabric capabilities </a:t>
            </a:r>
          </a:p>
          <a:p>
            <a:pPr lvl="1"/>
            <a:r>
              <a:rPr lang="en-US">
                <a:solidFill>
                  <a:schemeClr val="tx2"/>
                </a:solidFill>
              </a:rPr>
              <a:t>Project teams have been confused and frustrated with table API limitations</a:t>
            </a:r>
          </a:p>
          <a:p>
            <a:endParaRPr lang="en-US">
              <a:solidFill>
                <a:schemeClr val="tx2"/>
              </a:solidFill>
            </a:endParaRPr>
          </a:p>
          <a:p>
            <a:r>
              <a:rPr lang="en-US">
                <a:solidFill>
                  <a:schemeClr val="tx2"/>
                </a:solidFill>
              </a:rPr>
              <a:t>Encourage all new chaincode to use JSON-based data structures</a:t>
            </a:r>
          </a:p>
          <a:p>
            <a:pPr lvl="1"/>
            <a:r>
              <a:rPr lang="en-US">
                <a:solidFill>
                  <a:schemeClr val="tx2"/>
                </a:solidFill>
              </a:rPr>
              <a:t>Additional query benefits when using CouchDB state database</a:t>
            </a:r>
          </a:p>
          <a:p>
            <a:pPr lvl="1"/>
            <a:r>
              <a:rPr lang="en-US">
                <a:solidFill>
                  <a:schemeClr val="tx2"/>
                </a:solidFill>
              </a:rPr>
              <a:t>Provide JSON-based samples to help community update table-based chaincode</a:t>
            </a:r>
          </a:p>
          <a:p>
            <a:pPr lvl="1"/>
            <a:r>
              <a:rPr lang="en-US">
                <a:solidFill>
                  <a:schemeClr val="tx2"/>
                </a:solidFill>
              </a:rPr>
              <a:t>marbles02 sample: /fabric/examples/chaincode/go/marbles02</a:t>
            </a:r>
          </a:p>
          <a:p>
            <a:endParaRPr lang="en-US">
              <a:solidFill>
                <a:schemeClr val="tx2"/>
              </a:solidFill>
            </a:endParaRPr>
          </a:p>
          <a:p>
            <a:r>
              <a:rPr lang="en-US">
                <a:solidFill>
                  <a:schemeClr val="tx2"/>
                </a:solidFill>
              </a:rPr>
              <a:t>In the future Fabric may add support for relational state databases</a:t>
            </a:r>
          </a:p>
          <a:p>
            <a:pPr lvl="1"/>
            <a:r>
              <a:rPr lang="en-US">
                <a:solidFill>
                  <a:schemeClr val="tx2"/>
                </a:solidFill>
              </a:rPr>
              <a:t>At that time it will make sense to introduce a ‘real’ table API without the limitations of the current pseudo-table API</a:t>
            </a:r>
          </a:p>
        </p:txBody>
      </p:sp>
      <p:sp>
        <p:nvSpPr>
          <p:cNvPr id="5" name="Slide Number Placeholder 4"/>
          <p:cNvSpPr>
            <a:spLocks noGrp="1"/>
          </p:cNvSpPr>
          <p:nvPr>
            <p:ph type="sldNum" sz="quarter" idx="12"/>
          </p:nvPr>
        </p:nvSpPr>
        <p:spPr/>
        <p:txBody>
          <a:bodyPr/>
          <a:lstStyle/>
          <a:p>
            <a:fld id="{1B9F358A-272D-6E40-8773-84BD8EF30252}" type="slidenum">
              <a:rPr lang="uk-UA"/>
              <a:t>21</a:t>
            </a:fld>
            <a:endParaRPr lang="uk-UA"/>
          </a:p>
        </p:txBody>
      </p:sp>
    </p:spTree>
    <p:extLst>
      <p:ext uri="{BB962C8B-B14F-4D97-AF65-F5344CB8AC3E}">
        <p14:creationId xmlns:p14="http://schemas.microsoft.com/office/powerpoint/2010/main" val="448535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492805" y="1316599"/>
          <a:ext cx="11251520" cy="5225604"/>
        </p:xfrm>
        <a:graphic>
          <a:graphicData uri="http://schemas.openxmlformats.org/drawingml/2006/table">
            <a:tbl>
              <a:tblPr firstRow="1" bandRow="1">
                <a:tableStyleId>{5940675A-B579-460E-94D1-54222C63F5DA}</a:tableStyleId>
              </a:tblPr>
              <a:tblGrid>
                <a:gridCol w="5625760">
                  <a:extLst>
                    <a:ext uri="{9D8B030D-6E8A-4147-A177-3AD203B41FA5}">
                      <a16:colId xmlns:a16="http://schemas.microsoft.com/office/drawing/2014/main" val="20000"/>
                    </a:ext>
                  </a:extLst>
                </a:gridCol>
                <a:gridCol w="5625760">
                  <a:extLst>
                    <a:ext uri="{9D8B030D-6E8A-4147-A177-3AD203B41FA5}">
                      <a16:colId xmlns:a16="http://schemas.microsoft.com/office/drawing/2014/main" val="20001"/>
                    </a:ext>
                  </a:extLst>
                </a:gridCol>
              </a:tblGrid>
              <a:tr h="5225604">
                <a:tc>
                  <a:txBody>
                    <a:bodyPr/>
                    <a:lstStyle/>
                    <a:p>
                      <a:pPr algn="ctr"/>
                      <a:r>
                        <a:rPr lang="en-US">
                          <a:solidFill>
                            <a:schemeClr val="tx2"/>
                          </a:solidFill>
                        </a:rPr>
                        <a:t>Table-based approach</a:t>
                      </a:r>
                    </a:p>
                  </a:txBody>
                  <a:tcPr/>
                </a:tc>
                <a:tc>
                  <a:txBody>
                    <a:bodyPr/>
                    <a:lstStyle/>
                    <a:p>
                      <a:pPr algn="ctr"/>
                      <a:r>
                        <a:rPr lang="en-US">
                          <a:solidFill>
                            <a:schemeClr val="tx2"/>
                          </a:solidFill>
                        </a:rPr>
                        <a:t>JSON-based</a:t>
                      </a:r>
                      <a:r>
                        <a:rPr lang="en-US" baseline="0">
                          <a:solidFill>
                            <a:schemeClr val="tx2"/>
                          </a:solidFill>
                        </a:rPr>
                        <a:t> approach</a:t>
                      </a:r>
                      <a:endParaRPr lang="en-US">
                        <a:solidFill>
                          <a:schemeClr val="tx2"/>
                        </a:solidFill>
                      </a:endParaRPr>
                    </a:p>
                  </a:txBody>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a:xfrm>
            <a:off x="838200" y="365125"/>
            <a:ext cx="10515600" cy="677863"/>
          </a:xfrm>
        </p:spPr>
        <p:txBody>
          <a:bodyPr>
            <a:normAutofit/>
          </a:bodyPr>
          <a:lstStyle/>
          <a:p>
            <a:pPr algn="ctr"/>
            <a:r>
              <a:rPr lang="en-US" sz="3600">
                <a:solidFill>
                  <a:schemeClr val="tx2"/>
                </a:solidFill>
              </a:rPr>
              <a:t>Setup</a:t>
            </a:r>
          </a:p>
        </p:txBody>
      </p:sp>
      <p:pic>
        <p:nvPicPr>
          <p:cNvPr id="7" name="Picture 6"/>
          <p:cNvPicPr>
            <a:picLocks noChangeAspect="1"/>
          </p:cNvPicPr>
          <p:nvPr/>
        </p:nvPicPr>
        <p:blipFill>
          <a:blip r:embed="rId2"/>
          <a:stretch>
            <a:fillRect/>
          </a:stretch>
        </p:blipFill>
        <p:spPr>
          <a:xfrm>
            <a:off x="811879" y="2782202"/>
            <a:ext cx="4787913" cy="994413"/>
          </a:xfrm>
          <a:prstGeom prst="rect">
            <a:avLst/>
          </a:prstGeom>
        </p:spPr>
      </p:pic>
      <p:sp>
        <p:nvSpPr>
          <p:cNvPr id="9" name="TextBox 8"/>
          <p:cNvSpPr txBox="1"/>
          <p:nvPr/>
        </p:nvSpPr>
        <p:spPr>
          <a:xfrm>
            <a:off x="811878" y="2388128"/>
            <a:ext cx="4787914" cy="369332"/>
          </a:xfrm>
          <a:prstGeom prst="rect">
            <a:avLst/>
          </a:prstGeom>
          <a:noFill/>
        </p:spPr>
        <p:txBody>
          <a:bodyPr wrap="square" rtlCol="0">
            <a:spAutoFit/>
          </a:bodyPr>
          <a:lstStyle/>
          <a:p>
            <a:r>
              <a:rPr lang="en-US" i="1">
                <a:solidFill>
                  <a:schemeClr val="tx2"/>
                </a:solidFill>
              </a:rPr>
              <a:t>Define schema and persist to ledger</a:t>
            </a:r>
          </a:p>
        </p:txBody>
      </p:sp>
      <p:sp>
        <p:nvSpPr>
          <p:cNvPr id="13" name="TextBox 12"/>
          <p:cNvSpPr txBox="1"/>
          <p:nvPr/>
        </p:nvSpPr>
        <p:spPr>
          <a:xfrm>
            <a:off x="6343347" y="2388128"/>
            <a:ext cx="5270476" cy="369332"/>
          </a:xfrm>
          <a:prstGeom prst="rect">
            <a:avLst/>
          </a:prstGeom>
          <a:noFill/>
        </p:spPr>
        <p:txBody>
          <a:bodyPr wrap="square" rtlCol="0">
            <a:spAutoFit/>
          </a:bodyPr>
          <a:lstStyle/>
          <a:p>
            <a:r>
              <a:rPr lang="en-US" i="1">
                <a:solidFill>
                  <a:schemeClr val="tx2"/>
                </a:solidFill>
              </a:rPr>
              <a:t>Annotate chaincode structures for JSON marshaling </a:t>
            </a:r>
          </a:p>
        </p:txBody>
      </p:sp>
      <p:pic>
        <p:nvPicPr>
          <p:cNvPr id="19" name="Picture 18"/>
          <p:cNvPicPr>
            <a:picLocks noChangeAspect="1"/>
          </p:cNvPicPr>
          <p:nvPr/>
        </p:nvPicPr>
        <p:blipFill>
          <a:blip r:embed="rId3"/>
          <a:stretch>
            <a:fillRect/>
          </a:stretch>
        </p:blipFill>
        <p:spPr>
          <a:xfrm>
            <a:off x="6347354" y="2782202"/>
            <a:ext cx="2119670" cy="994413"/>
          </a:xfrm>
          <a:prstGeom prst="rect">
            <a:avLst/>
          </a:prstGeom>
        </p:spPr>
      </p:pic>
      <p:sp>
        <p:nvSpPr>
          <p:cNvPr id="4" name="Slide Number Placeholder 3"/>
          <p:cNvSpPr>
            <a:spLocks noGrp="1"/>
          </p:cNvSpPr>
          <p:nvPr>
            <p:ph type="sldNum" sz="quarter" idx="12"/>
          </p:nvPr>
        </p:nvSpPr>
        <p:spPr>
          <a:xfrm>
            <a:off x="8610600" y="6457950"/>
            <a:ext cx="2743200" cy="365125"/>
          </a:xfrm>
        </p:spPr>
        <p:txBody>
          <a:bodyPr/>
          <a:lstStyle/>
          <a:p>
            <a:fld id="{1B9F358A-272D-6E40-8773-84BD8EF30252}" type="slidenum">
              <a:rPr lang="uk-UA"/>
              <a:t>22</a:t>
            </a:fld>
            <a:endParaRPr lang="uk-UA"/>
          </a:p>
        </p:txBody>
      </p:sp>
      <p:sp>
        <p:nvSpPr>
          <p:cNvPr id="3" name="Rectangle 2"/>
          <p:cNvSpPr/>
          <p:nvPr/>
        </p:nvSpPr>
        <p:spPr>
          <a:xfrm>
            <a:off x="6130615" y="5687513"/>
            <a:ext cx="4672818" cy="646331"/>
          </a:xfrm>
          <a:prstGeom prst="rect">
            <a:avLst/>
          </a:prstGeom>
        </p:spPr>
        <p:txBody>
          <a:bodyPr wrap="none">
            <a:spAutoFit/>
          </a:bodyPr>
          <a:lstStyle/>
          <a:p>
            <a:pPr lvl="1"/>
            <a:r>
              <a:rPr lang="en-US">
                <a:solidFill>
                  <a:schemeClr val="tx2"/>
                </a:solidFill>
              </a:rPr>
              <a:t>See latest code sample at:</a:t>
            </a:r>
          </a:p>
          <a:p>
            <a:pPr lvl="1"/>
            <a:r>
              <a:rPr lang="en-US">
                <a:solidFill>
                  <a:schemeClr val="tx2"/>
                </a:solidFill>
              </a:rPr>
              <a:t>/fabric/examples/chaincode/go/marbles02</a:t>
            </a:r>
          </a:p>
        </p:txBody>
      </p:sp>
    </p:spTree>
    <p:extLst>
      <p:ext uri="{BB962C8B-B14F-4D97-AF65-F5344CB8AC3E}">
        <p14:creationId xmlns:p14="http://schemas.microsoft.com/office/powerpoint/2010/main" val="1032210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1181245932"/>
              </p:ext>
            </p:extLst>
          </p:nvPr>
        </p:nvGraphicFramePr>
        <p:xfrm>
          <a:off x="492805" y="1316599"/>
          <a:ext cx="11251520" cy="5225604"/>
        </p:xfrm>
        <a:graphic>
          <a:graphicData uri="http://schemas.openxmlformats.org/drawingml/2006/table">
            <a:tbl>
              <a:tblPr firstRow="1" bandRow="1">
                <a:tableStyleId>{5940675A-B579-460E-94D1-54222C63F5DA}</a:tableStyleId>
              </a:tblPr>
              <a:tblGrid>
                <a:gridCol w="5493216">
                  <a:extLst>
                    <a:ext uri="{9D8B030D-6E8A-4147-A177-3AD203B41FA5}">
                      <a16:colId xmlns:a16="http://schemas.microsoft.com/office/drawing/2014/main" val="20000"/>
                    </a:ext>
                  </a:extLst>
                </a:gridCol>
                <a:gridCol w="5758304">
                  <a:extLst>
                    <a:ext uri="{9D8B030D-6E8A-4147-A177-3AD203B41FA5}">
                      <a16:colId xmlns:a16="http://schemas.microsoft.com/office/drawing/2014/main" val="20001"/>
                    </a:ext>
                  </a:extLst>
                </a:gridCol>
              </a:tblGrid>
              <a:tr h="5225604">
                <a:tc>
                  <a:txBody>
                    <a:bodyPr/>
                    <a:lstStyle/>
                    <a:p>
                      <a:pPr algn="ctr"/>
                      <a:r>
                        <a:rPr lang="en-US">
                          <a:solidFill>
                            <a:schemeClr val="tx2"/>
                          </a:solidFill>
                        </a:rPr>
                        <a:t>Table-based approach</a:t>
                      </a:r>
                    </a:p>
                  </a:txBody>
                  <a:tcPr/>
                </a:tc>
                <a:tc>
                  <a:txBody>
                    <a:bodyPr/>
                    <a:lstStyle/>
                    <a:p>
                      <a:pPr algn="ctr"/>
                      <a:r>
                        <a:rPr lang="en-US">
                          <a:solidFill>
                            <a:schemeClr val="tx2"/>
                          </a:solidFill>
                        </a:rPr>
                        <a:t>JSON-based</a:t>
                      </a:r>
                      <a:r>
                        <a:rPr lang="en-US" baseline="0">
                          <a:solidFill>
                            <a:schemeClr val="tx2"/>
                          </a:solidFill>
                        </a:rPr>
                        <a:t> approach</a:t>
                      </a:r>
                      <a:endParaRPr lang="en-US">
                        <a:solidFill>
                          <a:schemeClr val="tx2"/>
                        </a:solidFill>
                      </a:endParaRPr>
                    </a:p>
                  </a:txBody>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a:xfrm>
            <a:off x="838200" y="365125"/>
            <a:ext cx="10515600" cy="677863"/>
          </a:xfrm>
        </p:spPr>
        <p:txBody>
          <a:bodyPr>
            <a:normAutofit/>
          </a:bodyPr>
          <a:lstStyle/>
          <a:p>
            <a:pPr algn="ctr"/>
            <a:r>
              <a:rPr lang="en-US" sz="3600">
                <a:solidFill>
                  <a:schemeClr val="tx2"/>
                </a:solidFill>
              </a:rPr>
              <a:t>Add marble</a:t>
            </a:r>
          </a:p>
        </p:txBody>
      </p:sp>
      <p:sp>
        <p:nvSpPr>
          <p:cNvPr id="11" name="TextBox 10"/>
          <p:cNvSpPr txBox="1"/>
          <p:nvPr/>
        </p:nvSpPr>
        <p:spPr>
          <a:xfrm>
            <a:off x="811878" y="2227049"/>
            <a:ext cx="4790887" cy="353943"/>
          </a:xfrm>
          <a:prstGeom prst="rect">
            <a:avLst/>
          </a:prstGeom>
          <a:noFill/>
        </p:spPr>
        <p:txBody>
          <a:bodyPr wrap="square" rtlCol="0">
            <a:spAutoFit/>
          </a:bodyPr>
          <a:lstStyle/>
          <a:p>
            <a:r>
              <a:rPr lang="en-US" sz="1700" i="1">
                <a:solidFill>
                  <a:schemeClr val="tx2"/>
                </a:solidFill>
              </a:rPr>
              <a:t>Insert marble row into ledger table</a:t>
            </a:r>
          </a:p>
        </p:txBody>
      </p:sp>
      <p:sp>
        <p:nvSpPr>
          <p:cNvPr id="12" name="TextBox 11"/>
          <p:cNvSpPr txBox="1"/>
          <p:nvPr/>
        </p:nvSpPr>
        <p:spPr>
          <a:xfrm>
            <a:off x="6191045" y="2227049"/>
            <a:ext cx="6129788" cy="353943"/>
          </a:xfrm>
          <a:prstGeom prst="rect">
            <a:avLst/>
          </a:prstGeom>
          <a:noFill/>
        </p:spPr>
        <p:txBody>
          <a:bodyPr wrap="square" rtlCol="0">
            <a:spAutoFit/>
          </a:bodyPr>
          <a:lstStyle/>
          <a:p>
            <a:r>
              <a:rPr lang="en-US" sz="1700" i="1">
                <a:solidFill>
                  <a:schemeClr val="tx2"/>
                </a:solidFill>
              </a:rPr>
              <a:t>Add marble JSON to ledger, use objectType as key namespace</a:t>
            </a:r>
          </a:p>
        </p:txBody>
      </p:sp>
      <p:pic>
        <p:nvPicPr>
          <p:cNvPr id="20" name="Picture 19"/>
          <p:cNvPicPr>
            <a:picLocks noChangeAspect="1"/>
          </p:cNvPicPr>
          <p:nvPr/>
        </p:nvPicPr>
        <p:blipFill>
          <a:blip r:embed="rId2"/>
          <a:stretch>
            <a:fillRect/>
          </a:stretch>
        </p:blipFill>
        <p:spPr>
          <a:xfrm>
            <a:off x="914398" y="2601068"/>
            <a:ext cx="4506014" cy="2332635"/>
          </a:xfrm>
          <a:prstGeom prst="rect">
            <a:avLst/>
          </a:prstGeom>
        </p:spPr>
      </p:pic>
      <p:pic>
        <p:nvPicPr>
          <p:cNvPr id="22" name="Picture 21"/>
          <p:cNvPicPr>
            <a:picLocks noChangeAspect="1"/>
          </p:cNvPicPr>
          <p:nvPr/>
        </p:nvPicPr>
        <p:blipFill>
          <a:blip r:embed="rId3"/>
          <a:stretch>
            <a:fillRect/>
          </a:stretch>
        </p:blipFill>
        <p:spPr>
          <a:xfrm>
            <a:off x="6118565" y="2580992"/>
            <a:ext cx="5495258" cy="2349631"/>
          </a:xfrm>
          <a:prstGeom prst="rect">
            <a:avLst/>
          </a:prstGeom>
        </p:spPr>
      </p:pic>
      <p:sp>
        <p:nvSpPr>
          <p:cNvPr id="4" name="Slide Number Placeholder 3"/>
          <p:cNvSpPr>
            <a:spLocks noGrp="1"/>
          </p:cNvSpPr>
          <p:nvPr>
            <p:ph type="sldNum" sz="quarter" idx="12"/>
          </p:nvPr>
        </p:nvSpPr>
        <p:spPr>
          <a:xfrm>
            <a:off x="8610600" y="6445250"/>
            <a:ext cx="2743200" cy="365125"/>
          </a:xfrm>
        </p:spPr>
        <p:txBody>
          <a:bodyPr/>
          <a:lstStyle/>
          <a:p>
            <a:fld id="{1B9F358A-272D-6E40-8773-84BD8EF30252}" type="slidenum">
              <a:rPr lang="uk-UA"/>
              <a:t>23</a:t>
            </a:fld>
            <a:endParaRPr lang="uk-UA"/>
          </a:p>
        </p:txBody>
      </p:sp>
      <p:sp>
        <p:nvSpPr>
          <p:cNvPr id="9" name="Rectangle 8"/>
          <p:cNvSpPr/>
          <p:nvPr/>
        </p:nvSpPr>
        <p:spPr>
          <a:xfrm>
            <a:off x="6130615" y="5674813"/>
            <a:ext cx="4672818" cy="646331"/>
          </a:xfrm>
          <a:prstGeom prst="rect">
            <a:avLst/>
          </a:prstGeom>
        </p:spPr>
        <p:txBody>
          <a:bodyPr wrap="none">
            <a:spAutoFit/>
          </a:bodyPr>
          <a:lstStyle/>
          <a:p>
            <a:pPr lvl="1"/>
            <a:r>
              <a:rPr lang="en-US">
                <a:solidFill>
                  <a:schemeClr val="tx2"/>
                </a:solidFill>
              </a:rPr>
              <a:t>See latest code sample at:</a:t>
            </a:r>
          </a:p>
          <a:p>
            <a:pPr lvl="1"/>
            <a:r>
              <a:rPr lang="en-US">
                <a:solidFill>
                  <a:schemeClr val="tx2"/>
                </a:solidFill>
              </a:rPr>
              <a:t>/fabric/examples/chaincode/go/marbles02</a:t>
            </a:r>
          </a:p>
        </p:txBody>
      </p:sp>
    </p:spTree>
    <p:extLst>
      <p:ext uri="{BB962C8B-B14F-4D97-AF65-F5344CB8AC3E}">
        <p14:creationId xmlns:p14="http://schemas.microsoft.com/office/powerpoint/2010/main" val="1750478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492805" y="1316599"/>
          <a:ext cx="11251520" cy="5225604"/>
        </p:xfrm>
        <a:graphic>
          <a:graphicData uri="http://schemas.openxmlformats.org/drawingml/2006/table">
            <a:tbl>
              <a:tblPr firstRow="1" bandRow="1">
                <a:tableStyleId>{5940675A-B579-460E-94D1-54222C63F5DA}</a:tableStyleId>
              </a:tblPr>
              <a:tblGrid>
                <a:gridCol w="5625760">
                  <a:extLst>
                    <a:ext uri="{9D8B030D-6E8A-4147-A177-3AD203B41FA5}">
                      <a16:colId xmlns:a16="http://schemas.microsoft.com/office/drawing/2014/main" val="20000"/>
                    </a:ext>
                  </a:extLst>
                </a:gridCol>
                <a:gridCol w="5625760">
                  <a:extLst>
                    <a:ext uri="{9D8B030D-6E8A-4147-A177-3AD203B41FA5}">
                      <a16:colId xmlns:a16="http://schemas.microsoft.com/office/drawing/2014/main" val="20001"/>
                    </a:ext>
                  </a:extLst>
                </a:gridCol>
              </a:tblGrid>
              <a:tr h="5225604">
                <a:tc>
                  <a:txBody>
                    <a:bodyPr/>
                    <a:lstStyle/>
                    <a:p>
                      <a:pPr algn="ctr"/>
                      <a:r>
                        <a:rPr lang="en-US">
                          <a:solidFill>
                            <a:schemeClr val="tx2"/>
                          </a:solidFill>
                        </a:rPr>
                        <a:t>Table-based approach</a:t>
                      </a:r>
                    </a:p>
                  </a:txBody>
                  <a:tcPr/>
                </a:tc>
                <a:tc>
                  <a:txBody>
                    <a:bodyPr/>
                    <a:lstStyle/>
                    <a:p>
                      <a:pPr algn="ctr"/>
                      <a:r>
                        <a:rPr lang="en-US">
                          <a:solidFill>
                            <a:schemeClr val="tx2"/>
                          </a:solidFill>
                        </a:rPr>
                        <a:t>JSON-based</a:t>
                      </a:r>
                      <a:r>
                        <a:rPr lang="en-US" baseline="0">
                          <a:solidFill>
                            <a:schemeClr val="tx2"/>
                          </a:solidFill>
                        </a:rPr>
                        <a:t> approach</a:t>
                      </a:r>
                      <a:endParaRPr lang="en-US">
                        <a:solidFill>
                          <a:schemeClr val="tx2"/>
                        </a:solidFill>
                      </a:endParaRPr>
                    </a:p>
                  </a:txBody>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a:xfrm>
            <a:off x="838200" y="365125"/>
            <a:ext cx="10515600" cy="677863"/>
          </a:xfrm>
        </p:spPr>
        <p:txBody>
          <a:bodyPr>
            <a:normAutofit/>
          </a:bodyPr>
          <a:lstStyle/>
          <a:p>
            <a:pPr algn="ctr"/>
            <a:r>
              <a:rPr lang="en-US" sz="3600">
                <a:solidFill>
                  <a:schemeClr val="tx2"/>
                </a:solidFill>
              </a:rPr>
              <a:t>Get marble</a:t>
            </a:r>
          </a:p>
        </p:txBody>
      </p:sp>
      <p:sp>
        <p:nvSpPr>
          <p:cNvPr id="9" name="TextBox 8"/>
          <p:cNvSpPr txBox="1"/>
          <p:nvPr/>
        </p:nvSpPr>
        <p:spPr>
          <a:xfrm>
            <a:off x="811879" y="2133604"/>
            <a:ext cx="3498864" cy="369332"/>
          </a:xfrm>
          <a:prstGeom prst="rect">
            <a:avLst/>
          </a:prstGeom>
          <a:noFill/>
        </p:spPr>
        <p:txBody>
          <a:bodyPr wrap="square" rtlCol="0">
            <a:spAutoFit/>
          </a:bodyPr>
          <a:lstStyle/>
          <a:p>
            <a:r>
              <a:rPr lang="en-US" i="1">
                <a:solidFill>
                  <a:schemeClr val="tx2"/>
                </a:solidFill>
              </a:rPr>
              <a:t>Get marble based on key columns</a:t>
            </a:r>
          </a:p>
        </p:txBody>
      </p:sp>
      <p:sp>
        <p:nvSpPr>
          <p:cNvPr id="13" name="TextBox 12"/>
          <p:cNvSpPr txBox="1"/>
          <p:nvPr/>
        </p:nvSpPr>
        <p:spPr>
          <a:xfrm>
            <a:off x="6343347" y="2133604"/>
            <a:ext cx="3979003" cy="369332"/>
          </a:xfrm>
          <a:prstGeom prst="rect">
            <a:avLst/>
          </a:prstGeom>
          <a:noFill/>
        </p:spPr>
        <p:txBody>
          <a:bodyPr wrap="square" rtlCol="0">
            <a:spAutoFit/>
          </a:bodyPr>
          <a:lstStyle/>
          <a:p>
            <a:r>
              <a:rPr lang="en-US" i="1">
                <a:solidFill>
                  <a:schemeClr val="tx2"/>
                </a:solidFill>
              </a:rPr>
              <a:t>Get marble based on compound key</a:t>
            </a:r>
          </a:p>
        </p:txBody>
      </p:sp>
      <p:pic>
        <p:nvPicPr>
          <p:cNvPr id="3" name="Picture 2"/>
          <p:cNvPicPr>
            <a:picLocks noChangeAspect="1"/>
          </p:cNvPicPr>
          <p:nvPr/>
        </p:nvPicPr>
        <p:blipFill>
          <a:blip r:embed="rId2"/>
          <a:stretch>
            <a:fillRect/>
          </a:stretch>
        </p:blipFill>
        <p:spPr>
          <a:xfrm>
            <a:off x="838200" y="2502936"/>
            <a:ext cx="4273747" cy="3205310"/>
          </a:xfrm>
          <a:prstGeom prst="rect">
            <a:avLst/>
          </a:prstGeom>
        </p:spPr>
      </p:pic>
      <p:pic>
        <p:nvPicPr>
          <p:cNvPr id="4" name="Picture 3"/>
          <p:cNvPicPr>
            <a:picLocks noChangeAspect="1"/>
          </p:cNvPicPr>
          <p:nvPr/>
        </p:nvPicPr>
        <p:blipFill>
          <a:blip r:embed="rId3"/>
          <a:stretch>
            <a:fillRect/>
          </a:stretch>
        </p:blipFill>
        <p:spPr>
          <a:xfrm>
            <a:off x="6343347" y="2502936"/>
            <a:ext cx="4817797" cy="3205310"/>
          </a:xfrm>
          <a:prstGeom prst="rect">
            <a:avLst/>
          </a:prstGeom>
        </p:spPr>
      </p:pic>
      <p:sp>
        <p:nvSpPr>
          <p:cNvPr id="6" name="Slide Number Placeholder 5"/>
          <p:cNvSpPr>
            <a:spLocks noGrp="1"/>
          </p:cNvSpPr>
          <p:nvPr>
            <p:ph type="sldNum" sz="quarter" idx="12"/>
          </p:nvPr>
        </p:nvSpPr>
        <p:spPr>
          <a:xfrm>
            <a:off x="8610600" y="6445250"/>
            <a:ext cx="2743200" cy="365125"/>
          </a:xfrm>
        </p:spPr>
        <p:txBody>
          <a:bodyPr/>
          <a:lstStyle/>
          <a:p>
            <a:fld id="{1B9F358A-272D-6E40-8773-84BD8EF30252}" type="slidenum">
              <a:rPr lang="uk-UA"/>
              <a:t>24</a:t>
            </a:fld>
            <a:endParaRPr lang="uk-UA"/>
          </a:p>
        </p:txBody>
      </p:sp>
      <p:sp>
        <p:nvSpPr>
          <p:cNvPr id="10" name="Rectangle 9"/>
          <p:cNvSpPr/>
          <p:nvPr/>
        </p:nvSpPr>
        <p:spPr>
          <a:xfrm>
            <a:off x="6130615" y="5674813"/>
            <a:ext cx="4672818" cy="646331"/>
          </a:xfrm>
          <a:prstGeom prst="rect">
            <a:avLst/>
          </a:prstGeom>
        </p:spPr>
        <p:txBody>
          <a:bodyPr wrap="none">
            <a:spAutoFit/>
          </a:bodyPr>
          <a:lstStyle/>
          <a:p>
            <a:pPr lvl="1"/>
            <a:r>
              <a:rPr lang="en-US">
                <a:solidFill>
                  <a:schemeClr val="tx2"/>
                </a:solidFill>
              </a:rPr>
              <a:t>See latest code sample at:</a:t>
            </a:r>
          </a:p>
          <a:p>
            <a:pPr lvl="1"/>
            <a:r>
              <a:rPr lang="en-US">
                <a:solidFill>
                  <a:schemeClr val="tx2"/>
                </a:solidFill>
              </a:rPr>
              <a:t>/fabric/examples/chaincode/go/marbles02</a:t>
            </a:r>
          </a:p>
        </p:txBody>
      </p:sp>
    </p:spTree>
    <p:extLst>
      <p:ext uri="{BB962C8B-B14F-4D97-AF65-F5344CB8AC3E}">
        <p14:creationId xmlns:p14="http://schemas.microsoft.com/office/powerpoint/2010/main" val="897080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1759320979"/>
              </p:ext>
            </p:extLst>
          </p:nvPr>
        </p:nvGraphicFramePr>
        <p:xfrm>
          <a:off x="492803" y="1087996"/>
          <a:ext cx="11394396" cy="5482486"/>
        </p:xfrm>
        <a:graphic>
          <a:graphicData uri="http://schemas.openxmlformats.org/drawingml/2006/table">
            <a:tbl>
              <a:tblPr firstRow="1" bandRow="1">
                <a:tableStyleId>{5940675A-B579-460E-94D1-54222C63F5DA}</a:tableStyleId>
              </a:tblPr>
              <a:tblGrid>
                <a:gridCol w="5697198">
                  <a:extLst>
                    <a:ext uri="{9D8B030D-6E8A-4147-A177-3AD203B41FA5}">
                      <a16:colId xmlns:a16="http://schemas.microsoft.com/office/drawing/2014/main" val="20000"/>
                    </a:ext>
                  </a:extLst>
                </a:gridCol>
                <a:gridCol w="5697198">
                  <a:extLst>
                    <a:ext uri="{9D8B030D-6E8A-4147-A177-3AD203B41FA5}">
                      <a16:colId xmlns:a16="http://schemas.microsoft.com/office/drawing/2014/main" val="20001"/>
                    </a:ext>
                  </a:extLst>
                </a:gridCol>
              </a:tblGrid>
              <a:tr h="5482486">
                <a:tc>
                  <a:txBody>
                    <a:bodyPr/>
                    <a:lstStyle/>
                    <a:p>
                      <a:pPr algn="ctr"/>
                      <a:r>
                        <a:rPr lang="en-US">
                          <a:solidFill>
                            <a:schemeClr val="tx2"/>
                          </a:solidFill>
                        </a:rPr>
                        <a:t>Table-based approach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solidFill>
                            <a:schemeClr val="tx2"/>
                          </a:solidFill>
                        </a:rPr>
                        <a:t>JSON-based</a:t>
                      </a:r>
                      <a:r>
                        <a:rPr lang="en-US" baseline="0">
                          <a:solidFill>
                            <a:schemeClr val="tx2"/>
                          </a:solidFill>
                        </a:rPr>
                        <a:t> approach</a:t>
                      </a:r>
                    </a:p>
                  </a:txBody>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a:xfrm>
            <a:off x="819346" y="89936"/>
            <a:ext cx="10515600" cy="979206"/>
          </a:xfrm>
        </p:spPr>
        <p:txBody>
          <a:bodyPr>
            <a:normAutofit fontScale="90000"/>
          </a:bodyPr>
          <a:lstStyle/>
          <a:p>
            <a:pPr algn="ctr"/>
            <a:r>
              <a:rPr lang="en-US" sz="4000">
                <a:solidFill>
                  <a:schemeClr val="tx2"/>
                </a:solidFill>
              </a:rPr>
              <a:t>Scenario: Query for blue marbles</a:t>
            </a:r>
            <a:br>
              <a:rPr lang="en-US" sz="4000">
                <a:solidFill>
                  <a:schemeClr val="tx2"/>
                </a:solidFill>
              </a:rPr>
            </a:br>
            <a:r>
              <a:rPr lang="en-US" sz="1400">
                <a:solidFill>
                  <a:schemeClr val="tx2"/>
                </a:solidFill>
              </a:rPr>
              <a:t>Enabled in key/value state database by using an intelligent compound key ‘</a:t>
            </a:r>
            <a:r>
              <a:rPr lang="en-US" sz="1400" err="1">
                <a:solidFill>
                  <a:schemeClr val="tx2"/>
                </a:solidFill>
              </a:rPr>
              <a:t>Marble:color:name</a:t>
            </a:r>
            <a:r>
              <a:rPr lang="en-US" sz="1400">
                <a:solidFill>
                  <a:schemeClr val="tx2"/>
                </a:solidFill>
              </a:rPr>
              <a:t>’ and doing partial range key query on ‘Marble:color’ only</a:t>
            </a:r>
            <a:endParaRPr lang="en-US" sz="800">
              <a:solidFill>
                <a:schemeClr val="tx2"/>
              </a:solidFill>
            </a:endParaRPr>
          </a:p>
        </p:txBody>
      </p:sp>
      <p:sp>
        <p:nvSpPr>
          <p:cNvPr id="9" name="TextBox 8"/>
          <p:cNvSpPr txBox="1"/>
          <p:nvPr/>
        </p:nvSpPr>
        <p:spPr>
          <a:xfrm>
            <a:off x="597559" y="1690681"/>
            <a:ext cx="5389024" cy="646331"/>
          </a:xfrm>
          <a:prstGeom prst="rect">
            <a:avLst/>
          </a:prstGeom>
          <a:noFill/>
        </p:spPr>
        <p:txBody>
          <a:bodyPr wrap="square" rtlCol="0">
            <a:spAutoFit/>
          </a:bodyPr>
          <a:lstStyle/>
          <a:p>
            <a:r>
              <a:rPr lang="en-US" i="1">
                <a:solidFill>
                  <a:schemeClr val="tx2"/>
                </a:solidFill>
              </a:rPr>
              <a:t>GetRows() using first N key columns (left to right)</a:t>
            </a:r>
          </a:p>
          <a:p>
            <a:endParaRPr lang="en-US"/>
          </a:p>
        </p:txBody>
      </p:sp>
      <p:sp>
        <p:nvSpPr>
          <p:cNvPr id="13" name="TextBox 12"/>
          <p:cNvSpPr txBox="1"/>
          <p:nvPr/>
        </p:nvSpPr>
        <p:spPr>
          <a:xfrm>
            <a:off x="6257620" y="1676392"/>
            <a:ext cx="5686296" cy="646331"/>
          </a:xfrm>
          <a:prstGeom prst="rect">
            <a:avLst/>
          </a:prstGeom>
          <a:noFill/>
        </p:spPr>
        <p:txBody>
          <a:bodyPr wrap="square" rtlCol="0">
            <a:spAutoFit/>
          </a:bodyPr>
          <a:lstStyle/>
          <a:p>
            <a:pPr>
              <a:defRPr/>
            </a:pPr>
            <a:r>
              <a:rPr lang="en-US" i="1">
                <a:solidFill>
                  <a:schemeClr val="tx2"/>
                </a:solidFill>
              </a:rPr>
              <a:t>partialCompoundKeyQuery() using first N keys (left to right)</a:t>
            </a:r>
          </a:p>
          <a:p>
            <a:endParaRPr lang="en-US"/>
          </a:p>
        </p:txBody>
      </p:sp>
      <p:pic>
        <p:nvPicPr>
          <p:cNvPr id="16" name="Picture 15"/>
          <p:cNvPicPr>
            <a:picLocks noChangeAspect="1"/>
          </p:cNvPicPr>
          <p:nvPr/>
        </p:nvPicPr>
        <p:blipFill>
          <a:blip r:embed="rId2"/>
          <a:stretch>
            <a:fillRect/>
          </a:stretch>
        </p:blipFill>
        <p:spPr>
          <a:xfrm>
            <a:off x="6428787" y="2074301"/>
            <a:ext cx="5077938" cy="4269349"/>
          </a:xfrm>
          <a:prstGeom prst="rect">
            <a:avLst/>
          </a:prstGeom>
        </p:spPr>
      </p:pic>
      <p:pic>
        <p:nvPicPr>
          <p:cNvPr id="17" name="Picture 16"/>
          <p:cNvPicPr>
            <a:picLocks noChangeAspect="1"/>
          </p:cNvPicPr>
          <p:nvPr/>
        </p:nvPicPr>
        <p:blipFill>
          <a:blip r:embed="rId3"/>
          <a:stretch>
            <a:fillRect/>
          </a:stretch>
        </p:blipFill>
        <p:spPr>
          <a:xfrm>
            <a:off x="700087" y="2074300"/>
            <a:ext cx="5145945" cy="4269349"/>
          </a:xfrm>
          <a:prstGeom prst="rect">
            <a:avLst/>
          </a:prstGeom>
        </p:spPr>
      </p:pic>
      <p:sp>
        <p:nvSpPr>
          <p:cNvPr id="4" name="Slide Number Placeholder 3"/>
          <p:cNvSpPr>
            <a:spLocks noGrp="1"/>
          </p:cNvSpPr>
          <p:nvPr>
            <p:ph type="sldNum" sz="quarter" idx="12"/>
          </p:nvPr>
        </p:nvSpPr>
        <p:spPr>
          <a:xfrm>
            <a:off x="8610600" y="6470650"/>
            <a:ext cx="2743200" cy="365125"/>
          </a:xfrm>
        </p:spPr>
        <p:txBody>
          <a:bodyPr/>
          <a:lstStyle/>
          <a:p>
            <a:fld id="{1B9F358A-272D-6E40-8773-84BD8EF30252}" type="slidenum">
              <a:rPr lang="uk-UA"/>
              <a:t>25</a:t>
            </a:fld>
            <a:endParaRPr lang="uk-UA"/>
          </a:p>
        </p:txBody>
      </p:sp>
      <p:sp>
        <p:nvSpPr>
          <p:cNvPr id="10" name="Rectangle 9"/>
          <p:cNvSpPr/>
          <p:nvPr/>
        </p:nvSpPr>
        <p:spPr>
          <a:xfrm>
            <a:off x="6077146" y="6266170"/>
            <a:ext cx="4672818" cy="646331"/>
          </a:xfrm>
          <a:prstGeom prst="rect">
            <a:avLst/>
          </a:prstGeom>
        </p:spPr>
        <p:txBody>
          <a:bodyPr wrap="none">
            <a:spAutoFit/>
          </a:bodyPr>
          <a:lstStyle/>
          <a:p>
            <a:pPr lvl="1"/>
            <a:r>
              <a:rPr lang="en-US">
                <a:solidFill>
                  <a:schemeClr val="tx2"/>
                </a:solidFill>
              </a:rPr>
              <a:t>See latest code sample at:</a:t>
            </a:r>
          </a:p>
          <a:p>
            <a:pPr lvl="1"/>
            <a:r>
              <a:rPr lang="en-US">
                <a:solidFill>
                  <a:schemeClr val="tx2"/>
                </a:solidFill>
              </a:rPr>
              <a:t>/fabric/examples/chaincode/go/marbles02</a:t>
            </a:r>
          </a:p>
        </p:txBody>
      </p:sp>
    </p:spTree>
    <p:extLst>
      <p:ext uri="{BB962C8B-B14F-4D97-AF65-F5344CB8AC3E}">
        <p14:creationId xmlns:p14="http://schemas.microsoft.com/office/powerpoint/2010/main" val="1716173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3822264" y="1104097"/>
            <a:ext cx="1663011" cy="48181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 name="Can 50"/>
          <p:cNvSpPr/>
          <p:nvPr/>
        </p:nvSpPr>
        <p:spPr>
          <a:xfrm>
            <a:off x="6109537" y="2029711"/>
            <a:ext cx="3068066" cy="2363598"/>
          </a:xfrm>
          <a:prstGeom prst="can">
            <a:avLst>
              <a:gd name="adj" fmla="val 1209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89545" y="236437"/>
            <a:ext cx="10972800" cy="690876"/>
          </a:xfrm>
        </p:spPr>
        <p:txBody>
          <a:bodyPr>
            <a:normAutofit/>
          </a:bodyPr>
          <a:lstStyle/>
          <a:p>
            <a:r>
              <a:rPr lang="en-US" sz="3600" dirty="0">
                <a:solidFill>
                  <a:schemeClr val="tx2"/>
                </a:solidFill>
              </a:rPr>
              <a:t>Ledger v1</a:t>
            </a:r>
          </a:p>
        </p:txBody>
      </p:sp>
      <p:sp>
        <p:nvSpPr>
          <p:cNvPr id="16" name="Rectangle 15"/>
          <p:cNvSpPr/>
          <p:nvPr/>
        </p:nvSpPr>
        <p:spPr>
          <a:xfrm>
            <a:off x="6274813" y="2756471"/>
            <a:ext cx="1657224" cy="784830"/>
          </a:xfrm>
          <a:prstGeom prst="rect">
            <a:avLst/>
          </a:prstGeom>
        </p:spPr>
        <p:txBody>
          <a:bodyPr wrap="square">
            <a:spAutoFit/>
          </a:bodyPr>
          <a:lstStyle/>
          <a:p>
            <a:r>
              <a:rPr lang="en-US" sz="900" dirty="0"/>
              <a:t>{</a:t>
            </a:r>
          </a:p>
          <a:p>
            <a:r>
              <a:rPr lang="en-US" sz="900" dirty="0"/>
              <a:t>  "asset_name":"marble1",</a:t>
            </a:r>
          </a:p>
          <a:p>
            <a:r>
              <a:rPr lang="en-US" sz="900" dirty="0"/>
              <a:t>  "</a:t>
            </a:r>
            <a:r>
              <a:rPr lang="en-US" sz="900" dirty="0" err="1"/>
              <a:t>owner":”jerry</a:t>
            </a:r>
            <a:r>
              <a:rPr lang="en-US" sz="900"/>
              <a:t>",</a:t>
            </a:r>
          </a:p>
          <a:p>
            <a:r>
              <a:rPr lang="en-US" sz="900"/>
              <a:t>  "date":"9/6/2016",</a:t>
            </a:r>
          </a:p>
          <a:p>
            <a:r>
              <a:rPr lang="en-US" sz="900"/>
              <a:t>}</a:t>
            </a:r>
          </a:p>
        </p:txBody>
      </p:sp>
      <p:sp>
        <p:nvSpPr>
          <p:cNvPr id="19" name="Rectangle 18"/>
          <p:cNvSpPr/>
          <p:nvPr/>
        </p:nvSpPr>
        <p:spPr>
          <a:xfrm>
            <a:off x="6235991" y="2402383"/>
            <a:ext cx="1615025" cy="123997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Multidocument 20"/>
          <p:cNvSpPr/>
          <p:nvPr/>
        </p:nvSpPr>
        <p:spPr>
          <a:xfrm>
            <a:off x="4228708" y="1958789"/>
            <a:ext cx="740765" cy="737098"/>
          </a:xfrm>
          <a:prstGeom prst="flowChartMultidocumen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a:cs typeface="Calibri"/>
            </a:endParaRPr>
          </a:p>
        </p:txBody>
      </p:sp>
      <p:sp>
        <p:nvSpPr>
          <p:cNvPr id="22" name="TextBox 21"/>
          <p:cNvSpPr txBox="1"/>
          <p:nvPr/>
        </p:nvSpPr>
        <p:spPr>
          <a:xfrm>
            <a:off x="4187858" y="2029711"/>
            <a:ext cx="799330" cy="615553"/>
          </a:xfrm>
          <a:prstGeom prst="rect">
            <a:avLst/>
          </a:prstGeom>
          <a:noFill/>
          <a:ln>
            <a:noFill/>
          </a:ln>
          <a:effectLst/>
        </p:spPr>
        <p:txBody>
          <a:bodyPr wrap="square" rtlCol="0">
            <a:spAutoFit/>
          </a:bodyPr>
          <a:lstStyle/>
          <a:p>
            <a:r>
              <a:rPr lang="en-US" sz="1200" u="sng">
                <a:latin typeface="Calibri"/>
                <a:cs typeface="Calibri"/>
              </a:rPr>
              <a:t>Txn</a:t>
            </a:r>
          </a:p>
          <a:p>
            <a:r>
              <a:rPr lang="en-US" sz="1100">
                <a:latin typeface="Calibri"/>
                <a:cs typeface="Calibri"/>
              </a:rPr>
              <a:t>Reads[]</a:t>
            </a:r>
          </a:p>
          <a:p>
            <a:r>
              <a:rPr lang="en-US" sz="1100">
                <a:latin typeface="Calibri"/>
                <a:cs typeface="Calibri"/>
              </a:rPr>
              <a:t>Writes[]</a:t>
            </a:r>
          </a:p>
        </p:txBody>
      </p:sp>
      <p:sp>
        <p:nvSpPr>
          <p:cNvPr id="35" name="Multidocument 34"/>
          <p:cNvSpPr/>
          <p:nvPr/>
        </p:nvSpPr>
        <p:spPr>
          <a:xfrm>
            <a:off x="4215655" y="2882374"/>
            <a:ext cx="740765" cy="737098"/>
          </a:xfrm>
          <a:prstGeom prst="flowChartMultidocumen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a:cs typeface="Calibri"/>
            </a:endParaRPr>
          </a:p>
        </p:txBody>
      </p:sp>
      <p:sp>
        <p:nvSpPr>
          <p:cNvPr id="36" name="TextBox 35"/>
          <p:cNvSpPr txBox="1"/>
          <p:nvPr/>
        </p:nvSpPr>
        <p:spPr>
          <a:xfrm>
            <a:off x="4174805" y="2953296"/>
            <a:ext cx="799330" cy="615553"/>
          </a:xfrm>
          <a:prstGeom prst="rect">
            <a:avLst/>
          </a:prstGeom>
          <a:noFill/>
          <a:ln>
            <a:noFill/>
          </a:ln>
          <a:effectLst/>
        </p:spPr>
        <p:txBody>
          <a:bodyPr wrap="square" rtlCol="0">
            <a:spAutoFit/>
          </a:bodyPr>
          <a:lstStyle/>
          <a:p>
            <a:r>
              <a:rPr lang="en-US" sz="1200" u="sng">
                <a:latin typeface="Calibri"/>
                <a:cs typeface="Calibri"/>
              </a:rPr>
              <a:t>Txn</a:t>
            </a:r>
          </a:p>
          <a:p>
            <a:r>
              <a:rPr lang="en-US" sz="1100">
                <a:latin typeface="Calibri"/>
                <a:cs typeface="Calibri"/>
              </a:rPr>
              <a:t>Reads[]</a:t>
            </a:r>
          </a:p>
          <a:p>
            <a:r>
              <a:rPr lang="en-US" sz="1100">
                <a:latin typeface="Calibri"/>
                <a:cs typeface="Calibri"/>
              </a:rPr>
              <a:t>Writes[]</a:t>
            </a:r>
          </a:p>
        </p:txBody>
      </p:sp>
      <p:sp>
        <p:nvSpPr>
          <p:cNvPr id="37" name="Multidocument 36"/>
          <p:cNvSpPr/>
          <p:nvPr/>
        </p:nvSpPr>
        <p:spPr>
          <a:xfrm>
            <a:off x="4205625" y="3780736"/>
            <a:ext cx="740765" cy="737098"/>
          </a:xfrm>
          <a:prstGeom prst="flowChartMultidocumen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a:cs typeface="Calibri"/>
            </a:endParaRPr>
          </a:p>
        </p:txBody>
      </p:sp>
      <p:sp>
        <p:nvSpPr>
          <p:cNvPr id="38" name="TextBox 37"/>
          <p:cNvSpPr txBox="1"/>
          <p:nvPr/>
        </p:nvSpPr>
        <p:spPr>
          <a:xfrm>
            <a:off x="4164775" y="3851658"/>
            <a:ext cx="799330" cy="615553"/>
          </a:xfrm>
          <a:prstGeom prst="rect">
            <a:avLst/>
          </a:prstGeom>
          <a:noFill/>
          <a:ln>
            <a:noFill/>
          </a:ln>
          <a:effectLst/>
        </p:spPr>
        <p:txBody>
          <a:bodyPr wrap="square" rtlCol="0">
            <a:spAutoFit/>
          </a:bodyPr>
          <a:lstStyle/>
          <a:p>
            <a:r>
              <a:rPr lang="en-US" sz="1200" u="sng">
                <a:latin typeface="Calibri"/>
                <a:cs typeface="Calibri"/>
              </a:rPr>
              <a:t>Txn</a:t>
            </a:r>
          </a:p>
          <a:p>
            <a:r>
              <a:rPr lang="en-US" sz="1100">
                <a:latin typeface="Calibri"/>
                <a:cs typeface="Calibri"/>
              </a:rPr>
              <a:t>Reads[]</a:t>
            </a:r>
          </a:p>
          <a:p>
            <a:r>
              <a:rPr lang="en-US" sz="1100">
                <a:latin typeface="Calibri"/>
                <a:cs typeface="Calibri"/>
              </a:rPr>
              <a:t>Writes[]</a:t>
            </a:r>
          </a:p>
        </p:txBody>
      </p:sp>
      <p:sp>
        <p:nvSpPr>
          <p:cNvPr id="39" name="Multidocument 38"/>
          <p:cNvSpPr/>
          <p:nvPr/>
        </p:nvSpPr>
        <p:spPr>
          <a:xfrm>
            <a:off x="4236040" y="4693349"/>
            <a:ext cx="740765" cy="737098"/>
          </a:xfrm>
          <a:prstGeom prst="flowChartMultidocumen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a:cs typeface="Calibri"/>
            </a:endParaRPr>
          </a:p>
        </p:txBody>
      </p:sp>
      <p:sp>
        <p:nvSpPr>
          <p:cNvPr id="40" name="TextBox 39"/>
          <p:cNvSpPr txBox="1"/>
          <p:nvPr/>
        </p:nvSpPr>
        <p:spPr>
          <a:xfrm>
            <a:off x="4195190" y="4764271"/>
            <a:ext cx="799330" cy="615553"/>
          </a:xfrm>
          <a:prstGeom prst="rect">
            <a:avLst/>
          </a:prstGeom>
          <a:noFill/>
          <a:ln>
            <a:noFill/>
          </a:ln>
          <a:effectLst/>
        </p:spPr>
        <p:txBody>
          <a:bodyPr wrap="square" rtlCol="0">
            <a:spAutoFit/>
          </a:bodyPr>
          <a:lstStyle/>
          <a:p>
            <a:r>
              <a:rPr lang="en-US" sz="1200" u="sng">
                <a:latin typeface="Calibri"/>
                <a:cs typeface="Calibri"/>
              </a:rPr>
              <a:t>Txn</a:t>
            </a:r>
          </a:p>
          <a:p>
            <a:r>
              <a:rPr lang="en-US" sz="1100">
                <a:latin typeface="Calibri"/>
                <a:cs typeface="Calibri"/>
              </a:rPr>
              <a:t>Reads[]</a:t>
            </a:r>
          </a:p>
          <a:p>
            <a:r>
              <a:rPr lang="en-US" sz="1100">
                <a:latin typeface="Calibri"/>
                <a:cs typeface="Calibri"/>
              </a:rPr>
              <a:t>Writes[]</a:t>
            </a:r>
          </a:p>
        </p:txBody>
      </p:sp>
      <p:cxnSp>
        <p:nvCxnSpPr>
          <p:cNvPr id="42" name="Straight Arrow Connector 41"/>
          <p:cNvCxnSpPr>
            <a:stCxn id="40" idx="0"/>
            <a:endCxn id="38" idx="2"/>
          </p:cNvCxnSpPr>
          <p:nvPr/>
        </p:nvCxnSpPr>
        <p:spPr>
          <a:xfrm flipH="1" flipV="1">
            <a:off x="4564440" y="4467211"/>
            <a:ext cx="30415" cy="2970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8" idx="0"/>
            <a:endCxn id="35" idx="2"/>
          </p:cNvCxnSpPr>
          <p:nvPr/>
        </p:nvCxnSpPr>
        <p:spPr>
          <a:xfrm flipH="1" flipV="1">
            <a:off x="4534527" y="3591558"/>
            <a:ext cx="29913" cy="2601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36" idx="0"/>
            <a:endCxn id="21" idx="2"/>
          </p:cNvCxnSpPr>
          <p:nvPr/>
        </p:nvCxnSpPr>
        <p:spPr>
          <a:xfrm flipH="1" flipV="1">
            <a:off x="4547580" y="2667973"/>
            <a:ext cx="26890" cy="28532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6864441" y="1982251"/>
            <a:ext cx="1589794" cy="369332"/>
          </a:xfrm>
          <a:prstGeom prst="rect">
            <a:avLst/>
          </a:prstGeom>
          <a:noFill/>
        </p:spPr>
        <p:txBody>
          <a:bodyPr wrap="none" rtlCol="0">
            <a:spAutoFit/>
          </a:bodyPr>
          <a:lstStyle/>
          <a:p>
            <a:r>
              <a:rPr lang="en-US"/>
              <a:t>State Database</a:t>
            </a:r>
          </a:p>
        </p:txBody>
      </p:sp>
      <p:sp>
        <p:nvSpPr>
          <p:cNvPr id="55" name="TextBox 54"/>
          <p:cNvSpPr txBox="1"/>
          <p:nvPr/>
        </p:nvSpPr>
        <p:spPr>
          <a:xfrm>
            <a:off x="3816965" y="1176412"/>
            <a:ext cx="1354986" cy="646331"/>
          </a:xfrm>
          <a:prstGeom prst="rect">
            <a:avLst/>
          </a:prstGeom>
          <a:noFill/>
        </p:spPr>
        <p:txBody>
          <a:bodyPr wrap="none" rtlCol="0">
            <a:spAutoFit/>
          </a:bodyPr>
          <a:lstStyle/>
          <a:p>
            <a:r>
              <a:rPr lang="en-US"/>
              <a:t>Blockchain</a:t>
            </a:r>
          </a:p>
          <a:p>
            <a:r>
              <a:rPr lang="en-US"/>
              <a:t>(File system)</a:t>
            </a:r>
          </a:p>
        </p:txBody>
      </p:sp>
      <p:cxnSp>
        <p:nvCxnSpPr>
          <p:cNvPr id="57" name="Straight Arrow Connector 56"/>
          <p:cNvCxnSpPr>
            <a:endCxn id="19" idx="1"/>
          </p:cNvCxnSpPr>
          <p:nvPr/>
        </p:nvCxnSpPr>
        <p:spPr>
          <a:xfrm flipV="1">
            <a:off x="4775288" y="3022371"/>
            <a:ext cx="1460703" cy="42914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6214515" y="3677651"/>
            <a:ext cx="2539350" cy="523220"/>
          </a:xfrm>
          <a:prstGeom prst="rect">
            <a:avLst/>
          </a:prstGeom>
          <a:noFill/>
        </p:spPr>
        <p:txBody>
          <a:bodyPr wrap="none" rtlCol="0">
            <a:spAutoFit/>
          </a:bodyPr>
          <a:lstStyle/>
          <a:p>
            <a:r>
              <a:rPr lang="en-US" sz="1400" i="1"/>
              <a:t>Latest written key/values for use</a:t>
            </a:r>
          </a:p>
          <a:p>
            <a:r>
              <a:rPr lang="en-US" sz="1400" i="1"/>
              <a:t>in transaction simulation</a:t>
            </a:r>
          </a:p>
        </p:txBody>
      </p:sp>
      <p:sp>
        <p:nvSpPr>
          <p:cNvPr id="68" name="TextBox 67"/>
          <p:cNvSpPr txBox="1"/>
          <p:nvPr/>
        </p:nvSpPr>
        <p:spPr>
          <a:xfrm>
            <a:off x="3609348" y="5980510"/>
            <a:ext cx="2088842" cy="307777"/>
          </a:xfrm>
          <a:prstGeom prst="rect">
            <a:avLst/>
          </a:prstGeom>
          <a:noFill/>
        </p:spPr>
        <p:txBody>
          <a:bodyPr wrap="none" rtlCol="0">
            <a:spAutoFit/>
          </a:bodyPr>
          <a:lstStyle/>
          <a:p>
            <a:r>
              <a:rPr lang="en-US" sz="1400" i="1"/>
              <a:t>Immutable source of truth</a:t>
            </a:r>
          </a:p>
        </p:txBody>
      </p:sp>
      <p:sp>
        <p:nvSpPr>
          <p:cNvPr id="31" name="TextBox 30"/>
          <p:cNvSpPr txBox="1"/>
          <p:nvPr/>
        </p:nvSpPr>
        <p:spPr>
          <a:xfrm>
            <a:off x="1663969" y="4077202"/>
            <a:ext cx="2205566" cy="861774"/>
          </a:xfrm>
          <a:prstGeom prst="rect">
            <a:avLst/>
          </a:prstGeom>
          <a:noFill/>
        </p:spPr>
        <p:txBody>
          <a:bodyPr wrap="square" rtlCol="0">
            <a:spAutoFit/>
          </a:bodyPr>
          <a:lstStyle/>
          <a:p>
            <a:r>
              <a:rPr lang="en-US" sz="1000"/>
              <a:t>Indexes point to block storage location</a:t>
            </a:r>
          </a:p>
          <a:p>
            <a:r>
              <a:rPr lang="en-US" sz="1000"/>
              <a:t>blockNum              </a:t>
            </a:r>
            <a:r>
              <a:rPr lang="en-US" sz="1000">
                <a:sym typeface="Wingdings"/>
              </a:rPr>
              <a:t> block file</a:t>
            </a:r>
            <a:r>
              <a:rPr lang="en-US" sz="1000"/>
              <a:t> + offset</a:t>
            </a:r>
          </a:p>
          <a:p>
            <a:r>
              <a:rPr lang="en-US" sz="1000"/>
              <a:t>blockHash              </a:t>
            </a:r>
            <a:r>
              <a:rPr lang="en-US" sz="1000">
                <a:sym typeface="Wingdings"/>
              </a:rPr>
              <a:t> block file</a:t>
            </a:r>
            <a:r>
              <a:rPr lang="en-US" sz="1000"/>
              <a:t> + offset</a:t>
            </a:r>
          </a:p>
          <a:p>
            <a:r>
              <a:rPr lang="en-US" sz="1000"/>
              <a:t>txId                         </a:t>
            </a:r>
            <a:r>
              <a:rPr lang="en-US" sz="1000">
                <a:sym typeface="Wingdings"/>
              </a:rPr>
              <a:t> block file</a:t>
            </a:r>
            <a:r>
              <a:rPr lang="en-US" sz="1000"/>
              <a:t> + offset</a:t>
            </a:r>
          </a:p>
          <a:p>
            <a:r>
              <a:rPr lang="en-US" sz="1000"/>
              <a:t>blockNum:txNum</a:t>
            </a:r>
            <a:r>
              <a:rPr lang="en-US" sz="1000">
                <a:sym typeface="Wingdings"/>
              </a:rPr>
              <a:t> block file</a:t>
            </a:r>
            <a:r>
              <a:rPr lang="en-US" sz="1000"/>
              <a:t> + offset</a:t>
            </a:r>
          </a:p>
        </p:txBody>
      </p:sp>
      <p:sp>
        <p:nvSpPr>
          <p:cNvPr id="32" name="TextBox 31"/>
          <p:cNvSpPr txBox="1"/>
          <p:nvPr/>
        </p:nvSpPr>
        <p:spPr>
          <a:xfrm>
            <a:off x="0" y="3446818"/>
            <a:ext cx="1913465" cy="461665"/>
          </a:xfrm>
          <a:prstGeom prst="rect">
            <a:avLst/>
          </a:prstGeom>
          <a:noFill/>
        </p:spPr>
        <p:txBody>
          <a:bodyPr wrap="square" rtlCol="0">
            <a:spAutoFit/>
          </a:bodyPr>
          <a:lstStyle/>
          <a:p>
            <a:r>
              <a:rPr lang="is-IS" sz="1200" i="1"/>
              <a:t>‘Index’ of the blockchain for fast block/tran lookups</a:t>
            </a:r>
            <a:endParaRPr lang="en-US" sz="1200" i="1"/>
          </a:p>
        </p:txBody>
      </p:sp>
      <p:sp>
        <p:nvSpPr>
          <p:cNvPr id="33" name="Can 32"/>
          <p:cNvSpPr/>
          <p:nvPr/>
        </p:nvSpPr>
        <p:spPr>
          <a:xfrm>
            <a:off x="1885521" y="3297454"/>
            <a:ext cx="1520221" cy="765238"/>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u="sng">
                <a:solidFill>
                  <a:schemeClr val="tx1"/>
                </a:solidFill>
              </a:rPr>
              <a:t>Block index</a:t>
            </a:r>
            <a:endParaRPr lang="en-US" sz="1200">
              <a:solidFill>
                <a:schemeClr val="tx1"/>
              </a:solidFill>
            </a:endParaRPr>
          </a:p>
          <a:p>
            <a:pPr algn="ctr"/>
            <a:r>
              <a:rPr lang="en-US" sz="1200" b="1">
                <a:solidFill>
                  <a:schemeClr val="tx1"/>
                </a:solidFill>
              </a:rPr>
              <a:t>LevelDB</a:t>
            </a:r>
          </a:p>
          <a:p>
            <a:pPr algn="ctr"/>
            <a:r>
              <a:rPr lang="en-US" sz="1200">
                <a:solidFill>
                  <a:schemeClr val="tx1"/>
                </a:solidFill>
              </a:rPr>
              <a:t>(embedded KV DB)</a:t>
            </a:r>
          </a:p>
        </p:txBody>
      </p:sp>
      <p:sp>
        <p:nvSpPr>
          <p:cNvPr id="56" name="TextBox 55"/>
          <p:cNvSpPr txBox="1"/>
          <p:nvPr/>
        </p:nvSpPr>
        <p:spPr>
          <a:xfrm>
            <a:off x="5975946" y="4439936"/>
            <a:ext cx="3859716" cy="1692771"/>
          </a:xfrm>
          <a:prstGeom prst="rect">
            <a:avLst/>
          </a:prstGeom>
          <a:noFill/>
        </p:spPr>
        <p:txBody>
          <a:bodyPr wrap="square" rtlCol="0">
            <a:spAutoFit/>
          </a:bodyPr>
          <a:lstStyle/>
          <a:p>
            <a:r>
              <a:rPr lang="is-IS" sz="1400" i="1"/>
              <a:t>‘</a:t>
            </a:r>
            <a:r>
              <a:rPr lang="is-IS" sz="1200" i="1"/>
              <a:t>Materialized view’ of the blockchain data, </a:t>
            </a:r>
          </a:p>
          <a:p>
            <a:r>
              <a:rPr lang="is-IS" sz="1200" i="1"/>
              <a:t> organized by key for efficient queries.</a:t>
            </a:r>
          </a:p>
          <a:p>
            <a:endParaRPr lang="is-IS" sz="200" i="1"/>
          </a:p>
          <a:p>
            <a:r>
              <a:rPr lang="is-IS" sz="1200" i="1"/>
              <a:t>Two options:</a:t>
            </a:r>
          </a:p>
          <a:p>
            <a:pPr marL="285750" indent="-285750">
              <a:buFont typeface="Arial" charset="0"/>
              <a:buChar char="•"/>
            </a:pPr>
            <a:r>
              <a:rPr lang="en-US" sz="1200" b="1"/>
              <a:t>LevelDB</a:t>
            </a:r>
            <a:r>
              <a:rPr lang="en-US" sz="1200"/>
              <a:t> (default embedded KV DB) supports keyed queries, composite key queries, key range queries</a:t>
            </a:r>
          </a:p>
          <a:p>
            <a:pPr marL="285750" indent="-285750">
              <a:buFont typeface="Arial" charset="0"/>
              <a:buChar char="•"/>
            </a:pPr>
            <a:endParaRPr lang="en-US" sz="200"/>
          </a:p>
          <a:p>
            <a:pPr marL="285750" indent="-285750">
              <a:buFont typeface="Arial" charset="0"/>
              <a:buChar char="•"/>
            </a:pPr>
            <a:endParaRPr lang="en-US" sz="200"/>
          </a:p>
          <a:p>
            <a:pPr marL="285750" indent="-285750">
              <a:buFont typeface="Arial" charset="0"/>
              <a:buChar char="•"/>
            </a:pPr>
            <a:r>
              <a:rPr lang="en-US" sz="1200"/>
              <a:t> </a:t>
            </a:r>
            <a:r>
              <a:rPr lang="en-US" sz="1200" b="1"/>
              <a:t>CouchDB</a:t>
            </a:r>
            <a:r>
              <a:rPr lang="en-US" sz="1200"/>
              <a:t> (external option) supports keyed queries, composite key queries, key range queries, plus full data rich queries</a:t>
            </a:r>
            <a:endParaRPr lang="en-US" sz="1200" i="1"/>
          </a:p>
        </p:txBody>
      </p:sp>
      <p:cxnSp>
        <p:nvCxnSpPr>
          <p:cNvPr id="59" name="Straight Arrow Connector 58"/>
          <p:cNvCxnSpPr>
            <a:endCxn id="33" idx="4"/>
          </p:cNvCxnSpPr>
          <p:nvPr/>
        </p:nvCxnSpPr>
        <p:spPr>
          <a:xfrm flipH="1">
            <a:off x="3405742" y="3432369"/>
            <a:ext cx="822966" cy="24770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9506237" y="5544747"/>
            <a:ext cx="820096" cy="276999"/>
          </a:xfrm>
          <a:prstGeom prst="rect">
            <a:avLst/>
          </a:prstGeom>
          <a:noFill/>
        </p:spPr>
        <p:txBody>
          <a:bodyPr wrap="none" rtlCol="0">
            <a:spAutoFit/>
          </a:bodyPr>
          <a:lstStyle/>
          <a:p>
            <a:r>
              <a:rPr lang="en-US" sz="1200" b="1" i="1">
                <a:solidFill>
                  <a:srgbClr val="C00000"/>
                </a:solidFill>
              </a:rPr>
              <a:t>Beta in v1</a:t>
            </a:r>
          </a:p>
        </p:txBody>
      </p:sp>
      <p:sp>
        <p:nvSpPr>
          <p:cNvPr id="7" name="Slide Number Placeholder 6"/>
          <p:cNvSpPr>
            <a:spLocks noGrp="1"/>
          </p:cNvSpPr>
          <p:nvPr>
            <p:ph type="sldNum" sz="quarter" idx="12"/>
          </p:nvPr>
        </p:nvSpPr>
        <p:spPr/>
        <p:txBody>
          <a:bodyPr/>
          <a:lstStyle/>
          <a:p>
            <a:fld id="{1B9F358A-272D-6E40-8773-84BD8EF30252}" type="slidenum">
              <a:rPr lang="uk-UA"/>
              <a:t>3</a:t>
            </a:fld>
            <a:endParaRPr lang="uk-UA"/>
          </a:p>
        </p:txBody>
      </p:sp>
      <p:sp>
        <p:nvSpPr>
          <p:cNvPr id="47" name="Can 46"/>
          <p:cNvSpPr/>
          <p:nvPr/>
        </p:nvSpPr>
        <p:spPr>
          <a:xfrm>
            <a:off x="1885521" y="2611649"/>
            <a:ext cx="1520221" cy="765238"/>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u="sng">
                <a:solidFill>
                  <a:schemeClr val="tx1"/>
                </a:solidFill>
              </a:rPr>
              <a:t>History index</a:t>
            </a:r>
            <a:endParaRPr lang="en-US" sz="1200">
              <a:solidFill>
                <a:schemeClr val="tx1"/>
              </a:solidFill>
            </a:endParaRPr>
          </a:p>
          <a:p>
            <a:pPr algn="ctr"/>
            <a:r>
              <a:rPr lang="en-US" sz="1200" b="1">
                <a:solidFill>
                  <a:schemeClr val="tx1"/>
                </a:solidFill>
              </a:rPr>
              <a:t>LevelDB</a:t>
            </a:r>
          </a:p>
          <a:p>
            <a:pPr algn="ctr"/>
            <a:r>
              <a:rPr lang="en-US" sz="1200">
                <a:solidFill>
                  <a:schemeClr val="tx1"/>
                </a:solidFill>
              </a:rPr>
              <a:t>(embedded KV DB)</a:t>
            </a:r>
          </a:p>
        </p:txBody>
      </p:sp>
      <p:sp>
        <p:nvSpPr>
          <p:cNvPr id="61" name="TextBox 60"/>
          <p:cNvSpPr txBox="1"/>
          <p:nvPr/>
        </p:nvSpPr>
        <p:spPr>
          <a:xfrm>
            <a:off x="260235" y="2785239"/>
            <a:ext cx="1790766" cy="461665"/>
          </a:xfrm>
          <a:prstGeom prst="rect">
            <a:avLst/>
          </a:prstGeom>
          <a:noFill/>
        </p:spPr>
        <p:txBody>
          <a:bodyPr wrap="square" rtlCol="0">
            <a:spAutoFit/>
          </a:bodyPr>
          <a:lstStyle/>
          <a:p>
            <a:r>
              <a:rPr lang="is-IS" sz="1200" i="1"/>
              <a:t>‘Index’ of the blockchain to track history of a key</a:t>
            </a:r>
            <a:endParaRPr lang="en-US" sz="1200" i="1"/>
          </a:p>
        </p:txBody>
      </p:sp>
      <p:cxnSp>
        <p:nvCxnSpPr>
          <p:cNvPr id="62" name="Straight Arrow Connector 61"/>
          <p:cNvCxnSpPr>
            <a:endCxn id="47" idx="4"/>
          </p:cNvCxnSpPr>
          <p:nvPr/>
        </p:nvCxnSpPr>
        <p:spPr>
          <a:xfrm flipH="1" flipV="1">
            <a:off x="3405742" y="2994268"/>
            <a:ext cx="822966" cy="39712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199973" y="2393257"/>
            <a:ext cx="1358767" cy="430887"/>
          </a:xfrm>
          <a:prstGeom prst="rect">
            <a:avLst/>
          </a:prstGeom>
          <a:noFill/>
        </p:spPr>
        <p:txBody>
          <a:bodyPr wrap="square" rtlCol="0">
            <a:spAutoFit/>
          </a:bodyPr>
          <a:lstStyle/>
          <a:p>
            <a:r>
              <a:rPr lang="en-US" sz="1100" b="1"/>
              <a:t>key</a:t>
            </a:r>
            <a:r>
              <a:rPr lang="en-US" sz="1100"/>
              <a:t>:marble1</a:t>
            </a:r>
          </a:p>
          <a:p>
            <a:r>
              <a:rPr lang="en-US" sz="1100" b="1"/>
              <a:t>value</a:t>
            </a:r>
            <a:r>
              <a:rPr lang="en-US" sz="1100"/>
              <a:t>:</a:t>
            </a:r>
          </a:p>
        </p:txBody>
      </p:sp>
    </p:spTree>
    <p:extLst>
      <p:ext uri="{BB962C8B-B14F-4D97-AF65-F5344CB8AC3E}">
        <p14:creationId xmlns:p14="http://schemas.microsoft.com/office/powerpoint/2010/main" val="674291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426"/>
            <a:ext cx="10515600" cy="977900"/>
          </a:xfrm>
        </p:spPr>
        <p:txBody>
          <a:bodyPr>
            <a:normAutofit/>
          </a:bodyPr>
          <a:lstStyle/>
          <a:p>
            <a:r>
              <a:rPr lang="en-US" sz="3600">
                <a:solidFill>
                  <a:schemeClr val="tx2"/>
                </a:solidFill>
              </a:rPr>
              <a:t>v1 Transaction lifecycle</a:t>
            </a:r>
          </a:p>
        </p:txBody>
      </p:sp>
      <p:sp>
        <p:nvSpPr>
          <p:cNvPr id="3" name="Content Placeholder 2"/>
          <p:cNvSpPr>
            <a:spLocks noGrp="1"/>
          </p:cNvSpPr>
          <p:nvPr>
            <p:ph idx="1"/>
          </p:nvPr>
        </p:nvSpPr>
        <p:spPr>
          <a:xfrm>
            <a:off x="279981" y="1076325"/>
            <a:ext cx="11830050" cy="5407026"/>
          </a:xfrm>
        </p:spPr>
        <p:txBody>
          <a:bodyPr>
            <a:noAutofit/>
          </a:bodyPr>
          <a:lstStyle/>
          <a:p>
            <a:pPr marL="0" indent="0">
              <a:buNone/>
            </a:pPr>
            <a:endParaRPr lang="en-US" sz="1800">
              <a:solidFill>
                <a:schemeClr val="tx2"/>
              </a:solidFill>
            </a:endParaRPr>
          </a:p>
          <a:p>
            <a:pPr marL="342900" indent="-342900">
              <a:buFont typeface="+mj-lt"/>
              <a:buAutoNum type="arabicPeriod"/>
            </a:pPr>
            <a:r>
              <a:rPr lang="en-US" sz="1800">
                <a:solidFill>
                  <a:schemeClr val="tx2"/>
                </a:solidFill>
              </a:rPr>
              <a:t>Client application creates tran proposal (chaincode function and arguments) and sends to endorsing peer(s).</a:t>
            </a:r>
          </a:p>
          <a:p>
            <a:pPr marL="342900" indent="-342900">
              <a:buFont typeface="+mj-lt"/>
              <a:buAutoNum type="arabicPeriod"/>
            </a:pPr>
            <a:r>
              <a:rPr lang="en-US" sz="1800">
                <a:solidFill>
                  <a:schemeClr val="tx2"/>
                </a:solidFill>
              </a:rPr>
              <a:t>Endorsing peer executes chaincode, generates ReadWriteSet based on keys that were read and written.</a:t>
            </a:r>
          </a:p>
          <a:p>
            <a:pPr marL="342900" indent="-342900">
              <a:buFont typeface="+mj-lt"/>
              <a:buAutoNum type="arabicPeriod"/>
            </a:pPr>
            <a:r>
              <a:rPr lang="en-US" sz="1800">
                <a:solidFill>
                  <a:schemeClr val="tx2"/>
                </a:solidFill>
              </a:rPr>
              <a:t>Endorsing peer(s) send back proposal response (including response payload and ReadWriteSet) to client application</a:t>
            </a:r>
          </a:p>
          <a:p>
            <a:pPr marL="342900" indent="-342900">
              <a:buFont typeface="+mj-lt"/>
              <a:buAutoNum type="arabicPeriod"/>
            </a:pPr>
            <a:r>
              <a:rPr lang="en-US" sz="1800">
                <a:solidFill>
                  <a:schemeClr val="tx2"/>
                </a:solidFill>
              </a:rPr>
              <a:t>Client application may or may not submit as a transaction to ordering service.  Transaction includes ReadWriteSet from proposal response</a:t>
            </a:r>
          </a:p>
          <a:p>
            <a:pPr marL="342900" indent="-342900">
              <a:buFont typeface="+mj-lt"/>
              <a:buAutoNum type="arabicPeriod"/>
            </a:pPr>
            <a:r>
              <a:rPr lang="en-US" sz="1800">
                <a:solidFill>
                  <a:schemeClr val="tx2"/>
                </a:solidFill>
              </a:rPr>
              <a:t>If client application submitted as transaction, ordering service packages the transaction into a block of ordered transactions.</a:t>
            </a:r>
          </a:p>
          <a:p>
            <a:pPr marL="342900" indent="-342900">
              <a:buFont typeface="+mj-lt"/>
              <a:buAutoNum type="arabicPeriod"/>
            </a:pPr>
            <a:r>
              <a:rPr lang="en-US" sz="1800">
                <a:solidFill>
                  <a:schemeClr val="tx2"/>
                </a:solidFill>
              </a:rPr>
              <a:t>Blocks are delivered to all peers (including the original endorsing peers).</a:t>
            </a:r>
          </a:p>
          <a:p>
            <a:pPr marL="342900" indent="-342900">
              <a:buFont typeface="+mj-lt"/>
              <a:buAutoNum type="arabicPeriod"/>
            </a:pPr>
            <a:r>
              <a:rPr lang="en-US" sz="1800">
                <a:solidFill>
                  <a:schemeClr val="tx2"/>
                </a:solidFill>
              </a:rPr>
              <a:t>Peers validate and commit block trans:  </a:t>
            </a:r>
          </a:p>
          <a:p>
            <a:pPr lvl="1"/>
            <a:r>
              <a:rPr lang="en-US" sz="1400">
                <a:solidFill>
                  <a:schemeClr val="tx2"/>
                </a:solidFill>
              </a:rPr>
              <a:t>runs validation logic (VSCC to check endorsement policy, and MVCC to check that ReadSet versions haven't changed in State DB since simulation time) </a:t>
            </a:r>
          </a:p>
          <a:p>
            <a:pPr lvl="1"/>
            <a:r>
              <a:rPr lang="en-US" sz="1400">
                <a:solidFill>
                  <a:schemeClr val="tx2"/>
                </a:solidFill>
              </a:rPr>
              <a:t>indicates in block which trans are valid and invalid</a:t>
            </a:r>
          </a:p>
          <a:p>
            <a:pPr lvl="1"/>
            <a:r>
              <a:rPr lang="en-US" sz="1400">
                <a:solidFill>
                  <a:schemeClr val="tx2"/>
                </a:solidFill>
              </a:rPr>
              <a:t>commits block to blockchain on file system, and commits valid transactions within block to state database ‘atomically’</a:t>
            </a:r>
          </a:p>
          <a:p>
            <a:pPr lvl="1"/>
            <a:r>
              <a:rPr lang="en-US" sz="1400">
                <a:solidFill>
                  <a:schemeClr val="tx2"/>
                </a:solidFill>
              </a:rPr>
              <a:t>fires events so that application client listening via SDK knows which transactions were valid/invalid</a:t>
            </a:r>
          </a:p>
        </p:txBody>
      </p:sp>
      <p:sp>
        <p:nvSpPr>
          <p:cNvPr id="5" name="Slide Number Placeholder 4"/>
          <p:cNvSpPr>
            <a:spLocks noGrp="1"/>
          </p:cNvSpPr>
          <p:nvPr>
            <p:ph type="sldNum" sz="quarter" idx="12"/>
          </p:nvPr>
        </p:nvSpPr>
        <p:spPr/>
        <p:txBody>
          <a:bodyPr/>
          <a:lstStyle/>
          <a:p>
            <a:fld id="{1B9F358A-272D-6E40-8773-84BD8EF30252}" type="slidenum">
              <a:rPr lang="uk-UA"/>
              <a:t>4</a:t>
            </a:fld>
            <a:endParaRPr lang="uk-UA"/>
          </a:p>
        </p:txBody>
      </p:sp>
      <p:sp>
        <p:nvSpPr>
          <p:cNvPr id="4" name="TextBox 3"/>
          <p:cNvSpPr txBox="1"/>
          <p:nvPr/>
        </p:nvSpPr>
        <p:spPr>
          <a:xfrm>
            <a:off x="-114300" y="52070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882754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2"/>
          <a:stretch>
            <a:fillRect/>
          </a:stretch>
        </p:blipFill>
        <p:spPr>
          <a:xfrm>
            <a:off x="7921943" y="4344422"/>
            <a:ext cx="2470101" cy="1676405"/>
          </a:xfrm>
          <a:prstGeom prst="rect">
            <a:avLst/>
          </a:prstGeom>
          <a:ln>
            <a:solidFill>
              <a:schemeClr val="accent1"/>
            </a:solidFill>
          </a:ln>
        </p:spPr>
      </p:pic>
      <p:pic>
        <p:nvPicPr>
          <p:cNvPr id="12" name="Picture 11"/>
          <p:cNvPicPr>
            <a:picLocks noChangeAspect="1"/>
          </p:cNvPicPr>
          <p:nvPr/>
        </p:nvPicPr>
        <p:blipFill>
          <a:blip r:embed="rId2"/>
          <a:stretch>
            <a:fillRect/>
          </a:stretch>
        </p:blipFill>
        <p:spPr>
          <a:xfrm>
            <a:off x="2146391" y="4243871"/>
            <a:ext cx="2470101" cy="1676405"/>
          </a:xfrm>
          <a:prstGeom prst="rect">
            <a:avLst/>
          </a:prstGeom>
          <a:ln>
            <a:solidFill>
              <a:schemeClr val="accent1"/>
            </a:solidFill>
          </a:ln>
        </p:spPr>
      </p:pic>
      <p:sp>
        <p:nvSpPr>
          <p:cNvPr id="2" name="Title 1"/>
          <p:cNvSpPr>
            <a:spLocks noGrp="1"/>
          </p:cNvSpPr>
          <p:nvPr>
            <p:ph type="title"/>
          </p:nvPr>
        </p:nvSpPr>
        <p:spPr>
          <a:xfrm>
            <a:off x="609600" y="267697"/>
            <a:ext cx="10972800" cy="952721"/>
          </a:xfrm>
        </p:spPr>
        <p:txBody>
          <a:bodyPr>
            <a:normAutofit/>
          </a:bodyPr>
          <a:lstStyle/>
          <a:p>
            <a:r>
              <a:rPr lang="en-US" sz="3600">
                <a:solidFill>
                  <a:schemeClr val="tx2"/>
                </a:solidFill>
              </a:rPr>
              <a:t>v1 Transaction Lifecycle</a:t>
            </a:r>
          </a:p>
        </p:txBody>
      </p:sp>
      <p:sp>
        <p:nvSpPr>
          <p:cNvPr id="7" name="Rectangle 6"/>
          <p:cNvSpPr/>
          <p:nvPr/>
        </p:nvSpPr>
        <p:spPr>
          <a:xfrm>
            <a:off x="1559168" y="3005528"/>
            <a:ext cx="3269405" cy="1018879"/>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a:solidFill>
                  <a:schemeClr val="tx1">
                    <a:lumMod val="75000"/>
                    <a:lumOff val="25000"/>
                  </a:schemeClr>
                </a:solidFill>
              </a:rPr>
              <a:t>Endorsing Peer (subset of peers)</a:t>
            </a:r>
          </a:p>
        </p:txBody>
      </p:sp>
      <p:sp>
        <p:nvSpPr>
          <p:cNvPr id="11" name="Rectangle 10"/>
          <p:cNvSpPr/>
          <p:nvPr/>
        </p:nvSpPr>
        <p:spPr>
          <a:xfrm>
            <a:off x="7525906" y="3005528"/>
            <a:ext cx="3015093" cy="1198172"/>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a:solidFill>
                  <a:schemeClr val="tx1">
                    <a:lumMod val="75000"/>
                    <a:lumOff val="25000"/>
                  </a:schemeClr>
                </a:solidFill>
              </a:rPr>
              <a:t>Committing Peer (all peers)</a:t>
            </a:r>
          </a:p>
        </p:txBody>
      </p:sp>
      <p:sp>
        <p:nvSpPr>
          <p:cNvPr id="13" name="Donut 12"/>
          <p:cNvSpPr/>
          <p:nvPr/>
        </p:nvSpPr>
        <p:spPr>
          <a:xfrm>
            <a:off x="5054610" y="2527295"/>
            <a:ext cx="1981200" cy="2095500"/>
          </a:xfrm>
          <a:prstGeom prst="donut">
            <a:avLst>
              <a:gd name="adj" fmla="val 320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75000"/>
                  <a:lumOff val="25000"/>
                </a:schemeClr>
              </a:solidFill>
            </a:endParaRPr>
          </a:p>
          <a:p>
            <a:pPr algn="ctr"/>
            <a:endParaRPr lang="en-US">
              <a:solidFill>
                <a:schemeClr val="tx1">
                  <a:lumMod val="75000"/>
                  <a:lumOff val="25000"/>
                </a:schemeClr>
              </a:solidFill>
            </a:endParaRPr>
          </a:p>
          <a:p>
            <a:pPr algn="ctr"/>
            <a:r>
              <a:rPr lang="en-US">
                <a:solidFill>
                  <a:schemeClr val="tx1">
                    <a:lumMod val="75000"/>
                    <a:lumOff val="25000"/>
                  </a:schemeClr>
                </a:solidFill>
              </a:rPr>
              <a:t>Ordering Service</a:t>
            </a:r>
          </a:p>
        </p:txBody>
      </p:sp>
      <p:sp>
        <p:nvSpPr>
          <p:cNvPr id="17" name="Document 16"/>
          <p:cNvSpPr/>
          <p:nvPr/>
        </p:nvSpPr>
        <p:spPr>
          <a:xfrm>
            <a:off x="4535621" y="2123870"/>
            <a:ext cx="940201" cy="695008"/>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b="1">
                <a:solidFill>
                  <a:schemeClr val="tx1">
                    <a:lumMod val="75000"/>
                    <a:lumOff val="25000"/>
                  </a:schemeClr>
                </a:solidFill>
              </a:rPr>
              <a:t>Transaction</a:t>
            </a:r>
          </a:p>
          <a:p>
            <a:r>
              <a:rPr lang="en-US" sz="1200">
                <a:solidFill>
                  <a:schemeClr val="tx1">
                    <a:lumMod val="75000"/>
                    <a:lumOff val="25000"/>
                  </a:schemeClr>
                </a:solidFill>
              </a:rPr>
              <a:t>Reads[]</a:t>
            </a:r>
          </a:p>
          <a:p>
            <a:r>
              <a:rPr lang="en-US" sz="1200">
                <a:solidFill>
                  <a:schemeClr val="tx1">
                    <a:lumMod val="75000"/>
                    <a:lumOff val="25000"/>
                  </a:schemeClr>
                </a:solidFill>
              </a:rPr>
              <a:t>Writes[]</a:t>
            </a:r>
          </a:p>
        </p:txBody>
      </p:sp>
      <p:sp>
        <p:nvSpPr>
          <p:cNvPr id="20" name="TextBox 19"/>
          <p:cNvSpPr txBox="1"/>
          <p:nvPr/>
        </p:nvSpPr>
        <p:spPr>
          <a:xfrm>
            <a:off x="2425699" y="3268294"/>
            <a:ext cx="2327023" cy="769441"/>
          </a:xfrm>
          <a:prstGeom prst="rect">
            <a:avLst/>
          </a:prstGeom>
          <a:noFill/>
        </p:spPr>
        <p:txBody>
          <a:bodyPr wrap="square" rtlCol="0">
            <a:spAutoFit/>
          </a:bodyPr>
          <a:lstStyle/>
          <a:p>
            <a:r>
              <a:rPr lang="en-US" sz="1100"/>
              <a:t>2) Execute chaincode to simulate proposal in peer</a:t>
            </a:r>
          </a:p>
          <a:p>
            <a:pPr marL="336550" indent="-171450">
              <a:buFont typeface="Arial" charset="0"/>
              <a:buChar char="•"/>
            </a:pPr>
            <a:r>
              <a:rPr lang="en-US" sz="1100"/>
              <a:t>Query State DB for reads</a:t>
            </a:r>
          </a:p>
          <a:p>
            <a:pPr marL="336550" indent="-171450">
              <a:buFont typeface="Arial" charset="0"/>
              <a:buChar char="•"/>
            </a:pPr>
            <a:r>
              <a:rPr lang="en-US" sz="1100"/>
              <a:t>Build RWSet</a:t>
            </a:r>
          </a:p>
        </p:txBody>
      </p:sp>
      <p:sp>
        <p:nvSpPr>
          <p:cNvPr id="21" name="TextBox 20"/>
          <p:cNvSpPr txBox="1"/>
          <p:nvPr/>
        </p:nvSpPr>
        <p:spPr>
          <a:xfrm rot="2441232">
            <a:off x="1818490" y="2401220"/>
            <a:ext cx="1265090" cy="261610"/>
          </a:xfrm>
          <a:prstGeom prst="rect">
            <a:avLst/>
          </a:prstGeom>
          <a:noFill/>
        </p:spPr>
        <p:txBody>
          <a:bodyPr wrap="none" rtlCol="0">
            <a:spAutoFit/>
          </a:bodyPr>
          <a:lstStyle/>
          <a:p>
            <a:r>
              <a:rPr lang="en-US" sz="1100"/>
              <a:t>1) Submit proposal</a:t>
            </a:r>
          </a:p>
        </p:txBody>
      </p:sp>
      <p:sp>
        <p:nvSpPr>
          <p:cNvPr id="22" name="Rectangle 21"/>
          <p:cNvSpPr/>
          <p:nvPr/>
        </p:nvSpPr>
        <p:spPr>
          <a:xfrm>
            <a:off x="611399" y="1462118"/>
            <a:ext cx="1376464" cy="6165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lumMod val="75000"/>
                    <a:lumOff val="25000"/>
                  </a:schemeClr>
                </a:solidFill>
              </a:rPr>
              <a:t>Application (SDK)</a:t>
            </a:r>
          </a:p>
        </p:txBody>
      </p:sp>
      <p:sp>
        <p:nvSpPr>
          <p:cNvPr id="23" name="TextBox 22"/>
          <p:cNvSpPr txBox="1"/>
          <p:nvPr/>
        </p:nvSpPr>
        <p:spPr>
          <a:xfrm rot="1170787">
            <a:off x="2874153" y="1756678"/>
            <a:ext cx="1498600" cy="430887"/>
          </a:xfrm>
          <a:prstGeom prst="rect">
            <a:avLst/>
          </a:prstGeom>
          <a:noFill/>
        </p:spPr>
        <p:txBody>
          <a:bodyPr wrap="square" rtlCol="0">
            <a:spAutoFit/>
          </a:bodyPr>
          <a:lstStyle/>
          <a:p>
            <a:r>
              <a:rPr lang="en-US" sz="1100"/>
              <a:t>4) Submit transaction (includes RWSet)</a:t>
            </a:r>
          </a:p>
        </p:txBody>
      </p:sp>
      <p:sp>
        <p:nvSpPr>
          <p:cNvPr id="25" name="Document 24"/>
          <p:cNvSpPr/>
          <p:nvPr/>
        </p:nvSpPr>
        <p:spPr>
          <a:xfrm>
            <a:off x="6833408" y="2025437"/>
            <a:ext cx="940201" cy="695008"/>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b="1">
                <a:solidFill>
                  <a:schemeClr val="tx1">
                    <a:lumMod val="75000"/>
                    <a:lumOff val="25000"/>
                  </a:schemeClr>
                </a:solidFill>
              </a:rPr>
              <a:t>Transaction</a:t>
            </a:r>
          </a:p>
          <a:p>
            <a:r>
              <a:rPr lang="en-US" sz="1200">
                <a:solidFill>
                  <a:schemeClr val="tx1">
                    <a:lumMod val="75000"/>
                    <a:lumOff val="25000"/>
                  </a:schemeClr>
                </a:solidFill>
              </a:rPr>
              <a:t>Reads[]</a:t>
            </a:r>
          </a:p>
          <a:p>
            <a:r>
              <a:rPr lang="en-US" sz="1200">
                <a:solidFill>
                  <a:schemeClr val="tx1">
                    <a:lumMod val="75000"/>
                    <a:lumOff val="25000"/>
                  </a:schemeClr>
                </a:solidFill>
              </a:rPr>
              <a:t>Writes[]</a:t>
            </a:r>
          </a:p>
        </p:txBody>
      </p:sp>
      <p:sp>
        <p:nvSpPr>
          <p:cNvPr id="26" name="Document 25"/>
          <p:cNvSpPr/>
          <p:nvPr/>
        </p:nvSpPr>
        <p:spPr>
          <a:xfrm>
            <a:off x="6799547" y="2078684"/>
            <a:ext cx="940201" cy="695008"/>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b="1">
                <a:solidFill>
                  <a:schemeClr val="tx1">
                    <a:lumMod val="75000"/>
                    <a:lumOff val="25000"/>
                  </a:schemeClr>
                </a:solidFill>
              </a:rPr>
              <a:t>Transaction</a:t>
            </a:r>
          </a:p>
          <a:p>
            <a:r>
              <a:rPr lang="en-US" sz="1200">
                <a:solidFill>
                  <a:schemeClr val="tx1">
                    <a:lumMod val="75000"/>
                    <a:lumOff val="25000"/>
                  </a:schemeClr>
                </a:solidFill>
              </a:rPr>
              <a:t>Reads[]</a:t>
            </a:r>
          </a:p>
          <a:p>
            <a:r>
              <a:rPr lang="en-US" sz="1200">
                <a:solidFill>
                  <a:schemeClr val="tx1">
                    <a:lumMod val="75000"/>
                    <a:lumOff val="25000"/>
                  </a:schemeClr>
                </a:solidFill>
              </a:rPr>
              <a:t>Writes[]</a:t>
            </a:r>
          </a:p>
        </p:txBody>
      </p:sp>
      <p:sp>
        <p:nvSpPr>
          <p:cNvPr id="27" name="Document 26"/>
          <p:cNvSpPr/>
          <p:nvPr/>
        </p:nvSpPr>
        <p:spPr>
          <a:xfrm>
            <a:off x="6736047" y="2129484"/>
            <a:ext cx="940201" cy="695008"/>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b="1">
                <a:solidFill>
                  <a:schemeClr val="tx1">
                    <a:lumMod val="75000"/>
                    <a:lumOff val="25000"/>
                  </a:schemeClr>
                </a:solidFill>
              </a:rPr>
              <a:t>Transaction</a:t>
            </a:r>
          </a:p>
          <a:p>
            <a:r>
              <a:rPr lang="en-US" sz="1200">
                <a:solidFill>
                  <a:schemeClr val="tx1">
                    <a:lumMod val="75000"/>
                    <a:lumOff val="25000"/>
                  </a:schemeClr>
                </a:solidFill>
              </a:rPr>
              <a:t>Reads[]</a:t>
            </a:r>
          </a:p>
          <a:p>
            <a:r>
              <a:rPr lang="en-US" sz="1200">
                <a:solidFill>
                  <a:schemeClr val="tx1">
                    <a:lumMod val="75000"/>
                    <a:lumOff val="25000"/>
                  </a:schemeClr>
                </a:solidFill>
              </a:rPr>
              <a:t>Writes[]</a:t>
            </a:r>
          </a:p>
        </p:txBody>
      </p:sp>
      <p:cxnSp>
        <p:nvCxnSpPr>
          <p:cNvPr id="29" name="Straight Arrow Connector 28"/>
          <p:cNvCxnSpPr>
            <a:endCxn id="7" idx="0"/>
          </p:cNvCxnSpPr>
          <p:nvPr/>
        </p:nvCxnSpPr>
        <p:spPr>
          <a:xfrm>
            <a:off x="1997744" y="2044660"/>
            <a:ext cx="1196127" cy="9608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1943579" y="1558606"/>
            <a:ext cx="2553942" cy="9127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455489" y="3268294"/>
            <a:ext cx="3403011" cy="938719"/>
          </a:xfrm>
          <a:prstGeom prst="rect">
            <a:avLst/>
          </a:prstGeom>
          <a:noFill/>
        </p:spPr>
        <p:txBody>
          <a:bodyPr wrap="square" rtlCol="0">
            <a:spAutoFit/>
          </a:bodyPr>
          <a:lstStyle/>
          <a:p>
            <a:r>
              <a:rPr lang="en-US" sz="1100"/>
              <a:t>7) Validate each transaction and commit block</a:t>
            </a:r>
          </a:p>
          <a:p>
            <a:pPr marL="336550" indent="-171450">
              <a:buFont typeface="Arial" charset="0"/>
              <a:buChar char="•"/>
            </a:pPr>
            <a:r>
              <a:rPr lang="en-US" sz="1100"/>
              <a:t>Validate endorsement policy (VSCC)</a:t>
            </a:r>
          </a:p>
          <a:p>
            <a:pPr marL="336550" indent="-171450">
              <a:buFont typeface="Arial" charset="0"/>
              <a:buChar char="•"/>
            </a:pPr>
            <a:r>
              <a:rPr lang="en-US" sz="1100"/>
              <a:t>Validate ReadSet versions in State DB (MVCC) </a:t>
            </a:r>
          </a:p>
          <a:p>
            <a:pPr marL="336550" indent="-171450">
              <a:buFont typeface="Arial" charset="0"/>
              <a:buChar char="•"/>
            </a:pPr>
            <a:r>
              <a:rPr lang="en-US" sz="1100"/>
              <a:t>Commit block to blockchain</a:t>
            </a:r>
          </a:p>
          <a:p>
            <a:pPr marL="336550" indent="-171450">
              <a:buFont typeface="Arial" charset="0"/>
              <a:buChar char="•"/>
            </a:pPr>
            <a:r>
              <a:rPr lang="en-US" sz="1100"/>
              <a:t>Commit valid trans to State DB</a:t>
            </a:r>
          </a:p>
        </p:txBody>
      </p:sp>
      <p:cxnSp>
        <p:nvCxnSpPr>
          <p:cNvPr id="33" name="Straight Arrow Connector 32"/>
          <p:cNvCxnSpPr>
            <a:stCxn id="27" idx="3"/>
            <a:endCxn id="11" idx="0"/>
          </p:cNvCxnSpPr>
          <p:nvPr/>
        </p:nvCxnSpPr>
        <p:spPr>
          <a:xfrm>
            <a:off x="7676248" y="2476988"/>
            <a:ext cx="1357205" cy="5285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5470728" y="2773692"/>
            <a:ext cx="1339046" cy="769441"/>
          </a:xfrm>
          <a:prstGeom prst="rect">
            <a:avLst/>
          </a:prstGeom>
          <a:noFill/>
        </p:spPr>
        <p:txBody>
          <a:bodyPr wrap="square" rtlCol="0">
            <a:spAutoFit/>
          </a:bodyPr>
          <a:lstStyle/>
          <a:p>
            <a:r>
              <a:rPr lang="en-US" sz="1100"/>
              <a:t>5) Ordering service creates batch (block) of transactions </a:t>
            </a:r>
          </a:p>
        </p:txBody>
      </p:sp>
      <p:cxnSp>
        <p:nvCxnSpPr>
          <p:cNvPr id="40" name="Straight Connector 39"/>
          <p:cNvCxnSpPr/>
          <p:nvPr/>
        </p:nvCxnSpPr>
        <p:spPr>
          <a:xfrm flipH="1">
            <a:off x="3177678" y="4012885"/>
            <a:ext cx="29271" cy="381630"/>
          </a:xfrm>
          <a:prstGeom prst="line">
            <a:avLst/>
          </a:prstGeom>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12"/>
          </p:nvPr>
        </p:nvSpPr>
        <p:spPr/>
        <p:txBody>
          <a:bodyPr/>
          <a:lstStyle/>
          <a:p>
            <a:fld id="{1B9F358A-272D-6E40-8773-84BD8EF30252}" type="slidenum">
              <a:rPr lang="uk-UA"/>
              <a:t>5</a:t>
            </a:fld>
            <a:endParaRPr lang="uk-UA"/>
          </a:p>
        </p:txBody>
      </p:sp>
      <p:cxnSp>
        <p:nvCxnSpPr>
          <p:cNvPr id="30" name="Straight Arrow Connector 29"/>
          <p:cNvCxnSpPr/>
          <p:nvPr/>
        </p:nvCxnSpPr>
        <p:spPr>
          <a:xfrm flipH="1" flipV="1">
            <a:off x="2057931" y="1924915"/>
            <a:ext cx="1354840" cy="10806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rot="2294605">
            <a:off x="2261956" y="2375625"/>
            <a:ext cx="1874442" cy="430887"/>
          </a:xfrm>
          <a:prstGeom prst="rect">
            <a:avLst/>
          </a:prstGeom>
          <a:noFill/>
        </p:spPr>
        <p:txBody>
          <a:bodyPr wrap="square" rtlCol="0">
            <a:spAutoFit/>
          </a:bodyPr>
          <a:lstStyle/>
          <a:p>
            <a:r>
              <a:rPr lang="en-US" sz="1100"/>
              <a:t>3) Send proposal response back (includes RWSet)</a:t>
            </a:r>
          </a:p>
        </p:txBody>
      </p:sp>
      <p:cxnSp>
        <p:nvCxnSpPr>
          <p:cNvPr id="51" name="Straight Connector 50"/>
          <p:cNvCxnSpPr>
            <a:stCxn id="32" idx="2"/>
          </p:cNvCxnSpPr>
          <p:nvPr/>
        </p:nvCxnSpPr>
        <p:spPr>
          <a:xfrm flipH="1">
            <a:off x="8883471" y="4207013"/>
            <a:ext cx="273524" cy="228523"/>
          </a:xfrm>
          <a:prstGeom prst="line">
            <a:avLst/>
          </a:prstGeom>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rot="1372916">
            <a:off x="7904560" y="2282743"/>
            <a:ext cx="1609965" cy="600164"/>
          </a:xfrm>
          <a:prstGeom prst="rect">
            <a:avLst/>
          </a:prstGeom>
          <a:noFill/>
        </p:spPr>
        <p:txBody>
          <a:bodyPr wrap="square" rtlCol="0">
            <a:spAutoFit/>
          </a:bodyPr>
          <a:lstStyle/>
          <a:p>
            <a:r>
              <a:rPr lang="en-US" sz="1100"/>
              <a:t>6) Receive batch (block) of transactions from Ordering Service</a:t>
            </a:r>
          </a:p>
        </p:txBody>
      </p:sp>
    </p:spTree>
    <p:extLst>
      <p:ext uri="{BB962C8B-B14F-4D97-AF65-F5344CB8AC3E}">
        <p14:creationId xmlns:p14="http://schemas.microsoft.com/office/powerpoint/2010/main" val="1840743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p:cNvSpPr/>
          <p:nvPr/>
        </p:nvSpPr>
        <p:spPr>
          <a:xfrm>
            <a:off x="7313765" y="1633943"/>
            <a:ext cx="4039123" cy="700427"/>
          </a:xfrm>
          <a:prstGeom prst="rect">
            <a:avLst/>
          </a:prstGeom>
          <a:solidFill>
            <a:schemeClr val="accent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521679" y="259618"/>
            <a:ext cx="10515600" cy="483683"/>
          </a:xfrm>
        </p:spPr>
        <p:txBody>
          <a:bodyPr>
            <a:noAutofit/>
          </a:bodyPr>
          <a:lstStyle/>
          <a:p>
            <a:r>
              <a:rPr lang="en-US" sz="3600">
                <a:solidFill>
                  <a:schemeClr val="tx2"/>
                </a:solidFill>
              </a:rPr>
              <a:t>Scenario: Channels for bilateral trades</a:t>
            </a:r>
          </a:p>
        </p:txBody>
      </p:sp>
      <p:sp>
        <p:nvSpPr>
          <p:cNvPr id="6" name="Rectangle 5"/>
          <p:cNvSpPr/>
          <p:nvPr/>
        </p:nvSpPr>
        <p:spPr>
          <a:xfrm>
            <a:off x="3084033" y="5074119"/>
            <a:ext cx="363724" cy="3369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3084034" y="4585787"/>
            <a:ext cx="363724" cy="33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p:cNvSpPr/>
          <p:nvPr/>
        </p:nvSpPr>
        <p:spPr>
          <a:xfrm>
            <a:off x="3084034" y="4078656"/>
            <a:ext cx="363724" cy="3369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10" name="Straight Connector 9"/>
          <p:cNvCxnSpPr>
            <a:stCxn id="8" idx="2"/>
            <a:endCxn id="7" idx="0"/>
          </p:cNvCxnSpPr>
          <p:nvPr/>
        </p:nvCxnSpPr>
        <p:spPr>
          <a:xfrm>
            <a:off x="3265896" y="4415584"/>
            <a:ext cx="0" cy="17020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7" idx="2"/>
            <a:endCxn id="6" idx="0"/>
          </p:cNvCxnSpPr>
          <p:nvPr/>
        </p:nvCxnSpPr>
        <p:spPr>
          <a:xfrm flipH="1">
            <a:off x="3265896" y="4922715"/>
            <a:ext cx="1" cy="15140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2697484" y="3718772"/>
            <a:ext cx="1740848" cy="2572352"/>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Rectangle 40"/>
          <p:cNvSpPr/>
          <p:nvPr/>
        </p:nvSpPr>
        <p:spPr>
          <a:xfrm>
            <a:off x="3742758" y="5074119"/>
            <a:ext cx="363724" cy="3369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p:cNvSpPr/>
          <p:nvPr/>
        </p:nvSpPr>
        <p:spPr>
          <a:xfrm>
            <a:off x="3742759" y="4585787"/>
            <a:ext cx="363724" cy="33692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3" name="Rectangle 42"/>
          <p:cNvSpPr/>
          <p:nvPr/>
        </p:nvSpPr>
        <p:spPr>
          <a:xfrm>
            <a:off x="3742759" y="4078656"/>
            <a:ext cx="363724" cy="3369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44" name="Straight Connector 43"/>
          <p:cNvCxnSpPr/>
          <p:nvPr/>
        </p:nvCxnSpPr>
        <p:spPr>
          <a:xfrm>
            <a:off x="3924621" y="4415584"/>
            <a:ext cx="0" cy="17020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a:endCxn id="45" idx="0"/>
          </p:cNvCxnSpPr>
          <p:nvPr/>
        </p:nvCxnSpPr>
        <p:spPr>
          <a:xfrm flipH="1">
            <a:off x="3924621" y="4922715"/>
            <a:ext cx="1" cy="15140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3742757" y="5581249"/>
            <a:ext cx="363724" cy="3369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47" name="Straight Connector 46"/>
          <p:cNvCxnSpPr>
            <a:stCxn id="41" idx="2"/>
            <a:endCxn id="46" idx="0"/>
          </p:cNvCxnSpPr>
          <p:nvPr/>
        </p:nvCxnSpPr>
        <p:spPr>
          <a:xfrm flipH="1">
            <a:off x="3924620" y="5411048"/>
            <a:ext cx="1" cy="170201"/>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5859609" y="4585787"/>
            <a:ext cx="363724" cy="3369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1" name="Rectangle 50"/>
          <p:cNvSpPr/>
          <p:nvPr/>
        </p:nvSpPr>
        <p:spPr>
          <a:xfrm>
            <a:off x="5859609" y="4078656"/>
            <a:ext cx="363724" cy="33692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52" name="Straight Connector 51"/>
          <p:cNvCxnSpPr/>
          <p:nvPr/>
        </p:nvCxnSpPr>
        <p:spPr>
          <a:xfrm>
            <a:off x="6041471" y="4415584"/>
            <a:ext cx="0" cy="17020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53" name="Rectangle 52"/>
          <p:cNvSpPr/>
          <p:nvPr/>
        </p:nvSpPr>
        <p:spPr>
          <a:xfrm>
            <a:off x="5314022" y="5074119"/>
            <a:ext cx="363724" cy="3369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Rectangle 53"/>
          <p:cNvSpPr/>
          <p:nvPr/>
        </p:nvSpPr>
        <p:spPr>
          <a:xfrm>
            <a:off x="5314023" y="4585787"/>
            <a:ext cx="363724" cy="33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5" name="Rectangle 54"/>
          <p:cNvSpPr/>
          <p:nvPr/>
        </p:nvSpPr>
        <p:spPr>
          <a:xfrm>
            <a:off x="5314023" y="4078656"/>
            <a:ext cx="363724" cy="3369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56" name="Straight Connector 55"/>
          <p:cNvCxnSpPr/>
          <p:nvPr/>
        </p:nvCxnSpPr>
        <p:spPr>
          <a:xfrm>
            <a:off x="5495885" y="4415584"/>
            <a:ext cx="0" cy="17020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a:endCxn id="57" idx="0"/>
          </p:cNvCxnSpPr>
          <p:nvPr/>
        </p:nvCxnSpPr>
        <p:spPr>
          <a:xfrm flipH="1">
            <a:off x="5495885" y="4922715"/>
            <a:ext cx="1" cy="15140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8584541" y="1826216"/>
            <a:ext cx="1526916" cy="338554"/>
          </a:xfrm>
          <a:prstGeom prst="rect">
            <a:avLst/>
          </a:prstGeom>
          <a:noFill/>
        </p:spPr>
        <p:txBody>
          <a:bodyPr wrap="square" rtlCol="0">
            <a:spAutoFit/>
          </a:bodyPr>
          <a:lstStyle/>
          <a:p>
            <a:r>
              <a:rPr lang="en-US" sz="1600">
                <a:solidFill>
                  <a:schemeClr val="bg1"/>
                </a:solidFill>
              </a:rPr>
              <a:t>Orderer(s)</a:t>
            </a:r>
          </a:p>
        </p:txBody>
      </p:sp>
      <p:sp>
        <p:nvSpPr>
          <p:cNvPr id="59" name="TextBox 58"/>
          <p:cNvSpPr txBox="1"/>
          <p:nvPr/>
        </p:nvSpPr>
        <p:spPr>
          <a:xfrm>
            <a:off x="4921985" y="3268639"/>
            <a:ext cx="1625889" cy="338554"/>
          </a:xfrm>
          <a:prstGeom prst="rect">
            <a:avLst/>
          </a:prstGeom>
          <a:noFill/>
        </p:spPr>
        <p:txBody>
          <a:bodyPr wrap="square" rtlCol="0">
            <a:spAutoFit/>
          </a:bodyPr>
          <a:lstStyle/>
          <a:p>
            <a:r>
              <a:rPr lang="en-US" sz="1600"/>
              <a:t>Bank B Peer(s)</a:t>
            </a:r>
          </a:p>
        </p:txBody>
      </p:sp>
      <p:sp>
        <p:nvSpPr>
          <p:cNvPr id="60" name="TextBox 59"/>
          <p:cNvSpPr txBox="1"/>
          <p:nvPr/>
        </p:nvSpPr>
        <p:spPr>
          <a:xfrm>
            <a:off x="7020282" y="3269373"/>
            <a:ext cx="1668497" cy="338554"/>
          </a:xfrm>
          <a:prstGeom prst="rect">
            <a:avLst/>
          </a:prstGeom>
          <a:noFill/>
        </p:spPr>
        <p:txBody>
          <a:bodyPr wrap="square" rtlCol="0">
            <a:spAutoFit/>
          </a:bodyPr>
          <a:lstStyle/>
          <a:p>
            <a:r>
              <a:rPr lang="en-US" sz="1600"/>
              <a:t>Bank C Peer(s)</a:t>
            </a:r>
          </a:p>
        </p:txBody>
      </p:sp>
      <p:sp>
        <p:nvSpPr>
          <p:cNvPr id="61" name="TextBox 60"/>
          <p:cNvSpPr txBox="1"/>
          <p:nvPr/>
        </p:nvSpPr>
        <p:spPr>
          <a:xfrm>
            <a:off x="2966686" y="5379209"/>
            <a:ext cx="476605" cy="338554"/>
          </a:xfrm>
          <a:prstGeom prst="rect">
            <a:avLst/>
          </a:prstGeom>
          <a:noFill/>
        </p:spPr>
        <p:txBody>
          <a:bodyPr wrap="none" rtlCol="0">
            <a:spAutoFit/>
          </a:bodyPr>
          <a:lstStyle/>
          <a:p>
            <a:r>
              <a:rPr lang="en-US" sz="1600">
                <a:solidFill>
                  <a:schemeClr val="accent1"/>
                </a:solidFill>
              </a:rPr>
              <a:t>A-B</a:t>
            </a:r>
          </a:p>
        </p:txBody>
      </p:sp>
      <p:sp>
        <p:nvSpPr>
          <p:cNvPr id="62" name="TextBox 61"/>
          <p:cNvSpPr txBox="1"/>
          <p:nvPr/>
        </p:nvSpPr>
        <p:spPr>
          <a:xfrm>
            <a:off x="5178821" y="5379209"/>
            <a:ext cx="476605" cy="338554"/>
          </a:xfrm>
          <a:prstGeom prst="rect">
            <a:avLst/>
          </a:prstGeom>
          <a:noFill/>
        </p:spPr>
        <p:txBody>
          <a:bodyPr wrap="none" rtlCol="0">
            <a:spAutoFit/>
          </a:bodyPr>
          <a:lstStyle/>
          <a:p>
            <a:r>
              <a:rPr lang="en-US" sz="1600">
                <a:solidFill>
                  <a:schemeClr val="accent1"/>
                </a:solidFill>
              </a:rPr>
              <a:t>A-B</a:t>
            </a:r>
          </a:p>
        </p:txBody>
      </p:sp>
      <p:sp>
        <p:nvSpPr>
          <p:cNvPr id="63" name="TextBox 62"/>
          <p:cNvSpPr txBox="1"/>
          <p:nvPr/>
        </p:nvSpPr>
        <p:spPr>
          <a:xfrm>
            <a:off x="3672069" y="5896637"/>
            <a:ext cx="473399" cy="338554"/>
          </a:xfrm>
          <a:prstGeom prst="rect">
            <a:avLst/>
          </a:prstGeom>
          <a:noFill/>
        </p:spPr>
        <p:txBody>
          <a:bodyPr wrap="none" rtlCol="0">
            <a:spAutoFit/>
          </a:bodyPr>
          <a:lstStyle/>
          <a:p>
            <a:r>
              <a:rPr lang="en-US" sz="1600">
                <a:solidFill>
                  <a:srgbClr val="FF0000"/>
                </a:solidFill>
              </a:rPr>
              <a:t>A-C</a:t>
            </a:r>
          </a:p>
        </p:txBody>
      </p:sp>
      <p:sp>
        <p:nvSpPr>
          <p:cNvPr id="64" name="TextBox 63"/>
          <p:cNvSpPr txBox="1"/>
          <p:nvPr/>
        </p:nvSpPr>
        <p:spPr>
          <a:xfrm>
            <a:off x="5739133" y="4922715"/>
            <a:ext cx="468398" cy="338554"/>
          </a:xfrm>
          <a:prstGeom prst="rect">
            <a:avLst/>
          </a:prstGeom>
          <a:noFill/>
        </p:spPr>
        <p:txBody>
          <a:bodyPr wrap="none" rtlCol="0">
            <a:spAutoFit/>
          </a:bodyPr>
          <a:lstStyle/>
          <a:p>
            <a:r>
              <a:rPr lang="en-US" sz="1600">
                <a:solidFill>
                  <a:srgbClr val="00B050"/>
                </a:solidFill>
              </a:rPr>
              <a:t>B-C</a:t>
            </a:r>
          </a:p>
        </p:txBody>
      </p:sp>
      <p:sp>
        <p:nvSpPr>
          <p:cNvPr id="65" name="Rectangle 64"/>
          <p:cNvSpPr/>
          <p:nvPr/>
        </p:nvSpPr>
        <p:spPr>
          <a:xfrm>
            <a:off x="4827013" y="3718772"/>
            <a:ext cx="1740848" cy="2572352"/>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a:xfrm>
            <a:off x="6919668" y="3718772"/>
            <a:ext cx="1740848" cy="2572352"/>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7" name="Rectangle 66"/>
          <p:cNvSpPr/>
          <p:nvPr/>
        </p:nvSpPr>
        <p:spPr>
          <a:xfrm>
            <a:off x="7227297" y="5034567"/>
            <a:ext cx="363724" cy="3369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8" name="Rectangle 67"/>
          <p:cNvSpPr/>
          <p:nvPr/>
        </p:nvSpPr>
        <p:spPr>
          <a:xfrm>
            <a:off x="7227298" y="4546235"/>
            <a:ext cx="363724" cy="33692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9" name="Rectangle 68"/>
          <p:cNvSpPr/>
          <p:nvPr/>
        </p:nvSpPr>
        <p:spPr>
          <a:xfrm>
            <a:off x="7227298" y="4039104"/>
            <a:ext cx="363724" cy="3369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70" name="Straight Connector 69"/>
          <p:cNvCxnSpPr/>
          <p:nvPr/>
        </p:nvCxnSpPr>
        <p:spPr>
          <a:xfrm>
            <a:off x="7409160" y="4376032"/>
            <a:ext cx="0" cy="17020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flipH="1">
            <a:off x="7409160" y="4883163"/>
            <a:ext cx="1" cy="15140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2" name="Rectangle 71"/>
          <p:cNvSpPr/>
          <p:nvPr/>
        </p:nvSpPr>
        <p:spPr>
          <a:xfrm>
            <a:off x="7227295" y="5541697"/>
            <a:ext cx="363724" cy="3369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73" name="Straight Connector 72"/>
          <p:cNvCxnSpPr/>
          <p:nvPr/>
        </p:nvCxnSpPr>
        <p:spPr>
          <a:xfrm flipH="1">
            <a:off x="7409158" y="5371496"/>
            <a:ext cx="1" cy="170201"/>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7109715" y="5845362"/>
            <a:ext cx="473399" cy="338554"/>
          </a:xfrm>
          <a:prstGeom prst="rect">
            <a:avLst/>
          </a:prstGeom>
          <a:noFill/>
        </p:spPr>
        <p:txBody>
          <a:bodyPr wrap="none" rtlCol="0">
            <a:spAutoFit/>
          </a:bodyPr>
          <a:lstStyle/>
          <a:p>
            <a:r>
              <a:rPr lang="en-US" sz="1600">
                <a:solidFill>
                  <a:srgbClr val="FF0000"/>
                </a:solidFill>
              </a:rPr>
              <a:t>A-C</a:t>
            </a:r>
          </a:p>
        </p:txBody>
      </p:sp>
      <p:sp>
        <p:nvSpPr>
          <p:cNvPr id="75" name="Rectangle 74"/>
          <p:cNvSpPr/>
          <p:nvPr/>
        </p:nvSpPr>
        <p:spPr>
          <a:xfrm>
            <a:off x="7917257" y="4538736"/>
            <a:ext cx="363724" cy="3369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6" name="Rectangle 75"/>
          <p:cNvSpPr/>
          <p:nvPr/>
        </p:nvSpPr>
        <p:spPr>
          <a:xfrm>
            <a:off x="7917257" y="4031605"/>
            <a:ext cx="363724" cy="33692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77" name="Straight Connector 76"/>
          <p:cNvCxnSpPr/>
          <p:nvPr/>
        </p:nvCxnSpPr>
        <p:spPr>
          <a:xfrm>
            <a:off x="8099119" y="4368534"/>
            <a:ext cx="0" cy="17020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7796781" y="4875665"/>
            <a:ext cx="468398" cy="338554"/>
          </a:xfrm>
          <a:prstGeom prst="rect">
            <a:avLst/>
          </a:prstGeom>
          <a:noFill/>
        </p:spPr>
        <p:txBody>
          <a:bodyPr wrap="none" rtlCol="0">
            <a:spAutoFit/>
          </a:bodyPr>
          <a:lstStyle/>
          <a:p>
            <a:r>
              <a:rPr lang="en-US" sz="1600">
                <a:solidFill>
                  <a:srgbClr val="00B050"/>
                </a:solidFill>
              </a:rPr>
              <a:t>B-C</a:t>
            </a:r>
          </a:p>
        </p:txBody>
      </p:sp>
      <p:sp>
        <p:nvSpPr>
          <p:cNvPr id="79" name="Rectangle 78"/>
          <p:cNvSpPr/>
          <p:nvPr/>
        </p:nvSpPr>
        <p:spPr>
          <a:xfrm>
            <a:off x="9350473" y="3718657"/>
            <a:ext cx="2025449" cy="2570759"/>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0" name="TextBox 79"/>
          <p:cNvSpPr txBox="1"/>
          <p:nvPr/>
        </p:nvSpPr>
        <p:spPr>
          <a:xfrm>
            <a:off x="9377049" y="3096984"/>
            <a:ext cx="1895025" cy="584775"/>
          </a:xfrm>
          <a:prstGeom prst="rect">
            <a:avLst/>
          </a:prstGeom>
          <a:noFill/>
        </p:spPr>
        <p:txBody>
          <a:bodyPr wrap="square" rtlCol="0">
            <a:spAutoFit/>
          </a:bodyPr>
          <a:lstStyle/>
          <a:p>
            <a:pPr algn="ctr"/>
            <a:r>
              <a:rPr lang="en-US" sz="1600"/>
              <a:t>Clearinghouse/</a:t>
            </a:r>
          </a:p>
          <a:p>
            <a:pPr algn="ctr"/>
            <a:r>
              <a:rPr lang="en-US" sz="1600"/>
              <a:t>Auditor Peer(s)</a:t>
            </a:r>
          </a:p>
        </p:txBody>
      </p:sp>
      <p:sp>
        <p:nvSpPr>
          <p:cNvPr id="81" name="Rectangle 80"/>
          <p:cNvSpPr/>
          <p:nvPr/>
        </p:nvSpPr>
        <p:spPr>
          <a:xfrm>
            <a:off x="9521407" y="5028696"/>
            <a:ext cx="363724" cy="3369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2" name="Rectangle 81"/>
          <p:cNvSpPr/>
          <p:nvPr/>
        </p:nvSpPr>
        <p:spPr>
          <a:xfrm>
            <a:off x="9521409" y="4540364"/>
            <a:ext cx="363724" cy="33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3" name="Rectangle 82"/>
          <p:cNvSpPr/>
          <p:nvPr/>
        </p:nvSpPr>
        <p:spPr>
          <a:xfrm>
            <a:off x="9521409" y="4033233"/>
            <a:ext cx="363724" cy="3369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84" name="Straight Connector 83"/>
          <p:cNvCxnSpPr>
            <a:stCxn id="87" idx="2"/>
            <a:endCxn id="86" idx="0"/>
          </p:cNvCxnSpPr>
          <p:nvPr/>
        </p:nvCxnSpPr>
        <p:spPr>
          <a:xfrm>
            <a:off x="9703271" y="4370161"/>
            <a:ext cx="0" cy="17020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a:stCxn id="86" idx="2"/>
            <a:endCxn id="85" idx="0"/>
          </p:cNvCxnSpPr>
          <p:nvPr/>
        </p:nvCxnSpPr>
        <p:spPr>
          <a:xfrm flipH="1">
            <a:off x="9703270" y="4877292"/>
            <a:ext cx="1" cy="15140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6" name="Rectangle 85"/>
          <p:cNvSpPr/>
          <p:nvPr/>
        </p:nvSpPr>
        <p:spPr>
          <a:xfrm>
            <a:off x="10180133" y="5028696"/>
            <a:ext cx="363724" cy="3369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7" name="Rectangle 86"/>
          <p:cNvSpPr/>
          <p:nvPr/>
        </p:nvSpPr>
        <p:spPr>
          <a:xfrm>
            <a:off x="10180134" y="4540364"/>
            <a:ext cx="363724" cy="33692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8" name="Rectangle 87"/>
          <p:cNvSpPr/>
          <p:nvPr/>
        </p:nvSpPr>
        <p:spPr>
          <a:xfrm>
            <a:off x="10180134" y="4033233"/>
            <a:ext cx="363724" cy="3369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89" name="Straight Connector 88"/>
          <p:cNvCxnSpPr/>
          <p:nvPr/>
        </p:nvCxnSpPr>
        <p:spPr>
          <a:xfrm>
            <a:off x="10361996" y="4370161"/>
            <a:ext cx="0" cy="17020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flipH="1">
            <a:off x="10361996" y="4877292"/>
            <a:ext cx="1" cy="15140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1" name="Rectangle 90"/>
          <p:cNvSpPr/>
          <p:nvPr/>
        </p:nvSpPr>
        <p:spPr>
          <a:xfrm>
            <a:off x="10180131" y="5535826"/>
            <a:ext cx="363724" cy="3369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92" name="Straight Connector 91"/>
          <p:cNvCxnSpPr/>
          <p:nvPr/>
        </p:nvCxnSpPr>
        <p:spPr>
          <a:xfrm flipH="1">
            <a:off x="10361994" y="5365625"/>
            <a:ext cx="1" cy="170201"/>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9404061" y="5333786"/>
            <a:ext cx="476605" cy="338554"/>
          </a:xfrm>
          <a:prstGeom prst="rect">
            <a:avLst/>
          </a:prstGeom>
          <a:noFill/>
        </p:spPr>
        <p:txBody>
          <a:bodyPr wrap="none" rtlCol="0">
            <a:spAutoFit/>
          </a:bodyPr>
          <a:lstStyle/>
          <a:p>
            <a:r>
              <a:rPr lang="en-US" sz="1600">
                <a:solidFill>
                  <a:schemeClr val="accent1"/>
                </a:solidFill>
              </a:rPr>
              <a:t>A-B</a:t>
            </a:r>
          </a:p>
        </p:txBody>
      </p:sp>
      <p:sp>
        <p:nvSpPr>
          <p:cNvPr id="94" name="TextBox 93"/>
          <p:cNvSpPr txBox="1"/>
          <p:nvPr/>
        </p:nvSpPr>
        <p:spPr>
          <a:xfrm>
            <a:off x="10062551" y="5839491"/>
            <a:ext cx="473399" cy="338554"/>
          </a:xfrm>
          <a:prstGeom prst="rect">
            <a:avLst/>
          </a:prstGeom>
          <a:noFill/>
        </p:spPr>
        <p:txBody>
          <a:bodyPr wrap="none" rtlCol="0">
            <a:spAutoFit/>
          </a:bodyPr>
          <a:lstStyle/>
          <a:p>
            <a:r>
              <a:rPr lang="en-US" sz="1600">
                <a:solidFill>
                  <a:srgbClr val="FF0000"/>
                </a:solidFill>
              </a:rPr>
              <a:t>A-C</a:t>
            </a:r>
          </a:p>
        </p:txBody>
      </p:sp>
      <p:sp>
        <p:nvSpPr>
          <p:cNvPr id="95" name="Rectangle 94"/>
          <p:cNvSpPr/>
          <p:nvPr/>
        </p:nvSpPr>
        <p:spPr>
          <a:xfrm>
            <a:off x="10781909" y="4510737"/>
            <a:ext cx="363724" cy="3369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6" name="Rectangle 95"/>
          <p:cNvSpPr/>
          <p:nvPr/>
        </p:nvSpPr>
        <p:spPr>
          <a:xfrm>
            <a:off x="10781909" y="4003606"/>
            <a:ext cx="363724" cy="33692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97" name="Straight Connector 96"/>
          <p:cNvCxnSpPr/>
          <p:nvPr/>
        </p:nvCxnSpPr>
        <p:spPr>
          <a:xfrm>
            <a:off x="10963771" y="4340535"/>
            <a:ext cx="0" cy="17020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10661433" y="4847666"/>
            <a:ext cx="468398" cy="338554"/>
          </a:xfrm>
          <a:prstGeom prst="rect">
            <a:avLst/>
          </a:prstGeom>
          <a:noFill/>
        </p:spPr>
        <p:txBody>
          <a:bodyPr wrap="none" rtlCol="0">
            <a:spAutoFit/>
          </a:bodyPr>
          <a:lstStyle/>
          <a:p>
            <a:r>
              <a:rPr lang="en-US" sz="1600">
                <a:solidFill>
                  <a:srgbClr val="00B050"/>
                </a:solidFill>
              </a:rPr>
              <a:t>B-C</a:t>
            </a:r>
          </a:p>
        </p:txBody>
      </p:sp>
      <p:sp>
        <p:nvSpPr>
          <p:cNvPr id="99" name="TextBox 98"/>
          <p:cNvSpPr txBox="1"/>
          <p:nvPr/>
        </p:nvSpPr>
        <p:spPr>
          <a:xfrm flipH="1">
            <a:off x="3022275" y="3756332"/>
            <a:ext cx="602901" cy="297454"/>
          </a:xfrm>
          <a:prstGeom prst="rect">
            <a:avLst/>
          </a:prstGeom>
          <a:noFill/>
        </p:spPr>
        <p:txBody>
          <a:bodyPr wrap="square" rtlCol="0">
            <a:spAutoFit/>
          </a:bodyPr>
          <a:lstStyle/>
          <a:p>
            <a:r>
              <a:rPr lang="en-US" sz="1333"/>
              <a:t>CC1</a:t>
            </a:r>
          </a:p>
        </p:txBody>
      </p:sp>
      <p:sp>
        <p:nvSpPr>
          <p:cNvPr id="100" name="TextBox 99"/>
          <p:cNvSpPr txBox="1"/>
          <p:nvPr/>
        </p:nvSpPr>
        <p:spPr>
          <a:xfrm flipH="1">
            <a:off x="3666913" y="3756332"/>
            <a:ext cx="602901" cy="297454"/>
          </a:xfrm>
          <a:prstGeom prst="rect">
            <a:avLst/>
          </a:prstGeom>
          <a:noFill/>
        </p:spPr>
        <p:txBody>
          <a:bodyPr wrap="square" rtlCol="0">
            <a:spAutoFit/>
          </a:bodyPr>
          <a:lstStyle/>
          <a:p>
            <a:r>
              <a:rPr lang="en-US" sz="1333"/>
              <a:t>CC1</a:t>
            </a:r>
          </a:p>
        </p:txBody>
      </p:sp>
      <p:sp>
        <p:nvSpPr>
          <p:cNvPr id="101" name="TextBox 100"/>
          <p:cNvSpPr txBox="1"/>
          <p:nvPr/>
        </p:nvSpPr>
        <p:spPr>
          <a:xfrm flipH="1">
            <a:off x="5251713" y="3756332"/>
            <a:ext cx="602901" cy="297454"/>
          </a:xfrm>
          <a:prstGeom prst="rect">
            <a:avLst/>
          </a:prstGeom>
          <a:noFill/>
        </p:spPr>
        <p:txBody>
          <a:bodyPr wrap="square" rtlCol="0">
            <a:spAutoFit/>
          </a:bodyPr>
          <a:lstStyle/>
          <a:p>
            <a:r>
              <a:rPr lang="en-US" sz="1333"/>
              <a:t>CC1</a:t>
            </a:r>
          </a:p>
        </p:txBody>
      </p:sp>
      <p:sp>
        <p:nvSpPr>
          <p:cNvPr id="102" name="TextBox 101"/>
          <p:cNvSpPr txBox="1"/>
          <p:nvPr/>
        </p:nvSpPr>
        <p:spPr>
          <a:xfrm flipH="1">
            <a:off x="5789099" y="3756332"/>
            <a:ext cx="602901" cy="297454"/>
          </a:xfrm>
          <a:prstGeom prst="rect">
            <a:avLst/>
          </a:prstGeom>
          <a:noFill/>
        </p:spPr>
        <p:txBody>
          <a:bodyPr wrap="square" rtlCol="0">
            <a:spAutoFit/>
          </a:bodyPr>
          <a:lstStyle/>
          <a:p>
            <a:r>
              <a:rPr lang="en-US" sz="1333"/>
              <a:t>CC1</a:t>
            </a:r>
          </a:p>
        </p:txBody>
      </p:sp>
      <p:sp>
        <p:nvSpPr>
          <p:cNvPr id="103" name="TextBox 102"/>
          <p:cNvSpPr txBox="1"/>
          <p:nvPr/>
        </p:nvSpPr>
        <p:spPr>
          <a:xfrm flipH="1">
            <a:off x="7158365" y="3756332"/>
            <a:ext cx="602901" cy="297454"/>
          </a:xfrm>
          <a:prstGeom prst="rect">
            <a:avLst/>
          </a:prstGeom>
          <a:noFill/>
        </p:spPr>
        <p:txBody>
          <a:bodyPr wrap="square" rtlCol="0">
            <a:spAutoFit/>
          </a:bodyPr>
          <a:lstStyle/>
          <a:p>
            <a:r>
              <a:rPr lang="en-US" sz="1333"/>
              <a:t>CC1</a:t>
            </a:r>
          </a:p>
        </p:txBody>
      </p:sp>
      <p:sp>
        <p:nvSpPr>
          <p:cNvPr id="104" name="TextBox 103"/>
          <p:cNvSpPr txBox="1"/>
          <p:nvPr/>
        </p:nvSpPr>
        <p:spPr>
          <a:xfrm flipH="1">
            <a:off x="7872119" y="3756332"/>
            <a:ext cx="602901" cy="297454"/>
          </a:xfrm>
          <a:prstGeom prst="rect">
            <a:avLst/>
          </a:prstGeom>
          <a:noFill/>
        </p:spPr>
        <p:txBody>
          <a:bodyPr wrap="square" rtlCol="0">
            <a:spAutoFit/>
          </a:bodyPr>
          <a:lstStyle/>
          <a:p>
            <a:r>
              <a:rPr lang="en-US" sz="1333"/>
              <a:t>CC1</a:t>
            </a:r>
          </a:p>
        </p:txBody>
      </p:sp>
      <p:sp>
        <p:nvSpPr>
          <p:cNvPr id="106" name="TextBox 105"/>
          <p:cNvSpPr txBox="1"/>
          <p:nvPr/>
        </p:nvSpPr>
        <p:spPr>
          <a:xfrm flipH="1">
            <a:off x="9483879" y="3756332"/>
            <a:ext cx="602901" cy="297454"/>
          </a:xfrm>
          <a:prstGeom prst="rect">
            <a:avLst/>
          </a:prstGeom>
          <a:noFill/>
        </p:spPr>
        <p:txBody>
          <a:bodyPr wrap="square" rtlCol="0">
            <a:spAutoFit/>
          </a:bodyPr>
          <a:lstStyle/>
          <a:p>
            <a:r>
              <a:rPr lang="en-US" sz="1333"/>
              <a:t>CC1</a:t>
            </a:r>
          </a:p>
        </p:txBody>
      </p:sp>
      <p:sp>
        <p:nvSpPr>
          <p:cNvPr id="107" name="TextBox 106"/>
          <p:cNvSpPr txBox="1"/>
          <p:nvPr/>
        </p:nvSpPr>
        <p:spPr>
          <a:xfrm flipH="1">
            <a:off x="10142043" y="3756332"/>
            <a:ext cx="602901" cy="297454"/>
          </a:xfrm>
          <a:prstGeom prst="rect">
            <a:avLst/>
          </a:prstGeom>
          <a:noFill/>
        </p:spPr>
        <p:txBody>
          <a:bodyPr wrap="square" rtlCol="0">
            <a:spAutoFit/>
          </a:bodyPr>
          <a:lstStyle/>
          <a:p>
            <a:r>
              <a:rPr lang="en-US" sz="1333"/>
              <a:t>CC1</a:t>
            </a:r>
          </a:p>
        </p:txBody>
      </p:sp>
      <p:sp>
        <p:nvSpPr>
          <p:cNvPr id="108" name="TextBox 107"/>
          <p:cNvSpPr txBox="1"/>
          <p:nvPr/>
        </p:nvSpPr>
        <p:spPr>
          <a:xfrm flipH="1">
            <a:off x="10761456" y="3756332"/>
            <a:ext cx="602901" cy="297454"/>
          </a:xfrm>
          <a:prstGeom prst="rect">
            <a:avLst/>
          </a:prstGeom>
          <a:noFill/>
        </p:spPr>
        <p:txBody>
          <a:bodyPr wrap="square" rtlCol="0">
            <a:spAutoFit/>
          </a:bodyPr>
          <a:lstStyle/>
          <a:p>
            <a:r>
              <a:rPr lang="en-US" sz="1333"/>
              <a:t>CC1</a:t>
            </a:r>
          </a:p>
        </p:txBody>
      </p:sp>
      <p:sp>
        <p:nvSpPr>
          <p:cNvPr id="110" name="TextBox 109"/>
          <p:cNvSpPr txBox="1"/>
          <p:nvPr/>
        </p:nvSpPr>
        <p:spPr>
          <a:xfrm>
            <a:off x="7253924" y="2343804"/>
            <a:ext cx="1761177" cy="338554"/>
          </a:xfrm>
          <a:prstGeom prst="rect">
            <a:avLst/>
          </a:prstGeom>
          <a:noFill/>
        </p:spPr>
        <p:txBody>
          <a:bodyPr wrap="square" rtlCol="0">
            <a:spAutoFit/>
          </a:bodyPr>
          <a:lstStyle/>
          <a:p>
            <a:r>
              <a:rPr lang="en-US" sz="1600">
                <a:solidFill>
                  <a:srgbClr val="0070C0"/>
                </a:solidFill>
              </a:rPr>
              <a:t>Channel A-B</a:t>
            </a:r>
          </a:p>
        </p:txBody>
      </p:sp>
      <p:sp>
        <p:nvSpPr>
          <p:cNvPr id="111" name="TextBox 110"/>
          <p:cNvSpPr txBox="1"/>
          <p:nvPr/>
        </p:nvSpPr>
        <p:spPr>
          <a:xfrm>
            <a:off x="8690500" y="2320416"/>
            <a:ext cx="1761177" cy="338554"/>
          </a:xfrm>
          <a:prstGeom prst="rect">
            <a:avLst/>
          </a:prstGeom>
          <a:noFill/>
        </p:spPr>
        <p:txBody>
          <a:bodyPr wrap="square" rtlCol="0">
            <a:spAutoFit/>
          </a:bodyPr>
          <a:lstStyle/>
          <a:p>
            <a:r>
              <a:rPr lang="en-US" sz="1600">
                <a:solidFill>
                  <a:srgbClr val="FF0000"/>
                </a:solidFill>
              </a:rPr>
              <a:t>Channel A-C</a:t>
            </a:r>
          </a:p>
        </p:txBody>
      </p:sp>
      <p:sp>
        <p:nvSpPr>
          <p:cNvPr id="112" name="TextBox 111"/>
          <p:cNvSpPr txBox="1"/>
          <p:nvPr/>
        </p:nvSpPr>
        <p:spPr>
          <a:xfrm>
            <a:off x="10068970" y="2317263"/>
            <a:ext cx="1761177" cy="338554"/>
          </a:xfrm>
          <a:prstGeom prst="rect">
            <a:avLst/>
          </a:prstGeom>
          <a:noFill/>
        </p:spPr>
        <p:txBody>
          <a:bodyPr wrap="square" rtlCol="0">
            <a:spAutoFit/>
          </a:bodyPr>
          <a:lstStyle/>
          <a:p>
            <a:r>
              <a:rPr lang="en-US" sz="1600">
                <a:solidFill>
                  <a:srgbClr val="00B050"/>
                </a:solidFill>
              </a:rPr>
              <a:t>Channel B-C</a:t>
            </a:r>
          </a:p>
        </p:txBody>
      </p:sp>
      <p:sp>
        <p:nvSpPr>
          <p:cNvPr id="113" name="TextBox 112"/>
          <p:cNvSpPr txBox="1"/>
          <p:nvPr/>
        </p:nvSpPr>
        <p:spPr>
          <a:xfrm>
            <a:off x="2728717" y="3272211"/>
            <a:ext cx="1625889" cy="338554"/>
          </a:xfrm>
          <a:prstGeom prst="rect">
            <a:avLst/>
          </a:prstGeom>
          <a:noFill/>
        </p:spPr>
        <p:txBody>
          <a:bodyPr wrap="square" rtlCol="0">
            <a:spAutoFit/>
          </a:bodyPr>
          <a:lstStyle/>
          <a:p>
            <a:r>
              <a:rPr lang="en-US" sz="1600"/>
              <a:t>Bank A Peer(s)</a:t>
            </a:r>
          </a:p>
        </p:txBody>
      </p:sp>
      <p:sp>
        <p:nvSpPr>
          <p:cNvPr id="114" name="TextBox 113"/>
          <p:cNvSpPr txBox="1"/>
          <p:nvPr/>
        </p:nvSpPr>
        <p:spPr>
          <a:xfrm flipH="1">
            <a:off x="2899699" y="6295672"/>
            <a:ext cx="1387920" cy="297454"/>
          </a:xfrm>
          <a:prstGeom prst="rect">
            <a:avLst/>
          </a:prstGeom>
          <a:noFill/>
        </p:spPr>
        <p:txBody>
          <a:bodyPr wrap="square" rtlCol="0">
            <a:spAutoFit/>
          </a:bodyPr>
          <a:lstStyle/>
          <a:p>
            <a:r>
              <a:rPr lang="en-US" sz="1333"/>
              <a:t>CC1 installed</a:t>
            </a:r>
          </a:p>
        </p:txBody>
      </p:sp>
      <p:sp>
        <p:nvSpPr>
          <p:cNvPr id="118" name="TextBox 117"/>
          <p:cNvSpPr txBox="1"/>
          <p:nvPr/>
        </p:nvSpPr>
        <p:spPr>
          <a:xfrm flipH="1">
            <a:off x="5003477" y="6295672"/>
            <a:ext cx="1387920" cy="297454"/>
          </a:xfrm>
          <a:prstGeom prst="rect">
            <a:avLst/>
          </a:prstGeom>
          <a:noFill/>
        </p:spPr>
        <p:txBody>
          <a:bodyPr wrap="square" rtlCol="0">
            <a:spAutoFit/>
          </a:bodyPr>
          <a:lstStyle/>
          <a:p>
            <a:r>
              <a:rPr lang="en-US" sz="1333"/>
              <a:t>CC1 installed</a:t>
            </a:r>
          </a:p>
        </p:txBody>
      </p:sp>
      <p:sp>
        <p:nvSpPr>
          <p:cNvPr id="119" name="TextBox 118"/>
          <p:cNvSpPr txBox="1"/>
          <p:nvPr/>
        </p:nvSpPr>
        <p:spPr>
          <a:xfrm flipH="1">
            <a:off x="7137384" y="6295672"/>
            <a:ext cx="1387920" cy="297454"/>
          </a:xfrm>
          <a:prstGeom prst="rect">
            <a:avLst/>
          </a:prstGeom>
          <a:noFill/>
        </p:spPr>
        <p:txBody>
          <a:bodyPr wrap="square" rtlCol="0">
            <a:spAutoFit/>
          </a:bodyPr>
          <a:lstStyle/>
          <a:p>
            <a:r>
              <a:rPr lang="en-US" sz="1333"/>
              <a:t>CC1 installed</a:t>
            </a:r>
          </a:p>
        </p:txBody>
      </p:sp>
      <p:sp>
        <p:nvSpPr>
          <p:cNvPr id="120" name="TextBox 119"/>
          <p:cNvSpPr txBox="1"/>
          <p:nvPr/>
        </p:nvSpPr>
        <p:spPr>
          <a:xfrm flipH="1">
            <a:off x="9664223" y="6295672"/>
            <a:ext cx="1387920" cy="297454"/>
          </a:xfrm>
          <a:prstGeom prst="rect">
            <a:avLst/>
          </a:prstGeom>
          <a:noFill/>
        </p:spPr>
        <p:txBody>
          <a:bodyPr wrap="square" rtlCol="0">
            <a:spAutoFit/>
          </a:bodyPr>
          <a:lstStyle/>
          <a:p>
            <a:r>
              <a:rPr lang="en-US" sz="1333"/>
              <a:t>CC1 installed</a:t>
            </a:r>
          </a:p>
        </p:txBody>
      </p:sp>
      <p:sp>
        <p:nvSpPr>
          <p:cNvPr id="123" name="TextBox 122"/>
          <p:cNvSpPr txBox="1"/>
          <p:nvPr/>
        </p:nvSpPr>
        <p:spPr>
          <a:xfrm>
            <a:off x="187570" y="991446"/>
            <a:ext cx="5884764" cy="2431820"/>
          </a:xfrm>
          <a:prstGeom prst="rect">
            <a:avLst/>
          </a:prstGeom>
          <a:noFill/>
        </p:spPr>
        <p:txBody>
          <a:bodyPr wrap="square" rtlCol="0">
            <a:spAutoFit/>
          </a:bodyPr>
          <a:lstStyle/>
          <a:p>
            <a:r>
              <a:rPr lang="en-US" sz="1467" b="1">
                <a:solidFill>
                  <a:srgbClr val="196790"/>
                </a:solidFill>
              </a:rPr>
              <a:t>Chaincode1 installed on all 4 peers.</a:t>
            </a:r>
          </a:p>
          <a:p>
            <a:r>
              <a:rPr lang="en-US" sz="1467" b="1">
                <a:solidFill>
                  <a:srgbClr val="196790"/>
                </a:solidFill>
              </a:rPr>
              <a:t>Chaincode1 instantiated on all 3 channels*</a:t>
            </a:r>
          </a:p>
          <a:p>
            <a:r>
              <a:rPr lang="en-US" sz="1200" i="1">
                <a:solidFill>
                  <a:srgbClr val="196790"/>
                </a:solidFill>
              </a:rPr>
              <a:t>*Different chaincodes could be instantiated on different channels</a:t>
            </a:r>
            <a:r>
              <a:rPr lang="en-US" sz="1200">
                <a:solidFill>
                  <a:srgbClr val="196790"/>
                </a:solidFill>
              </a:rPr>
              <a:t>.</a:t>
            </a:r>
          </a:p>
          <a:p>
            <a:r>
              <a:rPr lang="en-US" sz="1200" i="1">
                <a:solidFill>
                  <a:srgbClr val="196790"/>
                </a:solidFill>
              </a:rPr>
              <a:t>*Multiple chaincodes can be instantiated on each channel.</a:t>
            </a:r>
          </a:p>
          <a:p>
            <a:endParaRPr lang="en-US" sz="800">
              <a:solidFill>
                <a:srgbClr val="196790"/>
              </a:solidFill>
            </a:endParaRPr>
          </a:p>
          <a:p>
            <a:r>
              <a:rPr lang="en-US" sz="1467" b="1">
                <a:solidFill>
                  <a:srgbClr val="196790"/>
                </a:solidFill>
              </a:rPr>
              <a:t>One distributed ledger per channel.</a:t>
            </a:r>
          </a:p>
          <a:p>
            <a:endParaRPr lang="en-US" sz="800">
              <a:solidFill>
                <a:srgbClr val="196790"/>
              </a:solidFill>
            </a:endParaRPr>
          </a:p>
          <a:p>
            <a:r>
              <a:rPr lang="en-US" sz="1467" b="1">
                <a:solidFill>
                  <a:srgbClr val="196790"/>
                </a:solidFill>
              </a:rPr>
              <a:t>Bank A cannot see transactions between B and C.</a:t>
            </a:r>
          </a:p>
          <a:p>
            <a:r>
              <a:rPr lang="en-US" sz="1467" b="1">
                <a:solidFill>
                  <a:srgbClr val="196790"/>
                </a:solidFill>
              </a:rPr>
              <a:t>Blocks from different channels can be processed in parallel.</a:t>
            </a:r>
          </a:p>
          <a:p>
            <a:endParaRPr lang="en-US" sz="800" b="1">
              <a:solidFill>
                <a:srgbClr val="196790"/>
              </a:solidFill>
            </a:endParaRPr>
          </a:p>
          <a:p>
            <a:r>
              <a:rPr lang="en-US" sz="1600" b="1">
                <a:solidFill>
                  <a:srgbClr val="196790"/>
                </a:solidFill>
                <a:sym typeface="Wingdings"/>
              </a:rPr>
              <a:t> </a:t>
            </a:r>
            <a:r>
              <a:rPr lang="en-US" sz="1600" b="1" i="1">
                <a:solidFill>
                  <a:srgbClr val="196790"/>
                </a:solidFill>
                <a:sym typeface="Wingdings"/>
              </a:rPr>
              <a:t>P</a:t>
            </a:r>
            <a:r>
              <a:rPr lang="en-US" sz="1600" b="1" i="1">
                <a:solidFill>
                  <a:srgbClr val="196790"/>
                </a:solidFill>
              </a:rPr>
              <a:t>rivacy + increased throughput</a:t>
            </a:r>
          </a:p>
          <a:p>
            <a:endParaRPr lang="en-US" sz="1467">
              <a:solidFill>
                <a:srgbClr val="196790"/>
              </a:solidFill>
            </a:endParaRPr>
          </a:p>
        </p:txBody>
      </p:sp>
    </p:spTree>
    <p:extLst>
      <p:ext uri="{BB962C8B-B14F-4D97-AF65-F5344CB8AC3E}">
        <p14:creationId xmlns:p14="http://schemas.microsoft.com/office/powerpoint/2010/main" val="1404019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3902"/>
            <a:ext cx="8229600" cy="582449"/>
          </a:xfrm>
        </p:spPr>
        <p:txBody>
          <a:bodyPr>
            <a:noAutofit/>
          </a:bodyPr>
          <a:lstStyle/>
          <a:p>
            <a:r>
              <a:rPr lang="en-US" sz="3600">
                <a:solidFill>
                  <a:schemeClr val="tx2"/>
                </a:solidFill>
              </a:rPr>
              <a:t>Logical structure of a ReadWriteSet</a:t>
            </a:r>
          </a:p>
        </p:txBody>
      </p:sp>
      <p:sp>
        <p:nvSpPr>
          <p:cNvPr id="4" name="Rectangle 3"/>
          <p:cNvSpPr/>
          <p:nvPr/>
        </p:nvSpPr>
        <p:spPr>
          <a:xfrm>
            <a:off x="1503438" y="1105923"/>
            <a:ext cx="8854929" cy="3754874"/>
          </a:xfrm>
          <a:prstGeom prst="rect">
            <a:avLst/>
          </a:prstGeom>
          <a:ln>
            <a:solidFill>
              <a:schemeClr val="tx1"/>
            </a:solidFill>
          </a:ln>
        </p:spPr>
        <p:txBody>
          <a:bodyPr wrap="square">
            <a:spAutoFit/>
          </a:bodyPr>
          <a:lstStyle/>
          <a:p>
            <a:r>
              <a:rPr lang="en-US" sz="1400">
                <a:solidFill>
                  <a:schemeClr val="tx2"/>
                </a:solidFill>
              </a:rPr>
              <a:t>Block{</a:t>
            </a:r>
          </a:p>
          <a:p>
            <a:r>
              <a:rPr lang="en-US" sz="1400">
                <a:solidFill>
                  <a:schemeClr val="tx2"/>
                </a:solidFill>
              </a:rPr>
              <a:t>    Transactions [</a:t>
            </a:r>
          </a:p>
          <a:p>
            <a:r>
              <a:rPr lang="en-US" sz="1400">
                <a:solidFill>
                  <a:schemeClr val="tx2"/>
                </a:solidFill>
              </a:rPr>
              <a:t>        {</a:t>
            </a:r>
          </a:p>
          <a:p>
            <a:r>
              <a:rPr lang="en-US" sz="1400">
                <a:solidFill>
                  <a:schemeClr val="tx2"/>
                </a:solidFill>
              </a:rPr>
              <a:t>            "Id" : txUUID2</a:t>
            </a:r>
          </a:p>
          <a:p>
            <a:r>
              <a:rPr lang="en-US" sz="1400">
                <a:solidFill>
                  <a:schemeClr val="tx2"/>
                </a:solidFill>
              </a:rPr>
              <a:t>            "Invoke" : “Method(arg1, arg2,..,argN)"</a:t>
            </a:r>
          </a:p>
          <a:p>
            <a:r>
              <a:rPr lang="de-DE" sz="1400">
                <a:solidFill>
                  <a:schemeClr val="tx2"/>
                </a:solidFill>
              </a:rPr>
              <a:t>            “</a:t>
            </a:r>
            <a:r>
              <a:rPr lang="de-DE" sz="1400" b="1">
                <a:solidFill>
                  <a:schemeClr val="tx2"/>
                </a:solidFill>
              </a:rPr>
              <a:t>TxRWSet</a:t>
            </a:r>
            <a:r>
              <a:rPr lang="de-DE" sz="1400">
                <a:solidFill>
                  <a:schemeClr val="tx2"/>
                </a:solidFill>
              </a:rPr>
              <a:t>" : [</a:t>
            </a:r>
          </a:p>
          <a:p>
            <a:r>
              <a:rPr lang="de-DE" sz="1400">
                <a:solidFill>
                  <a:schemeClr val="tx2"/>
                </a:solidFill>
              </a:rPr>
              <a:t>	        { </a:t>
            </a:r>
            <a:r>
              <a:rPr lang="en-US" sz="1400">
                <a:solidFill>
                  <a:schemeClr val="tx2"/>
                </a:solidFill>
              </a:rPr>
              <a:t>”Chaincode” : “ccId” </a:t>
            </a:r>
          </a:p>
          <a:p>
            <a:r>
              <a:rPr lang="en-US" sz="1400">
                <a:solidFill>
                  <a:schemeClr val="tx2"/>
                </a:solidFill>
              </a:rPr>
              <a:t>		 “Reads”:[{"</a:t>
            </a:r>
            <a:r>
              <a:rPr lang="en-US" sz="1400" b="1">
                <a:solidFill>
                  <a:schemeClr val="tx2"/>
                </a:solidFill>
              </a:rPr>
              <a:t>key</a:t>
            </a:r>
            <a:r>
              <a:rPr lang="en-US" sz="1400">
                <a:solidFill>
                  <a:schemeClr val="tx2"/>
                </a:solidFill>
              </a:rPr>
              <a:t>" : “key1", "</a:t>
            </a:r>
            <a:r>
              <a:rPr lang="en-US" sz="1400" b="1">
                <a:solidFill>
                  <a:schemeClr val="tx2"/>
                </a:solidFill>
              </a:rPr>
              <a:t>version</a:t>
            </a:r>
            <a:r>
              <a:rPr lang="en-US" sz="1400">
                <a:solidFill>
                  <a:schemeClr val="tx2"/>
                </a:solidFill>
              </a:rPr>
              <a:t>” : “v1” }] </a:t>
            </a:r>
          </a:p>
          <a:p>
            <a:r>
              <a:rPr lang="en-US" sz="1400">
                <a:solidFill>
                  <a:schemeClr val="tx2"/>
                </a:solidFill>
              </a:rPr>
              <a:t>		 “Writes”:[{"</a:t>
            </a:r>
            <a:r>
              <a:rPr lang="en-US" sz="1400" b="1">
                <a:solidFill>
                  <a:schemeClr val="tx2"/>
                </a:solidFill>
              </a:rPr>
              <a:t>key</a:t>
            </a:r>
            <a:r>
              <a:rPr lang="en-US" sz="1400">
                <a:solidFill>
                  <a:schemeClr val="tx2"/>
                </a:solidFill>
              </a:rPr>
              <a:t>" : “key1", ”</a:t>
            </a:r>
            <a:r>
              <a:rPr lang="en-US" sz="1400" b="1">
                <a:solidFill>
                  <a:schemeClr val="tx2"/>
                </a:solidFill>
              </a:rPr>
              <a:t>value</a:t>
            </a:r>
            <a:r>
              <a:rPr lang="en-US" sz="1400">
                <a:solidFill>
                  <a:schemeClr val="tx2"/>
                </a:solidFill>
              </a:rPr>
              <a:t>" : bytes1}]</a:t>
            </a:r>
            <a:endParaRPr lang="de-DE" sz="1100">
              <a:solidFill>
                <a:schemeClr val="tx2"/>
              </a:solidFill>
            </a:endParaRPr>
          </a:p>
          <a:p>
            <a:r>
              <a:rPr lang="de-DE" sz="1400">
                <a:solidFill>
                  <a:schemeClr val="tx2"/>
                </a:solidFill>
              </a:rPr>
              <a:t>	       } </a:t>
            </a:r>
            <a:r>
              <a:rPr lang="de-DE" sz="1100">
                <a:solidFill>
                  <a:schemeClr val="tx2"/>
                </a:solidFill>
              </a:rPr>
              <a:t>// end chaincode RWSet</a:t>
            </a:r>
          </a:p>
          <a:p>
            <a:r>
              <a:rPr lang="de-DE" sz="1400">
                <a:solidFill>
                  <a:schemeClr val="tx2"/>
                </a:solidFill>
              </a:rPr>
              <a:t>	  ] </a:t>
            </a:r>
            <a:r>
              <a:rPr lang="de-DE" sz="1100">
                <a:solidFill>
                  <a:schemeClr val="tx2"/>
                </a:solidFill>
              </a:rPr>
              <a:t>// end TxRWSet</a:t>
            </a:r>
            <a:endParaRPr lang="en-US" sz="1100">
              <a:solidFill>
                <a:schemeClr val="tx2"/>
              </a:solidFill>
            </a:endParaRPr>
          </a:p>
          <a:p>
            <a:r>
              <a:rPr lang="en-US" sz="1400">
                <a:solidFill>
                  <a:schemeClr val="tx2"/>
                </a:solidFill>
              </a:rPr>
              <a:t>        },  </a:t>
            </a:r>
            <a:r>
              <a:rPr lang="en-US" sz="1100">
                <a:solidFill>
                  <a:schemeClr val="tx2"/>
                </a:solidFill>
              </a:rPr>
              <a:t>// end transaction with "Id" txUUID2</a:t>
            </a:r>
          </a:p>
          <a:p>
            <a:r>
              <a:rPr lang="en-US" sz="1400">
                <a:solidFill>
                  <a:schemeClr val="tx2"/>
                </a:solidFill>
              </a:rPr>
              <a:t> </a:t>
            </a:r>
          </a:p>
          <a:p>
            <a:r>
              <a:rPr lang="en-US" sz="1400">
                <a:solidFill>
                  <a:schemeClr val="tx2"/>
                </a:solidFill>
              </a:rPr>
              <a:t>       { // another transaction },	</a:t>
            </a:r>
          </a:p>
          <a:p>
            <a:r>
              <a:rPr lang="en-US" sz="1400">
                <a:solidFill>
                  <a:schemeClr val="tx2"/>
                </a:solidFill>
              </a:rPr>
              <a:t>    ] // end Transactions</a:t>
            </a:r>
          </a:p>
          <a:p>
            <a:r>
              <a:rPr lang="en-US" sz="1400">
                <a:solidFill>
                  <a:schemeClr val="tx2"/>
                </a:solidFill>
              </a:rPr>
              <a:t>}// end Block</a:t>
            </a:r>
          </a:p>
          <a:p>
            <a:endParaRPr lang="en-US" sz="1400">
              <a:solidFill>
                <a:schemeClr val="tx2"/>
              </a:solidFill>
            </a:endParaRPr>
          </a:p>
        </p:txBody>
      </p:sp>
      <p:sp>
        <p:nvSpPr>
          <p:cNvPr id="5" name="Content Placeholder 2"/>
          <p:cNvSpPr>
            <a:spLocks noGrp="1"/>
          </p:cNvSpPr>
          <p:nvPr>
            <p:ph idx="1"/>
          </p:nvPr>
        </p:nvSpPr>
        <p:spPr>
          <a:xfrm>
            <a:off x="342900" y="5136638"/>
            <a:ext cx="11849100" cy="1530862"/>
          </a:xfrm>
        </p:spPr>
        <p:txBody>
          <a:bodyPr>
            <a:noAutofit/>
          </a:bodyPr>
          <a:lstStyle/>
          <a:p>
            <a:pPr marL="0" lvl="1" indent="0">
              <a:buNone/>
            </a:pPr>
            <a:r>
              <a:rPr lang="en-US" sz="1800">
                <a:solidFill>
                  <a:schemeClr val="tx2"/>
                </a:solidFill>
              </a:rPr>
              <a:t>Endorsing Peer (Simulation):</a:t>
            </a:r>
          </a:p>
          <a:p>
            <a:pPr marL="285750" lvl="1" indent="-285750"/>
            <a:r>
              <a:rPr lang="en-US" sz="1600">
                <a:solidFill>
                  <a:schemeClr val="tx2"/>
                </a:solidFill>
              </a:rPr>
              <a:t>Simulates transaction and generates ReadWriteSet</a:t>
            </a:r>
          </a:p>
          <a:p>
            <a:pPr marL="0" lvl="1" indent="0">
              <a:buNone/>
            </a:pPr>
            <a:r>
              <a:rPr lang="en-US" sz="1800">
                <a:solidFill>
                  <a:schemeClr val="tx2"/>
                </a:solidFill>
              </a:rPr>
              <a:t>Committing Peer (Validation/Commit):</a:t>
            </a:r>
          </a:p>
          <a:p>
            <a:pPr marL="285750" lvl="1" indent="-285750"/>
            <a:r>
              <a:rPr lang="en-US" sz="1600">
                <a:solidFill>
                  <a:schemeClr val="tx2"/>
                </a:solidFill>
              </a:rPr>
              <a:t>Read set is utilized by MVCC validation check to ensure values read during simulation have not changed (ensures serializable isolation).</a:t>
            </a:r>
          </a:p>
          <a:p>
            <a:pPr marL="285750" lvl="1" indent="-285750"/>
            <a:r>
              <a:rPr lang="en-US" sz="1600">
                <a:solidFill>
                  <a:schemeClr val="tx2"/>
                </a:solidFill>
              </a:rPr>
              <a:t>Block is added to chain and each valid tran’s Write Set is applied to state database</a:t>
            </a:r>
            <a:endParaRPr lang="en-US" sz="1100">
              <a:solidFill>
                <a:schemeClr val="tx2"/>
              </a:solidFill>
            </a:endParaRPr>
          </a:p>
        </p:txBody>
      </p:sp>
      <p:sp>
        <p:nvSpPr>
          <p:cNvPr id="6" name="Slide Number Placeholder 5"/>
          <p:cNvSpPr>
            <a:spLocks noGrp="1"/>
          </p:cNvSpPr>
          <p:nvPr>
            <p:ph type="sldNum" sz="quarter" idx="12"/>
          </p:nvPr>
        </p:nvSpPr>
        <p:spPr/>
        <p:txBody>
          <a:bodyPr/>
          <a:lstStyle/>
          <a:p>
            <a:fld id="{1B9F358A-272D-6E40-8773-84BD8EF30252}" type="slidenum">
              <a:rPr lang="uk-UA"/>
              <a:t>7</a:t>
            </a:fld>
            <a:endParaRPr lang="uk-UA"/>
          </a:p>
        </p:txBody>
      </p:sp>
    </p:spTree>
    <p:extLst>
      <p:ext uri="{BB962C8B-B14F-4D97-AF65-F5344CB8AC3E}">
        <p14:creationId xmlns:p14="http://schemas.microsoft.com/office/powerpoint/2010/main" val="1340552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274639"/>
            <a:ext cx="11112500" cy="652462"/>
          </a:xfrm>
        </p:spPr>
        <p:txBody>
          <a:bodyPr>
            <a:normAutofit/>
          </a:bodyPr>
          <a:lstStyle/>
          <a:p>
            <a:r>
              <a:rPr lang="en-US" sz="3600">
                <a:solidFill>
                  <a:schemeClr val="tx2"/>
                </a:solidFill>
              </a:rPr>
              <a:t>Chaincode data patterns</a:t>
            </a:r>
          </a:p>
        </p:txBody>
      </p:sp>
      <p:sp>
        <p:nvSpPr>
          <p:cNvPr id="3" name="Content Placeholder 2"/>
          <p:cNvSpPr>
            <a:spLocks noGrp="1"/>
          </p:cNvSpPr>
          <p:nvPr>
            <p:ph idx="1"/>
          </p:nvPr>
        </p:nvSpPr>
        <p:spPr>
          <a:xfrm>
            <a:off x="469900" y="1047751"/>
            <a:ext cx="10678746" cy="5308599"/>
          </a:xfrm>
        </p:spPr>
        <p:txBody>
          <a:bodyPr>
            <a:noAutofit/>
          </a:bodyPr>
          <a:lstStyle/>
          <a:p>
            <a:pPr marL="0" lvl="1" indent="0">
              <a:buNone/>
            </a:pPr>
            <a:r>
              <a:rPr lang="en-US" sz="1600" b="1" u="sng">
                <a:solidFill>
                  <a:schemeClr val="tx2"/>
                </a:solidFill>
              </a:rPr>
              <a:t>Single key operations</a:t>
            </a:r>
            <a:endParaRPr lang="en-US" sz="1400" b="1">
              <a:solidFill>
                <a:schemeClr val="tx2"/>
              </a:solidFill>
            </a:endParaRPr>
          </a:p>
          <a:p>
            <a:pPr marL="457200" lvl="2" indent="0">
              <a:buNone/>
            </a:pPr>
            <a:r>
              <a:rPr lang="en-US" sz="1400" b="1">
                <a:solidFill>
                  <a:schemeClr val="tx2"/>
                </a:solidFill>
              </a:rPr>
              <a:t>GetState()/PutState() </a:t>
            </a:r>
            <a:r>
              <a:rPr lang="en-US" sz="1400">
                <a:solidFill>
                  <a:schemeClr val="tx2"/>
                </a:solidFill>
              </a:rPr>
              <a:t>- Read and Write a single key/value.</a:t>
            </a:r>
          </a:p>
          <a:p>
            <a:pPr marL="0" lvl="1" indent="0">
              <a:buNone/>
            </a:pPr>
            <a:endParaRPr lang="en-US" sz="1600">
              <a:solidFill>
                <a:schemeClr val="tx2"/>
              </a:solidFill>
            </a:endParaRPr>
          </a:p>
          <a:p>
            <a:pPr marL="0" lvl="1" indent="0">
              <a:buNone/>
            </a:pPr>
            <a:r>
              <a:rPr lang="en-US" sz="1600" b="1" u="sng">
                <a:solidFill>
                  <a:schemeClr val="tx2"/>
                </a:solidFill>
              </a:rPr>
              <a:t>Key range queries </a:t>
            </a:r>
          </a:p>
          <a:p>
            <a:pPr marL="0" lvl="1" indent="0">
              <a:buNone/>
            </a:pPr>
            <a:r>
              <a:rPr lang="en-US" sz="1600">
                <a:solidFill>
                  <a:schemeClr val="tx2"/>
                </a:solidFill>
              </a:rPr>
              <a:t>Can be used in chaincode transaction logic (e.g. identify keys to update).</a:t>
            </a:r>
          </a:p>
          <a:p>
            <a:pPr marL="0" lvl="1" indent="0">
              <a:buNone/>
            </a:pPr>
            <a:r>
              <a:rPr lang="en-US" sz="1600">
                <a:solidFill>
                  <a:schemeClr val="tx2"/>
                </a:solidFill>
              </a:rPr>
              <a:t>Fabric guarantees result set is stable between endorsement time and commit time, ensuring the integrity of the transaction.</a:t>
            </a:r>
            <a:endParaRPr lang="en-US" sz="1400" b="1">
              <a:solidFill>
                <a:schemeClr val="tx2"/>
              </a:solidFill>
            </a:endParaRPr>
          </a:p>
          <a:p>
            <a:pPr marL="457200" lvl="2" indent="0">
              <a:buNone/>
            </a:pPr>
            <a:r>
              <a:rPr lang="en-US" sz="1400" b="1">
                <a:solidFill>
                  <a:schemeClr val="tx2"/>
                </a:solidFill>
              </a:rPr>
              <a:t>GetStateByRange()</a:t>
            </a:r>
          </a:p>
          <a:p>
            <a:pPr marL="742950" lvl="2" indent="-285750"/>
            <a:r>
              <a:rPr lang="en-US" sz="1400">
                <a:solidFill>
                  <a:schemeClr val="tx2"/>
                </a:solidFill>
              </a:rPr>
              <a:t>Read keys between a startKey and endKey.</a:t>
            </a:r>
          </a:p>
          <a:p>
            <a:pPr marL="457200" lvl="2" indent="0">
              <a:buNone/>
            </a:pPr>
            <a:r>
              <a:rPr lang="en-US" sz="1400" b="1">
                <a:solidFill>
                  <a:schemeClr val="tx2"/>
                </a:solidFill>
              </a:rPr>
              <a:t>GetStateByPartialCompositeKey()</a:t>
            </a:r>
          </a:p>
          <a:p>
            <a:pPr marL="742950" lvl="2" indent="-285750"/>
            <a:r>
              <a:rPr lang="en-US" sz="1400">
                <a:solidFill>
                  <a:schemeClr val="tx2"/>
                </a:solidFill>
              </a:rPr>
              <a:t>Read keys that start with a common prefix.  For example, for a chaincode key that is composed of K1-K2-K3 (composite key), ability to query on K1 or K1-K2 (performs range query under the covers).  Replacement for v0.6 GetRows() table api.</a:t>
            </a:r>
          </a:p>
          <a:p>
            <a:pPr marL="285750" lvl="1" indent="-285750"/>
            <a:endParaRPr lang="en-US" sz="1600">
              <a:solidFill>
                <a:schemeClr val="tx2"/>
              </a:solidFill>
            </a:endParaRPr>
          </a:p>
          <a:p>
            <a:pPr marL="0" lvl="1" indent="0">
              <a:buNone/>
            </a:pPr>
            <a:r>
              <a:rPr lang="en-US" sz="1600" b="1" u="sng">
                <a:solidFill>
                  <a:schemeClr val="tx2"/>
                </a:solidFill>
              </a:rPr>
              <a:t>Non-Key queries on data content</a:t>
            </a:r>
            <a:r>
              <a:rPr lang="en-US" sz="1600">
                <a:solidFill>
                  <a:schemeClr val="tx2"/>
                </a:solidFill>
              </a:rPr>
              <a:t> </a:t>
            </a:r>
            <a:r>
              <a:rPr lang="en-US" sz="1600" b="1">
                <a:solidFill>
                  <a:srgbClr val="0070C0"/>
                </a:solidFill>
              </a:rPr>
              <a:t>beta in v1</a:t>
            </a:r>
            <a:endParaRPr lang="en-US" sz="1600" b="1" u="sng">
              <a:solidFill>
                <a:srgbClr val="0070C0"/>
              </a:solidFill>
            </a:endParaRPr>
          </a:p>
          <a:p>
            <a:pPr marL="0" lvl="1" indent="0">
              <a:buNone/>
            </a:pPr>
            <a:r>
              <a:rPr lang="en-US" sz="1600">
                <a:solidFill>
                  <a:schemeClr val="tx2"/>
                </a:solidFill>
              </a:rPr>
              <a:t>Available when using a state database that supports content query (e.g. CouchDB)</a:t>
            </a:r>
          </a:p>
          <a:p>
            <a:pPr marL="0" lvl="1" indent="0">
              <a:buNone/>
            </a:pPr>
            <a:r>
              <a:rPr lang="en-US" sz="1600">
                <a:solidFill>
                  <a:schemeClr val="tx2"/>
                </a:solidFill>
              </a:rPr>
              <a:t>Read-only queries against current state, not appropriate for use in chaincode transaction logic, unless application can guarantee result set is stable between endorsement time and commit time.</a:t>
            </a:r>
          </a:p>
          <a:p>
            <a:pPr marL="457200" lvl="2" indent="0">
              <a:buNone/>
            </a:pPr>
            <a:r>
              <a:rPr lang="en-US" sz="1400" b="1" u="sng">
                <a:solidFill>
                  <a:schemeClr val="tx2"/>
                </a:solidFill>
              </a:rPr>
              <a:t>GetQueryResult()</a:t>
            </a:r>
          </a:p>
          <a:p>
            <a:pPr lvl="1"/>
            <a:r>
              <a:rPr lang="en-US" sz="1400">
                <a:solidFill>
                  <a:schemeClr val="tx2"/>
                </a:solidFill>
              </a:rPr>
              <a:t>Pass a query string in the syntax of the state database</a:t>
            </a:r>
          </a:p>
        </p:txBody>
      </p:sp>
      <p:sp>
        <p:nvSpPr>
          <p:cNvPr id="6" name="Slide Number Placeholder 5"/>
          <p:cNvSpPr>
            <a:spLocks noGrp="1"/>
          </p:cNvSpPr>
          <p:nvPr>
            <p:ph type="sldNum" sz="quarter" idx="12"/>
          </p:nvPr>
        </p:nvSpPr>
        <p:spPr/>
        <p:txBody>
          <a:bodyPr/>
          <a:lstStyle/>
          <a:p>
            <a:fld id="{1B9F358A-272D-6E40-8773-84BD8EF30252}" type="slidenum">
              <a:rPr lang="uk-UA"/>
              <a:t>8</a:t>
            </a:fld>
            <a:endParaRPr lang="uk-UA"/>
          </a:p>
        </p:txBody>
      </p:sp>
      <p:sp>
        <p:nvSpPr>
          <p:cNvPr id="4" name="Rectangle 3"/>
          <p:cNvSpPr/>
          <p:nvPr/>
        </p:nvSpPr>
        <p:spPr>
          <a:xfrm>
            <a:off x="469900" y="6051034"/>
            <a:ext cx="10574215" cy="584775"/>
          </a:xfrm>
          <a:prstGeom prst="rect">
            <a:avLst/>
          </a:prstGeom>
        </p:spPr>
        <p:txBody>
          <a:bodyPr wrap="square">
            <a:spAutoFit/>
          </a:bodyPr>
          <a:lstStyle/>
          <a:p>
            <a:r>
              <a:rPr lang="en-US" sz="1600" b="1">
                <a:solidFill>
                  <a:schemeClr val="accent1"/>
                </a:solidFill>
              </a:rPr>
              <a:t>See example chaincode:</a:t>
            </a:r>
          </a:p>
          <a:p>
            <a:r>
              <a:rPr lang="en-US" sz="1600" b="1">
                <a:solidFill>
                  <a:schemeClr val="accent1"/>
                </a:solidFill>
              </a:rPr>
              <a:t>https://github.com/hyperledger/fabric/blob/master/examples/chaincode/go/marbles02/marbles_chaincode.go</a:t>
            </a:r>
          </a:p>
        </p:txBody>
      </p:sp>
    </p:spTree>
    <p:extLst>
      <p:ext uri="{BB962C8B-B14F-4D97-AF65-F5344CB8AC3E}">
        <p14:creationId xmlns:p14="http://schemas.microsoft.com/office/powerpoint/2010/main" val="145415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68363"/>
          </a:xfrm>
        </p:spPr>
        <p:txBody>
          <a:bodyPr>
            <a:normAutofit/>
          </a:bodyPr>
          <a:lstStyle/>
          <a:p>
            <a:r>
              <a:rPr lang="en-US" sz="3600">
                <a:solidFill>
                  <a:schemeClr val="tx2"/>
                </a:solidFill>
              </a:rPr>
              <a:t>Pluggable state database - Objectives</a:t>
            </a:r>
          </a:p>
        </p:txBody>
      </p:sp>
      <p:sp>
        <p:nvSpPr>
          <p:cNvPr id="3" name="Content Placeholder 2"/>
          <p:cNvSpPr>
            <a:spLocks noGrp="1"/>
          </p:cNvSpPr>
          <p:nvPr>
            <p:ph idx="1"/>
          </p:nvPr>
        </p:nvSpPr>
        <p:spPr>
          <a:xfrm>
            <a:off x="787400" y="1295401"/>
            <a:ext cx="10464800" cy="5308599"/>
          </a:xfrm>
        </p:spPr>
        <p:txBody>
          <a:bodyPr>
            <a:noAutofit/>
          </a:bodyPr>
          <a:lstStyle/>
          <a:p>
            <a:pPr marL="0" lvl="1" indent="0">
              <a:buNone/>
            </a:pPr>
            <a:r>
              <a:rPr lang="en-US" sz="1800">
                <a:solidFill>
                  <a:schemeClr val="tx2"/>
                </a:solidFill>
              </a:rPr>
              <a:t>Rich Query API for Blockchain (non-key query on data content)</a:t>
            </a:r>
          </a:p>
          <a:p>
            <a:pPr marL="342900" lvl="1" indent="-342900">
              <a:buFont typeface="Arial" charset="0"/>
              <a:buChar char="•"/>
            </a:pPr>
            <a:endParaRPr lang="en-US" sz="1800">
              <a:solidFill>
                <a:schemeClr val="tx2"/>
              </a:solidFill>
            </a:endParaRPr>
          </a:p>
          <a:p>
            <a:pPr marL="342900" lvl="1" indent="-342900">
              <a:buFont typeface="Arial" charset="0"/>
              <a:buChar char="•"/>
            </a:pPr>
            <a:r>
              <a:rPr lang="en-US" sz="1800">
                <a:solidFill>
                  <a:schemeClr val="tx2"/>
                </a:solidFill>
              </a:rPr>
              <a:t>Leverage state-of-the-art database engines to extend query capabilities against blockchain data. </a:t>
            </a:r>
          </a:p>
          <a:p>
            <a:pPr marL="342900" lvl="1" indent="-342900">
              <a:buFont typeface="Arial" charset="0"/>
              <a:buChar char="•"/>
            </a:pPr>
            <a:endParaRPr lang="en-US" sz="1800">
              <a:solidFill>
                <a:schemeClr val="tx2"/>
              </a:solidFill>
            </a:endParaRPr>
          </a:p>
          <a:p>
            <a:pPr marL="342900" lvl="1" indent="-342900">
              <a:buFont typeface="Arial" charset="0"/>
              <a:buChar char="•"/>
            </a:pPr>
            <a:r>
              <a:rPr lang="en-US" sz="1800">
                <a:solidFill>
                  <a:schemeClr val="tx2"/>
                </a:solidFill>
              </a:rPr>
              <a:t>Ensure interface supports plugging in different state database, for example by a vendor building on top of fabric</a:t>
            </a:r>
          </a:p>
          <a:p>
            <a:pPr marL="342900" lvl="1" indent="-342900">
              <a:buFont typeface="Arial" charset="0"/>
              <a:buChar char="•"/>
            </a:pPr>
            <a:endParaRPr lang="en-US" sz="1800">
              <a:solidFill>
                <a:schemeClr val="tx2"/>
              </a:solidFill>
            </a:endParaRPr>
          </a:p>
          <a:p>
            <a:pPr marL="342900" lvl="1" indent="-342900">
              <a:buFont typeface="Arial" charset="0"/>
              <a:buChar char="•"/>
            </a:pPr>
            <a:r>
              <a:rPr lang="en-US" sz="1800">
                <a:solidFill>
                  <a:schemeClr val="tx2"/>
                </a:solidFill>
              </a:rPr>
              <a:t>To the degree possible, embed database and maintain within fabric, rather than requiring DBA skills </a:t>
            </a:r>
          </a:p>
          <a:p>
            <a:pPr marL="0" indent="0">
              <a:buNone/>
            </a:pPr>
            <a:endParaRPr lang="en-US" sz="1200">
              <a:solidFill>
                <a:schemeClr val="tx2"/>
              </a:solidFill>
            </a:endParaRPr>
          </a:p>
        </p:txBody>
      </p:sp>
      <p:sp>
        <p:nvSpPr>
          <p:cNvPr id="6" name="Slide Number Placeholder 5"/>
          <p:cNvSpPr>
            <a:spLocks noGrp="1"/>
          </p:cNvSpPr>
          <p:nvPr>
            <p:ph type="sldNum" sz="quarter" idx="12"/>
          </p:nvPr>
        </p:nvSpPr>
        <p:spPr/>
        <p:txBody>
          <a:bodyPr/>
          <a:lstStyle/>
          <a:p>
            <a:fld id="{1B9F358A-272D-6E40-8773-84BD8EF30252}" type="slidenum">
              <a:rPr lang="uk-UA"/>
              <a:t>9</a:t>
            </a:fld>
            <a:endParaRPr lang="uk-UA"/>
          </a:p>
        </p:txBody>
      </p:sp>
    </p:spTree>
    <p:extLst>
      <p:ext uri="{BB962C8B-B14F-4D97-AF65-F5344CB8AC3E}">
        <p14:creationId xmlns:p14="http://schemas.microsoft.com/office/powerpoint/2010/main" val="2141786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14093</TotalTime>
  <Words>2899</Words>
  <Application>Microsoft Office PowerPoint</Application>
  <PresentationFormat>Grand écran</PresentationFormat>
  <Paragraphs>436</Paragraphs>
  <Slides>25</Slides>
  <Notes>8</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25</vt:i4>
      </vt:variant>
    </vt:vector>
  </HeadingPairs>
  <TitlesOfParts>
    <vt:vector size="33" baseType="lpstr">
      <vt:lpstr>Arial</vt:lpstr>
      <vt:lpstr>Calibri</vt:lpstr>
      <vt:lpstr>Calibri Light</vt:lpstr>
      <vt:lpstr>Courier New</vt:lpstr>
      <vt:lpstr>Gill Sans</vt:lpstr>
      <vt:lpstr>Helvetica Neue</vt:lpstr>
      <vt:lpstr>Wingdings</vt:lpstr>
      <vt:lpstr>Office Theme</vt:lpstr>
      <vt:lpstr>HYPERLEDGER  Fabric - Ledger v1 Data Architecture</vt:lpstr>
      <vt:lpstr>Ledger v1 Objectives</vt:lpstr>
      <vt:lpstr>Ledger v1</vt:lpstr>
      <vt:lpstr>v1 Transaction lifecycle</vt:lpstr>
      <vt:lpstr>v1 Transaction Lifecycle</vt:lpstr>
      <vt:lpstr>Scenario: Channels for bilateral trades</vt:lpstr>
      <vt:lpstr>Logical structure of a ReadWriteSet</vt:lpstr>
      <vt:lpstr>Chaincode data patterns</vt:lpstr>
      <vt:lpstr>Pluggable state database - Objectives</vt:lpstr>
      <vt:lpstr>State Database options - Queryability</vt:lpstr>
      <vt:lpstr>State Database options - Queryability</vt:lpstr>
      <vt:lpstr>Marbles Chaincode Demo</vt:lpstr>
      <vt:lpstr>CouchDB state database details</vt:lpstr>
      <vt:lpstr>Pluggable state database - The Challenges</vt:lpstr>
      <vt:lpstr>GetQueryResult() API</vt:lpstr>
      <vt:lpstr>GetQueryResult() API- Indexes</vt:lpstr>
      <vt:lpstr>GetHistoryForKey() API</vt:lpstr>
      <vt:lpstr>Query System Chaincode (QSCC)</vt:lpstr>
      <vt:lpstr>Side-by-side comparison of table approach and JSON approach for modeling chaincode data</vt:lpstr>
      <vt:lpstr>Comparison of table-based and JSON-based chaincode</vt:lpstr>
      <vt:lpstr>Remove Table API from Hyperledger Fabric in v1</vt:lpstr>
      <vt:lpstr>Setup</vt:lpstr>
      <vt:lpstr>Add marble</vt:lpstr>
      <vt:lpstr>Get marble</vt:lpstr>
      <vt:lpstr>Scenario: Query for blue marbles Enabled in key/value state database by using an intelligent compound key ‘Marble:color:name’ and doing partial range key query on ‘Marble:color’ only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Enyeart</dc:creator>
  <cp:lastModifiedBy>Frédéric BIDON</cp:lastModifiedBy>
  <cp:revision>121</cp:revision>
  <dcterms:created xsi:type="dcterms:W3CDTF">2016-12-02T19:58:20Z</dcterms:created>
  <dcterms:modified xsi:type="dcterms:W3CDTF">2017-06-18T21:59:36Z</dcterms:modified>
</cp:coreProperties>
</file>