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57" r:id="rId4"/>
    <p:sldId id="265" r:id="rId5"/>
    <p:sldId id="259" r:id="rId6"/>
    <p:sldId id="258" r:id="rId7"/>
    <p:sldId id="262" r:id="rId8"/>
    <p:sldId id="263" r:id="rId9"/>
    <p:sldId id="26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3" r:id="rId18"/>
    <p:sldId id="266" r:id="rId19"/>
    <p:sldId id="268" r:id="rId20"/>
    <p:sldId id="275" r:id="rId21"/>
    <p:sldId id="269" r:id="rId22"/>
    <p:sldId id="276" r:id="rId23"/>
    <p:sldId id="270" r:id="rId24"/>
    <p:sldId id="267" r:id="rId25"/>
    <p:sldId id="277" r:id="rId26"/>
    <p:sldId id="271" r:id="rId27"/>
    <p:sldId id="278" r:id="rId28"/>
    <p:sldId id="272" r:id="rId29"/>
    <p:sldId id="274" r:id="rId30"/>
    <p:sldId id="27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/>
    <p:restoredTop sz="94667"/>
  </p:normalViewPr>
  <p:slideViewPr>
    <p:cSldViewPr snapToGrid="0" snapToObjects="1">
      <p:cViewPr varScale="1">
        <p:scale>
          <a:sx n="68" d="100"/>
          <a:sy n="68" d="100"/>
        </p:scale>
        <p:origin x="8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C53B8-DB39-944A-8BDD-8944E4E331D5}" type="datetimeFigureOut">
              <a:rPr lang="en-US"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D5B84-DA51-F346-AD10-C1B4A4A495C8}" type="slidenum">
              <a:r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D5B84-DA51-F346-AD10-C1B4A4A495C8}" type="slidenum">
              <a:rPr lang="uk-UA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639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D5B84-DA51-F346-AD10-C1B4A4A495C8}" type="slidenum">
              <a:rPr lang="uk-UA"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60903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D83E7-AA70-054B-A2AE-811B092EC22B}" type="slidenum">
              <a:r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3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D5B84-DA51-F346-AD10-C1B4A4A495C8}" type="slidenum">
              <a:rPr lang="uk-UA"/>
              <a:t>25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8430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92E3-B3E9-134B-9EC9-6688D0CB4141}" type="datetimeFigureOut">
              <a:rPr lang="en-US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0DC6-6461-1B49-9736-D267FBB750EC}" type="slidenum">
              <a:r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92E3-B3E9-134B-9EC9-6688D0CB4141}" type="datetimeFigureOut">
              <a:rPr lang="en-US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0DC6-6461-1B49-9736-D267FBB750EC}" type="slidenum">
              <a:r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1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92E3-B3E9-134B-9EC9-6688D0CB4141}" type="datetimeFigureOut">
              <a:rPr lang="en-US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0DC6-6461-1B49-9736-D267FBB750EC}" type="slidenum">
              <a:r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92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8822-FDF8-8141-8FA1-0D7CA1ADD4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007D-0DDB-BB4B-84CB-CF6F0D48697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093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8822-FDF8-8141-8FA1-0D7CA1ADD4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007D-0DDB-BB4B-84CB-CF6F0D48697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547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8822-FDF8-8141-8FA1-0D7CA1ADD4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007D-0DDB-BB4B-84CB-CF6F0D48697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662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8822-FDF8-8141-8FA1-0D7CA1ADD4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007D-0DDB-BB4B-84CB-CF6F0D48697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42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8822-FDF8-8141-8FA1-0D7CA1ADD4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007D-0DDB-BB4B-84CB-CF6F0D48697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377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8822-FDF8-8141-8FA1-0D7CA1ADD4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007D-0DDB-BB4B-84CB-CF6F0D48697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147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8822-FDF8-8141-8FA1-0D7CA1ADD4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007D-0DDB-BB4B-84CB-CF6F0D48697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23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8822-FDF8-8141-8FA1-0D7CA1ADD4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007D-0DDB-BB4B-84CB-CF6F0D48697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5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92E3-B3E9-134B-9EC9-6688D0CB4141}" type="datetimeFigureOut">
              <a:rPr lang="en-US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0DC6-6461-1B49-9736-D267FBB750EC}" type="slidenum">
              <a:r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184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8822-FDF8-8141-8FA1-0D7CA1ADD4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007D-0DDB-BB4B-84CB-CF6F0D48697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293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8822-FDF8-8141-8FA1-0D7CA1ADD4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007D-0DDB-BB4B-84CB-CF6F0D48697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98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8822-FDF8-8141-8FA1-0D7CA1ADD4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007D-0DDB-BB4B-84CB-CF6F0D48697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53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92E3-B3E9-134B-9EC9-6688D0CB4141}" type="datetimeFigureOut">
              <a:rPr lang="en-US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0DC6-6461-1B49-9736-D267FBB750EC}" type="slidenum">
              <a:r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92E3-B3E9-134B-9EC9-6688D0CB4141}" type="datetimeFigureOut">
              <a:rPr lang="en-US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0DC6-6461-1B49-9736-D267FBB750EC}" type="slidenum">
              <a:r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3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92E3-B3E9-134B-9EC9-6688D0CB4141}" type="datetimeFigureOut">
              <a:rPr lang="en-US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0DC6-6461-1B49-9736-D267FBB750EC}" type="slidenum">
              <a:r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5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92E3-B3E9-134B-9EC9-6688D0CB4141}" type="datetimeFigureOut">
              <a:rPr lang="en-US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0DC6-6461-1B49-9736-D267FBB750EC}" type="slidenum">
              <a:r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4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92E3-B3E9-134B-9EC9-6688D0CB4141}" type="datetimeFigureOut">
              <a:rPr lang="en-US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0DC6-6461-1B49-9736-D267FBB750EC}" type="slidenum">
              <a:r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0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92E3-B3E9-134B-9EC9-6688D0CB4141}" type="datetimeFigureOut">
              <a:rPr lang="en-US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0DC6-6461-1B49-9736-D267FBB750EC}" type="slidenum">
              <a:r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5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92E3-B3E9-134B-9EC9-6688D0CB4141}" type="datetimeFigureOut">
              <a:rPr lang="en-US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0DC6-6461-1B49-9736-D267FBB750EC}" type="slidenum">
              <a:r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9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A92E3-B3E9-134B-9EC9-6688D0CB4141}" type="datetimeFigureOut">
              <a:rPr lang="en-US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E0DC6-6461-1B49-9736-D267FBB750EC}" type="slidenum">
              <a:r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7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C8822-FDF8-8141-8FA1-0D7CA1ADD4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7007D-0DDB-BB4B-84CB-CF6F0D48697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50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Privacy Enabled Ledger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David Enyeart, Manish Sethi, Senthilnathan Natarajan, Troy Ronda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48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ument 3"/>
          <p:cNvSpPr/>
          <p:nvPr/>
        </p:nvSpPr>
        <p:spPr>
          <a:xfrm>
            <a:off x="6508830" y="2395444"/>
            <a:ext cx="3478525" cy="1846831"/>
          </a:xfrm>
          <a:prstGeom prst="flowChartDocumen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>
                <a:solidFill>
                  <a:schemeClr val="bg1"/>
                </a:solidFill>
                <a:cs typeface="Calibri"/>
              </a:rPr>
              <a:t>Collection: Marbles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400">
                <a:solidFill>
                  <a:schemeClr val="bg1"/>
                </a:solidFill>
                <a:cs typeface="Calibri"/>
              </a:rPr>
              <a:t>Private Write Set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400">
                <a:solidFill>
                  <a:schemeClr val="bg1"/>
                </a:solidFill>
                <a:cs typeface="Calibri"/>
              </a:rPr>
              <a:t>Name, Size, Color, Owner</a:t>
            </a:r>
          </a:p>
          <a:p>
            <a:pPr marL="9525" lvl="1"/>
            <a:r>
              <a:rPr lang="en-US" sz="1400">
                <a:solidFill>
                  <a:schemeClr val="bg1"/>
                </a:solidFill>
                <a:cs typeface="Calibri"/>
              </a:rPr>
              <a:t>Policy: Org1, Org2</a:t>
            </a:r>
          </a:p>
          <a:p>
            <a:pPr marL="9525" lvl="1"/>
            <a:r>
              <a:rPr lang="en-US" sz="1400">
                <a:solidFill>
                  <a:schemeClr val="bg1"/>
                </a:solidFill>
                <a:cs typeface="Calibri"/>
              </a:rPr>
              <a:t>"requiredPeerCount": 1,</a:t>
            </a:r>
          </a:p>
          <a:p>
            <a:pPr marL="9525" lvl="1"/>
            <a:r>
              <a:rPr lang="en-US" sz="1400">
                <a:solidFill>
                  <a:schemeClr val="bg1"/>
                </a:solidFill>
                <a:cs typeface="Calibri"/>
              </a:rPr>
              <a:t>"maxPeerCount":2,</a:t>
            </a:r>
          </a:p>
          <a:p>
            <a:pPr marL="9525" lvl="1"/>
            <a:r>
              <a:rPr lang="en-US" sz="1400">
                <a:solidFill>
                  <a:schemeClr val="bg1"/>
                </a:solidFill>
                <a:cs typeface="Calibri"/>
              </a:rPr>
              <a:t>"blockToLive":1000000</a:t>
            </a:r>
          </a:p>
        </p:txBody>
      </p:sp>
      <p:sp>
        <p:nvSpPr>
          <p:cNvPr id="5" name="Document 4"/>
          <p:cNvSpPr/>
          <p:nvPr/>
        </p:nvSpPr>
        <p:spPr>
          <a:xfrm>
            <a:off x="6508830" y="4519666"/>
            <a:ext cx="3478525" cy="1874966"/>
          </a:xfrm>
          <a:prstGeom prst="flowChartDocumen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>
                <a:solidFill>
                  <a:schemeClr val="bg1"/>
                </a:solidFill>
                <a:cs typeface="Calibri"/>
              </a:rPr>
              <a:t>Collection: Marble Private Details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400">
                <a:solidFill>
                  <a:schemeClr val="bg1"/>
                </a:solidFill>
                <a:cs typeface="Calibri"/>
              </a:rPr>
              <a:t>Private Write Set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400">
                <a:solidFill>
                  <a:schemeClr val="bg1"/>
                </a:solidFill>
                <a:cs typeface="Calibri"/>
              </a:rPr>
              <a:t>Price</a:t>
            </a:r>
          </a:p>
          <a:p>
            <a:pPr marL="9525" lvl="1"/>
            <a:r>
              <a:rPr lang="en-US" sz="1400">
                <a:solidFill>
                  <a:schemeClr val="bg1"/>
                </a:solidFill>
                <a:cs typeface="Calibri"/>
              </a:rPr>
              <a:t>Policy: Org1</a:t>
            </a:r>
          </a:p>
          <a:p>
            <a:pPr marL="9525" lvl="1"/>
            <a:r>
              <a:rPr lang="en-US" sz="1400">
                <a:solidFill>
                  <a:schemeClr val="bg1"/>
                </a:solidFill>
                <a:cs typeface="Calibri"/>
              </a:rPr>
              <a:t>"requiredPeerCount": 1,</a:t>
            </a:r>
          </a:p>
          <a:p>
            <a:pPr marL="9525" lvl="1"/>
            <a:r>
              <a:rPr lang="en-US" sz="1400">
                <a:solidFill>
                  <a:schemeClr val="bg1"/>
                </a:solidFill>
                <a:cs typeface="Calibri"/>
              </a:rPr>
              <a:t>"maxPeerCount": 1,</a:t>
            </a:r>
          </a:p>
          <a:p>
            <a:pPr marL="9525" lvl="1"/>
            <a:r>
              <a:rPr lang="en-US" sz="1400">
                <a:solidFill>
                  <a:schemeClr val="bg1"/>
                </a:solidFill>
                <a:cs typeface="Calibri"/>
              </a:rPr>
              <a:t>"blockToLive":3</a:t>
            </a:r>
          </a:p>
        </p:txBody>
      </p:sp>
      <p:sp>
        <p:nvSpPr>
          <p:cNvPr id="6" name="Document 5"/>
          <p:cNvSpPr/>
          <p:nvPr/>
        </p:nvSpPr>
        <p:spPr>
          <a:xfrm>
            <a:off x="6508831" y="945688"/>
            <a:ext cx="3478525" cy="1172365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>
                <a:solidFill>
                  <a:schemeClr val="bg1"/>
                </a:solidFill>
                <a:cs typeface="Calibri"/>
              </a:rPr>
              <a:t>Transaction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400">
                <a:solidFill>
                  <a:schemeClr val="bg1"/>
                </a:solidFill>
                <a:cs typeface="Calibri"/>
              </a:rPr>
              <a:t>Primary RWSet (if exists)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400">
                <a:solidFill>
                  <a:schemeClr val="bg1"/>
                </a:solidFill>
                <a:cs typeface="Calibri"/>
              </a:rPr>
              <a:t>Hashed Pvt RWSet (hashed keys/values)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4355" y="930411"/>
            <a:ext cx="5552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prstClr val="black"/>
                </a:solidFill>
              </a:rPr>
              <a:t>Transaction</a:t>
            </a:r>
          </a:p>
          <a:p>
            <a:r>
              <a:rPr lang="en-US" sz="2400" b="1">
                <a:solidFill>
                  <a:prstClr val="black"/>
                </a:solidFill>
              </a:rPr>
              <a:t>Public channel data</a:t>
            </a:r>
          </a:p>
          <a:p>
            <a:r>
              <a:rPr lang="en-US" sz="2400" b="1">
                <a:solidFill>
                  <a:prstClr val="black"/>
                </a:solidFill>
              </a:rPr>
              <a:t>- data goes to orderer and all peers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4355" y="2651149"/>
            <a:ext cx="5552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prstClr val="black"/>
                </a:solidFill>
              </a:rPr>
              <a:t>Collection: Marbles</a:t>
            </a:r>
          </a:p>
          <a:p>
            <a:r>
              <a:rPr lang="en-US" sz="2400" b="1">
                <a:solidFill>
                  <a:prstClr val="black"/>
                </a:solidFill>
              </a:rPr>
              <a:t>Private data for channel peers</a:t>
            </a:r>
          </a:p>
          <a:p>
            <a:r>
              <a:rPr lang="en-US" sz="2400" b="1">
                <a:solidFill>
                  <a:prstClr val="black"/>
                </a:solidFill>
              </a:rPr>
              <a:t>- data goes to all peers, not orderer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4355" y="4764003"/>
            <a:ext cx="5760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prstClr val="black"/>
                </a:solidFill>
              </a:rPr>
              <a:t>Collection: Marbles Private Details</a:t>
            </a:r>
          </a:p>
          <a:p>
            <a:r>
              <a:rPr lang="en-US" sz="2400" b="1">
                <a:solidFill>
                  <a:prstClr val="black"/>
                </a:solidFill>
              </a:rPr>
              <a:t>Private data for subset of channel peers</a:t>
            </a:r>
          </a:p>
          <a:p>
            <a:r>
              <a:rPr lang="en-US" sz="2400" b="1">
                <a:solidFill>
                  <a:prstClr val="black"/>
                </a:solidFill>
              </a:rPr>
              <a:t>- data goes to subset of peers only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0515600" cy="818216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Sample Scenario</a:t>
            </a:r>
          </a:p>
        </p:txBody>
      </p:sp>
    </p:spTree>
    <p:extLst>
      <p:ext uri="{BB962C8B-B14F-4D97-AF65-F5344CB8AC3E}">
        <p14:creationId xmlns:p14="http://schemas.microsoft.com/office/powerpoint/2010/main" val="670720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an 66"/>
          <p:cNvSpPr/>
          <p:nvPr/>
        </p:nvSpPr>
        <p:spPr>
          <a:xfrm>
            <a:off x="2425246" y="2881781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9067843" y="2830813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9070924" y="2379279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9054841" y="1444979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9" name="Can 8"/>
          <p:cNvSpPr/>
          <p:nvPr/>
        </p:nvSpPr>
        <p:spPr>
          <a:xfrm>
            <a:off x="9070924" y="1930781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77427" y="379648"/>
            <a:ext cx="1027458" cy="434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Ordering</a:t>
            </a:r>
          </a:p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Service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6124" y="707293"/>
            <a:ext cx="671146" cy="364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42747" y="191259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929329" y="2044922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842747" y="209933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42747" y="2279212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929329" y="2231659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839666" y="248911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39666" y="2675847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39666" y="285572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9087185" y="5360456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9090266" y="4908922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88697" y="3974622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31" name="Can 30"/>
          <p:cNvSpPr/>
          <p:nvPr/>
        </p:nvSpPr>
        <p:spPr>
          <a:xfrm>
            <a:off x="9090266" y="4460424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862089" y="444223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8948671" y="4574565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862089" y="462897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62089" y="480885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8948671" y="4761302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859008" y="501875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859008" y="520549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859008" y="538536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1" name="Can 40"/>
          <p:cNvSpPr/>
          <p:nvPr/>
        </p:nvSpPr>
        <p:spPr>
          <a:xfrm>
            <a:off x="2538810" y="5424096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42" name="Can 41"/>
          <p:cNvSpPr/>
          <p:nvPr/>
        </p:nvSpPr>
        <p:spPr>
          <a:xfrm>
            <a:off x="2541891" y="4972562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11295" y="4038262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44" name="Can 43"/>
          <p:cNvSpPr/>
          <p:nvPr/>
        </p:nvSpPr>
        <p:spPr>
          <a:xfrm>
            <a:off x="2541891" y="4524064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313714" y="450587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400296" y="4638205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313714" y="469261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13714" y="487249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2400296" y="4824942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310633" y="508239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10633" y="526913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10633" y="544900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5" name="Can 54"/>
          <p:cNvSpPr/>
          <p:nvPr/>
        </p:nvSpPr>
        <p:spPr>
          <a:xfrm>
            <a:off x="2428327" y="2430247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441266" y="1495947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57" name="Can 56"/>
          <p:cNvSpPr/>
          <p:nvPr/>
        </p:nvSpPr>
        <p:spPr>
          <a:xfrm>
            <a:off x="2428327" y="1981749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00150" y="1963564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2286732" y="2095890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200150" y="2150301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200150" y="233018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2286732" y="2282627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197069" y="2540078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97069" y="272681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97069" y="2906694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830339" y="6211245"/>
            <a:ext cx="64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Org1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401646" y="6211245"/>
            <a:ext cx="64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Org2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318850" y="1173870"/>
            <a:ext cx="1051382" cy="55588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481011" y="1039653"/>
            <a:ext cx="0" cy="53290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158789" y="107262"/>
            <a:ext cx="484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Step 1: Client sends proposal to endorsing peer(s)</a:t>
            </a:r>
          </a:p>
        </p:txBody>
      </p:sp>
    </p:spTree>
    <p:extLst>
      <p:ext uri="{BB962C8B-B14F-4D97-AF65-F5344CB8AC3E}">
        <p14:creationId xmlns:p14="http://schemas.microsoft.com/office/powerpoint/2010/main" val="66104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an 69"/>
          <p:cNvSpPr/>
          <p:nvPr/>
        </p:nvSpPr>
        <p:spPr>
          <a:xfrm>
            <a:off x="2425246" y="2881781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50926" y="3206745"/>
            <a:ext cx="132461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TxId,Private WriteSet</a:t>
            </a:r>
          </a:p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          (k1,PrivateValue)</a:t>
            </a:r>
          </a:p>
        </p:txBody>
      </p:sp>
      <p:sp>
        <p:nvSpPr>
          <p:cNvPr id="4" name="Can 3"/>
          <p:cNvSpPr/>
          <p:nvPr/>
        </p:nvSpPr>
        <p:spPr>
          <a:xfrm>
            <a:off x="9067843" y="2830813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9070924" y="2379279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9054841" y="1444979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9" name="Can 8"/>
          <p:cNvSpPr/>
          <p:nvPr/>
        </p:nvSpPr>
        <p:spPr>
          <a:xfrm>
            <a:off x="9070924" y="1930781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77427" y="379648"/>
            <a:ext cx="1027458" cy="434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Ordering</a:t>
            </a:r>
          </a:p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Service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6124" y="707293"/>
            <a:ext cx="671146" cy="364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42747" y="191259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929329" y="2044922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842747" y="209933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42747" y="2279212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929329" y="2231659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839666" y="248911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39666" y="2675847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39666" y="285572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9087185" y="5360456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9090266" y="4908922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88697" y="3974622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31" name="Can 30"/>
          <p:cNvSpPr/>
          <p:nvPr/>
        </p:nvSpPr>
        <p:spPr>
          <a:xfrm>
            <a:off x="9090266" y="4460424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862089" y="444223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8948671" y="4574565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862089" y="462897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62089" y="480885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8948671" y="4761302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859008" y="501875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859008" y="520549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859008" y="538536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1" name="Can 40"/>
          <p:cNvSpPr/>
          <p:nvPr/>
        </p:nvSpPr>
        <p:spPr>
          <a:xfrm>
            <a:off x="2538810" y="5424096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42" name="Can 41"/>
          <p:cNvSpPr/>
          <p:nvPr/>
        </p:nvSpPr>
        <p:spPr>
          <a:xfrm>
            <a:off x="2541891" y="4972562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11295" y="4038262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44" name="Can 43"/>
          <p:cNvSpPr/>
          <p:nvPr/>
        </p:nvSpPr>
        <p:spPr>
          <a:xfrm>
            <a:off x="2541891" y="4524064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313714" y="450587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400296" y="4638205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313714" y="469261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13714" y="487249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2400296" y="4824942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310633" y="508239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10633" y="526913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10633" y="544900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5" name="Can 54"/>
          <p:cNvSpPr/>
          <p:nvPr/>
        </p:nvSpPr>
        <p:spPr>
          <a:xfrm>
            <a:off x="2428327" y="2430247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441266" y="1495947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57" name="Can 56"/>
          <p:cNvSpPr/>
          <p:nvPr/>
        </p:nvSpPr>
        <p:spPr>
          <a:xfrm>
            <a:off x="2428327" y="1981749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00150" y="1963564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2286732" y="2095890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200150" y="2150301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200150" y="233018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2286732" y="2282627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197069" y="2540078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97069" y="272681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97069" y="2906694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76" name="Straight Arrow Connector 75"/>
          <p:cNvCxnSpPr>
            <a:stCxn id="56" idx="3"/>
            <a:endCxn id="8" idx="1"/>
          </p:cNvCxnSpPr>
          <p:nvPr/>
        </p:nvCxnSpPr>
        <p:spPr>
          <a:xfrm flipV="1">
            <a:off x="4074231" y="1646968"/>
            <a:ext cx="4980610" cy="50968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074231" y="1932413"/>
            <a:ext cx="0" cy="206663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830339" y="6211245"/>
            <a:ext cx="64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Org1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401646" y="6211245"/>
            <a:ext cx="64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Org2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318850" y="1173870"/>
            <a:ext cx="1051382" cy="55588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481011" y="1039653"/>
            <a:ext cx="0" cy="53290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158789" y="107261"/>
            <a:ext cx="4788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2a: Endorsing peer simulates transaction and distributes 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</a:rPr>
              <a:t>marbles collection </a:t>
            </a:r>
            <a:r>
              <a:rPr lang="en-US"/>
              <a:t>data based on policy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24933" y="4141193"/>
            <a:ext cx="1358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C000">
                    <a:lumMod val="75000"/>
                  </a:srgbClr>
                </a:solidFill>
              </a:rPr>
              <a:t>Missing</a:t>
            </a:r>
          </a:p>
          <a:p>
            <a:r>
              <a:rPr lang="en-US" b="1">
                <a:solidFill>
                  <a:srgbClr val="FFC000">
                    <a:lumMod val="75000"/>
                  </a:srgbClr>
                </a:solidFill>
              </a:rPr>
              <a:t>Private Data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703963" y="2771031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916998" y="5294823"/>
            <a:ext cx="647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193523" y="3155777"/>
            <a:ext cx="132461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TxId,Private WriteSet</a:t>
            </a:r>
          </a:p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          (k1,PrivateValue)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664490" y="5749060"/>
            <a:ext cx="132461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TxId,Private WriteSet</a:t>
            </a:r>
          </a:p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          (k1,PrivateValue)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688327" y="2774002"/>
            <a:ext cx="647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72" name="Document 71"/>
          <p:cNvSpPr/>
          <p:nvPr/>
        </p:nvSpPr>
        <p:spPr>
          <a:xfrm>
            <a:off x="6367864" y="1782634"/>
            <a:ext cx="2030572" cy="1373143"/>
          </a:xfrm>
          <a:prstGeom prst="flowChartDocumen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>
                <a:solidFill>
                  <a:schemeClr val="bg1"/>
                </a:solidFill>
                <a:cs typeface="Calibri"/>
              </a:rPr>
              <a:t>Collection: Marbles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Private Write Set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Name, Size, Color, Owner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Policy: Org1, Org2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"requiredPeerCount": 1,  "maxPeerCount":2, "blockToLive":1000000</a:t>
            </a:r>
          </a:p>
        </p:txBody>
      </p:sp>
    </p:spTree>
    <p:extLst>
      <p:ext uri="{BB962C8B-B14F-4D97-AF65-F5344CB8AC3E}">
        <p14:creationId xmlns:p14="http://schemas.microsoft.com/office/powerpoint/2010/main" val="118242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an 70"/>
          <p:cNvSpPr/>
          <p:nvPr/>
        </p:nvSpPr>
        <p:spPr>
          <a:xfrm>
            <a:off x="9067843" y="2830813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93523" y="3155777"/>
            <a:ext cx="132461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TxId,Private WriteSet</a:t>
            </a:r>
          </a:p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          (k1,PrivateValue)</a:t>
            </a:r>
          </a:p>
        </p:txBody>
      </p:sp>
      <p:sp>
        <p:nvSpPr>
          <p:cNvPr id="69" name="Can 68"/>
          <p:cNvSpPr/>
          <p:nvPr/>
        </p:nvSpPr>
        <p:spPr>
          <a:xfrm>
            <a:off x="2538810" y="5424096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64490" y="5749060"/>
            <a:ext cx="132461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TxId,Private WriteSet</a:t>
            </a:r>
          </a:p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          (k1,PrivateValue)</a:t>
            </a:r>
          </a:p>
        </p:txBody>
      </p:sp>
      <p:sp>
        <p:nvSpPr>
          <p:cNvPr id="7" name="Can 6"/>
          <p:cNvSpPr/>
          <p:nvPr/>
        </p:nvSpPr>
        <p:spPr>
          <a:xfrm>
            <a:off x="9070924" y="2379279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9054841" y="1444979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9" name="Can 8"/>
          <p:cNvSpPr/>
          <p:nvPr/>
        </p:nvSpPr>
        <p:spPr>
          <a:xfrm>
            <a:off x="9070924" y="1930781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77427" y="379648"/>
            <a:ext cx="1027458" cy="434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Ordering</a:t>
            </a:r>
          </a:p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Service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6124" y="707293"/>
            <a:ext cx="671146" cy="364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42747" y="191259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929329" y="2044922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842747" y="209933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42747" y="2279212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929329" y="2231659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839666" y="248911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39666" y="2675847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39666" y="285572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9087185" y="5360456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9090266" y="4908922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88697" y="3974622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31" name="Can 30"/>
          <p:cNvSpPr/>
          <p:nvPr/>
        </p:nvSpPr>
        <p:spPr>
          <a:xfrm>
            <a:off x="9090266" y="4460424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862089" y="444223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8948671" y="4574565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862089" y="462897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62089" y="480885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8948671" y="4761302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859008" y="501875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859008" y="520549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859008" y="538536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2" name="Can 41"/>
          <p:cNvSpPr/>
          <p:nvPr/>
        </p:nvSpPr>
        <p:spPr>
          <a:xfrm>
            <a:off x="2541891" y="4972562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11295" y="4038262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44" name="Can 43"/>
          <p:cNvSpPr/>
          <p:nvPr/>
        </p:nvSpPr>
        <p:spPr>
          <a:xfrm>
            <a:off x="2541891" y="4524064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313714" y="450587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400296" y="4638205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313714" y="469261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13714" y="487249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2400296" y="4824942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310633" y="508239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10633" y="526913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10633" y="544900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4" name="Can 53"/>
          <p:cNvSpPr/>
          <p:nvPr/>
        </p:nvSpPr>
        <p:spPr>
          <a:xfrm>
            <a:off x="2425246" y="2881781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55" name="Can 54"/>
          <p:cNvSpPr/>
          <p:nvPr/>
        </p:nvSpPr>
        <p:spPr>
          <a:xfrm>
            <a:off x="2428327" y="2430247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441266" y="1495947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57" name="Can 56"/>
          <p:cNvSpPr/>
          <p:nvPr/>
        </p:nvSpPr>
        <p:spPr>
          <a:xfrm>
            <a:off x="2428327" y="1981749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00150" y="1963564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2286732" y="2095890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200150" y="2150301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200150" y="233018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2286732" y="2282627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197069" y="2540078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97069" y="272681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97069" y="2906694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50926" y="3206745"/>
            <a:ext cx="132461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TxId,Private WriteSet</a:t>
            </a:r>
          </a:p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          (k1,PrivateValue)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4160814" y="1929491"/>
            <a:ext cx="4811" cy="20815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ocument 98"/>
          <p:cNvSpPr/>
          <p:nvPr/>
        </p:nvSpPr>
        <p:spPr>
          <a:xfrm>
            <a:off x="4228720" y="3109921"/>
            <a:ext cx="2062436" cy="1395957"/>
          </a:xfrm>
          <a:prstGeom prst="flowChartDocumen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>
                <a:solidFill>
                  <a:schemeClr val="bg1"/>
                </a:solidFill>
                <a:cs typeface="Calibri"/>
              </a:rPr>
              <a:t>Collection: Marble Private Details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Private Write Set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Price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Policy: Org1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"requiredPeerCount": 1, "maxPeerCount": 1, "blockToLive":3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830339" y="6211245"/>
            <a:ext cx="64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Org1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401646" y="6211245"/>
            <a:ext cx="64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Org2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318850" y="1173870"/>
            <a:ext cx="1051382" cy="55588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481011" y="1039653"/>
            <a:ext cx="0" cy="53290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158789" y="107261"/>
            <a:ext cx="4788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2b: Endorsing peer distributes </a:t>
            </a:r>
            <a:r>
              <a:rPr lang="en-US" b="1">
                <a:solidFill>
                  <a:srgbClr val="C00000"/>
                </a:solidFill>
              </a:rPr>
              <a:t>marbles private details collection </a:t>
            </a:r>
            <a:r>
              <a:rPr lang="en-US"/>
              <a:t>data based on policy.</a:t>
            </a:r>
          </a:p>
          <a:p>
            <a:r>
              <a:rPr lang="en-US"/>
              <a:t>Peers store received data in Transient DB.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524933" y="4141193"/>
            <a:ext cx="1358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C000">
                    <a:lumMod val="75000"/>
                  </a:srgbClr>
                </a:solidFill>
              </a:rPr>
              <a:t>Missing</a:t>
            </a:r>
          </a:p>
          <a:p>
            <a:r>
              <a:rPr lang="en-US" b="1">
                <a:solidFill>
                  <a:srgbClr val="FFC000">
                    <a:lumMod val="75000"/>
                  </a:srgbClr>
                </a:solidFill>
              </a:rPr>
              <a:t>Private Data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703963" y="2771031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4074231" y="1646968"/>
            <a:ext cx="4980610" cy="50968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074231" y="1932413"/>
            <a:ext cx="0" cy="206663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916998" y="5294823"/>
            <a:ext cx="647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122851" y="5307697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575924" y="2755979"/>
            <a:ext cx="647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81777" y="2768853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98" name="Document 97"/>
          <p:cNvSpPr/>
          <p:nvPr/>
        </p:nvSpPr>
        <p:spPr>
          <a:xfrm>
            <a:off x="6367864" y="1782634"/>
            <a:ext cx="2030572" cy="1373143"/>
          </a:xfrm>
          <a:prstGeom prst="flowChartDocumen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>
                <a:solidFill>
                  <a:schemeClr val="bg1"/>
                </a:solidFill>
                <a:cs typeface="Calibri"/>
              </a:rPr>
              <a:t>Collection: Marbles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Private Write Set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Name, Size, Color, Owner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Policy: Org1, Org2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"requiredPeerCount": 1,  "maxPeerCount":2, "blockToLive":1000000</a:t>
            </a:r>
          </a:p>
        </p:txBody>
      </p:sp>
    </p:spTree>
    <p:extLst>
      <p:ext uri="{BB962C8B-B14F-4D97-AF65-F5344CB8AC3E}">
        <p14:creationId xmlns:p14="http://schemas.microsoft.com/office/powerpoint/2010/main" val="19917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9067843" y="2830813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9070924" y="2379279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9054841" y="1444979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9" name="Can 8"/>
          <p:cNvSpPr/>
          <p:nvPr/>
        </p:nvSpPr>
        <p:spPr>
          <a:xfrm>
            <a:off x="9070924" y="1930781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77427" y="379648"/>
            <a:ext cx="1027458" cy="434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Ordering</a:t>
            </a:r>
          </a:p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Service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6124" y="707293"/>
            <a:ext cx="671146" cy="364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42747" y="191259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929329" y="2044922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842747" y="209933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42747" y="2279212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929329" y="2231659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839666" y="248911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39666" y="2675847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39666" y="285572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93523" y="3155777"/>
            <a:ext cx="132461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TxId,Private WriteSet</a:t>
            </a:r>
          </a:p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          (k1,PrivateValue)</a:t>
            </a:r>
          </a:p>
        </p:txBody>
      </p:sp>
      <p:sp>
        <p:nvSpPr>
          <p:cNvPr id="28" name="Can 27"/>
          <p:cNvSpPr/>
          <p:nvPr/>
        </p:nvSpPr>
        <p:spPr>
          <a:xfrm>
            <a:off x="9087185" y="5360456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9090266" y="4908922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88697" y="3974622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31" name="Can 30"/>
          <p:cNvSpPr/>
          <p:nvPr/>
        </p:nvSpPr>
        <p:spPr>
          <a:xfrm>
            <a:off x="9090266" y="4460424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862089" y="444223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8948671" y="4574565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862089" y="462897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62089" y="480885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8948671" y="4761302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859008" y="501875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859008" y="520549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859008" y="538536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1" name="Can 40"/>
          <p:cNvSpPr/>
          <p:nvPr/>
        </p:nvSpPr>
        <p:spPr>
          <a:xfrm>
            <a:off x="2538810" y="5424096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42" name="Can 41"/>
          <p:cNvSpPr/>
          <p:nvPr/>
        </p:nvSpPr>
        <p:spPr>
          <a:xfrm>
            <a:off x="2541891" y="4972562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11295" y="4038262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44" name="Can 43"/>
          <p:cNvSpPr/>
          <p:nvPr/>
        </p:nvSpPr>
        <p:spPr>
          <a:xfrm>
            <a:off x="2541891" y="4524064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313714" y="450587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400296" y="4638205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313714" y="469261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13714" y="487249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2400296" y="4824942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310633" y="508239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10633" y="526913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10633" y="544900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64490" y="5749060"/>
            <a:ext cx="132461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TxId,Private WriteSet</a:t>
            </a:r>
          </a:p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          (k1,PrivateValue)</a:t>
            </a:r>
          </a:p>
        </p:txBody>
      </p:sp>
      <p:sp>
        <p:nvSpPr>
          <p:cNvPr id="54" name="Can 53"/>
          <p:cNvSpPr/>
          <p:nvPr/>
        </p:nvSpPr>
        <p:spPr>
          <a:xfrm>
            <a:off x="2425246" y="2881781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55" name="Can 54"/>
          <p:cNvSpPr/>
          <p:nvPr/>
        </p:nvSpPr>
        <p:spPr>
          <a:xfrm>
            <a:off x="2428327" y="2430247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441266" y="1495947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57" name="Can 56"/>
          <p:cNvSpPr/>
          <p:nvPr/>
        </p:nvSpPr>
        <p:spPr>
          <a:xfrm>
            <a:off x="2428327" y="1981749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00150" y="1963564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2286732" y="2095890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200150" y="2150301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200150" y="233018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2286732" y="2282627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197069" y="2540078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97069" y="272681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97069" y="2906694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50926" y="3206745"/>
            <a:ext cx="132461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TxId,Private WriteSet</a:t>
            </a:r>
          </a:p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          (k1,PrivateValue)</a:t>
            </a:r>
          </a:p>
        </p:txBody>
      </p:sp>
      <p:cxnSp>
        <p:nvCxnSpPr>
          <p:cNvPr id="68" name="Straight Arrow Connector 67"/>
          <p:cNvCxnSpPr>
            <a:stCxn id="12" idx="3"/>
            <a:endCxn id="10" idx="1"/>
          </p:cNvCxnSpPr>
          <p:nvPr/>
        </p:nvCxnSpPr>
        <p:spPr>
          <a:xfrm flipV="1">
            <a:off x="1737270" y="596931"/>
            <a:ext cx="4040157" cy="292643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2"/>
            <a:endCxn id="56" idx="0"/>
          </p:cNvCxnSpPr>
          <p:nvPr/>
        </p:nvCxnSpPr>
        <p:spPr>
          <a:xfrm flipH="1">
            <a:off x="3257749" y="814214"/>
            <a:ext cx="3033407" cy="681733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0" idx="2"/>
            <a:endCxn id="8" idx="0"/>
          </p:cNvCxnSpPr>
          <p:nvPr/>
        </p:nvCxnSpPr>
        <p:spPr>
          <a:xfrm>
            <a:off x="6291156" y="814214"/>
            <a:ext cx="3580168" cy="63076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999120" y="1917122"/>
            <a:ext cx="0" cy="209395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0615210" y="1851377"/>
            <a:ext cx="0" cy="209395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ocument 98"/>
          <p:cNvSpPr/>
          <p:nvPr/>
        </p:nvSpPr>
        <p:spPr>
          <a:xfrm>
            <a:off x="4228720" y="3109921"/>
            <a:ext cx="2062436" cy="1395957"/>
          </a:xfrm>
          <a:prstGeom prst="flowChartDocumen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>
                <a:solidFill>
                  <a:schemeClr val="bg1"/>
                </a:solidFill>
                <a:cs typeface="Calibri"/>
              </a:rPr>
              <a:t>Collection: Marble Private Details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Private Write Set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Price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Policy: Org1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"requiredPeerCount": 1, "maxPeerCount": 1, "blockToLive":3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830339" y="6211245"/>
            <a:ext cx="64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Org1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401646" y="6211245"/>
            <a:ext cx="64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Org2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318850" y="1173870"/>
            <a:ext cx="1051382" cy="55588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cument 21"/>
          <p:cNvSpPr/>
          <p:nvPr/>
        </p:nvSpPr>
        <p:spPr>
          <a:xfrm>
            <a:off x="2795665" y="248472"/>
            <a:ext cx="2623935" cy="791181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>
                <a:solidFill>
                  <a:schemeClr val="bg1"/>
                </a:solidFill>
                <a:cs typeface="Calibri"/>
              </a:rPr>
              <a:t>Transaction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Primary RWSet (if exists)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Hashed Pvt RWSet (hashed keys/values)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470688" y="1126266"/>
            <a:ext cx="899545" cy="46272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6481011" y="1039653"/>
            <a:ext cx="0" cy="53290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158789" y="107261"/>
            <a:ext cx="4788569" cy="12003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Step 3: Endorsing peer sends proposal response back to client with public data.</a:t>
            </a:r>
          </a:p>
          <a:p>
            <a:r>
              <a:rPr lang="en-US"/>
              <a:t>Client submits tran with public data to ordering.</a:t>
            </a:r>
          </a:p>
          <a:p>
            <a:r>
              <a:rPr lang="en-US"/>
              <a:t>Block with tran gets distributed to all peers.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24933" y="4141193"/>
            <a:ext cx="1358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C000">
                    <a:lumMod val="75000"/>
                  </a:srgbClr>
                </a:solidFill>
              </a:rPr>
              <a:t>Missing</a:t>
            </a:r>
          </a:p>
          <a:p>
            <a:r>
              <a:rPr lang="en-US" b="1">
                <a:solidFill>
                  <a:srgbClr val="FFC000">
                    <a:lumMod val="75000"/>
                  </a:srgbClr>
                </a:solidFill>
              </a:rPr>
              <a:t>Private Data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703963" y="2771031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16998" y="5294823"/>
            <a:ext cx="647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122851" y="5307697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575924" y="2755979"/>
            <a:ext cx="647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781777" y="2768853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98" name="Document 97"/>
          <p:cNvSpPr/>
          <p:nvPr/>
        </p:nvSpPr>
        <p:spPr>
          <a:xfrm>
            <a:off x="6367864" y="1782634"/>
            <a:ext cx="2030572" cy="1373143"/>
          </a:xfrm>
          <a:prstGeom prst="flowChartDocumen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>
                <a:solidFill>
                  <a:schemeClr val="bg1"/>
                </a:solidFill>
                <a:cs typeface="Calibri"/>
              </a:rPr>
              <a:t>Collection: Marbles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Private Write Set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Name, Size, Color, Owner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Policy: Org1, Org2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"requiredPeerCount": 1,  "maxPeerCount":2, "blockToLive":1000000</a:t>
            </a:r>
          </a:p>
        </p:txBody>
      </p:sp>
    </p:spTree>
    <p:extLst>
      <p:ext uri="{BB962C8B-B14F-4D97-AF65-F5344CB8AC3E}">
        <p14:creationId xmlns:p14="http://schemas.microsoft.com/office/powerpoint/2010/main" val="1689827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Arrow Connector 93"/>
          <p:cNvCxnSpPr/>
          <p:nvPr/>
        </p:nvCxnSpPr>
        <p:spPr>
          <a:xfrm>
            <a:off x="3999120" y="1917122"/>
            <a:ext cx="0" cy="209395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n 3"/>
          <p:cNvSpPr/>
          <p:nvPr/>
        </p:nvSpPr>
        <p:spPr>
          <a:xfrm>
            <a:off x="9067843" y="2830813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9070924" y="2379279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9054841" y="1444979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9" name="Can 8"/>
          <p:cNvSpPr/>
          <p:nvPr/>
        </p:nvSpPr>
        <p:spPr>
          <a:xfrm>
            <a:off x="9070924" y="1930781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77427" y="379648"/>
            <a:ext cx="1027458" cy="434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Ordering</a:t>
            </a:r>
          </a:p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Service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6124" y="707293"/>
            <a:ext cx="671146" cy="364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42747" y="191259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929329" y="2044922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842747" y="209933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42747" y="2279212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929329" y="2231659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839666" y="248911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39666" y="2675847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39666" y="285572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9087185" y="5360456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9090266" y="4908922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88697" y="3974622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31" name="Can 30"/>
          <p:cNvSpPr/>
          <p:nvPr/>
        </p:nvSpPr>
        <p:spPr>
          <a:xfrm>
            <a:off x="9090266" y="4460424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862089" y="444223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8948671" y="4574565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862089" y="462897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62089" y="480885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8948671" y="4761302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859008" y="501875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859008" y="520549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859008" y="538536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212865" y="5685420"/>
            <a:ext cx="132461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TxId,Private WriteSet</a:t>
            </a:r>
          </a:p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          (k1,PrivateValue)</a:t>
            </a:r>
          </a:p>
        </p:txBody>
      </p:sp>
      <p:sp>
        <p:nvSpPr>
          <p:cNvPr id="41" name="Can 40"/>
          <p:cNvSpPr/>
          <p:nvPr/>
        </p:nvSpPr>
        <p:spPr>
          <a:xfrm>
            <a:off x="2538810" y="5424096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42" name="Can 41"/>
          <p:cNvSpPr/>
          <p:nvPr/>
        </p:nvSpPr>
        <p:spPr>
          <a:xfrm>
            <a:off x="2541891" y="4972562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11295" y="4038262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44" name="Can 43"/>
          <p:cNvSpPr/>
          <p:nvPr/>
        </p:nvSpPr>
        <p:spPr>
          <a:xfrm>
            <a:off x="2541891" y="4524064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313714" y="450587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400296" y="4638205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313714" y="469261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13714" y="487249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2400296" y="4824942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310633" y="508239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10633" y="526913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10633" y="544900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64490" y="5749060"/>
            <a:ext cx="132461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TxId,Private WriteSet</a:t>
            </a:r>
          </a:p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          (k1,PrivateValue)</a:t>
            </a:r>
          </a:p>
        </p:txBody>
      </p:sp>
      <p:sp>
        <p:nvSpPr>
          <p:cNvPr id="54" name="Can 53"/>
          <p:cNvSpPr/>
          <p:nvPr/>
        </p:nvSpPr>
        <p:spPr>
          <a:xfrm>
            <a:off x="2425246" y="2881781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55" name="Can 54"/>
          <p:cNvSpPr/>
          <p:nvPr/>
        </p:nvSpPr>
        <p:spPr>
          <a:xfrm>
            <a:off x="2428327" y="2430247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441266" y="1495947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57" name="Can 56"/>
          <p:cNvSpPr/>
          <p:nvPr/>
        </p:nvSpPr>
        <p:spPr>
          <a:xfrm>
            <a:off x="2428327" y="1981749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00150" y="1963564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2286732" y="2095890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200150" y="2150301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200150" y="233018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2286732" y="2282627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197069" y="2540078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97069" y="272681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97069" y="2906694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50926" y="3206745"/>
            <a:ext cx="132461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TxId,Private WriteSet</a:t>
            </a:r>
          </a:p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          (k1,PrivateValue)</a:t>
            </a:r>
          </a:p>
        </p:txBody>
      </p:sp>
      <p:sp>
        <p:nvSpPr>
          <p:cNvPr id="97" name="Freeform 96"/>
          <p:cNvSpPr/>
          <p:nvPr/>
        </p:nvSpPr>
        <p:spPr>
          <a:xfrm>
            <a:off x="4226069" y="1820954"/>
            <a:ext cx="4765531" cy="2331946"/>
          </a:xfrm>
          <a:custGeom>
            <a:avLst/>
            <a:gdLst>
              <a:gd name="connsiteX0" fmla="*/ 4752831 w 4765531"/>
              <a:gd name="connsiteY0" fmla="*/ 2179546 h 2331946"/>
              <a:gd name="connsiteX1" fmla="*/ 2720831 w 4765531"/>
              <a:gd name="connsiteY1" fmla="*/ 1150846 h 2331946"/>
              <a:gd name="connsiteX2" fmla="*/ 815831 w 4765531"/>
              <a:gd name="connsiteY2" fmla="*/ 287246 h 2331946"/>
              <a:gd name="connsiteX3" fmla="*/ 53831 w 4765531"/>
              <a:gd name="connsiteY3" fmla="*/ 58646 h 2331946"/>
              <a:gd name="connsiteX4" fmla="*/ 2187431 w 4765531"/>
              <a:gd name="connsiteY4" fmla="*/ 1265146 h 2331946"/>
              <a:gd name="connsiteX5" fmla="*/ 4765531 w 4765531"/>
              <a:gd name="connsiteY5" fmla="*/ 2331946 h 233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5531" h="2331946">
                <a:moveTo>
                  <a:pt x="4752831" y="2179546"/>
                </a:moveTo>
                <a:cubicBezTo>
                  <a:pt x="4064914" y="1822887"/>
                  <a:pt x="3376998" y="1466229"/>
                  <a:pt x="2720831" y="1150846"/>
                </a:cubicBezTo>
                <a:cubicBezTo>
                  <a:pt x="2064664" y="835463"/>
                  <a:pt x="1260331" y="469279"/>
                  <a:pt x="815831" y="287246"/>
                </a:cubicBezTo>
                <a:cubicBezTo>
                  <a:pt x="371331" y="105213"/>
                  <a:pt x="-174769" y="-104337"/>
                  <a:pt x="53831" y="58646"/>
                </a:cubicBezTo>
                <a:cubicBezTo>
                  <a:pt x="282431" y="221629"/>
                  <a:pt x="1402148" y="886263"/>
                  <a:pt x="2187431" y="1265146"/>
                </a:cubicBezTo>
                <a:cubicBezTo>
                  <a:pt x="2972714" y="1644029"/>
                  <a:pt x="4765531" y="2331946"/>
                  <a:pt x="4765531" y="2331946"/>
                </a:cubicBezTo>
              </a:path>
            </a:pathLst>
          </a:custGeom>
          <a:noFill/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Document 98"/>
          <p:cNvSpPr/>
          <p:nvPr/>
        </p:nvSpPr>
        <p:spPr>
          <a:xfrm>
            <a:off x="4228720" y="3109921"/>
            <a:ext cx="2062436" cy="1395957"/>
          </a:xfrm>
          <a:prstGeom prst="flowChartDocumen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>
                <a:solidFill>
                  <a:schemeClr val="bg1"/>
                </a:solidFill>
                <a:cs typeface="Calibri"/>
              </a:rPr>
              <a:t>Collection: Marble Private Details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Private Write Set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Price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Policy: Org1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"requiredPeerCount": 1, "maxPeerCount": 1, "blockToLive":3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830339" y="6211245"/>
            <a:ext cx="64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Org1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401646" y="6211245"/>
            <a:ext cx="64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Org2</a:t>
            </a:r>
          </a:p>
        </p:txBody>
      </p:sp>
      <p:sp>
        <p:nvSpPr>
          <p:cNvPr id="22" name="Document 21"/>
          <p:cNvSpPr/>
          <p:nvPr/>
        </p:nvSpPr>
        <p:spPr>
          <a:xfrm>
            <a:off x="2795665" y="248472"/>
            <a:ext cx="2623935" cy="791181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>
                <a:solidFill>
                  <a:schemeClr val="bg1"/>
                </a:solidFill>
                <a:cs typeface="Calibri"/>
              </a:rPr>
              <a:t>Transaction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Primary RWSet (if exists)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Hashed Pvt RWSet (hashed keys/values)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6481011" y="1039653"/>
            <a:ext cx="0" cy="53290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24933" y="4141193"/>
            <a:ext cx="1358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C000">
                    <a:lumMod val="75000"/>
                  </a:srgbClr>
                </a:solidFill>
              </a:rPr>
              <a:t>Missing</a:t>
            </a:r>
          </a:p>
          <a:p>
            <a:r>
              <a:rPr lang="en-US" b="1">
                <a:solidFill>
                  <a:srgbClr val="FFC000">
                    <a:lumMod val="75000"/>
                  </a:srgbClr>
                </a:solidFill>
              </a:rPr>
              <a:t>Private Data</a:t>
            </a:r>
          </a:p>
          <a:p>
            <a:r>
              <a:rPr lang="en-US" b="1">
                <a:solidFill>
                  <a:srgbClr val="FFC000">
                    <a:lumMod val="75000"/>
                  </a:srgbClr>
                </a:solidFill>
              </a:rPr>
              <a:t>Resolved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193523" y="3155777"/>
            <a:ext cx="132461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TxId,Private WriteSet</a:t>
            </a:r>
          </a:p>
          <a:p>
            <a:r>
              <a:rPr lang="en-US" sz="900">
                <a:solidFill>
                  <a:srgbClr val="4472C4">
                    <a:lumMod val="20000"/>
                    <a:lumOff val="80000"/>
                  </a:srgbClr>
                </a:solidFill>
                <a:cs typeface="Calibri"/>
              </a:rPr>
              <a:t>          (k1,PrivateValue)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158789" y="107261"/>
            <a:ext cx="4788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4: Peers validate private data against public hashes.  Missing privata data resolved with pull requests to other peers.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916998" y="5294823"/>
            <a:ext cx="647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703963" y="2771031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122851" y="5307697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696315" y="5316891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575924" y="2755979"/>
            <a:ext cx="647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781777" y="2768853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3257749" y="814214"/>
            <a:ext cx="3033407" cy="681733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291156" y="814214"/>
            <a:ext cx="3580168" cy="63076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0615210" y="1851377"/>
            <a:ext cx="0" cy="209395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Document 97"/>
          <p:cNvSpPr/>
          <p:nvPr/>
        </p:nvSpPr>
        <p:spPr>
          <a:xfrm>
            <a:off x="6367864" y="1782634"/>
            <a:ext cx="2030572" cy="1373143"/>
          </a:xfrm>
          <a:prstGeom prst="flowChartDocumen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>
                <a:solidFill>
                  <a:schemeClr val="bg1"/>
                </a:solidFill>
                <a:cs typeface="Calibri"/>
              </a:rPr>
              <a:t>Collection: Marbles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Private Write Set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Name, Size, Color, Owner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Policy: Org1, Org2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"requiredPeerCount": 1,  "maxPeerCount":2, "blockToLive":1000000</a:t>
            </a:r>
          </a:p>
        </p:txBody>
      </p:sp>
    </p:spTree>
    <p:extLst>
      <p:ext uri="{BB962C8B-B14F-4D97-AF65-F5344CB8AC3E}">
        <p14:creationId xmlns:p14="http://schemas.microsoft.com/office/powerpoint/2010/main" val="467191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9067843" y="2830813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9070924" y="2379279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9054841" y="1444979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9" name="Can 8"/>
          <p:cNvSpPr/>
          <p:nvPr/>
        </p:nvSpPr>
        <p:spPr>
          <a:xfrm>
            <a:off x="9070924" y="1930781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77427" y="379648"/>
            <a:ext cx="1027458" cy="434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Ordering</a:t>
            </a:r>
          </a:p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Service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6124" y="707293"/>
            <a:ext cx="671146" cy="364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42747" y="191259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929329" y="2044922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842747" y="209933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42747" y="2279212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929329" y="2231659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839666" y="248911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39666" y="2675847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39666" y="285572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9087185" y="5360456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9090266" y="4908922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88697" y="3974622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31" name="Can 30"/>
          <p:cNvSpPr/>
          <p:nvPr/>
        </p:nvSpPr>
        <p:spPr>
          <a:xfrm>
            <a:off x="9090266" y="4460424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862089" y="444223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862089" y="462897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62089" y="480885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859008" y="501875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859008" y="520549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859008" y="538536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1" name="Can 40"/>
          <p:cNvSpPr/>
          <p:nvPr/>
        </p:nvSpPr>
        <p:spPr>
          <a:xfrm>
            <a:off x="2538810" y="5424096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42" name="Can 41"/>
          <p:cNvSpPr/>
          <p:nvPr/>
        </p:nvSpPr>
        <p:spPr>
          <a:xfrm>
            <a:off x="2541891" y="4972562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11295" y="4038262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44" name="Can 43"/>
          <p:cNvSpPr/>
          <p:nvPr/>
        </p:nvSpPr>
        <p:spPr>
          <a:xfrm>
            <a:off x="2541891" y="4524064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313714" y="450587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313714" y="4692616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13714" y="487249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310633" y="5082393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10633" y="526913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10633" y="5449009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4" name="Can 53"/>
          <p:cNvSpPr/>
          <p:nvPr/>
        </p:nvSpPr>
        <p:spPr>
          <a:xfrm>
            <a:off x="2425246" y="2881781"/>
            <a:ext cx="1450299" cy="682387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Transient DB</a:t>
            </a:r>
          </a:p>
          <a:p>
            <a:pPr algn="ctr"/>
            <a:endParaRPr lang="en-US" sz="1100" u="sng">
              <a:solidFill>
                <a:prstClr val="black"/>
              </a:solidFill>
            </a:endParaRPr>
          </a:p>
        </p:txBody>
      </p:sp>
      <p:sp>
        <p:nvSpPr>
          <p:cNvPr id="55" name="Can 54"/>
          <p:cNvSpPr/>
          <p:nvPr/>
        </p:nvSpPr>
        <p:spPr>
          <a:xfrm>
            <a:off x="2428327" y="2430247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Private State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441266" y="1495947"/>
            <a:ext cx="1632965" cy="40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</a:p>
        </p:txBody>
      </p:sp>
      <p:sp>
        <p:nvSpPr>
          <p:cNvPr id="57" name="Can 56"/>
          <p:cNvSpPr/>
          <p:nvPr/>
        </p:nvSpPr>
        <p:spPr>
          <a:xfrm>
            <a:off x="2428327" y="1981749"/>
            <a:ext cx="1452046" cy="5190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00150" y="1963564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00150" y="2150301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200150" y="2330180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197069" y="2540078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97069" y="2726815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97069" y="2906694"/>
            <a:ext cx="173163" cy="132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9" name="Document 98"/>
          <p:cNvSpPr/>
          <p:nvPr/>
        </p:nvSpPr>
        <p:spPr>
          <a:xfrm>
            <a:off x="4228720" y="3109921"/>
            <a:ext cx="2062436" cy="1395957"/>
          </a:xfrm>
          <a:prstGeom prst="flowChartDocumen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>
                <a:solidFill>
                  <a:schemeClr val="bg1"/>
                </a:solidFill>
                <a:cs typeface="Calibri"/>
              </a:rPr>
              <a:t>Collection: Marble Private Details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Private Write Set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Price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Policy: Org1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"requiredPeerCount": 1, "maxPeerCount": 1, "blockToLive":3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830339" y="6211245"/>
            <a:ext cx="64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Org1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401646" y="6211245"/>
            <a:ext cx="64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Org2</a:t>
            </a:r>
          </a:p>
        </p:txBody>
      </p:sp>
      <p:sp>
        <p:nvSpPr>
          <p:cNvPr id="22" name="Document 21"/>
          <p:cNvSpPr/>
          <p:nvPr/>
        </p:nvSpPr>
        <p:spPr>
          <a:xfrm>
            <a:off x="2795665" y="248472"/>
            <a:ext cx="2623935" cy="791181"/>
          </a:xfrm>
          <a:prstGeom prst="flowChart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>
                <a:solidFill>
                  <a:schemeClr val="bg1"/>
                </a:solidFill>
                <a:cs typeface="Calibri"/>
              </a:rPr>
              <a:t>Transaction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Primary RWSet (if exists)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Hashed Pvt RWSet (hashed keys/values)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6481011" y="1039653"/>
            <a:ext cx="0" cy="53290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162712" y="18679"/>
            <a:ext cx="502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5:</a:t>
            </a:r>
          </a:p>
          <a:p>
            <a:r>
              <a:rPr lang="en-US"/>
              <a:t>Commit private data to private state db.</a:t>
            </a:r>
          </a:p>
          <a:p>
            <a:r>
              <a:rPr lang="en-US"/>
              <a:t>Commit hashes to public state db.</a:t>
            </a:r>
          </a:p>
          <a:p>
            <a:r>
              <a:rPr lang="en-US"/>
              <a:t>Commit public block and private write set storage.</a:t>
            </a:r>
          </a:p>
          <a:p>
            <a:r>
              <a:rPr lang="en-US"/>
              <a:t>Delete transient data.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308979" y="1763911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485271" y="4756426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62577" y="4763751"/>
            <a:ext cx="4103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428067" y="4312001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646237" y="4329164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9352" y="2215088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986956" y="1671144"/>
            <a:ext cx="4267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177857" y="2135408"/>
            <a:ext cx="4267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946664" y="4231445"/>
            <a:ext cx="4267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0165825" y="4719381"/>
            <a:ext cx="4267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88109" y="2306403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8585254" y="2156609"/>
            <a:ext cx="4267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611016" y="4750528"/>
            <a:ext cx="4267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718648" y="4841863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921046" y="4859558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8416" y="2157451"/>
            <a:ext cx="415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048916" y="4677713"/>
            <a:ext cx="415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518234" y="4714905"/>
            <a:ext cx="415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758906" y="4714900"/>
            <a:ext cx="415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0042971" y="4635422"/>
            <a:ext cx="415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0087991" y="2058127"/>
            <a:ext cx="415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</a:t>
            </a:r>
          </a:p>
        </p:txBody>
      </p:sp>
      <p:cxnSp>
        <p:nvCxnSpPr>
          <p:cNvPr id="141" name="Straight Connector 140"/>
          <p:cNvCxnSpPr/>
          <p:nvPr/>
        </p:nvCxnSpPr>
        <p:spPr>
          <a:xfrm>
            <a:off x="8946218" y="4564926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35" idx="0"/>
            <a:endCxn id="34" idx="2"/>
          </p:cNvCxnSpPr>
          <p:nvPr/>
        </p:nvCxnSpPr>
        <p:spPr>
          <a:xfrm flipV="1">
            <a:off x="8948671" y="4761302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960587" y="4278344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752489" y="4273878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530013" y="4273137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6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6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856825" y="4679695"/>
            <a:ext cx="288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1889354" y="1769920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696471" y="1770215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473995" y="1769474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6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6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800807" y="2176032"/>
            <a:ext cx="288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613889" y="1699429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461198" y="1699724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299010" y="1688935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6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6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525342" y="2105541"/>
            <a:ext cx="288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8613889" y="4232853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421006" y="4233148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4">
                    <a:lumMod val="75000"/>
                  </a:schemeClr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4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198530" y="4232407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chemeClr val="accent6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chemeClr val="accent6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525342" y="4638965"/>
            <a:ext cx="288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</a:t>
            </a:r>
          </a:p>
        </p:txBody>
      </p:sp>
      <p:cxnSp>
        <p:nvCxnSpPr>
          <p:cNvPr id="165" name="Straight Connector 164"/>
          <p:cNvCxnSpPr/>
          <p:nvPr/>
        </p:nvCxnSpPr>
        <p:spPr>
          <a:xfrm>
            <a:off x="2396440" y="4634345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2396440" y="4821082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2280692" y="2093716"/>
            <a:ext cx="0" cy="5441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2280692" y="2280453"/>
            <a:ext cx="0" cy="47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003447" y="2167664"/>
            <a:ext cx="288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683232" y="2127250"/>
            <a:ext cx="3489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8697838" y="4640645"/>
            <a:ext cx="288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</a:t>
            </a:r>
          </a:p>
        </p:txBody>
      </p:sp>
      <p:sp>
        <p:nvSpPr>
          <p:cNvPr id="98" name="Document 97"/>
          <p:cNvSpPr/>
          <p:nvPr/>
        </p:nvSpPr>
        <p:spPr>
          <a:xfrm>
            <a:off x="6367864" y="1782634"/>
            <a:ext cx="2030572" cy="1373143"/>
          </a:xfrm>
          <a:prstGeom prst="flowChartDocumen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>
                <a:solidFill>
                  <a:schemeClr val="bg1"/>
                </a:solidFill>
                <a:cs typeface="Calibri"/>
              </a:rPr>
              <a:t>Collection: Marbles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Private Write Set</a:t>
            </a:r>
          </a:p>
          <a:p>
            <a:pPr marL="119063" lvl="1" indent="-109538">
              <a:buFont typeface="Arial" charset="0"/>
              <a:buChar char="•"/>
            </a:pPr>
            <a:r>
              <a:rPr lang="en-US" sz="1050">
                <a:solidFill>
                  <a:schemeClr val="bg1"/>
                </a:solidFill>
                <a:cs typeface="Calibri"/>
              </a:rPr>
              <a:t>Name, Size, Color, Owner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Policy: Org1, Org2</a:t>
            </a:r>
          </a:p>
          <a:p>
            <a:pPr marL="9525" lvl="1"/>
            <a:r>
              <a:rPr lang="en-US" sz="1050">
                <a:solidFill>
                  <a:schemeClr val="bg1"/>
                </a:solidFill>
                <a:cs typeface="Calibri"/>
              </a:rPr>
              <a:t>"requiredPeerCount": 1,  "maxPeerCount":2, "blockToLive":1000000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3575782" y="2242779"/>
            <a:ext cx="4103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546596" y="1794009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659265" y="2179745"/>
            <a:ext cx="415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10227768" y="1697590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0340437" y="2083326"/>
            <a:ext cx="415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10204452" y="4243617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0303053" y="4629353"/>
            <a:ext cx="415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1863303" y="2308707"/>
            <a:ext cx="426720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2400" b="1"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</a:t>
            </a:r>
            <a:endParaRPr lang="en-US" sz="2400" b="1">
              <a:solidFill>
                <a:srgbClr val="C00000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809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0515600" cy="818216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Backup – Simulation 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144229"/>
          </a:xfrm>
        </p:spPr>
        <p:txBody>
          <a:bodyPr>
            <a:normAutofit/>
          </a:bodyPr>
          <a:lstStyle/>
          <a:p>
            <a:r>
              <a:rPr lang="en-US" dirty="0"/>
              <a:t>Defining Private Collections for a Chaincode per Organization</a:t>
            </a:r>
          </a:p>
          <a:p>
            <a:endParaRPr lang="en-US" dirty="0"/>
          </a:p>
          <a:p>
            <a:r>
              <a:rPr lang="en-US" dirty="0"/>
              <a:t>Transaction Simulation (3 steps)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Collection of </a:t>
            </a:r>
          </a:p>
          <a:p>
            <a:pPr lvl="2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public</a:t>
            </a:r>
            <a:r>
              <a:rPr lang="en-US" dirty="0"/>
              <a:t> read/write set </a:t>
            </a:r>
          </a:p>
          <a:p>
            <a:pPr lvl="2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hashed</a:t>
            </a:r>
            <a:r>
              <a:rPr lang="en-US" dirty="0"/>
              <a:t> read/write set </a:t>
            </a:r>
          </a:p>
          <a:p>
            <a:pPr lvl="2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private</a:t>
            </a:r>
            <a:r>
              <a:rPr lang="en-US" dirty="0"/>
              <a:t> write set</a:t>
            </a:r>
          </a:p>
          <a:p>
            <a:pPr lvl="2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Transient Store </a:t>
            </a:r>
            <a:r>
              <a:rPr lang="en-US" dirty="0"/>
              <a:t>for Private Write set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Dissemination</a:t>
            </a:r>
            <a:r>
              <a:rPr lang="en-US" dirty="0"/>
              <a:t> of Private Write set by Gossip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09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1109158" cy="81821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Defining Collections for a Chaincode Per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1442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A list of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private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collections and organization mapping </a:t>
            </a:r>
            <a:r>
              <a:rPr lang="en-US" dirty="0"/>
              <a:t>per chaincode</a:t>
            </a:r>
          </a:p>
          <a:p>
            <a:endParaRPr lang="en-US" dirty="0"/>
          </a:p>
          <a:p>
            <a:r>
              <a:rPr lang="en-US" dirty="0"/>
              <a:t>Upon chaincode instantiation, define collection membership policies</a:t>
            </a:r>
          </a:p>
          <a:p>
            <a:endParaRPr lang="en-US" dirty="0"/>
          </a:p>
          <a:p>
            <a:r>
              <a:rPr lang="en-US" dirty="0"/>
              <a:t>Successful endorsement requires two conditions</a:t>
            </a:r>
          </a:p>
          <a:p>
            <a:pPr lvl="1"/>
            <a:r>
              <a:rPr lang="en-US" dirty="0"/>
              <a:t>Peer executing chaincode has access to collection data that is retrieved in the chaincode (data availability based based on collection mapping)</a:t>
            </a:r>
          </a:p>
          <a:p>
            <a:pPr lvl="1"/>
            <a:r>
              <a:rPr lang="en-US" dirty="0"/>
              <a:t>Client (transaction proposal submitter) has access to data based on client identity, enforced through your chaincode logic as usual, e.g. GetCreator()</a:t>
            </a:r>
          </a:p>
        </p:txBody>
      </p:sp>
    </p:spTree>
    <p:extLst>
      <p:ext uri="{BB962C8B-B14F-4D97-AF65-F5344CB8AC3E}">
        <p14:creationId xmlns:p14="http://schemas.microsoft.com/office/powerpoint/2010/main" val="894770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0515600" cy="818216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Transaction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14422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Client submits transaction proposal to endorser peers</a:t>
            </a:r>
          </a:p>
          <a:p>
            <a:pPr lvl="1"/>
            <a:r>
              <a:rPr lang="en-US" dirty="0"/>
              <a:t>Client can submit private data in Transient field (doesn’t get included transaction)</a:t>
            </a:r>
          </a:p>
          <a:p>
            <a:endParaRPr lang="en-US" dirty="0"/>
          </a:p>
          <a:p>
            <a:r>
              <a:rPr lang="en-US" dirty="0"/>
              <a:t>Endorser peer acquires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read lock on the state DB</a:t>
            </a:r>
          </a:p>
          <a:p>
            <a:pPr lvl="1"/>
            <a:r>
              <a:rPr lang="en-US" dirty="0"/>
              <a:t>Invokes the chaincode as per the transaction content</a:t>
            </a:r>
          </a:p>
          <a:p>
            <a:pPr lvl="1"/>
            <a:endParaRPr lang="en-US" sz="2800" dirty="0"/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/>
              <a:t>Chaincode uses shim API to access ledger data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Chaincode </a:t>
            </a:r>
            <a:r>
              <a:rPr lang="en-US" b="1" dirty="0">
                <a:sym typeface="Wingdings"/>
              </a:rPr>
              <a:t>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Shim layer </a:t>
            </a:r>
            <a:r>
              <a:rPr lang="mr-IN" b="1" dirty="0"/>
              <a:t>–</a:t>
            </a:r>
            <a:r>
              <a:rPr lang="en-US" b="1" dirty="0"/>
              <a:t>grpc()</a:t>
            </a:r>
            <a:r>
              <a:rPr lang="en-US" b="1" dirty="0">
                <a:sym typeface="Wingdings"/>
              </a:rPr>
              <a:t>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Endorser peer </a:t>
            </a:r>
            <a:r>
              <a:rPr lang="en-US" b="1" dirty="0">
                <a:sym typeface="Wingdings"/>
              </a:rPr>
              <a:t>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Ledger</a:t>
            </a:r>
            <a:endParaRPr lang="en-US" dirty="0"/>
          </a:p>
          <a:p>
            <a:endParaRPr lang="en-US" dirty="0"/>
          </a:p>
          <a:p>
            <a:r>
              <a:rPr lang="en-US" dirty="0"/>
              <a:t>Shim APIs: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publicData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privateData</a:t>
            </a:r>
            <a:r>
              <a:rPr lang="en-US" dirty="0"/>
              <a:t> access APIs</a:t>
            </a:r>
          </a:p>
          <a:p>
            <a:pPr lvl="1"/>
            <a:r>
              <a:rPr lang="en-US" dirty="0"/>
              <a:t>Existing APIs to access public data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New APIs to access private data</a:t>
            </a:r>
            <a:r>
              <a:rPr lang="en-US" dirty="0"/>
              <a:t>:</a:t>
            </a:r>
          </a:p>
          <a:p>
            <a:pPr lvl="2"/>
            <a:r>
              <a:rPr lang="en-US" i="1" dirty="0"/>
              <a:t>GetPrivateData</a:t>
            </a:r>
            <a:r>
              <a:rPr lang="en-US" dirty="0"/>
              <a:t>(collection, key) </a:t>
            </a:r>
          </a:p>
          <a:p>
            <a:pPr lvl="2"/>
            <a:r>
              <a:rPr lang="en-US" i="1" dirty="0"/>
              <a:t>PutPrivateData</a:t>
            </a:r>
            <a:r>
              <a:rPr lang="en-US" dirty="0"/>
              <a:t>(collection, key, value) </a:t>
            </a:r>
          </a:p>
          <a:p>
            <a:pPr lvl="2"/>
            <a:r>
              <a:rPr lang="en-US" i="1" dirty="0"/>
              <a:t>DelPrivateData</a:t>
            </a:r>
            <a:r>
              <a:rPr lang="en-US" dirty="0"/>
              <a:t>(collection, key) </a:t>
            </a:r>
          </a:p>
          <a:p>
            <a:pPr lvl="2"/>
            <a:r>
              <a:rPr lang="en-US" i="1" dirty="0"/>
              <a:t>GetPrivateDataByRange</a:t>
            </a:r>
            <a:r>
              <a:rPr lang="en-US" dirty="0"/>
              <a:t>() and </a:t>
            </a:r>
            <a:r>
              <a:rPr lang="en-US" i="1" dirty="0"/>
              <a:t>GetPrivateDataQueryResult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Transactions that perform query and update not allowed – Impossible to deterministically validate queries for phantoms, since not all peers have access to the private data.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0515600" cy="818216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1442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Motivation</a:t>
            </a:r>
            <a:r>
              <a:rPr lang="en-US" dirty="0"/>
              <a:t> for Privacy Enabled Ledger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Problem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Existing techniques</a:t>
            </a:r>
          </a:p>
          <a:p>
            <a:pPr lvl="1"/>
            <a:endParaRPr lang="en-US" dirty="0"/>
          </a:p>
          <a:p>
            <a:r>
              <a:rPr lang="en-US" dirty="0"/>
              <a:t>Proposed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  <a:r>
              <a:rPr lang="en-US" dirty="0"/>
              <a:t> (high level overview)</a:t>
            </a:r>
          </a:p>
          <a:p>
            <a:pPr lvl="1"/>
            <a:r>
              <a:rPr lang="en-US" dirty="0"/>
              <a:t>Simple scenario</a:t>
            </a:r>
          </a:p>
          <a:p>
            <a:pPr lvl="1"/>
            <a:r>
              <a:rPr lang="en-US" dirty="0"/>
              <a:t>Complex scenario</a:t>
            </a:r>
          </a:p>
        </p:txBody>
      </p:sp>
    </p:spTree>
    <p:extLst>
      <p:ext uri="{BB962C8B-B14F-4D97-AF65-F5344CB8AC3E}">
        <p14:creationId xmlns:p14="http://schemas.microsoft.com/office/powerpoint/2010/main" val="234369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0515600" cy="8182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Transaction Simulation: Public Read/Write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144229"/>
          </a:xfrm>
        </p:spPr>
        <p:txBody>
          <a:bodyPr>
            <a:normAutofit lnSpcReduction="10000"/>
          </a:bodyPr>
          <a:lstStyle/>
          <a:p>
            <a:r>
              <a:rPr lang="en-US" sz="3300" dirty="0"/>
              <a:t>Read/Write set for </a:t>
            </a:r>
            <a:r>
              <a:rPr lang="en-US" sz="3300" b="1" dirty="0">
                <a:solidFill>
                  <a:schemeClr val="accent6">
                    <a:lumMod val="75000"/>
                  </a:schemeClr>
                </a:solidFill>
              </a:rPr>
              <a:t>public data </a:t>
            </a:r>
            <a:r>
              <a:rPr lang="en-US" sz="3300" dirty="0"/>
              <a:t>is collected as normal in Fabric v1.0.</a:t>
            </a:r>
          </a:p>
          <a:p>
            <a:endParaRPr lang="en-US" sz="3300" dirty="0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900" dirty="0"/>
              <a:t>Ledger intercept the query to collect read/write set.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endParaRPr lang="en-US" sz="2900" dirty="0"/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500" i="1" dirty="0"/>
              <a:t>GetState</a:t>
            </a:r>
            <a:r>
              <a:rPr lang="en-US" sz="2500" dirty="0"/>
              <a:t>():</a:t>
            </a:r>
            <a:r>
              <a:rPr lang="en-US" sz="2500" dirty="0">
                <a:sym typeface="Wingdings"/>
              </a:rPr>
              <a:t> 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300" dirty="0">
                <a:sym typeface="Wingdings"/>
              </a:rPr>
              <a:t>add 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&lt;key, version&gt; </a:t>
            </a:r>
            <a:r>
              <a:rPr lang="en-US" sz="2300" dirty="0">
                <a:sym typeface="Wingdings"/>
              </a:rPr>
              <a:t>read to the read set map.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endParaRPr lang="en-US" sz="2300" dirty="0">
              <a:sym typeface="Wingdings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500" i="1" dirty="0">
                <a:sym typeface="Wingdings"/>
              </a:rPr>
              <a:t>PutState</a:t>
            </a:r>
            <a:r>
              <a:rPr lang="en-US" sz="2500" dirty="0">
                <a:sym typeface="Wingdings"/>
              </a:rPr>
              <a:t>() &amp; </a:t>
            </a:r>
            <a:r>
              <a:rPr lang="en-US" sz="2500" i="1" dirty="0">
                <a:sym typeface="Wingdings"/>
              </a:rPr>
              <a:t>DelState</a:t>
            </a:r>
            <a:r>
              <a:rPr lang="en-US" sz="2500" dirty="0">
                <a:sym typeface="Wingdings"/>
              </a:rPr>
              <a:t>(): 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300" dirty="0">
                <a:sym typeface="Wingdings"/>
              </a:rPr>
              <a:t>add 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&lt;key, value&gt; </a:t>
            </a:r>
            <a:r>
              <a:rPr lang="en-US" sz="2300" dirty="0">
                <a:sym typeface="Wingdings"/>
              </a:rPr>
              <a:t>to the write set map.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endParaRPr lang="en-US" sz="2300" dirty="0">
              <a:sym typeface="Wingdings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500" i="1" dirty="0">
                <a:sym typeface="Wingdings"/>
              </a:rPr>
              <a:t>GetStateByRange</a:t>
            </a:r>
            <a:r>
              <a:rPr lang="en-US" sz="2500" dirty="0">
                <a:sym typeface="Wingdings"/>
              </a:rPr>
              <a:t>(): 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300" dirty="0">
                <a:sym typeface="Wingdings"/>
              </a:rPr>
              <a:t>add 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&lt;keys read, startKey, endKey&gt; </a:t>
            </a:r>
            <a:r>
              <a:rPr lang="en-US" sz="2300" dirty="0">
                <a:sym typeface="Wingdings"/>
              </a:rPr>
              <a:t>to range query info</a:t>
            </a:r>
            <a:r>
              <a:rPr lang="en-US" sz="2300" b="1" dirty="0">
                <a:sym typeface="Wingdings"/>
              </a:rPr>
              <a:t> </a:t>
            </a:r>
            <a:r>
              <a:rPr lang="en-US" sz="2300" dirty="0">
                <a:sym typeface="Wingdings"/>
              </a:rPr>
              <a:t>(for phantom read validation).</a:t>
            </a:r>
            <a:endParaRPr lang="en-US" sz="27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5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0515600" cy="81821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Transaction Simulation: Private Read/Write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144229"/>
          </a:xfrm>
        </p:spPr>
        <p:txBody>
          <a:bodyPr>
            <a:normAutofit fontScale="92500"/>
          </a:bodyPr>
          <a:lstStyle/>
          <a:p>
            <a:r>
              <a:rPr lang="en-US" dirty="0"/>
              <a:t>Read/Write set for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each private data collection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Hashed</a:t>
            </a:r>
            <a:r>
              <a:rPr lang="en-US" dirty="0"/>
              <a:t> read/write set – Includes hash of private key and hash of private value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Private</a:t>
            </a:r>
            <a:r>
              <a:rPr lang="en-US" dirty="0"/>
              <a:t> write set – Includes private data, won’t be included in transaction</a:t>
            </a:r>
          </a:p>
          <a:p>
            <a:pPr lvl="1"/>
            <a:endParaRPr lang="en-US" dirty="0"/>
          </a:p>
          <a:p>
            <a:r>
              <a:rPr lang="en-US" dirty="0"/>
              <a:t>Ledger intercept the private data APIs to collect required rw set.</a:t>
            </a:r>
          </a:p>
          <a:p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900" i="1" dirty="0"/>
              <a:t>GetPrivateData</a:t>
            </a:r>
            <a:r>
              <a:rPr lang="en-US" sz="2900" dirty="0"/>
              <a:t>(collection, key):</a:t>
            </a:r>
            <a:r>
              <a:rPr lang="en-US" sz="2900" dirty="0">
                <a:sym typeface="Wingdings"/>
              </a:rPr>
              <a:t>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500" dirty="0">
                <a:sym typeface="Wingdings"/>
              </a:rPr>
              <a:t>add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&lt;H(key), version&gt; </a:t>
            </a:r>
            <a:r>
              <a:rPr lang="en-US" sz="2500" dirty="0">
                <a:sym typeface="Wingdings"/>
              </a:rPr>
              <a:t>read to the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hashed private read set </a:t>
            </a:r>
            <a:r>
              <a:rPr lang="en-US" sz="2500" dirty="0">
                <a:sym typeface="Wingdings"/>
              </a:rPr>
              <a:t>map of the `</a:t>
            </a:r>
            <a:r>
              <a:rPr lang="en-US" sz="2500" i="1" dirty="0">
                <a:sym typeface="Wingdings"/>
              </a:rPr>
              <a:t>collection</a:t>
            </a:r>
            <a:r>
              <a:rPr lang="en-US" sz="2500" dirty="0">
                <a:sym typeface="Wingdings"/>
              </a:rPr>
              <a:t>`.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endParaRPr lang="en-US" sz="2500" dirty="0">
              <a:sym typeface="Wingdings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900" i="1" dirty="0">
                <a:sym typeface="Wingdings"/>
              </a:rPr>
              <a:t>PutPrivateData</a:t>
            </a:r>
            <a:r>
              <a:rPr lang="en-US" sz="2900" dirty="0">
                <a:sym typeface="Wingdings"/>
              </a:rPr>
              <a:t>() &amp; </a:t>
            </a:r>
            <a:r>
              <a:rPr lang="en-US" sz="2900" i="1" dirty="0">
                <a:sym typeface="Wingdings"/>
              </a:rPr>
              <a:t>DelPrivateData</a:t>
            </a:r>
            <a:r>
              <a:rPr lang="en-US" sz="2900" dirty="0">
                <a:sym typeface="Wingdings"/>
              </a:rPr>
              <a:t>():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500" dirty="0">
                <a:sym typeface="Wingdings"/>
              </a:rPr>
              <a:t>add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&lt;key, value&gt; </a:t>
            </a:r>
            <a:r>
              <a:rPr lang="en-US" sz="2500" dirty="0">
                <a:sym typeface="Wingdings"/>
              </a:rPr>
              <a:t>to the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private write set map </a:t>
            </a:r>
            <a:r>
              <a:rPr lang="en-US" sz="2500" dirty="0">
                <a:sym typeface="Wingdings"/>
              </a:rPr>
              <a:t>of the `</a:t>
            </a:r>
            <a:r>
              <a:rPr lang="en-US" sz="2500" i="1" dirty="0">
                <a:sym typeface="Wingdings"/>
              </a:rPr>
              <a:t>collection</a:t>
            </a:r>
            <a:r>
              <a:rPr lang="en-US" sz="2500" dirty="0">
                <a:sym typeface="Wingdings"/>
              </a:rPr>
              <a:t>`.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500" dirty="0">
                <a:sym typeface="Wingdings"/>
              </a:rPr>
              <a:t>add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&lt;H(key), H(value)&gt; </a:t>
            </a:r>
            <a:r>
              <a:rPr lang="en-US" sz="2500" dirty="0">
                <a:sym typeface="Wingdings"/>
              </a:rPr>
              <a:t>to the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hashed write set </a:t>
            </a:r>
            <a:r>
              <a:rPr lang="en-US" sz="2500" dirty="0">
                <a:sym typeface="Wingdings"/>
              </a:rPr>
              <a:t>of the `</a:t>
            </a:r>
            <a:r>
              <a:rPr lang="en-US" sz="2500" i="1" dirty="0">
                <a:sym typeface="Wingdings"/>
              </a:rPr>
              <a:t>collection</a:t>
            </a:r>
            <a:r>
              <a:rPr lang="en-US" sz="2500" dirty="0">
                <a:sym typeface="Wingdings"/>
              </a:rPr>
              <a:t>`.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endParaRPr lang="en-US" sz="2500" dirty="0">
              <a:sym typeface="Wingdings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11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0515600" cy="8182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Transaction Simulation: End of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144229"/>
          </a:xfrm>
        </p:spPr>
        <p:txBody>
          <a:bodyPr>
            <a:normAutofit/>
          </a:bodyPr>
          <a:lstStyle/>
          <a:p>
            <a:r>
              <a:rPr lang="en-US" dirty="0"/>
              <a:t>Endorser peer collects read/write set from ledger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Public</a:t>
            </a:r>
            <a:r>
              <a:rPr lang="en-US" dirty="0"/>
              <a:t> read/write set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Hashed</a:t>
            </a:r>
            <a:r>
              <a:rPr lang="en-US" dirty="0"/>
              <a:t> read/write set of private data per collection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Private</a:t>
            </a:r>
            <a:r>
              <a:rPr lang="en-US" dirty="0"/>
              <a:t> write set of private data per collection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Stores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private write </a:t>
            </a:r>
            <a:r>
              <a:rPr lang="en-US" dirty="0"/>
              <a:t>set of each collection in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transient store </a:t>
            </a:r>
            <a:r>
              <a:rPr lang="en-US" dirty="0"/>
              <a:t>(</a:t>
            </a:r>
            <a:r>
              <a:rPr lang="en-US" sz="1600" dirty="0"/>
              <a:t>with txId, currentBlockHeight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Endorser peer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releases read lock </a:t>
            </a:r>
            <a:r>
              <a:rPr lang="en-US" dirty="0"/>
              <a:t>and perform the following tasks:</a:t>
            </a:r>
          </a:p>
          <a:p>
            <a:pPr lvl="1"/>
            <a:r>
              <a:rPr lang="en-US" dirty="0"/>
              <a:t>Initiate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Gossip</a:t>
            </a:r>
            <a:r>
              <a:rPr lang="en-US" dirty="0"/>
              <a:t> layer to deliver collection private write set to other peers (</a:t>
            </a:r>
            <a:r>
              <a:rPr lang="en-US" sz="1800" i="1" dirty="0"/>
              <a:t>who have access to this collection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Gossip on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receiving peer </a:t>
            </a:r>
            <a:r>
              <a:rPr lang="en-US" dirty="0"/>
              <a:t>stores pvt write set in its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transient store </a:t>
            </a:r>
            <a:r>
              <a:rPr lang="en-US" dirty="0"/>
              <a:t>with txid and currentblockHeight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21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1636"/>
            <a:ext cx="11203745" cy="81821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Backup – Validation/Commit 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144229"/>
          </a:xfrm>
        </p:spPr>
        <p:txBody>
          <a:bodyPr>
            <a:normAutofit/>
          </a:bodyPr>
          <a:lstStyle/>
          <a:p>
            <a:r>
              <a:rPr lang="en-US" dirty="0"/>
              <a:t>Transaction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Validation</a:t>
            </a:r>
          </a:p>
          <a:p>
            <a:pPr lvl="1"/>
            <a:r>
              <a:rPr lang="en-US" dirty="0"/>
              <a:t>Validation in Fabric v1.0</a:t>
            </a:r>
          </a:p>
          <a:p>
            <a:pPr lvl="1"/>
            <a:r>
              <a:rPr lang="en-US" dirty="0"/>
              <a:t>Changes for private data validation</a:t>
            </a:r>
          </a:p>
          <a:p>
            <a:pPr lvl="2"/>
            <a:r>
              <a:rPr lang="en-US" dirty="0"/>
              <a:t>Validation of public read/write set &amp; hashed read/write set </a:t>
            </a:r>
          </a:p>
          <a:p>
            <a:pPr lvl="2"/>
            <a:r>
              <a:rPr lang="en-US" dirty="0"/>
              <a:t>Construction of update set for both public and private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Transaction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Commit</a:t>
            </a:r>
          </a:p>
          <a:p>
            <a:pPr lvl="1"/>
            <a:r>
              <a:rPr lang="en-US" dirty="0"/>
              <a:t>Block storage</a:t>
            </a:r>
          </a:p>
          <a:p>
            <a:pPr lvl="1"/>
            <a:r>
              <a:rPr lang="en-US" dirty="0"/>
              <a:t>StateDB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87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001096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Transaction Validation in v1.0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8038"/>
            <a:ext cx="10820400" cy="52927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3000" dirty="0"/>
              <a:t>Validator creates an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updateBatch</a:t>
            </a:r>
            <a:r>
              <a:rPr lang="en-US" sz="3000" dirty="0"/>
              <a:t> per block (to contain valid writeSets)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endParaRPr lang="en-US" sz="33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3000" dirty="0"/>
              <a:t>For each transaction in block, ensure readset keys are still valid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600" dirty="0"/>
              <a:t>Check whether the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read key is not present in the updateBatch already</a:t>
            </a:r>
            <a:r>
              <a:rPr lang="en-US" sz="2600" dirty="0"/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600" dirty="0"/>
              <a:t>Check whether the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read key version matches current state db</a:t>
            </a:r>
            <a:r>
              <a:rPr lang="en-US" sz="2600" dirty="0"/>
              <a:t>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300" dirty="0"/>
              <a:t>If above two condition succeeds, transaction is valid and updateBatch is updated.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endParaRPr lang="en-US" sz="25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Version</a:t>
            </a:r>
            <a:r>
              <a:rPr lang="en-US" sz="3000" dirty="0"/>
              <a:t> of each key in a transaction read set is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verified serially</a:t>
            </a:r>
            <a:r>
              <a:rPr lang="en-US" sz="30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endParaRPr lang="en-US" sz="33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3000" dirty="0"/>
              <a:t>Each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transaction</a:t>
            </a:r>
            <a:r>
              <a:rPr lang="en-US" sz="3000" dirty="0"/>
              <a:t> in a block is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verified serially</a:t>
            </a:r>
            <a:r>
              <a:rPr lang="en-US" sz="30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endParaRPr lang="en-US" sz="33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3000" dirty="0"/>
              <a:t>For CouchDB, limit roundtrips by using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bulkDoc API </a:t>
            </a:r>
            <a:r>
              <a:rPr lang="en-US" sz="3000" dirty="0"/>
              <a:t>to retrieve and cache readset key versions (new in 1.1), and to update state in bulk.</a:t>
            </a:r>
            <a:endParaRPr lang="en-US" sz="3300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43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0515600" cy="8182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Transaction Validation for Private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482366"/>
          </a:xfrm>
        </p:spPr>
        <p:txBody>
          <a:bodyPr>
            <a:normAutofit/>
          </a:bodyPr>
          <a:lstStyle/>
          <a:p>
            <a:r>
              <a:rPr lang="en-US" sz="3000" dirty="0"/>
              <a:t>Ledger block validation: </a:t>
            </a:r>
          </a:p>
          <a:p>
            <a:endParaRPr lang="en-US" dirty="0"/>
          </a:p>
          <a:p>
            <a:pPr lvl="1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Validates public and hashed read set against public state</a:t>
            </a:r>
          </a:p>
          <a:p>
            <a:pPr lvl="1"/>
            <a:endParaRPr lang="en-US" sz="2800" b="1" dirty="0">
              <a:solidFill>
                <a:schemeClr val="accent6"/>
              </a:solidFill>
            </a:endParaRPr>
          </a:p>
          <a:p>
            <a:pPr lvl="1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Construct Valid write set </a:t>
            </a:r>
            <a:r>
              <a:rPr lang="en-US" sz="2800" dirty="0"/>
              <a:t>for both public and private state</a:t>
            </a:r>
          </a:p>
          <a:p>
            <a:pPr lvl="1"/>
            <a:endParaRPr lang="en-US" sz="2800" dirty="0"/>
          </a:p>
          <a:p>
            <a:pPr lvl="2"/>
            <a:r>
              <a:rPr lang="en-US" dirty="0"/>
              <a:t>Create an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updateBatchPublic</a:t>
            </a:r>
            <a:r>
              <a:rPr lang="en-US" dirty="0"/>
              <a:t> for public write set and hashed write set </a:t>
            </a:r>
          </a:p>
          <a:p>
            <a:pPr lvl="1"/>
            <a:endParaRPr lang="en-US" sz="2800" dirty="0"/>
          </a:p>
          <a:p>
            <a:pPr lvl="2"/>
            <a:r>
              <a:rPr lang="en-US" dirty="0"/>
              <a:t>Create an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updateBatchPrivate</a:t>
            </a:r>
            <a:r>
              <a:rPr lang="en-US" dirty="0"/>
              <a:t> if authorized to private data collection</a:t>
            </a:r>
          </a:p>
          <a:p>
            <a:pPr lvl="3"/>
            <a:r>
              <a:rPr lang="en-US" dirty="0"/>
              <a:t>Fetch private data from transient store</a:t>
            </a:r>
          </a:p>
          <a:p>
            <a:pPr lvl="3"/>
            <a:r>
              <a:rPr lang="en-US" dirty="0"/>
              <a:t>Do a gossip pull if private data not available in transient store</a:t>
            </a:r>
          </a:p>
          <a:p>
            <a:pPr lvl="3"/>
            <a:r>
              <a:rPr lang="en-US" dirty="0"/>
              <a:t>Verify transient private data against hashed write set.</a:t>
            </a:r>
          </a:p>
        </p:txBody>
      </p:sp>
    </p:spTree>
    <p:extLst>
      <p:ext uri="{BB962C8B-B14F-4D97-AF65-F5344CB8AC3E}">
        <p14:creationId xmlns:p14="http://schemas.microsoft.com/office/powerpoint/2010/main" val="1722084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0515600" cy="8182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Transaction Validation for Private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482366"/>
          </a:xfrm>
        </p:spPr>
        <p:txBody>
          <a:bodyPr>
            <a:normAutofit/>
          </a:bodyPr>
          <a:lstStyle/>
          <a:p>
            <a:r>
              <a:rPr lang="en-US" sz="3000" dirty="0"/>
              <a:t>Ledger block validation: </a:t>
            </a:r>
          </a:p>
          <a:p>
            <a:pPr lvl="1"/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3000" dirty="0"/>
              <a:t>For each transaction in block, ensure any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public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hashed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000" dirty="0"/>
              <a:t>readset keys are still valid</a:t>
            </a:r>
            <a:endParaRPr lang="en-US" sz="2800" dirty="0"/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Check whether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read key is not present in the updateBatchPublic already</a:t>
            </a:r>
            <a:r>
              <a:rPr lang="en-US" sz="2400" dirty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Check whether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read key version matches</a:t>
            </a:r>
            <a:r>
              <a:rPr lang="en-US" sz="2400" dirty="0"/>
              <a:t> current state db</a:t>
            </a:r>
          </a:p>
          <a:p>
            <a:pPr marL="1371600" lvl="2" indent="-457200">
              <a:buFont typeface="+mj-lt"/>
              <a:buAutoNum type="arabicPeriod"/>
            </a:pPr>
            <a:endParaRPr lang="en-US" sz="2400" dirty="0"/>
          </a:p>
          <a:p>
            <a:r>
              <a:rPr lang="en-US" sz="3200" dirty="0"/>
              <a:t>If above two condition succeeds, transaction is valid</a:t>
            </a:r>
            <a:endParaRPr lang="en-US" sz="2400" dirty="0"/>
          </a:p>
          <a:p>
            <a:pPr lvl="3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</a:rPr>
              <a:t>updateBatchPublic </a:t>
            </a:r>
            <a:r>
              <a:rPr lang="en-US" sz="2100" dirty="0"/>
              <a:t>is updated (contains both public &amp; hashed write set. </a:t>
            </a:r>
            <a:r>
              <a:rPr lang="en-US" sz="2100" i="1" dirty="0"/>
              <a:t>value</a:t>
            </a:r>
            <a:r>
              <a:rPr lang="en-US" sz="2100" dirty="0"/>
              <a:t> in hashed write set is set to nil).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</a:rPr>
              <a:t>updateBatchPrivate </a:t>
            </a:r>
            <a:r>
              <a:rPr lang="en-US" sz="2100" dirty="0"/>
              <a:t>is updated (contains private write set)</a:t>
            </a:r>
          </a:p>
        </p:txBody>
      </p:sp>
    </p:spTree>
    <p:extLst>
      <p:ext uri="{BB962C8B-B14F-4D97-AF65-F5344CB8AC3E}">
        <p14:creationId xmlns:p14="http://schemas.microsoft.com/office/powerpoint/2010/main" val="1316946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0515600" cy="8182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Transaction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1442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Combine UpdateBatchPublic </a:t>
            </a:r>
            <a:r>
              <a:rPr lang="en-US" dirty="0"/>
              <a:t>and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UpdateBatchPrivate </a:t>
            </a:r>
            <a:r>
              <a:rPr lang="en-US" dirty="0"/>
              <a:t>into single UpdateBatch</a:t>
            </a:r>
          </a:p>
          <a:p>
            <a:endParaRPr lang="en-US" dirty="0"/>
          </a:p>
          <a:p>
            <a:r>
              <a:rPr lang="en-US" dirty="0"/>
              <a:t>Update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transaction filter </a:t>
            </a:r>
            <a:r>
              <a:rPr lang="en-US" dirty="0"/>
              <a:t>and update the (public) block.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Commit public block and corresponding private data </a:t>
            </a:r>
            <a:r>
              <a:rPr lang="en-US" dirty="0"/>
              <a:t>to peer’s block storage.</a:t>
            </a:r>
          </a:p>
          <a:p>
            <a:endParaRPr lang="en-US" dirty="0"/>
          </a:p>
          <a:p>
            <a:r>
              <a:rPr lang="en-US" dirty="0"/>
              <a:t>Acquire write lock 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Commit UpdateBatch </a:t>
            </a:r>
            <a:r>
              <a:rPr lang="en-US" dirty="0"/>
              <a:t>to stateDB (including public keys, hashed keys, and private keys for authorized private data collections.</a:t>
            </a:r>
          </a:p>
        </p:txBody>
      </p:sp>
    </p:spTree>
    <p:extLst>
      <p:ext uri="{BB962C8B-B14F-4D97-AF65-F5344CB8AC3E}">
        <p14:creationId xmlns:p14="http://schemas.microsoft.com/office/powerpoint/2010/main" val="1954644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0515600" cy="8182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Others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14422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Option to commit even if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transient private data cannot be found at commit time</a:t>
            </a:r>
          </a:p>
          <a:p>
            <a:pPr lvl="1"/>
            <a:r>
              <a:rPr lang="en-US" dirty="0"/>
              <a:t>Peer will not be able to endorse transactions for these keys going forward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Purge </a:t>
            </a:r>
            <a:r>
              <a:rPr lang="en-US" dirty="0"/>
              <a:t>of private data from transient store as blocks get committed.</a:t>
            </a:r>
          </a:p>
          <a:p>
            <a:pPr lvl="1"/>
            <a:r>
              <a:rPr lang="en-US" dirty="0"/>
              <a:t>Also, cleanup old transient store entries for transactions that never got submitted/committed (e.g. Time-to-live policy, Block-to-live policy)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Option to purge </a:t>
            </a:r>
            <a:r>
              <a:rPr lang="en-US" dirty="0"/>
              <a:t>private block storage and associated keys in state database</a:t>
            </a:r>
          </a:p>
          <a:p>
            <a:pPr lvl="1"/>
            <a:r>
              <a:rPr lang="en-US" dirty="0"/>
              <a:t>Block-to-live policy</a:t>
            </a:r>
          </a:p>
          <a:p>
            <a:pPr lvl="1"/>
            <a:r>
              <a:rPr lang="en-US" dirty="0"/>
              <a:t>From chaincode perspective, it will look like a traditional Delete (key/value doesn’t exist)</a:t>
            </a:r>
          </a:p>
          <a:p>
            <a:pPr lvl="1"/>
            <a:r>
              <a:rPr lang="en-US" dirty="0"/>
              <a:t>Hashes are still available in the block transaction, if you need to check off-chain data validity in future</a:t>
            </a:r>
          </a:p>
          <a:p>
            <a:endParaRPr lang="en-US" dirty="0"/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HistoryDB</a:t>
            </a:r>
            <a:r>
              <a:rPr lang="en-US"/>
              <a:t> for the secret data.</a:t>
            </a:r>
          </a:p>
          <a:p>
            <a:endParaRPr lang="en-US"/>
          </a:p>
          <a:p>
            <a:r>
              <a:rPr lang="en-US"/>
              <a:t>Like public data, private data operations are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atomic</a:t>
            </a:r>
            <a:r>
              <a:rPr lang="en-US"/>
              <a:t> from client perspective</a:t>
            </a:r>
          </a:p>
          <a:p>
            <a:pPr lvl="1"/>
            <a:r>
              <a:rPr lang="en-US"/>
              <a:t>Peer handles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recovery</a:t>
            </a:r>
            <a:r>
              <a:rPr lang="en-US"/>
              <a:t> logic to ensure block storage (public and private) and state DB are in sync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18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151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0515600" cy="818216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Motivation for Privacy Enabled Ledger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1442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Fabric 1.0 has privacy across channels, but not within channels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Read/write set and sensitive data in transaction proposal are visible in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chain of blocks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Ordering service </a:t>
            </a:r>
            <a:r>
              <a:rPr lang="en-US" dirty="0"/>
              <a:t>doesn’t parse transaction, but still has access to transaction, including read/write set (Orderer ledger stores blocks with transactions)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All peers </a:t>
            </a:r>
            <a:r>
              <a:rPr lang="en-US" dirty="0"/>
              <a:t>in a channel have access to the transaction data.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 privacy is required in many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use cases</a:t>
            </a:r>
            <a:r>
              <a:rPr lang="en-US" dirty="0"/>
              <a:t> such as</a:t>
            </a:r>
          </a:p>
          <a:p>
            <a:pPr lvl="1"/>
            <a:r>
              <a:rPr lang="en-US" dirty="0"/>
              <a:t>Health Care</a:t>
            </a:r>
          </a:p>
          <a:p>
            <a:pPr lvl="1"/>
            <a:r>
              <a:rPr lang="en-US" dirty="0"/>
              <a:t>KYC</a:t>
            </a:r>
          </a:p>
        </p:txBody>
      </p:sp>
    </p:spTree>
    <p:extLst>
      <p:ext uri="{BB962C8B-B14F-4D97-AF65-F5344CB8AC3E}">
        <p14:creationId xmlns:p14="http://schemas.microsoft.com/office/powerpoint/2010/main" val="146210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0515600" cy="818216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144229"/>
          </a:xfrm>
        </p:spPr>
        <p:txBody>
          <a:bodyPr>
            <a:normAutofit/>
          </a:bodyPr>
          <a:lstStyle/>
          <a:p>
            <a:r>
              <a:rPr lang="en-US" dirty="0"/>
              <a:t>How can we provide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privacy for certain sensitive/private data </a:t>
            </a:r>
            <a:r>
              <a:rPr lang="en-US" dirty="0"/>
              <a:t>within a channel?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Sensitive data on the ledger should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remain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private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from the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chain</a:t>
            </a:r>
            <a:r>
              <a:rPr lang="en-US" dirty="0"/>
              <a:t> of blocks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ordering service</a:t>
            </a:r>
            <a:r>
              <a:rPr lang="en-US" dirty="0"/>
              <a:t>, and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 subset of the peers </a:t>
            </a:r>
            <a:r>
              <a:rPr lang="en-US" dirty="0"/>
              <a:t>in a channel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dirty="0"/>
              <a:t>Only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evidence</a:t>
            </a:r>
            <a:r>
              <a:rPr lang="en-US" dirty="0"/>
              <a:t> needs to be </a:t>
            </a:r>
          </a:p>
          <a:p>
            <a:pPr lvl="2"/>
            <a:r>
              <a:rPr lang="en-US" dirty="0"/>
              <a:t>on the chain of blocks</a:t>
            </a:r>
          </a:p>
          <a:p>
            <a:pPr lvl="2"/>
            <a:r>
              <a:rPr lang="en-US" dirty="0"/>
              <a:t>sent to ordering service and distributed to all peers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Chaincode should be able to perform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query/update of private data </a:t>
            </a:r>
            <a:r>
              <a:rPr lang="en-US" dirty="0"/>
              <a:t>on authorized peers. </a:t>
            </a:r>
          </a:p>
        </p:txBody>
      </p:sp>
    </p:spTree>
    <p:extLst>
      <p:ext uri="{BB962C8B-B14F-4D97-AF65-F5344CB8AC3E}">
        <p14:creationId xmlns:p14="http://schemas.microsoft.com/office/powerpoint/2010/main" val="154569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0515600" cy="8182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Well Known Techniques for Data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14422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Why can’t we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encrypt/decrypt</a:t>
            </a:r>
            <a:r>
              <a:rPr lang="en-US" dirty="0"/>
              <a:t> data?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Key maintenance </a:t>
            </a:r>
            <a:r>
              <a:rPr lang="en-US" dirty="0"/>
              <a:t>and sharing of key is overhead.</a:t>
            </a:r>
          </a:p>
          <a:p>
            <a:pPr lvl="1"/>
            <a:r>
              <a:rPr lang="en-US" dirty="0"/>
              <a:t>Even encrypted data is not completely safe – keys can be leaked, and tomorrow’s computing advances may crack today’s encryptions.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Why can’t we use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channel between peers </a:t>
            </a:r>
            <a:r>
              <a:rPr lang="en-US" dirty="0"/>
              <a:t>who are taking part in the transaction?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No sharing </a:t>
            </a:r>
            <a:r>
              <a:rPr lang="en-US" dirty="0"/>
              <a:t>of data between channels (single tx cannot modify two or more channel’s ledger).</a:t>
            </a:r>
          </a:p>
          <a:p>
            <a:pPr lvl="1"/>
            <a:r>
              <a:rPr lang="en-US" dirty="0"/>
              <a:t>Still the data would be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visible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ordering</a:t>
            </a:r>
            <a:r>
              <a:rPr lang="en-US" dirty="0"/>
              <a:t> service.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How about storing data in a separate data store and include only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hashes</a:t>
            </a:r>
            <a:r>
              <a:rPr lang="en-US" dirty="0"/>
              <a:t> on chain?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Requires management of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separate data store</a:t>
            </a:r>
          </a:p>
          <a:p>
            <a:pPr lvl="1">
              <a:buFont typeface="Arial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 synchronization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access control </a:t>
            </a:r>
            <a:r>
              <a:rPr lang="en-US" dirty="0"/>
              <a:t>issues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58211" y="6348814"/>
            <a:ext cx="26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Need a different solution</a:t>
            </a:r>
          </a:p>
        </p:txBody>
      </p:sp>
    </p:spTree>
    <p:extLst>
      <p:ext uri="{BB962C8B-B14F-4D97-AF65-F5344CB8AC3E}">
        <p14:creationId xmlns:p14="http://schemas.microsoft.com/office/powerpoint/2010/main" val="186202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64"/>
            <a:ext cx="10772883" cy="8182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Private Data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727" y="864286"/>
            <a:ext cx="11334356" cy="5144229"/>
          </a:xfrm>
        </p:spPr>
        <p:txBody>
          <a:bodyPr>
            <a:normAutofit/>
          </a:bodyPr>
          <a:lstStyle/>
          <a:p>
            <a:r>
              <a:rPr lang="en-US" sz="2400" dirty="0"/>
              <a:t>Exclude private data from transaction, do not sent through ordering service.</a:t>
            </a:r>
          </a:p>
          <a:p>
            <a:r>
              <a:rPr lang="en-US" sz="2400" dirty="0"/>
              <a:t>Private data is shared peer-to-peer with a subset of authorized peers</a:t>
            </a:r>
          </a:p>
          <a:p>
            <a:r>
              <a:rPr lang="en-US" sz="2400" dirty="0"/>
              <a:t>Hash of private data included in transaction and stored in public state database</a:t>
            </a:r>
          </a:p>
          <a:p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5811265" y="2671006"/>
            <a:ext cx="6257031" cy="4087843"/>
            <a:chOff x="838200" y="2291881"/>
            <a:chExt cx="6786563" cy="4719638"/>
          </a:xfrm>
        </p:grpSpPr>
        <p:pic>
          <p:nvPicPr>
            <p:cNvPr id="4" name="image2.png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838200" y="2291881"/>
              <a:ext cx="6786563" cy="4719638"/>
            </a:xfrm>
            <a:prstGeom prst="rect">
              <a:avLst/>
            </a:prstGeom>
            <a:ln/>
          </p:spPr>
        </p:pic>
        <p:sp>
          <p:nvSpPr>
            <p:cNvPr id="5" name="Rectangle 4"/>
            <p:cNvSpPr/>
            <p:nvPr/>
          </p:nvSpPr>
          <p:spPr>
            <a:xfrm>
              <a:off x="4879208" y="4679802"/>
              <a:ext cx="796066" cy="6571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Private State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879208" y="3980234"/>
              <a:ext cx="796066" cy="51668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Public State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48316" y="5548399"/>
              <a:ext cx="1423934" cy="2362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Transient Store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841955" y="4675135"/>
            <a:ext cx="204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block storage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777622" y="4533016"/>
            <a:ext cx="241246" cy="24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62077" y="5313410"/>
            <a:ext cx="240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writeset storage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693406" y="5197072"/>
            <a:ext cx="314775" cy="18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8893" y="5552232"/>
            <a:ext cx="8012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Public</a:t>
            </a:r>
            <a:r>
              <a:rPr lang="en-US" dirty="0"/>
              <a:t> Read/Write Set  (in public transaction)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Hashed</a:t>
            </a:r>
            <a:r>
              <a:rPr lang="en-US" dirty="0"/>
              <a:t> Read/Write Set (in public transaction)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Private</a:t>
            </a:r>
            <a:r>
              <a:rPr lang="en-US" dirty="0"/>
              <a:t> Write Set (stored in Transient Store and distributed to authorized peers) </a:t>
            </a:r>
          </a:p>
        </p:txBody>
      </p:sp>
      <p:sp>
        <p:nvSpPr>
          <p:cNvPr id="15" name="TextBox 14"/>
          <p:cNvSpPr txBox="1"/>
          <p:nvPr/>
        </p:nvSpPr>
        <p:spPr>
          <a:xfrm rot="19687536">
            <a:off x="10743878" y="5990389"/>
            <a:ext cx="1414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Private Write Set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96677" y="2271491"/>
            <a:ext cx="6341659" cy="1169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Hash serves as evidence of the private data</a:t>
            </a:r>
          </a:p>
          <a:p>
            <a:pPr lvl="1"/>
            <a:r>
              <a:rPr lang="en-US" sz="2000" dirty="0"/>
              <a:t>Hash is used for state validation</a:t>
            </a:r>
          </a:p>
          <a:p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221512" y="2350917"/>
            <a:ext cx="204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Endorsement Phase</a:t>
            </a:r>
          </a:p>
        </p:txBody>
      </p:sp>
    </p:spTree>
    <p:extLst>
      <p:ext uri="{BB962C8B-B14F-4D97-AF65-F5344CB8AC3E}">
        <p14:creationId xmlns:p14="http://schemas.microsoft.com/office/powerpoint/2010/main" val="138457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Qur8bdjyqtuqZoIL0O-I2Lv_SCz7sEXSQlbyyHW-ynwSjoc2ppCqHCD8ka2LsDdyedEwDFCUUxi4JJw1CcHJ2U6c8Y4i3nOqjSz1egu-dbQRw7XryqwSxIWHm1ku78jaDc8-b0J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268" y="3059"/>
            <a:ext cx="7658693" cy="679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60" y="62201"/>
            <a:ext cx="11168062" cy="8182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Private Data Solution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365578" y="4843462"/>
            <a:ext cx="1135725" cy="2535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State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236997" y="5400674"/>
            <a:ext cx="1350035" cy="17915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Private State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365578" y="1219294"/>
            <a:ext cx="1135725" cy="2535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State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258422" y="1753103"/>
            <a:ext cx="1350035" cy="17915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Private State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365578" y="5959146"/>
            <a:ext cx="1423934" cy="2362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Transient Store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96463" y="2331807"/>
            <a:ext cx="1423934" cy="2362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Transient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0962" y="1472825"/>
            <a:ext cx="529768" cy="13511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Public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54782" y="139924"/>
            <a:ext cx="256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Validation/Commit Phase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76727" y="1346059"/>
            <a:ext cx="4186731" cy="5144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/>
              <a:t>Private data shared with authorized peers upon endorsement and stored in each peer’s transient store.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Public channel data and hashes of private data included in transaction and distributed to all peers.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Upon validation/commit, private data moved to private state database and private writeset storage.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56949" y="4814617"/>
            <a:ext cx="10106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 block storage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926887" y="4814619"/>
            <a:ext cx="805854" cy="36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56949" y="5732828"/>
            <a:ext cx="9274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Private writeset storage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037097" y="5553281"/>
            <a:ext cx="695644" cy="40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80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0515600" cy="8182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Private Data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54" y="936480"/>
            <a:ext cx="10515600" cy="5144229"/>
          </a:xfrm>
        </p:spPr>
        <p:txBody>
          <a:bodyPr>
            <a:normAutofit/>
          </a:bodyPr>
          <a:lstStyle/>
          <a:p>
            <a:r>
              <a:rPr lang="en-US" dirty="0"/>
              <a:t>Private data is stored in a ‘collection’</a:t>
            </a:r>
          </a:p>
          <a:p>
            <a:r>
              <a:rPr lang="en-US" dirty="0"/>
              <a:t>Each collection has a policy which specifies which organization’s peers can persist the collection data</a:t>
            </a:r>
          </a:p>
        </p:txBody>
      </p:sp>
      <p:pic>
        <p:nvPicPr>
          <p:cNvPr id="2050" name="Picture 2" descr="https://lh6.googleusercontent.com/iViL3earfFejg0GSYNroxUL8nWpb2VXEQhM_BWsiZwEIieMV7SZsorjpAmLXMj9IfV188iC3lvxpv3JlsRD_2nJSHBhAmlfGIUT63E7lH96-G9IOv8KFQmDALIDgXkSOPj7Pl2U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09448"/>
            <a:ext cx="10377488" cy="4523520"/>
          </a:xfrm>
          <a:prstGeom prst="rect">
            <a:avLst/>
          </a:prstGeom>
          <a:solidFill>
            <a:schemeClr val="bg2">
              <a:lumMod val="75000"/>
            </a:schemeClr>
          </a:solidFill>
          <a:extLst/>
        </p:spPr>
      </p:pic>
      <p:sp>
        <p:nvSpPr>
          <p:cNvPr id="12" name="Rectangle 11"/>
          <p:cNvSpPr/>
          <p:nvPr/>
        </p:nvSpPr>
        <p:spPr>
          <a:xfrm>
            <a:off x="1564615" y="3708771"/>
            <a:ext cx="796066" cy="5166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State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4615" y="4571208"/>
            <a:ext cx="796066" cy="5166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Private State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64615" y="5348296"/>
            <a:ext cx="796066" cy="5166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Private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State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932202" y="3766350"/>
            <a:ext cx="796066" cy="5166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State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932202" y="4656161"/>
            <a:ext cx="796066" cy="5166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Private State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35445" y="5452562"/>
            <a:ext cx="796066" cy="5166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Private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State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19436" y="6246792"/>
            <a:ext cx="1423934" cy="2362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Transient Store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8843" y="6324655"/>
            <a:ext cx="1423934" cy="2362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Transient Store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7713" y="3543300"/>
            <a:ext cx="3043237" cy="682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 State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57713" y="4283036"/>
            <a:ext cx="2243137" cy="288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7713" y="4254032"/>
            <a:ext cx="25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State Collection 1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7713" y="5348296"/>
            <a:ext cx="2528000" cy="362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57713" y="5348296"/>
            <a:ext cx="290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State Collection 2 &amp; 3</a:t>
            </a:r>
          </a:p>
        </p:txBody>
      </p:sp>
      <p:sp>
        <p:nvSpPr>
          <p:cNvPr id="8" name="Rectangle 7"/>
          <p:cNvSpPr/>
          <p:nvPr/>
        </p:nvSpPr>
        <p:spPr>
          <a:xfrm>
            <a:off x="8506327" y="570001"/>
            <a:ext cx="30513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GetPrivateData</a:t>
            </a:r>
            <a:r>
              <a:rPr lang="en-US" sz="1400" dirty="0"/>
              <a:t>(collection, key) </a:t>
            </a:r>
          </a:p>
          <a:p>
            <a:r>
              <a:rPr lang="en-US" sz="1400" i="1" dirty="0"/>
              <a:t>PutPrivateData</a:t>
            </a:r>
            <a:r>
              <a:rPr lang="en-US" sz="1400" dirty="0"/>
              <a:t>(collection, key, value) </a:t>
            </a:r>
          </a:p>
          <a:p>
            <a:r>
              <a:rPr lang="en-US" sz="1400" i="1" dirty="0"/>
              <a:t>DelPrivateData</a:t>
            </a:r>
            <a:r>
              <a:rPr lang="en-US" sz="1400" dirty="0"/>
              <a:t>(collection, key) </a:t>
            </a:r>
          </a:p>
        </p:txBody>
      </p:sp>
    </p:spTree>
    <p:extLst>
      <p:ext uri="{BB962C8B-B14F-4D97-AF65-F5344CB8AC3E}">
        <p14:creationId xmlns:p14="http://schemas.microsoft.com/office/powerpoint/2010/main" val="52924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"/>
            <a:ext cx="10515600" cy="818216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Sample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144229"/>
          </a:xfrm>
        </p:spPr>
        <p:txBody>
          <a:bodyPr>
            <a:normAutofit/>
          </a:bodyPr>
          <a:lstStyle/>
          <a:p>
            <a:r>
              <a:rPr lang="en-US" dirty="0"/>
              <a:t>Marbles asset scenario</a:t>
            </a:r>
          </a:p>
          <a:p>
            <a:r>
              <a:rPr lang="en-US" dirty="0"/>
              <a:t>Privacy Requirements</a:t>
            </a:r>
          </a:p>
          <a:p>
            <a:pPr lvl="1"/>
            <a:r>
              <a:rPr lang="en-US" dirty="0"/>
              <a:t>No marble data should go through ordering service as part of transaction</a:t>
            </a:r>
          </a:p>
          <a:p>
            <a:pPr lvl="1"/>
            <a:r>
              <a:rPr lang="en-US" dirty="0"/>
              <a:t>All peers have access to general marble information</a:t>
            </a:r>
          </a:p>
          <a:p>
            <a:pPr lvl="2"/>
            <a:r>
              <a:rPr lang="en-US" i="1" dirty="0"/>
              <a:t>Name, Size, Color, Owner</a:t>
            </a:r>
          </a:p>
          <a:p>
            <a:pPr lvl="1"/>
            <a:r>
              <a:rPr lang="en-US" dirty="0"/>
              <a:t>Only a subset of peers have access to marble </a:t>
            </a:r>
            <a:r>
              <a:rPr lang="en-US" i="1" dirty="0"/>
              <a:t>pricing</a:t>
            </a:r>
            <a:r>
              <a:rPr lang="en-US" dirty="0"/>
              <a:t>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8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6613</TotalTime>
  <Words>2726</Words>
  <Application>Microsoft Office PowerPoint</Application>
  <PresentationFormat>Grand écran</PresentationFormat>
  <Paragraphs>579</Paragraphs>
  <Slides>29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Mangal</vt:lpstr>
      <vt:lpstr>Times New Roman</vt:lpstr>
      <vt:lpstr>Wingdings</vt:lpstr>
      <vt:lpstr>Office Theme</vt:lpstr>
      <vt:lpstr>1_Office Theme</vt:lpstr>
      <vt:lpstr>Privacy Enabled Ledger</vt:lpstr>
      <vt:lpstr>Overview</vt:lpstr>
      <vt:lpstr>Motivation for Privacy Enabled Ledger</vt:lpstr>
      <vt:lpstr>Problem Statement</vt:lpstr>
      <vt:lpstr>Well Known Techniques for Data Privacy</vt:lpstr>
      <vt:lpstr>Private Data Solution</vt:lpstr>
      <vt:lpstr>Private Data Solution</vt:lpstr>
      <vt:lpstr>Private Data Collections</vt:lpstr>
      <vt:lpstr>Sample Scenario</vt:lpstr>
      <vt:lpstr>Sample Scenario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Backup – Simulation Implementation Details</vt:lpstr>
      <vt:lpstr>Defining Collections for a Chaincode Per Organization</vt:lpstr>
      <vt:lpstr>Transaction Simulation</vt:lpstr>
      <vt:lpstr>Transaction Simulation: Public Read/Write Set</vt:lpstr>
      <vt:lpstr>Transaction Simulation: Private Read/Write Sets</vt:lpstr>
      <vt:lpstr>Transaction Simulation: End of Simulation</vt:lpstr>
      <vt:lpstr>Backup – Validation/Commit Implementation Details</vt:lpstr>
      <vt:lpstr>Transaction Validation in v1.0</vt:lpstr>
      <vt:lpstr>Transaction Validation for Private Data</vt:lpstr>
      <vt:lpstr>Transaction Validation for Private Data</vt:lpstr>
      <vt:lpstr>Transaction Commit</vt:lpstr>
      <vt:lpstr>Others Points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SideDB: Privacy Enabled Ledger</dc:title>
  <dc:creator>Senthilnathan Natarajan</dc:creator>
  <cp:lastModifiedBy>Frédéric BIDON</cp:lastModifiedBy>
  <cp:revision>236</cp:revision>
  <dcterms:created xsi:type="dcterms:W3CDTF">2017-07-11T11:26:48Z</dcterms:created>
  <dcterms:modified xsi:type="dcterms:W3CDTF">2018-03-08T13:00:41Z</dcterms:modified>
</cp:coreProperties>
</file>