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CFD374-93C7-FE41-BF35-5478DE5A051C}" type="datetimeFigureOut">
              <a:rPr lang="en-US" smtClean="0"/>
              <a:t>10/17/2017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B9D7E5-CC5A-254C-A3ED-6FC914542769}" type="slidenum">
              <a:rPr lang="en-US" smtClean="0"/>
              <a:t>‹N°›</a:t>
            </a:fld>
            <a:endParaRPr lang="en-US"/>
          </a:p>
        </p:txBody>
      </p:sp>
    </p:spTree>
    <p:extLst>
      <p:ext uri="{BB962C8B-B14F-4D97-AF65-F5344CB8AC3E}">
        <p14:creationId xmlns:p14="http://schemas.microsoft.com/office/powerpoint/2010/main" val="34898626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FFF10C-59B9-D34D-A616-7341C5D27A59}"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A07C0-E12D-1746-96E5-895561ABFED1}" type="slidenum">
              <a:rPr lang="en-US" smtClean="0"/>
              <a:t>‹N°›</a:t>
            </a:fld>
            <a:endParaRPr lang="en-US"/>
          </a:p>
        </p:txBody>
      </p:sp>
    </p:spTree>
    <p:extLst>
      <p:ext uri="{BB962C8B-B14F-4D97-AF65-F5344CB8AC3E}">
        <p14:creationId xmlns:p14="http://schemas.microsoft.com/office/powerpoint/2010/main" val="141000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FF10C-59B9-D34D-A616-7341C5D27A59}"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A07C0-E12D-1746-96E5-895561ABFED1}" type="slidenum">
              <a:rPr lang="en-US" smtClean="0"/>
              <a:t>‹N°›</a:t>
            </a:fld>
            <a:endParaRPr lang="en-US"/>
          </a:p>
        </p:txBody>
      </p:sp>
    </p:spTree>
    <p:extLst>
      <p:ext uri="{BB962C8B-B14F-4D97-AF65-F5344CB8AC3E}">
        <p14:creationId xmlns:p14="http://schemas.microsoft.com/office/powerpoint/2010/main" val="87356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FF10C-59B9-D34D-A616-7341C5D27A59}"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A07C0-E12D-1746-96E5-895561ABFED1}" type="slidenum">
              <a:rPr lang="en-US" smtClean="0"/>
              <a:t>‹N°›</a:t>
            </a:fld>
            <a:endParaRPr lang="en-US"/>
          </a:p>
        </p:txBody>
      </p:sp>
    </p:spTree>
    <p:extLst>
      <p:ext uri="{BB962C8B-B14F-4D97-AF65-F5344CB8AC3E}">
        <p14:creationId xmlns:p14="http://schemas.microsoft.com/office/powerpoint/2010/main" val="158163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FF10C-59B9-D34D-A616-7341C5D27A59}"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A07C0-E12D-1746-96E5-895561ABFED1}" type="slidenum">
              <a:rPr lang="en-US" smtClean="0"/>
              <a:t>‹N°›</a:t>
            </a:fld>
            <a:endParaRPr lang="en-US"/>
          </a:p>
        </p:txBody>
      </p:sp>
    </p:spTree>
    <p:extLst>
      <p:ext uri="{BB962C8B-B14F-4D97-AF65-F5344CB8AC3E}">
        <p14:creationId xmlns:p14="http://schemas.microsoft.com/office/powerpoint/2010/main" val="396656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FF10C-59B9-D34D-A616-7341C5D27A59}"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A07C0-E12D-1746-96E5-895561ABFED1}" type="slidenum">
              <a:rPr lang="en-US" smtClean="0"/>
              <a:t>‹N°›</a:t>
            </a:fld>
            <a:endParaRPr lang="en-US"/>
          </a:p>
        </p:txBody>
      </p:sp>
    </p:spTree>
    <p:extLst>
      <p:ext uri="{BB962C8B-B14F-4D97-AF65-F5344CB8AC3E}">
        <p14:creationId xmlns:p14="http://schemas.microsoft.com/office/powerpoint/2010/main" val="293208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FFF10C-59B9-D34D-A616-7341C5D27A59}" type="datetimeFigureOut">
              <a:rPr lang="en-US"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A07C0-E12D-1746-96E5-895561ABFED1}" type="slidenum">
              <a:rPr lang="en-US" smtClean="0"/>
              <a:t>‹N°›</a:t>
            </a:fld>
            <a:endParaRPr lang="en-US"/>
          </a:p>
        </p:txBody>
      </p:sp>
    </p:spTree>
    <p:extLst>
      <p:ext uri="{BB962C8B-B14F-4D97-AF65-F5344CB8AC3E}">
        <p14:creationId xmlns:p14="http://schemas.microsoft.com/office/powerpoint/2010/main" val="167416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FFF10C-59B9-D34D-A616-7341C5D27A59}" type="datetimeFigureOut">
              <a:rPr lang="en-US" smtClean="0"/>
              <a:t>10/17/2017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8A07C0-E12D-1746-96E5-895561ABFED1}" type="slidenum">
              <a:rPr lang="en-US" smtClean="0"/>
              <a:t>‹N°›</a:t>
            </a:fld>
            <a:endParaRPr lang="en-US"/>
          </a:p>
        </p:txBody>
      </p:sp>
    </p:spTree>
    <p:extLst>
      <p:ext uri="{BB962C8B-B14F-4D97-AF65-F5344CB8AC3E}">
        <p14:creationId xmlns:p14="http://schemas.microsoft.com/office/powerpoint/2010/main" val="361399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FFF10C-59B9-D34D-A616-7341C5D27A59}" type="datetimeFigureOut">
              <a:rPr lang="en-US" smtClean="0"/>
              <a:t>10/17/2017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8A07C0-E12D-1746-96E5-895561ABFED1}" type="slidenum">
              <a:rPr lang="en-US" smtClean="0"/>
              <a:t>‹N°›</a:t>
            </a:fld>
            <a:endParaRPr lang="en-US"/>
          </a:p>
        </p:txBody>
      </p:sp>
    </p:spTree>
    <p:extLst>
      <p:ext uri="{BB962C8B-B14F-4D97-AF65-F5344CB8AC3E}">
        <p14:creationId xmlns:p14="http://schemas.microsoft.com/office/powerpoint/2010/main" val="371999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FF10C-59B9-D34D-A616-7341C5D27A59}" type="datetimeFigureOut">
              <a:rPr lang="en-US" smtClean="0"/>
              <a:t>10/17/2017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8A07C0-E12D-1746-96E5-895561ABFED1}" type="slidenum">
              <a:rPr lang="en-US" smtClean="0"/>
              <a:t>‹N°›</a:t>
            </a:fld>
            <a:endParaRPr lang="en-US"/>
          </a:p>
        </p:txBody>
      </p:sp>
    </p:spTree>
    <p:extLst>
      <p:ext uri="{BB962C8B-B14F-4D97-AF65-F5344CB8AC3E}">
        <p14:creationId xmlns:p14="http://schemas.microsoft.com/office/powerpoint/2010/main" val="3186221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FF10C-59B9-D34D-A616-7341C5D27A59}" type="datetimeFigureOut">
              <a:rPr lang="en-US"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A07C0-E12D-1746-96E5-895561ABFED1}" type="slidenum">
              <a:rPr lang="en-US" smtClean="0"/>
              <a:t>‹N°›</a:t>
            </a:fld>
            <a:endParaRPr lang="en-US"/>
          </a:p>
        </p:txBody>
      </p:sp>
    </p:spTree>
    <p:extLst>
      <p:ext uri="{BB962C8B-B14F-4D97-AF65-F5344CB8AC3E}">
        <p14:creationId xmlns:p14="http://schemas.microsoft.com/office/powerpoint/2010/main" val="662017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FF10C-59B9-D34D-A616-7341C5D27A59}" type="datetimeFigureOut">
              <a:rPr lang="en-US"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A07C0-E12D-1746-96E5-895561ABFED1}" type="slidenum">
              <a:rPr lang="en-US" smtClean="0"/>
              <a:t>‹N°›</a:t>
            </a:fld>
            <a:endParaRPr lang="en-US"/>
          </a:p>
        </p:txBody>
      </p:sp>
    </p:spTree>
    <p:extLst>
      <p:ext uri="{BB962C8B-B14F-4D97-AF65-F5344CB8AC3E}">
        <p14:creationId xmlns:p14="http://schemas.microsoft.com/office/powerpoint/2010/main" val="96111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FF10C-59B9-D34D-A616-7341C5D27A59}" type="datetimeFigureOut">
              <a:rPr lang="en-US" smtClean="0"/>
              <a:t>10/17/2017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A07C0-E12D-1746-96E5-895561ABFED1}" type="slidenum">
              <a:rPr lang="en-US" smtClean="0"/>
              <a:t>‹N°›</a:t>
            </a:fld>
            <a:endParaRPr lang="en-US"/>
          </a:p>
        </p:txBody>
      </p:sp>
    </p:spTree>
    <p:extLst>
      <p:ext uri="{BB962C8B-B14F-4D97-AF65-F5344CB8AC3E}">
        <p14:creationId xmlns:p14="http://schemas.microsoft.com/office/powerpoint/2010/main" val="2350436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Hyperledger</a:t>
            </a:r>
            <a:r>
              <a:rPr lang="en-US" dirty="0"/>
              <a:t> Fabric V1.1 Proposal</a:t>
            </a:r>
          </a:p>
        </p:txBody>
      </p:sp>
      <p:sp>
        <p:nvSpPr>
          <p:cNvPr id="3" name="Subtitle 2"/>
          <p:cNvSpPr>
            <a:spLocks noGrp="1"/>
          </p:cNvSpPr>
          <p:nvPr>
            <p:ph type="subTitle" idx="1"/>
          </p:nvPr>
        </p:nvSpPr>
        <p:spPr/>
        <p:txBody>
          <a:bodyPr/>
          <a:lstStyle/>
          <a:p>
            <a:r>
              <a:rPr lang="en-US" dirty="0"/>
              <a:t>Sept 2017</a:t>
            </a:r>
          </a:p>
        </p:txBody>
      </p:sp>
      <p:sp>
        <p:nvSpPr>
          <p:cNvPr id="4" name="TextBox 3"/>
          <p:cNvSpPr txBox="1"/>
          <p:nvPr/>
        </p:nvSpPr>
        <p:spPr>
          <a:xfrm>
            <a:off x="534837" y="6405157"/>
            <a:ext cx="8122353" cy="369332"/>
          </a:xfrm>
          <a:prstGeom prst="rect">
            <a:avLst/>
          </a:prstGeom>
          <a:noFill/>
        </p:spPr>
        <p:txBody>
          <a:bodyPr wrap="square" rtlCol="0">
            <a:spAutoFit/>
          </a:bodyPr>
          <a:lstStyle/>
          <a:p>
            <a:r>
              <a:rPr lang="en-US" dirty="0"/>
              <a:t>**Dates are determined by the </a:t>
            </a:r>
            <a:r>
              <a:rPr lang="en-US" dirty="0" err="1"/>
              <a:t>Hyperledger</a:t>
            </a:r>
            <a:r>
              <a:rPr lang="en-US" dirty="0"/>
              <a:t> community and are currently a proposal</a:t>
            </a:r>
          </a:p>
        </p:txBody>
      </p:sp>
      <p:pic>
        <p:nvPicPr>
          <p:cNvPr id="5" name="Picture 4" descr="Hyperledger_Logo_Tagline (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44" y="395145"/>
            <a:ext cx="6772656" cy="1344168"/>
          </a:xfrm>
          <a:prstGeom prst="rect">
            <a:avLst/>
          </a:prstGeom>
        </p:spPr>
      </p:pic>
    </p:spTree>
    <p:extLst>
      <p:ext uri="{BB962C8B-B14F-4D97-AF65-F5344CB8AC3E}">
        <p14:creationId xmlns:p14="http://schemas.microsoft.com/office/powerpoint/2010/main" val="279322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91619" y="155220"/>
            <a:ext cx="8845022" cy="411480"/>
          </a:xfrm>
        </p:spPr>
        <p:txBody>
          <a:bodyPr>
            <a:normAutofit fontScale="90000"/>
          </a:bodyPr>
          <a:lstStyle/>
          <a:p>
            <a:r>
              <a:rPr lang="en-US" sz="2800" b="0" dirty="0" err="1">
                <a:solidFill>
                  <a:srgbClr val="336699"/>
                </a:solidFill>
                <a:latin typeface="+mn-lt"/>
              </a:rPr>
              <a:t>Hyperledger</a:t>
            </a:r>
            <a:r>
              <a:rPr lang="en-US" sz="2800" b="0" dirty="0">
                <a:solidFill>
                  <a:srgbClr val="336699"/>
                </a:solidFill>
                <a:latin typeface="+mn-lt"/>
              </a:rPr>
              <a:t> Fabric Proposed Roadmap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373505"/>
              </p:ext>
            </p:extLst>
          </p:nvPr>
        </p:nvGraphicFramePr>
        <p:xfrm>
          <a:off x="0" y="642278"/>
          <a:ext cx="9144001" cy="1499616"/>
        </p:xfrm>
        <a:graphic>
          <a:graphicData uri="http://schemas.openxmlformats.org/drawingml/2006/table">
            <a:tbl>
              <a:tblPr firstRow="1" bandRow="1">
                <a:tableStyleId>{F5AB1C69-6EDB-4FF4-983F-18BD219EF322}</a:tableStyleId>
              </a:tblPr>
              <a:tblGrid>
                <a:gridCol w="1714181">
                  <a:extLst>
                    <a:ext uri="{9D8B030D-6E8A-4147-A177-3AD203B41FA5}">
                      <a16:colId xmlns:a16="http://schemas.microsoft.com/office/drawing/2014/main" val="20002"/>
                    </a:ext>
                  </a:extLst>
                </a:gridCol>
                <a:gridCol w="1061403">
                  <a:extLst>
                    <a:ext uri="{9D8B030D-6E8A-4147-A177-3AD203B41FA5}">
                      <a16:colId xmlns:a16="http://schemas.microsoft.com/office/drawing/2014/main" val="20003"/>
                    </a:ext>
                  </a:extLst>
                </a:gridCol>
                <a:gridCol w="1061403">
                  <a:extLst>
                    <a:ext uri="{9D8B030D-6E8A-4147-A177-3AD203B41FA5}">
                      <a16:colId xmlns:a16="http://schemas.microsoft.com/office/drawing/2014/main" val="20004"/>
                    </a:ext>
                  </a:extLst>
                </a:gridCol>
                <a:gridCol w="1127450">
                  <a:extLst>
                    <a:ext uri="{9D8B030D-6E8A-4147-A177-3AD203B41FA5}">
                      <a16:colId xmlns:a16="http://schemas.microsoft.com/office/drawing/2014/main" val="20005"/>
                    </a:ext>
                  </a:extLst>
                </a:gridCol>
                <a:gridCol w="1280201">
                  <a:extLst>
                    <a:ext uri="{9D8B030D-6E8A-4147-A177-3AD203B41FA5}">
                      <a16:colId xmlns:a16="http://schemas.microsoft.com/office/drawing/2014/main" val="20006"/>
                    </a:ext>
                  </a:extLst>
                </a:gridCol>
                <a:gridCol w="1163819">
                  <a:extLst>
                    <a:ext uri="{9D8B030D-6E8A-4147-A177-3AD203B41FA5}">
                      <a16:colId xmlns:a16="http://schemas.microsoft.com/office/drawing/2014/main" val="20007"/>
                    </a:ext>
                  </a:extLst>
                </a:gridCol>
                <a:gridCol w="931055">
                  <a:extLst>
                    <a:ext uri="{9D8B030D-6E8A-4147-A177-3AD203B41FA5}">
                      <a16:colId xmlns:a16="http://schemas.microsoft.com/office/drawing/2014/main" val="20010"/>
                    </a:ext>
                  </a:extLst>
                </a:gridCol>
                <a:gridCol w="804489">
                  <a:extLst>
                    <a:ext uri="{9D8B030D-6E8A-4147-A177-3AD203B41FA5}">
                      <a16:colId xmlns:a16="http://schemas.microsoft.com/office/drawing/2014/main" val="20009"/>
                    </a:ext>
                  </a:extLst>
                </a:gridCol>
              </a:tblGrid>
              <a:tr h="402336">
                <a:tc>
                  <a:txBody>
                    <a:bodyPr/>
                    <a:lstStyle/>
                    <a:p>
                      <a:pPr algn="ctr"/>
                      <a:r>
                        <a:rPr lang="en-US" sz="1900" dirty="0">
                          <a:solidFill>
                            <a:srgbClr val="336699"/>
                          </a:solidFill>
                        </a:rPr>
                        <a:t>1H17</a:t>
                      </a:r>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solidFill>
                            <a:srgbClr val="336699"/>
                          </a:solidFill>
                        </a:rPr>
                        <a:t>July</a:t>
                      </a:r>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solidFill>
                            <a:srgbClr val="336699"/>
                          </a:solidFill>
                        </a:rPr>
                        <a:t>Aug</a:t>
                      </a:r>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solidFill>
                            <a:srgbClr val="336699"/>
                          </a:solidFill>
                        </a:rPr>
                        <a:t>Sept</a:t>
                      </a:r>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solidFill>
                            <a:srgbClr val="336699"/>
                          </a:solidFill>
                        </a:rPr>
                        <a:t>Oct</a:t>
                      </a:r>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solidFill>
                            <a:srgbClr val="336699"/>
                          </a:solidFill>
                        </a:rPr>
                        <a:t>Nov</a:t>
                      </a:r>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solidFill>
                            <a:srgbClr val="336699"/>
                          </a:solidFill>
                        </a:rPr>
                        <a:t>Dec</a:t>
                      </a:r>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solidFill>
                            <a:srgbClr val="336699"/>
                          </a:solidFill>
                        </a:rPr>
                        <a:t>1H18</a:t>
                      </a:r>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85928">
                <a:tc>
                  <a:txBody>
                    <a:bodyPr/>
                    <a:lstStyle/>
                    <a:p>
                      <a:pPr algn="ctr"/>
                      <a:endParaRPr lang="en-US" sz="500" dirty="0">
                        <a:solidFill>
                          <a:srgbClr val="336699"/>
                        </a:solidFill>
                      </a:endParaRPr>
                    </a:p>
                  </a:txBody>
                  <a:tcPr marL="109728" marR="109728" marT="54864" marB="54864">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500" dirty="0">
                        <a:solidFill>
                          <a:srgbClr val="336699"/>
                        </a:solidFill>
                      </a:endParaRPr>
                    </a:p>
                  </a:txBody>
                  <a:tcPr marL="109728" marR="109728" marT="54864" marB="5486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500" dirty="0">
                        <a:solidFill>
                          <a:srgbClr val="336699"/>
                        </a:solidFill>
                      </a:endParaRPr>
                    </a:p>
                  </a:txBody>
                  <a:tcPr marL="109728" marR="109728" marT="54864" marB="5486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500" dirty="0">
                        <a:solidFill>
                          <a:srgbClr val="336699"/>
                        </a:solidFill>
                      </a:endParaRPr>
                    </a:p>
                  </a:txBody>
                  <a:tcPr marL="109728" marR="109728" marT="54864" marB="5486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500" dirty="0">
                        <a:solidFill>
                          <a:srgbClr val="336699"/>
                        </a:solidFill>
                      </a:endParaRPr>
                    </a:p>
                  </a:txBody>
                  <a:tcPr marL="109728" marR="109728" marT="54864" marB="5486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500" dirty="0">
                        <a:solidFill>
                          <a:srgbClr val="336699"/>
                        </a:solidFill>
                      </a:endParaRPr>
                    </a:p>
                  </a:txBody>
                  <a:tcPr marL="109728" marR="109728" marT="54864" marB="5486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109728" marR="109728" marT="54864" marB="5486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500" dirty="0">
                        <a:solidFill>
                          <a:srgbClr val="336699"/>
                        </a:solidFill>
                      </a:endParaRPr>
                    </a:p>
                  </a:txBody>
                  <a:tcPr marL="109728" marR="109728" marT="54864" marB="54864">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3232">
                <a:tc>
                  <a:txBody>
                    <a:bodyPr/>
                    <a:lstStyle/>
                    <a:p>
                      <a:pPr algn="l"/>
                      <a:r>
                        <a:rPr lang="en-US" sz="1300" i="1" dirty="0"/>
                        <a:t>-V1 Alpha      </a:t>
                      </a:r>
                    </a:p>
                    <a:p>
                      <a:pPr algn="ctr"/>
                      <a:r>
                        <a:rPr lang="en-US" sz="1300" i="1" dirty="0"/>
                        <a:t>-V1</a:t>
                      </a:r>
                      <a:r>
                        <a:rPr lang="en-US" sz="1300" i="1" baseline="0" dirty="0"/>
                        <a:t> Beta</a:t>
                      </a:r>
                    </a:p>
                    <a:p>
                      <a:pPr algn="ctr"/>
                      <a:r>
                        <a:rPr lang="en-US" sz="1300" i="1" baseline="0" dirty="0"/>
                        <a:t>                        -V1 RC</a:t>
                      </a:r>
                      <a:endParaRPr lang="en-US" sz="1300" i="1" dirty="0"/>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i="1" dirty="0"/>
                        <a:t>V1</a:t>
                      </a:r>
                      <a:r>
                        <a:rPr lang="en-US" sz="1300" i="1" baseline="0" dirty="0"/>
                        <a:t> GA</a:t>
                      </a:r>
                      <a:endParaRPr lang="en-US" sz="1300" i="1" dirty="0"/>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i="1" dirty="0"/>
                        <a:t>V1.0.2</a:t>
                      </a:r>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i="1" dirty="0"/>
                        <a:t>V1.0.3</a:t>
                      </a:r>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i="1" dirty="0"/>
                        <a:t>V1.0.4</a:t>
                      </a:r>
                    </a:p>
                    <a:p>
                      <a:pPr lvl="1" algn="ctr"/>
                      <a:endParaRPr lang="en-US" sz="1300" i="1" dirty="0"/>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306063" rtl="0" eaLnBrk="1" fontAlgn="auto" latinLnBrk="0" hangingPunct="1">
                        <a:lnSpc>
                          <a:spcPct val="100000"/>
                        </a:lnSpc>
                        <a:spcBef>
                          <a:spcPts val="0"/>
                        </a:spcBef>
                        <a:spcAft>
                          <a:spcPts val="0"/>
                        </a:spcAft>
                        <a:buClrTx/>
                        <a:buSzTx/>
                        <a:buFontTx/>
                        <a:buNone/>
                        <a:tabLst/>
                        <a:defRPr/>
                      </a:pPr>
                      <a:r>
                        <a:rPr lang="en-US" sz="1300" b="1" i="1" dirty="0">
                          <a:solidFill>
                            <a:srgbClr val="FF0000"/>
                          </a:solidFill>
                        </a:rPr>
                        <a:t>V1.1 RC </a:t>
                      </a:r>
                    </a:p>
                    <a:p>
                      <a:pPr marL="0" marR="0" indent="0" algn="ctr" defTabSz="1306063" rtl="0" eaLnBrk="1" fontAlgn="auto" latinLnBrk="0" hangingPunct="1">
                        <a:lnSpc>
                          <a:spcPct val="100000"/>
                        </a:lnSpc>
                        <a:spcBef>
                          <a:spcPts val="0"/>
                        </a:spcBef>
                        <a:spcAft>
                          <a:spcPts val="0"/>
                        </a:spcAft>
                        <a:buClrTx/>
                        <a:buSzTx/>
                        <a:buFontTx/>
                        <a:buNone/>
                        <a:tabLst/>
                        <a:defRPr/>
                      </a:pPr>
                      <a:endParaRPr lang="en-US" sz="1300" b="1" i="1" dirty="0">
                        <a:solidFill>
                          <a:srgbClr val="FF0000"/>
                        </a:solidFill>
                      </a:endParaRPr>
                    </a:p>
                    <a:p>
                      <a:pPr algn="ctr"/>
                      <a:endParaRPr lang="en-US" sz="1300" i="1" dirty="0"/>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b="1" i="1" dirty="0">
                          <a:solidFill>
                            <a:srgbClr val="FF0000"/>
                          </a:solidFill>
                        </a:rPr>
                        <a:t>V1.1</a:t>
                      </a:r>
                    </a:p>
                    <a:p>
                      <a:pPr algn="ctr"/>
                      <a:r>
                        <a:rPr lang="en-US" sz="1300" i="1" dirty="0"/>
                        <a:t>V1.0.5</a:t>
                      </a:r>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300" i="1" dirty="0"/>
                    </a:p>
                  </a:txBody>
                  <a:tcPr marL="109728" marR="109728"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cxnSp>
        <p:nvCxnSpPr>
          <p:cNvPr id="6" name="Straight Arrow Connector 5"/>
          <p:cNvCxnSpPr/>
          <p:nvPr/>
        </p:nvCxnSpPr>
        <p:spPr>
          <a:xfrm>
            <a:off x="76200" y="1251878"/>
            <a:ext cx="9067801" cy="0"/>
          </a:xfrm>
          <a:prstGeom prst="straightConnector1">
            <a:avLst/>
          </a:prstGeom>
          <a:ln w="38100">
            <a:solidFill>
              <a:srgbClr val="336699"/>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650144" y="5480784"/>
            <a:ext cx="5688446" cy="369332"/>
          </a:xfrm>
          <a:prstGeom prst="rect">
            <a:avLst/>
          </a:prstGeom>
        </p:spPr>
        <p:txBody>
          <a:bodyPr wrap="square">
            <a:spAutoFit/>
          </a:bodyPr>
          <a:lstStyle/>
          <a:p>
            <a:r>
              <a:rPr lang="en-US" dirty="0"/>
              <a:t>https://</a:t>
            </a:r>
            <a:r>
              <a:rPr lang="en-US" dirty="0" err="1"/>
              <a:t>wiki.hyperledger.org</a:t>
            </a:r>
            <a:r>
              <a:rPr lang="en-US" dirty="0"/>
              <a:t>/projects/fabric/proposedv1_1</a:t>
            </a:r>
          </a:p>
        </p:txBody>
      </p:sp>
      <p:sp>
        <p:nvSpPr>
          <p:cNvPr id="10" name="TextBox 9"/>
          <p:cNvSpPr txBox="1"/>
          <p:nvPr/>
        </p:nvSpPr>
        <p:spPr>
          <a:xfrm>
            <a:off x="76200" y="5480784"/>
            <a:ext cx="1371965" cy="369332"/>
          </a:xfrm>
          <a:prstGeom prst="rect">
            <a:avLst/>
          </a:prstGeom>
          <a:noFill/>
        </p:spPr>
        <p:txBody>
          <a:bodyPr wrap="none" rtlCol="0">
            <a:spAutoFit/>
          </a:bodyPr>
          <a:lstStyle/>
          <a:p>
            <a:r>
              <a:rPr lang="en-US" dirty="0"/>
              <a:t>Further Info:</a:t>
            </a:r>
          </a:p>
        </p:txBody>
      </p:sp>
      <p:sp>
        <p:nvSpPr>
          <p:cNvPr id="11" name="TextBox 10"/>
          <p:cNvSpPr txBox="1"/>
          <p:nvPr/>
        </p:nvSpPr>
        <p:spPr>
          <a:xfrm>
            <a:off x="1650144" y="5762459"/>
            <a:ext cx="7007046" cy="369332"/>
          </a:xfrm>
          <a:prstGeom prst="rect">
            <a:avLst/>
          </a:prstGeom>
          <a:noFill/>
        </p:spPr>
        <p:txBody>
          <a:bodyPr wrap="none" rtlCol="0">
            <a:spAutoFit/>
          </a:bodyPr>
          <a:lstStyle/>
          <a:p>
            <a:r>
              <a:rPr lang="en-US" dirty="0"/>
              <a:t>https://</a:t>
            </a:r>
            <a:r>
              <a:rPr lang="en-US" dirty="0" err="1"/>
              <a:t>jira.hyperledger.org</a:t>
            </a:r>
            <a:r>
              <a:rPr lang="en-US" dirty="0"/>
              <a:t>/secure/</a:t>
            </a:r>
            <a:r>
              <a:rPr lang="en-US" dirty="0" err="1"/>
              <a:t>Dashboard.jspa?selectPageId</a:t>
            </a:r>
            <a:r>
              <a:rPr lang="en-US" dirty="0"/>
              <a:t>=10104</a:t>
            </a:r>
          </a:p>
        </p:txBody>
      </p:sp>
      <p:sp>
        <p:nvSpPr>
          <p:cNvPr id="12" name="TextBox 11"/>
          <p:cNvSpPr txBox="1"/>
          <p:nvPr/>
        </p:nvSpPr>
        <p:spPr>
          <a:xfrm>
            <a:off x="76200" y="5790992"/>
            <a:ext cx="1573944" cy="369332"/>
          </a:xfrm>
          <a:prstGeom prst="rect">
            <a:avLst/>
          </a:prstGeom>
          <a:noFill/>
        </p:spPr>
        <p:txBody>
          <a:bodyPr wrap="none" rtlCol="0">
            <a:spAutoFit/>
          </a:bodyPr>
          <a:lstStyle/>
          <a:p>
            <a:r>
              <a:rPr lang="en-US" dirty="0" err="1"/>
              <a:t>Jira</a:t>
            </a:r>
            <a:r>
              <a:rPr lang="en-US" dirty="0"/>
              <a:t> Dashboard</a:t>
            </a:r>
          </a:p>
        </p:txBody>
      </p:sp>
      <p:sp>
        <p:nvSpPr>
          <p:cNvPr id="14" name="TextBox 13"/>
          <p:cNvSpPr txBox="1"/>
          <p:nvPr/>
        </p:nvSpPr>
        <p:spPr>
          <a:xfrm>
            <a:off x="0" y="2435006"/>
            <a:ext cx="9136641" cy="3139321"/>
          </a:xfrm>
          <a:prstGeom prst="rect">
            <a:avLst/>
          </a:prstGeom>
          <a:noFill/>
        </p:spPr>
        <p:txBody>
          <a:bodyPr wrap="square" rtlCol="0">
            <a:spAutoFit/>
          </a:bodyPr>
          <a:lstStyle/>
          <a:p>
            <a:pPr marL="285750" indent="-285750">
              <a:buFont typeface="Arial"/>
              <a:buChar char="•"/>
            </a:pPr>
            <a:r>
              <a:rPr lang="en-US" dirty="0"/>
              <a:t>Bugs</a:t>
            </a:r>
          </a:p>
          <a:p>
            <a:pPr marL="285750" indent="-285750">
              <a:buFont typeface="Arial"/>
              <a:buChar char="•"/>
            </a:pPr>
            <a:r>
              <a:rPr lang="en-US" dirty="0"/>
              <a:t>Serviceability enhancements. FAB-2985</a:t>
            </a:r>
          </a:p>
          <a:p>
            <a:pPr marL="285750" indent="-285750">
              <a:buFont typeface="Arial"/>
              <a:buChar char="•"/>
            </a:pPr>
            <a:r>
              <a:rPr lang="en-US" dirty="0"/>
              <a:t>Compatibility work for upgrades, etc.</a:t>
            </a:r>
          </a:p>
          <a:p>
            <a:pPr marL="285750" indent="-285750">
              <a:buFont typeface="Arial"/>
              <a:buChar char="•"/>
            </a:pPr>
            <a:r>
              <a:rPr lang="en-US" dirty="0"/>
              <a:t>Performance and scale.</a:t>
            </a:r>
          </a:p>
          <a:p>
            <a:pPr marL="742950" lvl="1" indent="-285750">
              <a:buFont typeface="Arial"/>
              <a:buChar char="•"/>
            </a:pPr>
            <a:r>
              <a:rPr lang="en-US" dirty="0" err="1"/>
              <a:t>CouchDB</a:t>
            </a:r>
            <a:r>
              <a:rPr lang="en-US" dirty="0"/>
              <a:t> performance improvement FAB-2725</a:t>
            </a:r>
          </a:p>
          <a:p>
            <a:pPr marL="742950" lvl="1" indent="-285750">
              <a:buFont typeface="Arial"/>
              <a:buChar char="•"/>
            </a:pPr>
            <a:r>
              <a:rPr lang="en-US" dirty="0" err="1"/>
              <a:t>Orderer</a:t>
            </a:r>
            <a:r>
              <a:rPr lang="en-US" dirty="0"/>
              <a:t> performance improvement FAB-5274</a:t>
            </a:r>
          </a:p>
          <a:p>
            <a:pPr marL="285750" indent="-285750">
              <a:buFont typeface="Arial"/>
              <a:buChar char="•"/>
            </a:pPr>
            <a:endParaRPr lang="en-US" dirty="0"/>
          </a:p>
          <a:p>
            <a:pPr marL="285750" indent="-285750">
              <a:buFont typeface="Arial"/>
              <a:buChar char="•"/>
            </a:pPr>
            <a:r>
              <a:rPr lang="en-US" dirty="0"/>
              <a:t>Build and release process management streamlining with improved continuous integration testing. Standardize the way technical previews are introduced to the community using runtime toggle flags and build switches.</a:t>
            </a:r>
          </a:p>
          <a:p>
            <a:endParaRPr lang="en-US" dirty="0"/>
          </a:p>
        </p:txBody>
      </p:sp>
      <p:sp>
        <p:nvSpPr>
          <p:cNvPr id="15" name="TextBox 14"/>
          <p:cNvSpPr txBox="1"/>
          <p:nvPr/>
        </p:nvSpPr>
        <p:spPr>
          <a:xfrm>
            <a:off x="76200" y="2211111"/>
            <a:ext cx="2580780" cy="400110"/>
          </a:xfrm>
          <a:prstGeom prst="rect">
            <a:avLst/>
          </a:prstGeom>
          <a:noFill/>
        </p:spPr>
        <p:txBody>
          <a:bodyPr wrap="none" rtlCol="0">
            <a:spAutoFit/>
          </a:bodyPr>
          <a:lstStyle/>
          <a:p>
            <a:r>
              <a:rPr lang="en-US" sz="2000" b="1" dirty="0"/>
              <a:t>Common release work</a:t>
            </a:r>
          </a:p>
        </p:txBody>
      </p:sp>
      <p:sp>
        <p:nvSpPr>
          <p:cNvPr id="17" name="TextBox 16"/>
          <p:cNvSpPr txBox="1"/>
          <p:nvPr/>
        </p:nvSpPr>
        <p:spPr>
          <a:xfrm>
            <a:off x="534837" y="6405157"/>
            <a:ext cx="8122353" cy="369332"/>
          </a:xfrm>
          <a:prstGeom prst="rect">
            <a:avLst/>
          </a:prstGeom>
          <a:noFill/>
        </p:spPr>
        <p:txBody>
          <a:bodyPr wrap="square" rtlCol="0">
            <a:spAutoFit/>
          </a:bodyPr>
          <a:lstStyle/>
          <a:p>
            <a:r>
              <a:rPr lang="en-US" dirty="0"/>
              <a:t>**Dates are determined by the </a:t>
            </a:r>
            <a:r>
              <a:rPr lang="en-US" dirty="0" err="1"/>
              <a:t>Hyperledger</a:t>
            </a:r>
            <a:r>
              <a:rPr lang="en-US" dirty="0"/>
              <a:t> community and are currently a proposal</a:t>
            </a:r>
          </a:p>
        </p:txBody>
      </p:sp>
    </p:spTree>
    <p:extLst>
      <p:ext uri="{BB962C8B-B14F-4D97-AF65-F5344CB8AC3E}">
        <p14:creationId xmlns:p14="http://schemas.microsoft.com/office/powerpoint/2010/main" val="86988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55642"/>
          </a:xfrm>
          <a:prstGeom prst="rect">
            <a:avLst/>
          </a:prstGeom>
        </p:spPr>
        <p:txBody>
          <a:bodyPr wrap="square">
            <a:spAutoFit/>
          </a:bodyPr>
          <a:lstStyle/>
          <a:p>
            <a:r>
              <a:rPr lang="en-US" sz="2400" b="1" dirty="0"/>
              <a:t>Introduction of the following features:</a:t>
            </a:r>
          </a:p>
          <a:p>
            <a:endParaRPr lang="en-US" dirty="0"/>
          </a:p>
          <a:p>
            <a:pPr marL="285750" indent="-285750">
              <a:buFont typeface="Arial"/>
              <a:buChar char="•"/>
            </a:pPr>
            <a:r>
              <a:rPr lang="en-US" dirty="0"/>
              <a:t>Node JS </a:t>
            </a:r>
            <a:r>
              <a:rPr lang="en-US" dirty="0" err="1"/>
              <a:t>chaincode</a:t>
            </a:r>
            <a:r>
              <a:rPr lang="en-US" dirty="0"/>
              <a:t> - An additional implementation of </a:t>
            </a:r>
            <a:r>
              <a:rPr lang="en-US" dirty="0" err="1"/>
              <a:t>chaincode</a:t>
            </a:r>
            <a:r>
              <a:rPr lang="en-US" dirty="0"/>
              <a:t> that mirrors the current </a:t>
            </a:r>
            <a:r>
              <a:rPr lang="en-US" dirty="0" err="1"/>
              <a:t>Golang</a:t>
            </a:r>
            <a:r>
              <a:rPr lang="en-US" dirty="0"/>
              <a:t> version in functionality. The benefit is that when using the node SDK(although you can still use any SDK of your choosing) you are provided a full stack development model. This also helps the large </a:t>
            </a:r>
            <a:r>
              <a:rPr lang="en-US" dirty="0" err="1"/>
              <a:t>Javascript</a:t>
            </a:r>
            <a:r>
              <a:rPr lang="en-US" dirty="0"/>
              <a:t> developer community base with a familiar coding language. FAB-2331</a:t>
            </a:r>
          </a:p>
          <a:p>
            <a:endParaRPr lang="en-US" dirty="0"/>
          </a:p>
          <a:p>
            <a:pPr marL="285750" indent="-285750">
              <a:buFont typeface="Arial"/>
              <a:buChar char="•"/>
            </a:pPr>
            <a:r>
              <a:rPr lang="en-US" dirty="0"/>
              <a:t>Node JS connection profile - Currently all applications need to capture information of the target fabric environment. This enhancement generates a common exchange doc, with backend topology information. With this doc the application will no longer need to construct the channel, add peers, </a:t>
            </a:r>
            <a:r>
              <a:rPr lang="en-US" dirty="0" err="1"/>
              <a:t>orderers</a:t>
            </a:r>
            <a:r>
              <a:rPr lang="en-US" dirty="0"/>
              <a:t> and get the org admin, simplifying your application development. FAB-5363</a:t>
            </a:r>
          </a:p>
          <a:p>
            <a:endParaRPr lang="en-US" dirty="0"/>
          </a:p>
          <a:p>
            <a:pPr marL="285750" indent="-285750">
              <a:buFont typeface="Arial"/>
              <a:buChar char="•"/>
            </a:pPr>
            <a:r>
              <a:rPr lang="en-US" dirty="0"/>
              <a:t>Provide an encryption library allowing encryption of sensitive data that a </a:t>
            </a:r>
            <a:r>
              <a:rPr lang="en-US" dirty="0" err="1"/>
              <a:t>chaincode</a:t>
            </a:r>
            <a:r>
              <a:rPr lang="en-US" dirty="0"/>
              <a:t> processes and updates. Provides another level of security for highly sensitive data. FAB-830</a:t>
            </a:r>
          </a:p>
          <a:p>
            <a:endParaRPr lang="en-US" dirty="0"/>
          </a:p>
          <a:p>
            <a:pPr marL="285750" indent="-285750">
              <a:buFont typeface="Arial"/>
              <a:buChar char="•"/>
            </a:pPr>
            <a:r>
              <a:rPr lang="en-US" dirty="0"/>
              <a:t>Ability to trigger events on a per channel basis rather than global peer basis. FAB-5695</a:t>
            </a:r>
          </a:p>
          <a:p>
            <a:endParaRPr lang="en-US" dirty="0"/>
          </a:p>
          <a:p>
            <a:pPr marL="285750" indent="-285750">
              <a:buFont typeface="Arial"/>
              <a:buChar char="•"/>
            </a:pPr>
            <a:r>
              <a:rPr lang="en-US" dirty="0"/>
              <a:t>Enhanced attribute access control for the </a:t>
            </a:r>
            <a:r>
              <a:rPr lang="en-US" dirty="0" err="1"/>
              <a:t>chaincode</a:t>
            </a:r>
            <a:r>
              <a:rPr lang="en-US" dirty="0"/>
              <a:t> using the fabric CA. This provides controls to manage each member's access to </a:t>
            </a:r>
            <a:r>
              <a:rPr lang="en-US" dirty="0" err="1"/>
              <a:t>chaincode</a:t>
            </a:r>
            <a:r>
              <a:rPr lang="en-US" dirty="0"/>
              <a:t> information. FAB-5346</a:t>
            </a:r>
          </a:p>
          <a:p>
            <a:pPr marL="742950" lvl="1" indent="-285750">
              <a:buFont typeface="Arial"/>
              <a:buChar char="•"/>
            </a:pPr>
            <a:endParaRPr lang="en-US" dirty="0"/>
          </a:p>
          <a:p>
            <a:pPr marL="285750" indent="-285750">
              <a:buFont typeface="Arial"/>
              <a:buChar char="•"/>
            </a:pPr>
            <a:r>
              <a:rPr lang="en-US" dirty="0" err="1"/>
              <a:t>Orderer</a:t>
            </a:r>
            <a:r>
              <a:rPr lang="en-US" dirty="0"/>
              <a:t> horizontal scaling improvements allowing for more </a:t>
            </a:r>
            <a:r>
              <a:rPr lang="en-US" dirty="0" err="1"/>
              <a:t>orderers</a:t>
            </a:r>
            <a:r>
              <a:rPr lang="en-US" dirty="0"/>
              <a:t> to be added</a:t>
            </a:r>
          </a:p>
        </p:txBody>
      </p:sp>
    </p:spTree>
    <p:extLst>
      <p:ext uri="{BB962C8B-B14F-4D97-AF65-F5344CB8AC3E}">
        <p14:creationId xmlns:p14="http://schemas.microsoft.com/office/powerpoint/2010/main" val="274876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6022"/>
            <a:ext cx="9144000" cy="4616649"/>
          </a:xfrm>
          <a:prstGeom prst="rect">
            <a:avLst/>
          </a:prstGeom>
          <a:noFill/>
        </p:spPr>
        <p:txBody>
          <a:bodyPr wrap="square" rtlCol="0">
            <a:spAutoFit/>
          </a:bodyPr>
          <a:lstStyle/>
          <a:p>
            <a:r>
              <a:rPr lang="en-US" sz="2400" b="1" dirty="0"/>
              <a:t>Tech Preview (Features enabled via build tags):</a:t>
            </a:r>
          </a:p>
          <a:p>
            <a:endParaRPr lang="en-US" b="1" dirty="0"/>
          </a:p>
          <a:p>
            <a:pPr marL="285750" indent="-285750">
              <a:buFont typeface="Arial"/>
              <a:buChar char="•"/>
            </a:pPr>
            <a:r>
              <a:rPr lang="en-US" dirty="0"/>
              <a:t>Private channel data. Ability to keep data on a channel private. This data will never be sent to the ordering service with the transaction. The private data is shared with a subset of peers, governed by policies, via the gossip protocol. For example all channel participants may need to be aware of a trade, but keep the trade price private among the trade participants. FAB-1151</a:t>
            </a:r>
          </a:p>
          <a:p>
            <a:pPr marL="285750" indent="-285750">
              <a:buFont typeface="Arial"/>
              <a:buChar char="•"/>
            </a:pPr>
            <a:endParaRPr lang="en-US" dirty="0"/>
          </a:p>
          <a:p>
            <a:pPr marL="285750" indent="-285750">
              <a:buFont typeface="Arial"/>
              <a:buChar char="•"/>
            </a:pPr>
            <a:r>
              <a:rPr lang="en-US" dirty="0"/>
              <a:t>Finer grained access control on channel functions rather than organization scoped access. For example specify which identities or group of identities can invoke </a:t>
            </a:r>
            <a:r>
              <a:rPr lang="en-US" dirty="0" err="1"/>
              <a:t>chaincode</a:t>
            </a:r>
            <a:r>
              <a:rPr lang="en-US" dirty="0"/>
              <a:t>, retrieve blocks, retrieve transactions, etc. FAB-3621</a:t>
            </a:r>
          </a:p>
          <a:p>
            <a:pPr marL="285750" indent="-285750">
              <a:buFont typeface="Arial"/>
              <a:buChar char="•"/>
            </a:pPr>
            <a:endParaRPr lang="en-US" dirty="0"/>
          </a:p>
          <a:p>
            <a:pPr marL="285750" indent="-285750">
              <a:buFont typeface="Arial"/>
              <a:buChar char="•"/>
            </a:pPr>
            <a:r>
              <a:rPr lang="en-US" dirty="0"/>
              <a:t>Identity mixer which allows organizations to issue identities to their members that would allow for member anonymity and </a:t>
            </a:r>
            <a:r>
              <a:rPr lang="en-US" dirty="0" err="1"/>
              <a:t>unlinkability</a:t>
            </a:r>
            <a:r>
              <a:rPr lang="en-US" dirty="0"/>
              <a:t> of that organizations members. This is the replacement for transactional certs from V0.6. FAB-2005</a:t>
            </a:r>
          </a:p>
          <a:p>
            <a:endParaRPr lang="en-US" dirty="0"/>
          </a:p>
        </p:txBody>
      </p:sp>
    </p:spTree>
    <p:extLst>
      <p:ext uri="{BB962C8B-B14F-4D97-AF65-F5344CB8AC3E}">
        <p14:creationId xmlns:p14="http://schemas.microsoft.com/office/powerpoint/2010/main" val="245799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a:t>
            </a:r>
          </a:p>
        </p:txBody>
      </p:sp>
      <p:sp>
        <p:nvSpPr>
          <p:cNvPr id="4" name="TextBox 3"/>
          <p:cNvSpPr txBox="1"/>
          <p:nvPr/>
        </p:nvSpPr>
        <p:spPr>
          <a:xfrm>
            <a:off x="544275" y="1661988"/>
            <a:ext cx="8142525" cy="3416320"/>
          </a:xfrm>
          <a:prstGeom prst="rect">
            <a:avLst/>
          </a:prstGeom>
          <a:noFill/>
        </p:spPr>
        <p:txBody>
          <a:bodyPr wrap="square" rtlCol="0">
            <a:spAutoFit/>
          </a:bodyPr>
          <a:lstStyle/>
          <a:p>
            <a:r>
              <a:rPr lang="en-US" dirty="0"/>
              <a:t>Support plan: THREAD: </a:t>
            </a:r>
            <a:r>
              <a:rPr lang="en-US" b="1" dirty="0"/>
              <a:t>V1.0.x support </a:t>
            </a:r>
            <a:r>
              <a:rPr lang="en-US" b="1" dirty="0" err="1"/>
              <a:t>vs</a:t>
            </a:r>
            <a:r>
              <a:rPr lang="en-US" b="1" dirty="0"/>
              <a:t> V1.1 and beyond (Sept) https://</a:t>
            </a:r>
            <a:r>
              <a:rPr lang="en-US" b="1" dirty="0" err="1"/>
              <a:t>lists.hyperledger.org</a:t>
            </a:r>
            <a:r>
              <a:rPr lang="en-US" b="1" dirty="0"/>
              <a:t>/</a:t>
            </a:r>
            <a:r>
              <a:rPr lang="en-US" b="1" dirty="0" err="1"/>
              <a:t>pipermail</a:t>
            </a:r>
            <a:r>
              <a:rPr lang="en-US" b="1" dirty="0"/>
              <a:t>/</a:t>
            </a:r>
            <a:r>
              <a:rPr lang="en-US" b="1" dirty="0" err="1"/>
              <a:t>hyperledger</a:t>
            </a:r>
            <a:r>
              <a:rPr lang="en-US" b="1" dirty="0"/>
              <a:t>-fabric/2017-September/001721.html</a:t>
            </a:r>
          </a:p>
          <a:p>
            <a:endParaRPr lang="en-US" dirty="0"/>
          </a:p>
          <a:p>
            <a:r>
              <a:rPr lang="en-US" dirty="0"/>
              <a:t>LTS Strategy </a:t>
            </a:r>
            <a:r>
              <a:rPr lang="mr-IN" dirty="0"/>
              <a:t>–</a:t>
            </a:r>
            <a:r>
              <a:rPr lang="en-US" dirty="0"/>
              <a:t> First potential target release 1.2</a:t>
            </a:r>
          </a:p>
          <a:p>
            <a:pPr marL="742950" lvl="1" indent="-285750">
              <a:buFont typeface="Arial"/>
              <a:buChar char="•"/>
            </a:pPr>
            <a:r>
              <a:rPr lang="en-US" dirty="0"/>
              <a:t>Dependent on some missing features </a:t>
            </a:r>
            <a:r>
              <a:rPr lang="en-US" dirty="0" err="1"/>
              <a:t>Tcerts</a:t>
            </a:r>
            <a:r>
              <a:rPr lang="en-US" dirty="0"/>
              <a:t>, archive / prune, </a:t>
            </a:r>
            <a:r>
              <a:rPr lang="en-US" dirty="0" err="1"/>
              <a:t>etc</a:t>
            </a:r>
            <a:endParaRPr lang="en-US" dirty="0"/>
          </a:p>
          <a:p>
            <a:pPr marL="742950" lvl="1" indent="-285750">
              <a:buFont typeface="Arial"/>
              <a:buChar char="•"/>
            </a:pPr>
            <a:r>
              <a:rPr lang="en-US" dirty="0"/>
              <a:t>Support for 1-2 </a:t>
            </a:r>
            <a:r>
              <a:rPr lang="en-US" dirty="0" err="1"/>
              <a:t>yrs</a:t>
            </a:r>
            <a:r>
              <a:rPr lang="en-US" dirty="0"/>
              <a:t> (start with 1 year, and lengthen as maturity increases)</a:t>
            </a:r>
          </a:p>
          <a:p>
            <a:pPr marL="742950" lvl="1" indent="-285750">
              <a:buFont typeface="Arial"/>
              <a:buChar char="•"/>
            </a:pPr>
            <a:r>
              <a:rPr lang="en-US" dirty="0"/>
              <a:t>More contributors (Number?)</a:t>
            </a:r>
          </a:p>
          <a:p>
            <a:pPr marL="742950" lvl="1" indent="-285750">
              <a:buFont typeface="Arial"/>
              <a:buChar char="•"/>
            </a:pPr>
            <a:r>
              <a:rPr lang="en-US" dirty="0"/>
              <a:t>Adopting an LTS strategy also means that we need to be delivering "experimental" releases, which are not LTS but add new features that we are looking to have tested in the wild, and which have upgrade paths to the next LTS release. </a:t>
            </a:r>
          </a:p>
          <a:p>
            <a:pPr marL="742950" lvl="1" indent="-285750">
              <a:buFont typeface="Arial"/>
              <a:buChar char="•"/>
            </a:pPr>
            <a:r>
              <a:rPr lang="en-US" dirty="0"/>
              <a:t>LTS not required for every major release</a:t>
            </a:r>
          </a:p>
        </p:txBody>
      </p:sp>
    </p:spTree>
    <p:extLst>
      <p:ext uri="{BB962C8B-B14F-4D97-AF65-F5344CB8AC3E}">
        <p14:creationId xmlns:p14="http://schemas.microsoft.com/office/powerpoint/2010/main" val="1254878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1313</TotalTime>
  <Words>647</Words>
  <Application>Microsoft Office PowerPoint</Application>
  <PresentationFormat>Affichage à l'écran (4:3)</PresentationFormat>
  <Paragraphs>65</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Mangal</vt:lpstr>
      <vt:lpstr>Office Theme</vt:lpstr>
      <vt:lpstr>Hyperledger Fabric V1.1 Proposal</vt:lpstr>
      <vt:lpstr>Hyperledger Fabric Proposed Roadmap </vt:lpstr>
      <vt:lpstr>Présentation PowerPoint</vt:lpstr>
      <vt:lpstr>Présentation PowerPoint</vt:lpstr>
      <vt:lpstr>Discussion points</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Parzygnat</dc:creator>
  <cp:lastModifiedBy>Frédéric BIDON</cp:lastModifiedBy>
  <cp:revision>14</cp:revision>
  <dcterms:created xsi:type="dcterms:W3CDTF">2017-09-19T15:53:46Z</dcterms:created>
  <dcterms:modified xsi:type="dcterms:W3CDTF">2017-10-17T10:04:31Z</dcterms:modified>
</cp:coreProperties>
</file>