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"/>
  </p:notesMasterIdLst>
  <p:sldIdLst>
    <p:sldId id="256" r:id="rId2"/>
    <p:sldId id="269" r:id="rId3"/>
    <p:sldId id="271" r:id="rId4"/>
    <p:sldId id="267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</p:sldIdLst>
  <p:sldSz cx="12192000" cy="6858000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C3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2" autoAdjust="0"/>
    <p:restoredTop sz="96529" autoAdjust="0"/>
  </p:normalViewPr>
  <p:slideViewPr>
    <p:cSldViewPr>
      <p:cViewPr varScale="1">
        <p:scale>
          <a:sx n="72" d="100"/>
          <a:sy n="72" d="100"/>
        </p:scale>
        <p:origin x="100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dirty="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dirty="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dirty="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AF1914FC-5A6F-47E2-9D38-1F00F2AF842D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E1A1F4-ED48-4CAC-943C-7F6AF0DF1138}" type="slidenum">
              <a:rPr lang="en-US" altLang="en-US" sz="1400" smtClean="0"/>
              <a:pPr>
                <a:spcBef>
                  <a:spcPct val="0"/>
                </a:spcBef>
              </a:pPr>
              <a:t>1</a:t>
            </a:fld>
            <a:endParaRPr lang="en-US" altLang="en-US" sz="1400"/>
          </a:p>
        </p:txBody>
      </p:sp>
      <p:sp>
        <p:nvSpPr>
          <p:cNvPr id="61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0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31-Oct-16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F37DA-7D71-4341-8224-8AC007732768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9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31-Oct-16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8A2D3-991D-43A5-A2E0-1FF68DA13CE5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6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2413" cy="23860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31-Oct-16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A104C-9FFB-42D2-9E49-7309DD277D6F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31-Oct-16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6055E-B84B-4E55-BEC1-3201661C185F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4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31-Oct-16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0BED9-A187-42AD-A0FA-DB0F32C75E4F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3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31-Oct-16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1F2A1-FBB8-4F3B-A27C-374858832A7A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GB" altLang="en-US"/>
              <a:t>Click to edit the title text formatClick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31-Oct-16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0C798-6C3F-4038-A606-DB77E3313A88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31-Oct-16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EF44B-E8F6-410E-A9F8-9C189BBEA803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31-Oct-16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7DE1F-BBFF-474B-89E0-DF76A78FE08B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31-Oct-16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EEE8D-4CA4-4A02-A294-D6F520D26BBD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1600"/>
            <a:ext cx="10514013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0"/>
            <a:r>
              <a:rPr lang="en-GB" altLang="en-US"/>
              <a:t>Ninth Outline LevelClick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000" dirty="0">
                <a:solidFill>
                  <a:srgbClr val="000000"/>
                </a:solidFill>
                <a:latin typeface="+mn-lt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r>
              <a:rPr lang="en-US"/>
              <a:t>31-Oct-16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000" smtClean="0">
                <a:solidFill>
                  <a:srgbClr val="000000"/>
                </a:solidFill>
                <a:latin typeface="+mn-lt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F7FFEC63-6641-47C1-A0C9-667DAA3DC8FD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8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/>
  <p:txStyles>
    <p:titleStyle>
      <a:lvl1pPr algn="l" defTabSz="45720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.co/B30clNzRKK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p.me/p6tTze-1T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www.facebook.com/tiffany.winman/videos/10154467457531236/" TargetMode="External"/><Relationship Id="rId4" Type="http://schemas.openxmlformats.org/officeDocument/2006/relationships/image" Target="../media/image7.jpeg"/><Relationship Id="rId9" Type="http://schemas.openxmlformats.org/officeDocument/2006/relationships/hyperlink" Target="https://developer.ibm.com/opentech/2016/10/10/ibm-blockchain-hackathon-nyc-the-winning-team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"/>
          <a:stretch>
            <a:fillRect/>
          </a:stretch>
        </p:blipFill>
        <p:spPr bwMode="auto">
          <a:xfrm rot="-1707022">
            <a:off x="431800" y="1630363"/>
            <a:ext cx="6372225" cy="2119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525963"/>
            <a:ext cx="9144000" cy="1655762"/>
          </a:xfrm>
        </p:spPr>
        <p:txBody>
          <a:bodyPr/>
          <a:lstStyle/>
          <a:p>
            <a:r>
              <a:rPr lang="en-US" altLang="en-US"/>
              <a:t>Spreadsheet Team</a:t>
            </a:r>
          </a:p>
          <a:p>
            <a:r>
              <a:rPr lang="en-US" altLang="en-US"/>
              <a:t>@spreadblock.slack.com</a:t>
            </a:r>
          </a:p>
          <a:p>
            <a:r>
              <a:rPr lang="en-US" altLang="en-US" sz="1800"/>
              <a:t>jsev (Jeremy), tmenner (Tom), @gregmisiorek (Greg), JohnnyY, mike (Anhmike), Rajesh, Nastia </a:t>
            </a:r>
          </a:p>
        </p:txBody>
      </p:sp>
      <p:pic>
        <p:nvPicPr>
          <p:cNvPr id="512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738915">
            <a:off x="6429375" y="1644650"/>
            <a:ext cx="5781675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5" name="Group 3"/>
          <p:cNvGrpSpPr>
            <a:grpSpLocks/>
          </p:cNvGrpSpPr>
          <p:nvPr/>
        </p:nvGrpSpPr>
        <p:grpSpPr bwMode="auto">
          <a:xfrm rot="-1719890">
            <a:off x="8948738" y="3302000"/>
            <a:ext cx="2765425" cy="844550"/>
            <a:chOff x="7794562" y="4419600"/>
            <a:chExt cx="1810591" cy="530344"/>
          </a:xfrm>
        </p:grpSpPr>
        <p:pic>
          <p:nvPicPr>
            <p:cNvPr id="5126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4562" y="4476252"/>
              <a:ext cx="424865" cy="417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27" name="Straight Arrow Connector 15"/>
            <p:cNvCxnSpPr>
              <a:cxnSpLocks noChangeShapeType="1"/>
            </p:cNvCxnSpPr>
            <p:nvPr/>
          </p:nvCxnSpPr>
          <p:spPr bwMode="auto">
            <a:xfrm flipH="1">
              <a:off x="8219427" y="4684772"/>
              <a:ext cx="848373" cy="0"/>
            </a:xfrm>
            <a:prstGeom prst="straightConnector1">
              <a:avLst/>
            </a:prstGeom>
            <a:noFill/>
            <a:ln w="38100" algn="ctr">
              <a:solidFill>
                <a:srgbClr val="FFC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128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7800" y="4419600"/>
              <a:ext cx="537353" cy="530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990600"/>
            <a:ext cx="9144000" cy="533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Excel as UI - After</a:t>
            </a:r>
          </a:p>
        </p:txBody>
      </p:sp>
      <p:sp>
        <p:nvSpPr>
          <p:cNvPr id="15364" name="Right Arrow 7"/>
          <p:cNvSpPr>
            <a:spLocks noChangeArrowheads="1"/>
          </p:cNvSpPr>
          <p:nvPr/>
        </p:nvSpPr>
        <p:spPr bwMode="auto">
          <a:xfrm flipH="1">
            <a:off x="7772400" y="4419600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65" name="Right Arrow 8"/>
          <p:cNvSpPr>
            <a:spLocks noChangeArrowheads="1"/>
          </p:cNvSpPr>
          <p:nvPr/>
        </p:nvSpPr>
        <p:spPr bwMode="auto">
          <a:xfrm flipH="1">
            <a:off x="9906000" y="3333750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31-Oct-16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0589EF-8B22-4AFD-9CA7-FABE33DB4DBF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Blockchain peer node responds to HTTP REST-ful query with a JSON payload</a:t>
            </a:r>
          </a:p>
        </p:txBody>
      </p:sp>
      <p:pic>
        <p:nvPicPr>
          <p:cNvPr id="1638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53" b="61482"/>
          <a:stretch>
            <a:fillRect/>
          </a:stretch>
        </p:blipFill>
        <p:spPr bwMode="auto">
          <a:xfrm>
            <a:off x="609600" y="990600"/>
            <a:ext cx="11255375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31-Oct-16</a:t>
            </a:r>
            <a:endParaRPr lang="en-US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B5E88D-ABD2-4E8F-8C7F-87D7885E0DD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JSON-formatted message payload is parsed into sheet’s cells as structured data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49325"/>
            <a:ext cx="9144000" cy="5143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82763"/>
            <a:ext cx="8382000" cy="475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3" name="Right Arrow 6"/>
          <p:cNvSpPr>
            <a:spLocks noChangeArrowheads="1"/>
          </p:cNvSpPr>
          <p:nvPr/>
        </p:nvSpPr>
        <p:spPr bwMode="auto">
          <a:xfrm flipH="1">
            <a:off x="4481513" y="1027113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4" name="Right Arrow 7"/>
          <p:cNvSpPr>
            <a:spLocks noChangeArrowheads="1"/>
          </p:cNvSpPr>
          <p:nvPr/>
        </p:nvSpPr>
        <p:spPr bwMode="auto">
          <a:xfrm flipH="1">
            <a:off x="1676400" y="1870075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5" name="Right Arrow 8"/>
          <p:cNvSpPr>
            <a:spLocks noChangeArrowheads="1"/>
          </p:cNvSpPr>
          <p:nvPr/>
        </p:nvSpPr>
        <p:spPr bwMode="auto">
          <a:xfrm flipH="1">
            <a:off x="8534400" y="3140075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6" name="Right Arrow 9"/>
          <p:cNvSpPr>
            <a:spLocks noChangeArrowheads="1"/>
          </p:cNvSpPr>
          <p:nvPr/>
        </p:nvSpPr>
        <p:spPr bwMode="auto">
          <a:xfrm flipH="1">
            <a:off x="4267200" y="5708650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31-Oct-16</a:t>
            </a:r>
            <a:endParaRPr lang="en-US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3D364E-AEA2-45EF-A3F8-AD48B3F374A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10972800" cy="5345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396875"/>
          </a:xfrm>
        </p:spPr>
        <p:txBody>
          <a:bodyPr/>
          <a:lstStyle/>
          <a:p>
            <a:r>
              <a:rPr lang="en-US" altLang="fr-FR"/>
              <a:t>About</a:t>
            </a:r>
          </a:p>
        </p:txBody>
      </p:sp>
      <p:sp>
        <p:nvSpPr>
          <p:cNvPr id="8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31-Oct-16</a:t>
            </a:r>
            <a:endParaRPr lang="en-US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E6E619-8DE6-4B88-9408-77F94340346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days in October at the IBM Blockchain NYC Hackathon at Galvanize in Soho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717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9" b="70026"/>
          <a:stretch>
            <a:fillRect/>
          </a:stretch>
        </p:blipFill>
        <p:spPr bwMode="auto">
          <a:xfrm>
            <a:off x="7924800" y="4356100"/>
            <a:ext cx="411638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https://pbs.twimg.com/media/CuRaZhUXYAEi30B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72" b="8803"/>
          <a:stretch>
            <a:fillRect/>
          </a:stretch>
        </p:blipFill>
        <p:spPr bwMode="auto">
          <a:xfrm>
            <a:off x="4165600" y="1589088"/>
            <a:ext cx="3675063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6" descr="https://pbs.twimg.com/media/CuRaZiAWYAA_UP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72" b="-208"/>
          <a:stretch>
            <a:fillRect/>
          </a:stretch>
        </p:blipFill>
        <p:spPr bwMode="auto">
          <a:xfrm>
            <a:off x="762000" y="1585913"/>
            <a:ext cx="27463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92"/>
          <a:stretch>
            <a:fillRect/>
          </a:stretch>
        </p:blipFill>
        <p:spPr bwMode="auto">
          <a:xfrm>
            <a:off x="4279900" y="4356100"/>
            <a:ext cx="347821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8" t="41440" r="49442" b="53860"/>
          <a:stretch>
            <a:fillRect/>
          </a:stretch>
        </p:blipFill>
        <p:spPr bwMode="auto">
          <a:xfrm>
            <a:off x="838200" y="4614863"/>
            <a:ext cx="25939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Box 14"/>
          <p:cNvSpPr txBox="1">
            <a:spLocks noChangeArrowheads="1"/>
          </p:cNvSpPr>
          <p:nvPr/>
        </p:nvSpPr>
        <p:spPr bwMode="auto">
          <a:xfrm>
            <a:off x="1381125" y="1014413"/>
            <a:ext cx="160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 i="1"/>
              <a:t>Friday Night</a:t>
            </a:r>
          </a:p>
        </p:txBody>
      </p:sp>
      <p:sp>
        <p:nvSpPr>
          <p:cNvPr id="7177" name="TextBox 18"/>
          <p:cNvSpPr txBox="1">
            <a:spLocks noChangeArrowheads="1"/>
          </p:cNvSpPr>
          <p:nvPr/>
        </p:nvSpPr>
        <p:spPr bwMode="auto">
          <a:xfrm>
            <a:off x="5272088" y="1014413"/>
            <a:ext cx="1462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 i="1"/>
              <a:t>Saturday</a:t>
            </a:r>
          </a:p>
        </p:txBody>
      </p:sp>
      <p:sp>
        <p:nvSpPr>
          <p:cNvPr id="7178" name="TextBox 19"/>
          <p:cNvSpPr txBox="1">
            <a:spLocks noChangeArrowheads="1"/>
          </p:cNvSpPr>
          <p:nvPr/>
        </p:nvSpPr>
        <p:spPr bwMode="auto">
          <a:xfrm>
            <a:off x="9251950" y="1023938"/>
            <a:ext cx="1462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 i="1"/>
              <a:t>Sunday</a:t>
            </a:r>
          </a:p>
        </p:txBody>
      </p:sp>
      <p:pic>
        <p:nvPicPr>
          <p:cNvPr id="7179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7" t="41118" r="17924" b="54613"/>
          <a:stretch>
            <a:fillRect/>
          </a:stretch>
        </p:blipFill>
        <p:spPr bwMode="auto">
          <a:xfrm>
            <a:off x="809625" y="4845050"/>
            <a:ext cx="258603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" t="40868" r="81302" b="53368"/>
          <a:stretch>
            <a:fillRect/>
          </a:stretch>
        </p:blipFill>
        <p:spPr bwMode="auto">
          <a:xfrm>
            <a:off x="838200" y="4346575"/>
            <a:ext cx="11890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13" b="14351"/>
          <a:stretch>
            <a:fillRect/>
          </a:stretch>
        </p:blipFill>
        <p:spPr bwMode="auto">
          <a:xfrm>
            <a:off x="7886700" y="1585913"/>
            <a:ext cx="4116388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9" name="TextBox 20">
            <a:hlinkClick r:id="rId7"/>
          </p:cNvPr>
          <p:cNvSpPr txBox="1">
            <a:spLocks noChangeArrowheads="1"/>
          </p:cNvSpPr>
          <p:nvPr/>
        </p:nvSpPr>
        <p:spPr bwMode="auto">
          <a:xfrm>
            <a:off x="1265238" y="5257800"/>
            <a:ext cx="18288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dirty="0">
                <a:latin typeface="+mn-lt"/>
              </a:rPr>
              <a:t>Day One Blog</a:t>
            </a:r>
          </a:p>
          <a:p>
            <a:pPr algn="ctr">
              <a:defRPr/>
            </a:pPr>
            <a:r>
              <a:rPr lang="en-US" altLang="en-US" sz="800" dirty="0">
                <a:latin typeface="+mn-lt"/>
              </a:rPr>
              <a:t>https://wp.me/p6tTze-1TY</a:t>
            </a:r>
          </a:p>
        </p:txBody>
      </p:sp>
      <p:sp>
        <p:nvSpPr>
          <p:cNvPr id="6160" name="Rectangle 21">
            <a:hlinkClick r:id="rId8"/>
          </p:cNvPr>
          <p:cNvSpPr>
            <a:spLocks noChangeArrowheads="1"/>
          </p:cNvSpPr>
          <p:nvPr/>
        </p:nvSpPr>
        <p:spPr bwMode="auto">
          <a:xfrm>
            <a:off x="5353050" y="5257800"/>
            <a:ext cx="13001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1600" dirty="0">
                <a:latin typeface="+mn-lt"/>
              </a:rPr>
              <a:t>Day Two Blog</a:t>
            </a:r>
          </a:p>
          <a:p>
            <a:pPr algn="ctr">
              <a:defRPr/>
            </a:pPr>
            <a:r>
              <a:rPr lang="en-US" altLang="en-US" sz="800" dirty="0">
                <a:latin typeface="+mn-lt"/>
              </a:rPr>
              <a:t>http://t.co/B30clNzRKK</a:t>
            </a:r>
          </a:p>
        </p:txBody>
      </p:sp>
      <p:sp>
        <p:nvSpPr>
          <p:cNvPr id="6161" name="Rectangle 22">
            <a:hlinkClick r:id="rId9"/>
          </p:cNvPr>
          <p:cNvSpPr>
            <a:spLocks noChangeArrowheads="1"/>
          </p:cNvSpPr>
          <p:nvPr/>
        </p:nvSpPr>
        <p:spPr bwMode="auto">
          <a:xfrm>
            <a:off x="7924800" y="5257800"/>
            <a:ext cx="4040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dirty="0">
                <a:latin typeface="+mn-lt"/>
              </a:rPr>
              <a:t>Day Three Blog</a:t>
            </a:r>
          </a:p>
          <a:p>
            <a:pPr algn="ctr">
              <a:defRPr/>
            </a:pPr>
            <a:r>
              <a:rPr lang="en-US" altLang="en-US" sz="800" dirty="0">
                <a:latin typeface="+mn-lt"/>
              </a:rPr>
              <a:t>https://developer.ibm.com/opentech/2016/10/10/ibm-blockchain-hackathon-nyc-the-winning-teams/</a:t>
            </a:r>
          </a:p>
        </p:txBody>
      </p:sp>
      <p:sp>
        <p:nvSpPr>
          <p:cNvPr id="6162" name="Rectangle 26">
            <a:hlinkClick r:id="rId10"/>
          </p:cNvPr>
          <p:cNvSpPr>
            <a:spLocks noChangeArrowheads="1"/>
          </p:cNvSpPr>
          <p:nvPr/>
        </p:nvSpPr>
        <p:spPr bwMode="auto">
          <a:xfrm>
            <a:off x="8116888" y="5889625"/>
            <a:ext cx="3657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dirty="0">
                <a:latin typeface="+mn-lt"/>
              </a:rPr>
              <a:t>Facebook Live Interview</a:t>
            </a:r>
          </a:p>
          <a:p>
            <a:pPr algn="ctr">
              <a:defRPr/>
            </a:pPr>
            <a:r>
              <a:rPr lang="en-US" altLang="en-US" sz="800" dirty="0">
                <a:latin typeface="+mn-lt"/>
              </a:rPr>
              <a:t>https://www.facebook.com/tiffany.winman/videos/10154467457531236/</a:t>
            </a:r>
          </a:p>
        </p:txBody>
      </p:sp>
      <p:sp>
        <p:nvSpPr>
          <p:cNvPr id="25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31-Oct-16</a:t>
            </a:r>
            <a:endParaRPr lang="en-US"/>
          </a:p>
        </p:txBody>
      </p:sp>
      <p:sp>
        <p:nvSpPr>
          <p:cNvPr id="26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E89F4A-0D0F-4EAA-82F0-CFE61C70D05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connect Excel to Blockchain?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943600" y="5176838"/>
            <a:ext cx="5630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800" dirty="0">
                <a:latin typeface="+mn-lt"/>
              </a:rPr>
              <a:t>“Home &gt; Business Databases, company information &gt; Advanced support for using the Bloomberg Excel add-in”, </a:t>
            </a:r>
          </a:p>
          <a:p>
            <a:pPr>
              <a:defRPr/>
            </a:pPr>
            <a:r>
              <a:rPr lang="en-US" altLang="en-US" sz="800" dirty="0">
                <a:latin typeface="+mn-lt"/>
              </a:rPr>
              <a:t>https://bizlib247.wordpress.com/2016/08/04/advanced-support-for-using-the-bloomberg-excel-add-in/, Accessed 2016-10-26.</a:t>
            </a:r>
          </a:p>
        </p:txBody>
      </p:sp>
      <p:pic>
        <p:nvPicPr>
          <p:cNvPr id="8196" name="Picture 4" descr="An example Bloomberg Excel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1595438"/>
            <a:ext cx="566737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4400" y="1612900"/>
            <a:ext cx="4343400" cy="3878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Shared Use Cases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Business management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Corporate finance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Capital markets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latin typeface="+mn-lt"/>
            </a:endParaRPr>
          </a:p>
          <a:p>
            <a:pPr>
              <a:defRPr/>
            </a:pPr>
            <a:r>
              <a:rPr lang="en-US" sz="1600" b="1" dirty="0">
                <a:latin typeface="+mn-lt"/>
              </a:rPr>
              <a:t>Common Audience’s Core Tool For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Financial modeling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Data analysis and reporting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Ad hoc books and records</a:t>
            </a:r>
          </a:p>
          <a:p>
            <a:pPr>
              <a:defRPr/>
            </a:pPr>
            <a:endParaRPr lang="en-US" sz="1600" dirty="0">
              <a:latin typeface="+mn-lt"/>
            </a:endParaRPr>
          </a:p>
          <a:p>
            <a:pPr>
              <a:defRPr/>
            </a:pPr>
            <a:r>
              <a:rPr lang="en-US" sz="1600" b="1" dirty="0">
                <a:latin typeface="+mn-lt"/>
              </a:rPr>
              <a:t>Adoption Jujitsu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When in Rome . . 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The original mix-in environment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Leverage vast ecosystem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13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31-Oct-16</a:t>
            </a:r>
            <a:endParaRPr lang="en-US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920500-F9B4-405A-B049-3B50CE83D3F8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Excel</a:t>
            </a:r>
            <a:r>
              <a:rPr lang="en-US" altLang="fr-FR">
                <a:sym typeface="Wingdings" panose="05000000000000000000" pitchFamily="2" charset="2"/>
              </a:rPr>
              <a:t>2</a:t>
            </a:r>
            <a:r>
              <a:rPr lang="en-US" altLang="fr-FR"/>
              <a:t>Hyperledger – The Proof-of-Concept (PoC)</a:t>
            </a:r>
          </a:p>
        </p:txBody>
      </p:sp>
      <p:pic>
        <p:nvPicPr>
          <p:cNvPr id="92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600200"/>
            <a:ext cx="12065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0" name="Group 1"/>
          <p:cNvGrpSpPr>
            <a:grpSpLocks/>
          </p:cNvGrpSpPr>
          <p:nvPr/>
        </p:nvGrpSpPr>
        <p:grpSpPr bwMode="auto">
          <a:xfrm>
            <a:off x="4716463" y="1600200"/>
            <a:ext cx="2768600" cy="2722563"/>
            <a:chOff x="3692525" y="1354138"/>
            <a:chExt cx="4308475" cy="3903662"/>
          </a:xfrm>
        </p:grpSpPr>
        <p:pic>
          <p:nvPicPr>
            <p:cNvPr id="9226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7" r="95657" b="85925"/>
            <a:stretch>
              <a:fillRect/>
            </a:stretch>
          </p:blipFill>
          <p:spPr bwMode="auto">
            <a:xfrm>
              <a:off x="5465762" y="1401941"/>
              <a:ext cx="7620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7" r="95657" b="85925"/>
            <a:stretch>
              <a:fillRect/>
            </a:stretch>
          </p:blipFill>
          <p:spPr bwMode="auto">
            <a:xfrm>
              <a:off x="6988175" y="2958192"/>
              <a:ext cx="7620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7" r="95657" b="85925"/>
            <a:stretch>
              <a:fillRect/>
            </a:stretch>
          </p:blipFill>
          <p:spPr bwMode="auto">
            <a:xfrm>
              <a:off x="4048557" y="2963069"/>
              <a:ext cx="7620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9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7" r="95657" b="85925"/>
            <a:stretch>
              <a:fillRect/>
            </a:stretch>
          </p:blipFill>
          <p:spPr bwMode="auto">
            <a:xfrm>
              <a:off x="6257874" y="4458494"/>
              <a:ext cx="7620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0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7" r="95657" b="85925"/>
            <a:stretch>
              <a:fillRect/>
            </a:stretch>
          </p:blipFill>
          <p:spPr bwMode="auto">
            <a:xfrm>
              <a:off x="4677518" y="4458494"/>
              <a:ext cx="7620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18"/>
            <p:cNvSpPr txBox="1">
              <a:spLocks noChangeArrowheads="1"/>
            </p:cNvSpPr>
            <p:nvPr/>
          </p:nvSpPr>
          <p:spPr bwMode="auto">
            <a:xfrm>
              <a:off x="4895636" y="2920155"/>
              <a:ext cx="1944250" cy="787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en-US" sz="1600" dirty="0">
                  <a:latin typeface="+mj-lt"/>
                </a:rPr>
                <a:t>Hyperledger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en-US" sz="1600" dirty="0">
                  <a:latin typeface="+mj-lt"/>
                </a:rPr>
                <a:t>On </a:t>
              </a:r>
              <a:r>
                <a:rPr lang="en-US" altLang="en-US" sz="1600" dirty="0" err="1">
                  <a:latin typeface="+mj-lt"/>
                </a:rPr>
                <a:t>Bluemix</a:t>
              </a:r>
              <a:endParaRPr lang="en-US" altLang="en-US" sz="1600" dirty="0">
                <a:latin typeface="+mj-lt"/>
              </a:endParaRPr>
            </a:p>
          </p:txBody>
        </p:sp>
        <p:sp>
          <p:nvSpPr>
            <p:cNvPr id="34" name="Hexagon 19"/>
            <p:cNvSpPr>
              <a:spLocks noChangeArrowheads="1"/>
            </p:cNvSpPr>
            <p:nvPr/>
          </p:nvSpPr>
          <p:spPr bwMode="auto">
            <a:xfrm>
              <a:off x="3692525" y="1354138"/>
              <a:ext cx="4308475" cy="3903662"/>
            </a:xfrm>
            <a:prstGeom prst="hexagon">
              <a:avLst>
                <a:gd name="adj" fmla="val 25002"/>
                <a:gd name="vf" fmla="val 115470"/>
              </a:avLst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altLang="en-US">
                <a:latin typeface="+mj-lt"/>
              </a:endParaRPr>
            </a:p>
          </p:txBody>
        </p:sp>
      </p:grpSp>
      <p:grpSp>
        <p:nvGrpSpPr>
          <p:cNvPr id="9221" name="Group 10"/>
          <p:cNvGrpSpPr>
            <a:grpSpLocks/>
          </p:cNvGrpSpPr>
          <p:nvPr/>
        </p:nvGrpSpPr>
        <p:grpSpPr bwMode="auto">
          <a:xfrm>
            <a:off x="2246313" y="2192338"/>
            <a:ext cx="2470150" cy="1362075"/>
            <a:chOff x="2246222" y="2192338"/>
            <a:chExt cx="2469940" cy="1361382"/>
          </a:xfrm>
        </p:grpSpPr>
        <p:sp>
          <p:nvSpPr>
            <p:cNvPr id="8196" name="TextBox 16"/>
            <p:cNvSpPr txBox="1">
              <a:spLocks noChangeArrowheads="1"/>
            </p:cNvSpPr>
            <p:nvPr/>
          </p:nvSpPr>
          <p:spPr bwMode="auto">
            <a:xfrm>
              <a:off x="2733543" y="2688972"/>
              <a:ext cx="1063535" cy="86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en-US" dirty="0">
                  <a:latin typeface="+mj-lt"/>
                </a:rPr>
                <a:t>HTTP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en-US" dirty="0">
                  <a:latin typeface="+mj-lt"/>
                </a:rPr>
                <a:t>REST-</a:t>
              </a:r>
              <a:r>
                <a:rPr lang="en-US" altLang="en-US" dirty="0" err="1">
                  <a:latin typeface="+mj-lt"/>
                </a:rPr>
                <a:t>ful</a:t>
              </a:r>
              <a:r>
                <a:rPr lang="en-US" altLang="en-US" dirty="0">
                  <a:latin typeface="+mj-lt"/>
                </a:rPr>
                <a:t>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en-US" dirty="0">
                  <a:latin typeface="+mj-lt"/>
                </a:rPr>
                <a:t>API</a:t>
              </a:r>
            </a:p>
          </p:txBody>
        </p:sp>
        <p:cxnSp>
          <p:nvCxnSpPr>
            <p:cNvPr id="9225" name="Straight Arrow Connector 15"/>
            <p:cNvCxnSpPr>
              <a:cxnSpLocks noChangeShapeType="1"/>
              <a:stCxn id="9219" idx="3"/>
              <a:endCxn id="34" idx="1"/>
            </p:cNvCxnSpPr>
            <p:nvPr/>
          </p:nvCxnSpPr>
          <p:spPr bwMode="auto">
            <a:xfrm>
              <a:off x="2246222" y="2192338"/>
              <a:ext cx="2469940" cy="769244"/>
            </a:xfrm>
            <a:prstGeom prst="straightConnector1">
              <a:avLst/>
            </a:prstGeom>
            <a:noFill/>
            <a:ln w="38100" algn="ctr">
              <a:solidFill>
                <a:srgbClr val="FFC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31-Oct-16</a:t>
            </a:r>
            <a:endParaRPr lang="en-US"/>
          </a:p>
        </p:txBody>
      </p:sp>
      <p:sp>
        <p:nvSpPr>
          <p:cNvPr id="70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E1C963-09EF-47A6-B91A-55F4127F0723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Box 10"/>
          <p:cNvSpPr txBox="1">
            <a:spLocks noChangeArrowheads="1"/>
          </p:cNvSpPr>
          <p:nvPr/>
        </p:nvSpPr>
        <p:spPr bwMode="auto">
          <a:xfrm>
            <a:off x="836613" y="4705350"/>
            <a:ext cx="2592387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1085850" indent="-342900"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+mn-lt"/>
              </a:rPr>
              <a:t>On Desktop, Spreadsheet as</a:t>
            </a:r>
          </a:p>
          <a:p>
            <a:pPr marL="568325" lvl="1" indent="-279400" eaLnBrk="1">
              <a:lnSpc>
                <a:spcPct val="93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GUI</a:t>
            </a:r>
          </a:p>
          <a:p>
            <a:pPr marL="568325" lvl="1" indent="-279400" eaLnBrk="1">
              <a:lnSpc>
                <a:spcPct val="93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Financial Model</a:t>
            </a:r>
          </a:p>
          <a:p>
            <a:pPr marL="568325" lvl="1" indent="-279400" eaLnBrk="1">
              <a:lnSpc>
                <a:spcPct val="93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Exception Manager</a:t>
            </a:r>
          </a:p>
        </p:txBody>
      </p:sp>
      <p:sp>
        <p:nvSpPr>
          <p:cNvPr id="9222" name="TextBox 11"/>
          <p:cNvSpPr txBox="1">
            <a:spLocks noChangeArrowheads="1"/>
          </p:cNvSpPr>
          <p:nvPr/>
        </p:nvSpPr>
        <p:spPr bwMode="auto">
          <a:xfrm>
            <a:off x="9155113" y="4705350"/>
            <a:ext cx="2362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108585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1600" b="1" dirty="0">
                <a:latin typeface="+mn-lt"/>
              </a:rPr>
              <a:t>In Cloud, Spreadsheet as</a:t>
            </a:r>
          </a:p>
          <a:p>
            <a:pPr marL="461963" lvl="1" indent="-231775" eaLnBrk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 err="1">
                <a:latin typeface="+mn-lt"/>
              </a:rPr>
              <a:t>Calc</a:t>
            </a:r>
            <a:r>
              <a:rPr lang="en-US" altLang="en-US" sz="1600" dirty="0">
                <a:latin typeface="+mn-lt"/>
              </a:rPr>
              <a:t> Engine</a:t>
            </a:r>
          </a:p>
          <a:p>
            <a:pPr marL="461963" lvl="1" indent="-231775" eaLnBrk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+mn-lt"/>
              </a:rPr>
              <a:t>Financial Model</a:t>
            </a:r>
          </a:p>
          <a:p>
            <a:pPr marL="461963" lvl="1" indent="-231775" eaLnBrk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+mn-lt"/>
              </a:rPr>
              <a:t>Data source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05325" y="4700588"/>
            <a:ext cx="3179763" cy="1236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600" b="1" dirty="0">
                <a:latin typeface="+mn-lt"/>
              </a:rPr>
              <a:t>In Cloud, Ledger as</a:t>
            </a:r>
          </a:p>
          <a:p>
            <a:pPr marL="461963" lvl="1" indent="-231775" eaLnBrk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Shared transaction platform (e.g., commercial paper demo)</a:t>
            </a:r>
          </a:p>
          <a:p>
            <a:pPr marL="461963" lvl="1" indent="-231775" eaLnBrk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Shared data</a:t>
            </a:r>
          </a:p>
          <a:p>
            <a:pPr marL="461963" lvl="1" indent="-231775" eaLnBrk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Shared books &amp; records</a:t>
            </a:r>
          </a:p>
        </p:txBody>
      </p:sp>
      <p:pic>
        <p:nvPicPr>
          <p:cNvPr id="10245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967038"/>
            <a:ext cx="1612900" cy="152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6" name="Straight Arrow Connector 15"/>
          <p:cNvCxnSpPr>
            <a:cxnSpLocks noChangeShapeType="1"/>
            <a:stCxn id="10245" idx="3"/>
            <a:endCxn id="33" idx="1"/>
          </p:cNvCxnSpPr>
          <p:nvPr/>
        </p:nvCxnSpPr>
        <p:spPr bwMode="auto">
          <a:xfrm flipV="1">
            <a:off x="2449513" y="2962275"/>
            <a:ext cx="2266950" cy="765175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7" name="Straight Arrow Connector 17"/>
          <p:cNvCxnSpPr>
            <a:cxnSpLocks noChangeShapeType="1"/>
            <a:stCxn id="33" idx="3"/>
            <a:endCxn id="10259" idx="1"/>
          </p:cNvCxnSpPr>
          <p:nvPr/>
        </p:nvCxnSpPr>
        <p:spPr bwMode="auto">
          <a:xfrm>
            <a:off x="7485063" y="2962275"/>
            <a:ext cx="2138362" cy="0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Excel</a:t>
            </a:r>
            <a:r>
              <a:rPr lang="en-US" altLang="fr-FR">
                <a:sym typeface="Wingdings" panose="05000000000000000000" pitchFamily="2" charset="2"/>
              </a:rPr>
              <a:t>2</a:t>
            </a:r>
            <a:r>
              <a:rPr lang="en-US" altLang="fr-FR"/>
              <a:t>Hyperledger – The Possibilities</a:t>
            </a:r>
          </a:p>
        </p:txBody>
      </p:sp>
      <p:pic>
        <p:nvPicPr>
          <p:cNvPr id="1024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600200"/>
            <a:ext cx="12065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0" name="Group 1"/>
          <p:cNvGrpSpPr>
            <a:grpSpLocks/>
          </p:cNvGrpSpPr>
          <p:nvPr/>
        </p:nvGrpSpPr>
        <p:grpSpPr bwMode="auto">
          <a:xfrm>
            <a:off x="4716463" y="1600200"/>
            <a:ext cx="2768600" cy="2722563"/>
            <a:chOff x="3692525" y="1354138"/>
            <a:chExt cx="4308475" cy="3903662"/>
          </a:xfrm>
        </p:grpSpPr>
        <p:pic>
          <p:nvPicPr>
            <p:cNvPr id="10261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7" r="95657" b="85925"/>
            <a:stretch>
              <a:fillRect/>
            </a:stretch>
          </p:blipFill>
          <p:spPr bwMode="auto">
            <a:xfrm>
              <a:off x="5465762" y="1401941"/>
              <a:ext cx="7620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2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7" r="95657" b="85925"/>
            <a:stretch>
              <a:fillRect/>
            </a:stretch>
          </p:blipFill>
          <p:spPr bwMode="auto">
            <a:xfrm>
              <a:off x="6988175" y="2958192"/>
              <a:ext cx="7620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3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7" r="95657" b="85925"/>
            <a:stretch>
              <a:fillRect/>
            </a:stretch>
          </p:blipFill>
          <p:spPr bwMode="auto">
            <a:xfrm>
              <a:off x="4048557" y="2963069"/>
              <a:ext cx="7620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4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7" r="95657" b="85925"/>
            <a:stretch>
              <a:fillRect/>
            </a:stretch>
          </p:blipFill>
          <p:spPr bwMode="auto">
            <a:xfrm>
              <a:off x="6257874" y="4458494"/>
              <a:ext cx="7620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5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7" r="95657" b="85925"/>
            <a:stretch>
              <a:fillRect/>
            </a:stretch>
          </p:blipFill>
          <p:spPr bwMode="auto">
            <a:xfrm>
              <a:off x="4677518" y="4458494"/>
              <a:ext cx="7620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8"/>
            <p:cNvSpPr txBox="1">
              <a:spLocks noChangeArrowheads="1"/>
            </p:cNvSpPr>
            <p:nvPr/>
          </p:nvSpPr>
          <p:spPr bwMode="auto">
            <a:xfrm>
              <a:off x="4895636" y="2920155"/>
              <a:ext cx="1944250" cy="787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en-US" sz="1600" dirty="0">
                  <a:latin typeface="+mj-lt"/>
                </a:rPr>
                <a:t>Hyperledger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en-US" sz="1600" dirty="0">
                  <a:latin typeface="+mj-lt"/>
                </a:rPr>
                <a:t>On </a:t>
              </a:r>
              <a:r>
                <a:rPr lang="en-US" altLang="en-US" sz="1600" dirty="0" err="1">
                  <a:latin typeface="+mj-lt"/>
                </a:rPr>
                <a:t>Bluemix</a:t>
              </a:r>
              <a:endParaRPr lang="en-US" altLang="en-US" sz="1600" dirty="0">
                <a:latin typeface="+mj-lt"/>
              </a:endParaRPr>
            </a:p>
          </p:txBody>
        </p:sp>
        <p:sp>
          <p:nvSpPr>
            <p:cNvPr id="33" name="Hexagon 19"/>
            <p:cNvSpPr>
              <a:spLocks noChangeArrowheads="1"/>
            </p:cNvSpPr>
            <p:nvPr/>
          </p:nvSpPr>
          <p:spPr bwMode="auto">
            <a:xfrm>
              <a:off x="3692525" y="1354138"/>
              <a:ext cx="4308475" cy="3903662"/>
            </a:xfrm>
            <a:prstGeom prst="hexagon">
              <a:avLst>
                <a:gd name="adj" fmla="val 25002"/>
                <a:gd name="vf" fmla="val 115470"/>
              </a:avLst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altLang="en-US">
                <a:latin typeface="+mj-lt"/>
              </a:endParaRPr>
            </a:p>
          </p:txBody>
        </p:sp>
      </p:grpSp>
      <p:cxnSp>
        <p:nvCxnSpPr>
          <p:cNvPr id="10251" name="Straight Arrow Connector 15"/>
          <p:cNvCxnSpPr>
            <a:cxnSpLocks noChangeShapeType="1"/>
            <a:stCxn id="10249" idx="3"/>
            <a:endCxn id="33" idx="1"/>
          </p:cNvCxnSpPr>
          <p:nvPr/>
        </p:nvCxnSpPr>
        <p:spPr bwMode="auto">
          <a:xfrm>
            <a:off x="2246313" y="2192338"/>
            <a:ext cx="2470150" cy="769937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52" name="Group 17"/>
          <p:cNvGrpSpPr>
            <a:grpSpLocks/>
          </p:cNvGrpSpPr>
          <p:nvPr/>
        </p:nvGrpSpPr>
        <p:grpSpPr bwMode="auto">
          <a:xfrm>
            <a:off x="9339263" y="1962150"/>
            <a:ext cx="1709737" cy="2062163"/>
            <a:chOff x="9472912" y="2590800"/>
            <a:chExt cx="1709352" cy="2061301"/>
          </a:xfrm>
        </p:grpSpPr>
        <p:pic>
          <p:nvPicPr>
            <p:cNvPr id="10256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8035" y="3241939"/>
              <a:ext cx="723620" cy="71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57" name="Group 11"/>
            <p:cNvGrpSpPr>
              <a:grpSpLocks/>
            </p:cNvGrpSpPr>
            <p:nvPr/>
          </p:nvGrpSpPr>
          <p:grpSpPr bwMode="auto">
            <a:xfrm>
              <a:off x="9472912" y="2590800"/>
              <a:ext cx="1709352" cy="1636570"/>
              <a:chOff x="9473514" y="2150076"/>
              <a:chExt cx="1709352" cy="1636570"/>
            </a:xfrm>
          </p:grpSpPr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9758028" y="2511908"/>
                <a:ext cx="1424838" cy="1274738"/>
              </a:xfrm>
              <a:prstGeom prst="rect">
                <a:avLst/>
              </a:prstGeom>
              <a:noFill/>
              <a:ln w="28575" algn="ctr">
                <a:solidFill>
                  <a:srgbClr val="DC3E02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fr-FR"/>
              </a:p>
            </p:txBody>
          </p:sp>
          <p:pic>
            <p:nvPicPr>
              <p:cNvPr id="10260" name="Picture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91" r="23048" b="33530"/>
              <a:stretch>
                <a:fillRect/>
              </a:stretch>
            </p:blipFill>
            <p:spPr bwMode="auto">
              <a:xfrm>
                <a:off x="9473514" y="2150076"/>
                <a:ext cx="762000" cy="506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4" name="TextBox 17"/>
            <p:cNvSpPr txBox="1">
              <a:spLocks noChangeArrowheads="1"/>
            </p:cNvSpPr>
            <p:nvPr/>
          </p:nvSpPr>
          <p:spPr bwMode="auto">
            <a:xfrm>
              <a:off x="9871284" y="4301410"/>
              <a:ext cx="1198293" cy="35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en-US" dirty="0">
                  <a:latin typeface="+mj-lt"/>
                </a:rPr>
                <a:t>MS Graph</a:t>
              </a:r>
            </a:p>
          </p:txBody>
        </p:sp>
      </p:grpSp>
      <p:sp>
        <p:nvSpPr>
          <p:cNvPr id="62" name="TextBox 16"/>
          <p:cNvSpPr txBox="1">
            <a:spLocks noChangeArrowheads="1"/>
          </p:cNvSpPr>
          <p:nvPr/>
        </p:nvSpPr>
        <p:spPr bwMode="auto">
          <a:xfrm>
            <a:off x="7677150" y="2957513"/>
            <a:ext cx="17351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dirty="0">
                <a:latin typeface="+mj-lt"/>
              </a:rPr>
              <a:t>Smart Contracts Call REST-</a:t>
            </a:r>
            <a:r>
              <a:rPr lang="en-US" altLang="en-US" dirty="0" err="1">
                <a:latin typeface="+mj-lt"/>
              </a:rPr>
              <a:t>ful</a:t>
            </a:r>
            <a:r>
              <a:rPr lang="en-US" altLang="en-US" dirty="0">
                <a:latin typeface="+mj-lt"/>
              </a:rPr>
              <a:t> APIs</a:t>
            </a:r>
          </a:p>
        </p:txBody>
      </p:sp>
      <p:sp>
        <p:nvSpPr>
          <p:cNvPr id="63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31-Oct-16</a:t>
            </a:r>
            <a:endParaRPr lang="en-US"/>
          </a:p>
        </p:txBody>
      </p:sp>
      <p:sp>
        <p:nvSpPr>
          <p:cNvPr id="64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8A0362-FF32-4A9D-800D-C1B6FB8EAFA5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Blockchain on Bluemix Network Control Panel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9153525" cy="541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31-Oct-16</a:t>
            </a:r>
            <a:endParaRPr lang="en-US"/>
          </a:p>
        </p:txBody>
      </p:sp>
      <p:sp>
        <p:nvSpPr>
          <p:cNvPr id="22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8118A-1050-45B9-8908-D2998C0D48EC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REST-ful Blockchain APIs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990600"/>
            <a:ext cx="9144000" cy="5360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Right Arrow 4"/>
          <p:cNvSpPr>
            <a:spLocks noChangeArrowheads="1"/>
          </p:cNvSpPr>
          <p:nvPr/>
        </p:nvSpPr>
        <p:spPr bwMode="auto">
          <a:xfrm>
            <a:off x="2514600" y="3886200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31-Oct-16</a:t>
            </a: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AE1F79-FA22-4F9F-90AD-BCC6CB357A83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Excel as UI - Point to one of the 4 nodes running in Bluemix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990600"/>
            <a:ext cx="9144000" cy="5143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6" name="Right Arrow 4"/>
          <p:cNvSpPr>
            <a:spLocks noChangeArrowheads="1"/>
          </p:cNvSpPr>
          <p:nvPr/>
        </p:nvSpPr>
        <p:spPr bwMode="auto">
          <a:xfrm>
            <a:off x="1447800" y="1876425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31-Oct-16</a:t>
            </a: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D60B15-8ED8-4440-8971-8C4A593F69C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Excel as UI - Before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990600"/>
            <a:ext cx="9144000" cy="5335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0" name="Right Arrow 6"/>
          <p:cNvSpPr>
            <a:spLocks noChangeArrowheads="1"/>
          </p:cNvSpPr>
          <p:nvPr/>
        </p:nvSpPr>
        <p:spPr bwMode="auto">
          <a:xfrm flipH="1">
            <a:off x="5334000" y="2160588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1" name="Right Arrow 7"/>
          <p:cNvSpPr>
            <a:spLocks noChangeArrowheads="1"/>
          </p:cNvSpPr>
          <p:nvPr/>
        </p:nvSpPr>
        <p:spPr bwMode="auto">
          <a:xfrm flipH="1">
            <a:off x="7848600" y="3503613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2" name="Right Arrow 8"/>
          <p:cNvSpPr>
            <a:spLocks noChangeArrowheads="1"/>
          </p:cNvSpPr>
          <p:nvPr/>
        </p:nvSpPr>
        <p:spPr bwMode="auto">
          <a:xfrm flipH="1">
            <a:off x="7620000" y="3122613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31-Oct-16</a:t>
            </a:r>
            <a:endParaRPr lang="en-US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39DCDF-9771-4022-8B39-4FB8E5D623B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293</Words>
  <Application>Microsoft Office PowerPoint</Application>
  <PresentationFormat>Grand écran</PresentationFormat>
  <Paragraphs>88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Microsoft YaHei</vt:lpstr>
      <vt:lpstr>Calibri</vt:lpstr>
      <vt:lpstr>Times New Roman</vt:lpstr>
      <vt:lpstr>Arial Unicode MS</vt:lpstr>
      <vt:lpstr>Wingdings</vt:lpstr>
      <vt:lpstr>Office Theme</vt:lpstr>
      <vt:lpstr>Présentation PowerPoint</vt:lpstr>
      <vt:lpstr>Three days in October at the IBM Blockchain NYC Hackathon at Galvanize in Soho </vt:lpstr>
      <vt:lpstr>Why connect Excel to Blockchain?</vt:lpstr>
      <vt:lpstr>Excel2Hyperledger – The Proof-of-Concept (PoC)</vt:lpstr>
      <vt:lpstr>Excel2Hyperledger – The Possibilities</vt:lpstr>
      <vt:lpstr>Blockchain on Bluemix Network Control Panel</vt:lpstr>
      <vt:lpstr>HTTP REST-ful Blockchain APIs</vt:lpstr>
      <vt:lpstr>Excel as UI - Point to one of the 4 nodes running in Bluemix</vt:lpstr>
      <vt:lpstr>Excel as UI - Before</vt:lpstr>
      <vt:lpstr>Excel as UI - After</vt:lpstr>
      <vt:lpstr>Blockchain peer node responds to HTTP REST-ful query with a JSON payload</vt:lpstr>
      <vt:lpstr>JSON-formatted message payload is parsed into sheet’s cells as structured data</vt:lpstr>
      <vt:lpstr>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#Blockchain #Hackathon</dc:title>
  <dc:creator>Jeremy Sevareid</dc:creator>
  <cp:lastModifiedBy>Frédéric BIDON</cp:lastModifiedBy>
  <cp:revision>66</cp:revision>
  <cp:lastPrinted>1601-01-01T00:00:00Z</cp:lastPrinted>
  <dcterms:created xsi:type="dcterms:W3CDTF">1601-01-01T00:00:00Z</dcterms:created>
  <dcterms:modified xsi:type="dcterms:W3CDTF">2016-11-11T17:09:07Z</dcterms:modified>
</cp:coreProperties>
</file>