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8.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9.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20.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21.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33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98"/>
  </p:normalViewPr>
  <p:slideViewPr>
    <p:cSldViewPr snapToGrid="0" snapToObjects="1">
      <p:cViewPr varScale="1">
        <p:scale>
          <a:sx n="55" d="100"/>
          <a:sy n="55" d="100"/>
        </p:scale>
        <p:origin x="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Rafael\Desktop\statI%20final.xlsx" TargetMode="Externa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oleObject" Target="file:////C:\Users\Rafael\AppData\Roaming\Microsoft\Excel\statIpptokokok%20(version%202).xlsb" TargetMode="External"/></Relationships>
</file>

<file path=ppt/charts/_rels/chart11.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oleObject" Target="file:////C:\Users\Rafael\AppData\Roaming\Microsoft\Excel\statIpptokokok%20(version%202).xlsb" TargetMode="External"/></Relationships>
</file>

<file path=ppt/charts/_rels/chart12.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oleObject" Target="file:////C:\Users\Rafael\AppData\Roaming\Microsoft\Excel\statIpptokokok%20(version%202).xlsb"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Rafael\Desktop\Curso%20PPT%20Graduacao\Dados\statIpptokokok.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Rafael\Desktop\statI%20final.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file:////C:\Users\Rafael\Desktop\Curso%20PPT%20Graduacao\Dados\statIpptokokok.xlsx"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file:////C:\Users\Rafael\Desktop\Curso%20PPT%20Graduacao\Dados\statIpptokokok.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file:////C:\Users\Rafael\Desktop\statI%20final.xlsx" TargetMode="Externa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oleObject" Target="file:////C:\Users\Rafael\AppData\Roaming\Microsoft\Excel\statIpptokokok%20(version%202).xlsb" TargetMode="Externa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oleObject" Target="file:////C:\Users\Rafael\AppData\Roaming\Microsoft\Excel\statIpptokokok%20(version%202).xlsb" TargetMode="Externa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oleObject" Target="file:////C:\Users\Rafael\AppData\Roaming\Microsoft\Excel\statIpptokokok%20(version%202).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v>Total</c:v>
          </c:tx>
          <c:invertIfNegative val="0"/>
          <c:cat>
            <c:strLit>
              <c:ptCount val="3"/>
              <c:pt idx="0">
                <c:v>Ensino básico</c:v>
              </c:pt>
              <c:pt idx="1">
                <c:v>Ensino médio</c:v>
              </c:pt>
              <c:pt idx="2">
                <c:v>Ensino superior</c:v>
              </c:pt>
            </c:strLit>
          </c:cat>
          <c:val>
            <c:numLit>
              <c:formatCode>General</c:formatCode>
              <c:ptCount val="3"/>
              <c:pt idx="0">
                <c:v>0.339285714285714</c:v>
              </c:pt>
              <c:pt idx="1">
                <c:v>0.303571428571429</c:v>
              </c:pt>
              <c:pt idx="2">
                <c:v>0.357142857142857</c:v>
              </c:pt>
            </c:numLit>
          </c:val>
        </c:ser>
        <c:dLbls>
          <c:showLegendKey val="0"/>
          <c:showVal val="0"/>
          <c:showCatName val="0"/>
          <c:showSerName val="0"/>
          <c:showPercent val="0"/>
          <c:showBubbleSize val="0"/>
        </c:dLbls>
        <c:gapWidth val="150"/>
        <c:axId val="58324880"/>
        <c:axId val="53388896"/>
      </c:barChart>
      <c:catAx>
        <c:axId val="58324880"/>
        <c:scaling>
          <c:orientation val="minMax"/>
        </c:scaling>
        <c:delete val="0"/>
        <c:axPos val="b"/>
        <c:title>
          <c:tx>
            <c:rich>
              <a:bodyPr/>
              <a:lstStyle/>
              <a:p>
                <a:pPr>
                  <a:defRPr/>
                </a:pPr>
                <a:r>
                  <a:rPr lang="pt-BR"/>
                  <a:t>Nível de Escolaridade</a:t>
                </a:r>
              </a:p>
            </c:rich>
          </c:tx>
          <c:layout/>
          <c:overlay val="0"/>
        </c:title>
        <c:numFmt formatCode="General" sourceLinked="0"/>
        <c:majorTickMark val="out"/>
        <c:minorTickMark val="none"/>
        <c:tickLblPos val="nextTo"/>
        <c:crossAx val="53388896"/>
        <c:crosses val="autoZero"/>
        <c:auto val="1"/>
        <c:lblAlgn val="ctr"/>
        <c:lblOffset val="100"/>
        <c:noMultiLvlLbl val="0"/>
      </c:catAx>
      <c:valAx>
        <c:axId val="53388896"/>
        <c:scaling>
          <c:orientation val="minMax"/>
          <c:min val="0.0"/>
        </c:scaling>
        <c:delete val="0"/>
        <c:axPos val="l"/>
        <c:majorGridlines/>
        <c:title>
          <c:tx>
            <c:rich>
              <a:bodyPr rot="-5400000" vert="horz"/>
              <a:lstStyle/>
              <a:p>
                <a:pPr>
                  <a:defRPr/>
                </a:pPr>
                <a:r>
                  <a:rPr lang="pt-BR"/>
                  <a:t>Frequência relativa</a:t>
                </a:r>
              </a:p>
            </c:rich>
          </c:tx>
          <c:layout/>
          <c:overlay val="0"/>
        </c:title>
        <c:numFmt formatCode="0%" sourceLinked="0"/>
        <c:majorTickMark val="out"/>
        <c:minorTickMark val="none"/>
        <c:tickLblPos val="nextTo"/>
        <c:crossAx val="58324880"/>
        <c:crosses val="autoZero"/>
        <c:crossBetween val="between"/>
      </c:valAx>
    </c:plotArea>
    <c:plotVisOnly val="1"/>
    <c:dispBlanksAs val="gap"/>
    <c:showDLblsOverMax val="0"/>
  </c:chart>
  <c:spPr>
    <a:ln>
      <a:noFill/>
    </a:ln>
  </c:spPr>
  <c:txPr>
    <a:bodyPr/>
    <a:lstStyle/>
    <a:p>
      <a:pPr>
        <a:defRPr sz="1200"/>
      </a:pPr>
      <a:endParaRPr lang="pt-BR"/>
    </a:p>
  </c:txPr>
  <c:externalData r:id="rId2">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Plan7!$L$16</c:f>
              <c:strCache>
                <c:ptCount val="1"/>
                <c:pt idx="0">
                  <c:v>Freq</c:v>
                </c:pt>
              </c:strCache>
            </c:strRef>
          </c:tx>
          <c:invertIfNegative val="0"/>
          <c:cat>
            <c:numRef>
              <c:f>Plan7!$K$17:$K$23</c:f>
              <c:numCache>
                <c:formatCode>General</c:formatCode>
                <c:ptCount val="7"/>
                <c:pt idx="0">
                  <c:v>0.0</c:v>
                </c:pt>
                <c:pt idx="1">
                  <c:v>1.0</c:v>
                </c:pt>
                <c:pt idx="2">
                  <c:v>2.0</c:v>
                </c:pt>
                <c:pt idx="3">
                  <c:v>3.0</c:v>
                </c:pt>
                <c:pt idx="4">
                  <c:v>4.0</c:v>
                </c:pt>
                <c:pt idx="5">
                  <c:v>5.0</c:v>
                </c:pt>
                <c:pt idx="6">
                  <c:v>6.0</c:v>
                </c:pt>
              </c:numCache>
            </c:numRef>
          </c:cat>
          <c:val>
            <c:numRef>
              <c:f>Plan7!$L$17:$L$23</c:f>
              <c:numCache>
                <c:formatCode>General</c:formatCode>
                <c:ptCount val="7"/>
                <c:pt idx="0">
                  <c:v>1.0</c:v>
                </c:pt>
                <c:pt idx="1">
                  <c:v>1.0</c:v>
                </c:pt>
                <c:pt idx="2">
                  <c:v>2.0</c:v>
                </c:pt>
                <c:pt idx="3">
                  <c:v>3.0</c:v>
                </c:pt>
                <c:pt idx="4">
                  <c:v>1.0</c:v>
                </c:pt>
                <c:pt idx="5">
                  <c:v>1.0</c:v>
                </c:pt>
                <c:pt idx="6">
                  <c:v>1.0</c:v>
                </c:pt>
              </c:numCache>
            </c:numRef>
          </c:val>
        </c:ser>
        <c:dLbls>
          <c:showLegendKey val="0"/>
          <c:showVal val="0"/>
          <c:showCatName val="0"/>
          <c:showSerName val="0"/>
          <c:showPercent val="0"/>
          <c:showBubbleSize val="0"/>
        </c:dLbls>
        <c:gapWidth val="150"/>
        <c:axId val="53306176"/>
        <c:axId val="54420912"/>
      </c:barChart>
      <c:catAx>
        <c:axId val="53306176"/>
        <c:scaling>
          <c:orientation val="minMax"/>
        </c:scaling>
        <c:delete val="0"/>
        <c:axPos val="b"/>
        <c:title>
          <c:tx>
            <c:rich>
              <a:bodyPr/>
              <a:lstStyle/>
              <a:p>
                <a:pPr>
                  <a:defRPr sz="1100"/>
                </a:pPr>
                <a:r>
                  <a:rPr lang="pt-BR" sz="1100"/>
                  <a:t>Número de vendas fechadas</a:t>
                </a:r>
              </a:p>
            </c:rich>
          </c:tx>
          <c:layout/>
          <c:overlay val="0"/>
        </c:title>
        <c:numFmt formatCode="General" sourceLinked="1"/>
        <c:majorTickMark val="out"/>
        <c:minorTickMark val="none"/>
        <c:tickLblPos val="nextTo"/>
        <c:crossAx val="54420912"/>
        <c:crosses val="autoZero"/>
        <c:auto val="1"/>
        <c:lblAlgn val="ctr"/>
        <c:lblOffset val="100"/>
        <c:noMultiLvlLbl val="0"/>
      </c:catAx>
      <c:valAx>
        <c:axId val="54420912"/>
        <c:scaling>
          <c:orientation val="minMax"/>
        </c:scaling>
        <c:delete val="0"/>
        <c:axPos val="l"/>
        <c:majorGridlines/>
        <c:title>
          <c:tx>
            <c:rich>
              <a:bodyPr rot="-5400000" vert="horz"/>
              <a:lstStyle/>
              <a:p>
                <a:pPr>
                  <a:defRPr sz="1200"/>
                </a:pPr>
                <a:r>
                  <a:rPr lang="pt-BR" sz="1200"/>
                  <a:t>Frequencia</a:t>
                </a:r>
              </a:p>
            </c:rich>
          </c:tx>
          <c:layout/>
          <c:overlay val="0"/>
        </c:title>
        <c:numFmt formatCode="#.##0" sourceLinked="0"/>
        <c:majorTickMark val="out"/>
        <c:minorTickMark val="none"/>
        <c:tickLblPos val="nextTo"/>
        <c:crossAx val="53306176"/>
        <c:crosses val="autoZero"/>
        <c:crossBetween val="between"/>
        <c:majorUnit val="1.0"/>
      </c:valAx>
    </c:plotArea>
    <c:plotVisOnly val="1"/>
    <c:dispBlanksAs val="gap"/>
    <c:showDLblsOverMax val="0"/>
  </c:chart>
  <c:spPr>
    <a:ln>
      <a:noFill/>
    </a:ln>
  </c:sp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Plan7!$B$14</c:f>
              <c:strCache>
                <c:ptCount val="1"/>
                <c:pt idx="0">
                  <c:v>João</c:v>
                </c:pt>
              </c:strCache>
            </c:strRef>
          </c:tx>
          <c:marker>
            <c:symbol val="none"/>
          </c:marker>
          <c:val>
            <c:numRef>
              <c:f>Plan7!$B$15:$B$24</c:f>
              <c:numCache>
                <c:formatCode>General</c:formatCode>
                <c:ptCount val="10"/>
                <c:pt idx="0">
                  <c:v>0.0</c:v>
                </c:pt>
                <c:pt idx="1">
                  <c:v>1.0</c:v>
                </c:pt>
                <c:pt idx="2">
                  <c:v>2.0</c:v>
                </c:pt>
                <c:pt idx="3">
                  <c:v>2.0</c:v>
                </c:pt>
                <c:pt idx="4">
                  <c:v>3.0</c:v>
                </c:pt>
                <c:pt idx="5">
                  <c:v>3.0</c:v>
                </c:pt>
                <c:pt idx="6">
                  <c:v>3.0</c:v>
                </c:pt>
                <c:pt idx="7">
                  <c:v>4.0</c:v>
                </c:pt>
                <c:pt idx="8">
                  <c:v>5.0</c:v>
                </c:pt>
                <c:pt idx="9">
                  <c:v>6.0</c:v>
                </c:pt>
              </c:numCache>
            </c:numRef>
          </c:val>
          <c:smooth val="0"/>
        </c:ser>
        <c:dLbls>
          <c:showLegendKey val="0"/>
          <c:showVal val="0"/>
          <c:showCatName val="0"/>
          <c:showSerName val="0"/>
          <c:showPercent val="0"/>
          <c:showBubbleSize val="0"/>
        </c:dLbls>
        <c:smooth val="0"/>
        <c:axId val="55209856"/>
        <c:axId val="58221872"/>
      </c:lineChart>
      <c:catAx>
        <c:axId val="55209856"/>
        <c:scaling>
          <c:orientation val="minMax"/>
        </c:scaling>
        <c:delete val="0"/>
        <c:axPos val="b"/>
        <c:title>
          <c:tx>
            <c:rich>
              <a:bodyPr/>
              <a:lstStyle/>
              <a:p>
                <a:pPr>
                  <a:defRPr sz="1100"/>
                </a:pPr>
                <a:r>
                  <a:rPr lang="pt-BR" sz="1100"/>
                  <a:t>Semana</a:t>
                </a:r>
              </a:p>
            </c:rich>
          </c:tx>
          <c:layout/>
          <c:overlay val="0"/>
        </c:title>
        <c:majorTickMark val="out"/>
        <c:minorTickMark val="none"/>
        <c:tickLblPos val="nextTo"/>
        <c:crossAx val="58221872"/>
        <c:crosses val="autoZero"/>
        <c:auto val="1"/>
        <c:lblAlgn val="ctr"/>
        <c:lblOffset val="100"/>
        <c:noMultiLvlLbl val="0"/>
      </c:catAx>
      <c:valAx>
        <c:axId val="58221872"/>
        <c:scaling>
          <c:orientation val="minMax"/>
        </c:scaling>
        <c:delete val="0"/>
        <c:axPos val="l"/>
        <c:majorGridlines/>
        <c:title>
          <c:tx>
            <c:rich>
              <a:bodyPr rot="-5400000" vert="horz"/>
              <a:lstStyle/>
              <a:p>
                <a:pPr>
                  <a:defRPr sz="1100"/>
                </a:pPr>
                <a:r>
                  <a:rPr lang="pt-BR" sz="1100"/>
                  <a:t>Número de</a:t>
                </a:r>
                <a:r>
                  <a:rPr lang="pt-BR" sz="1100" baseline="0"/>
                  <a:t> vendas fechadas</a:t>
                </a:r>
                <a:endParaRPr lang="pt-BR" sz="1100"/>
              </a:p>
            </c:rich>
          </c:tx>
          <c:layout/>
          <c:overlay val="0"/>
        </c:title>
        <c:numFmt formatCode="General" sourceLinked="1"/>
        <c:majorTickMark val="out"/>
        <c:minorTickMark val="none"/>
        <c:tickLblPos val="nextTo"/>
        <c:crossAx val="55209856"/>
        <c:crosses val="autoZero"/>
        <c:crossBetween val="between"/>
      </c:valAx>
    </c:plotArea>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Plan7!$C$14</c:f>
              <c:strCache>
                <c:ptCount val="1"/>
                <c:pt idx="0">
                  <c:v>Carlos</c:v>
                </c:pt>
              </c:strCache>
            </c:strRef>
          </c:tx>
          <c:marker>
            <c:symbol val="none"/>
          </c:marker>
          <c:val>
            <c:numRef>
              <c:f>Plan7!$C$15:$C$24</c:f>
              <c:numCache>
                <c:formatCode>General</c:formatCode>
                <c:ptCount val="10"/>
                <c:pt idx="0">
                  <c:v>5.0</c:v>
                </c:pt>
                <c:pt idx="1">
                  <c:v>3.0</c:v>
                </c:pt>
                <c:pt idx="2">
                  <c:v>3.0</c:v>
                </c:pt>
                <c:pt idx="3">
                  <c:v>4.0</c:v>
                </c:pt>
                <c:pt idx="4">
                  <c:v>6.0</c:v>
                </c:pt>
                <c:pt idx="5">
                  <c:v>2.0</c:v>
                </c:pt>
                <c:pt idx="6">
                  <c:v>2.0</c:v>
                </c:pt>
                <c:pt idx="7">
                  <c:v>1.0</c:v>
                </c:pt>
                <c:pt idx="8">
                  <c:v>3.0</c:v>
                </c:pt>
                <c:pt idx="9">
                  <c:v>0.0</c:v>
                </c:pt>
              </c:numCache>
            </c:numRef>
          </c:val>
          <c:smooth val="0"/>
        </c:ser>
        <c:dLbls>
          <c:showLegendKey val="0"/>
          <c:showVal val="0"/>
          <c:showCatName val="0"/>
          <c:showSerName val="0"/>
          <c:showPercent val="0"/>
          <c:showBubbleSize val="0"/>
        </c:dLbls>
        <c:smooth val="0"/>
        <c:axId val="58228256"/>
        <c:axId val="58327488"/>
      </c:lineChart>
      <c:catAx>
        <c:axId val="58228256"/>
        <c:scaling>
          <c:orientation val="minMax"/>
        </c:scaling>
        <c:delete val="0"/>
        <c:axPos val="b"/>
        <c:title>
          <c:tx>
            <c:rich>
              <a:bodyPr/>
              <a:lstStyle/>
              <a:p>
                <a:pPr>
                  <a:defRPr sz="1100"/>
                </a:pPr>
                <a:r>
                  <a:rPr lang="pt-BR" sz="1100"/>
                  <a:t>Semana</a:t>
                </a:r>
              </a:p>
            </c:rich>
          </c:tx>
          <c:layout/>
          <c:overlay val="0"/>
        </c:title>
        <c:majorTickMark val="out"/>
        <c:minorTickMark val="none"/>
        <c:tickLblPos val="nextTo"/>
        <c:crossAx val="58327488"/>
        <c:crosses val="autoZero"/>
        <c:auto val="1"/>
        <c:lblAlgn val="ctr"/>
        <c:lblOffset val="100"/>
        <c:noMultiLvlLbl val="0"/>
      </c:catAx>
      <c:valAx>
        <c:axId val="58327488"/>
        <c:scaling>
          <c:orientation val="minMax"/>
        </c:scaling>
        <c:delete val="0"/>
        <c:axPos val="l"/>
        <c:majorGridlines/>
        <c:title>
          <c:tx>
            <c:rich>
              <a:bodyPr rot="-5400000" vert="horz"/>
              <a:lstStyle/>
              <a:p>
                <a:pPr>
                  <a:defRPr sz="1100"/>
                </a:pPr>
                <a:r>
                  <a:rPr lang="pt-BR" sz="1100"/>
                  <a:t>Número de</a:t>
                </a:r>
                <a:r>
                  <a:rPr lang="pt-BR" sz="1100" baseline="0"/>
                  <a:t> vendas fechadas</a:t>
                </a:r>
                <a:endParaRPr lang="pt-BR" sz="1100"/>
              </a:p>
            </c:rich>
          </c:tx>
          <c:layout/>
          <c:overlay val="0"/>
        </c:title>
        <c:numFmt formatCode="General" sourceLinked="1"/>
        <c:majorTickMark val="out"/>
        <c:minorTickMark val="none"/>
        <c:tickLblPos val="nextTo"/>
        <c:crossAx val="58228256"/>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ivotFmts>
      <c:pivotFmt>
        <c:idx val="0"/>
      </c:pivotFmt>
      <c:pivotFmt>
        <c:idx val="1"/>
        <c:marker>
          <c:symbol val="none"/>
        </c:marker>
      </c:pivotFmt>
      <c:pivotFmt>
        <c:idx val="2"/>
        <c:marker>
          <c:symbol val="none"/>
        </c:marker>
      </c:pivotFmt>
    </c:pivotFmts>
    <c:plotArea>
      <c:layout/>
      <c:barChart>
        <c:barDir val="col"/>
        <c:grouping val="clustered"/>
        <c:varyColors val="0"/>
        <c:ser>
          <c:idx val="0"/>
          <c:order val="0"/>
          <c:tx>
            <c:v>Total</c:v>
          </c:tx>
          <c:invertIfNegative val="0"/>
          <c:cat>
            <c:strLit>
              <c:ptCount val="12"/>
              <c:pt idx="0">
                <c:v>250-500</c:v>
              </c:pt>
              <c:pt idx="1">
                <c:v>500-750</c:v>
              </c:pt>
              <c:pt idx="2">
                <c:v>750-1000</c:v>
              </c:pt>
              <c:pt idx="3">
                <c:v>1000-1250</c:v>
              </c:pt>
              <c:pt idx="4">
                <c:v>1250-1500</c:v>
              </c:pt>
              <c:pt idx="5">
                <c:v>1500-1750</c:v>
              </c:pt>
              <c:pt idx="6">
                <c:v>1750-2000</c:v>
              </c:pt>
              <c:pt idx="7">
                <c:v>2000-2250</c:v>
              </c:pt>
              <c:pt idx="8">
                <c:v>2250-2500</c:v>
              </c:pt>
              <c:pt idx="9">
                <c:v>2500-2750</c:v>
              </c:pt>
              <c:pt idx="10">
                <c:v>2750-3000</c:v>
              </c:pt>
              <c:pt idx="11">
                <c:v>3000-3250</c:v>
              </c:pt>
            </c:strLit>
          </c:cat>
          <c:val>
            <c:numLit>
              <c:formatCode>General</c:formatCode>
              <c:ptCount val="12"/>
              <c:pt idx="0">
                <c:v>0.0178571428571429</c:v>
              </c:pt>
              <c:pt idx="1">
                <c:v>0.0357142857142857</c:v>
              </c:pt>
              <c:pt idx="2">
                <c:v>0.0803571428571429</c:v>
              </c:pt>
              <c:pt idx="3">
                <c:v>0.125</c:v>
              </c:pt>
              <c:pt idx="4">
                <c:v>0.151785714285714</c:v>
              </c:pt>
              <c:pt idx="5">
                <c:v>0.107142857142857</c:v>
              </c:pt>
              <c:pt idx="6">
                <c:v>0.107142857142857</c:v>
              </c:pt>
              <c:pt idx="7">
                <c:v>0.0892857142857143</c:v>
              </c:pt>
              <c:pt idx="8">
                <c:v>0.107142857142857</c:v>
              </c:pt>
              <c:pt idx="9">
                <c:v>0.0982142857142857</c:v>
              </c:pt>
              <c:pt idx="10">
                <c:v>0.0625</c:v>
              </c:pt>
              <c:pt idx="11">
                <c:v>0.0178571428571429</c:v>
              </c:pt>
            </c:numLit>
          </c:val>
        </c:ser>
        <c:dLbls>
          <c:showLegendKey val="0"/>
          <c:showVal val="0"/>
          <c:showCatName val="0"/>
          <c:showSerName val="0"/>
          <c:showPercent val="0"/>
          <c:showBubbleSize val="0"/>
        </c:dLbls>
        <c:gapWidth val="0"/>
        <c:axId val="58401872"/>
        <c:axId val="52514400"/>
      </c:barChart>
      <c:catAx>
        <c:axId val="58401872"/>
        <c:scaling>
          <c:orientation val="minMax"/>
        </c:scaling>
        <c:delete val="0"/>
        <c:axPos val="b"/>
        <c:title>
          <c:tx>
            <c:rich>
              <a:bodyPr/>
              <a:lstStyle/>
              <a:p>
                <a:pPr>
                  <a:defRPr/>
                </a:pPr>
                <a:r>
                  <a:rPr lang="pt-BR"/>
                  <a:t>Vendas</a:t>
                </a:r>
              </a:p>
            </c:rich>
          </c:tx>
          <c:layout/>
          <c:overlay val="0"/>
        </c:title>
        <c:numFmt formatCode="General" sourceLinked="0"/>
        <c:majorTickMark val="out"/>
        <c:minorTickMark val="none"/>
        <c:tickLblPos val="nextTo"/>
        <c:txPr>
          <a:bodyPr rot="5400000" vert="horz"/>
          <a:lstStyle/>
          <a:p>
            <a:pPr>
              <a:defRPr/>
            </a:pPr>
            <a:endParaRPr lang="pt-BR"/>
          </a:p>
        </c:txPr>
        <c:crossAx val="52514400"/>
        <c:crosses val="autoZero"/>
        <c:auto val="1"/>
        <c:lblAlgn val="ctr"/>
        <c:lblOffset val="100"/>
        <c:noMultiLvlLbl val="0"/>
      </c:catAx>
      <c:valAx>
        <c:axId val="52514400"/>
        <c:scaling>
          <c:orientation val="minMax"/>
        </c:scaling>
        <c:delete val="0"/>
        <c:axPos val="l"/>
        <c:majorGridlines/>
        <c:title>
          <c:tx>
            <c:rich>
              <a:bodyPr rot="-5400000" vert="horz"/>
              <a:lstStyle/>
              <a:p>
                <a:pPr>
                  <a:defRPr/>
                </a:pPr>
                <a:r>
                  <a:rPr lang="pt-BR"/>
                  <a:t>Frequência relativa</a:t>
                </a:r>
              </a:p>
            </c:rich>
          </c:tx>
          <c:layout/>
          <c:overlay val="0"/>
        </c:title>
        <c:numFmt formatCode="0%" sourceLinked="0"/>
        <c:majorTickMark val="out"/>
        <c:minorTickMark val="none"/>
        <c:tickLblPos val="nextTo"/>
        <c:crossAx val="58401872"/>
        <c:crosses val="autoZero"/>
        <c:crossBetween val="between"/>
      </c:valAx>
    </c:plotArea>
    <c:plotVisOnly val="1"/>
    <c:dispBlanksAs val="gap"/>
    <c:showDLblsOverMax val="0"/>
  </c:chart>
  <c:spPr>
    <a:ln>
      <a:noFill/>
    </a:ln>
  </c:spPr>
  <c:txPr>
    <a:bodyPr/>
    <a:lstStyle/>
    <a:p>
      <a:pPr>
        <a:defRPr sz="1200"/>
      </a:pPr>
      <a:endParaRPr lang="pt-BR"/>
    </a:p>
  </c:txPr>
  <c:externalData r:id="rId2">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ivotFmts>
      <c:pivotFmt>
        <c:idx val="0"/>
      </c:pivotFmt>
      <c:pivotFmt>
        <c:idx val="1"/>
        <c:marker>
          <c:symbol val="none"/>
        </c:marker>
      </c:pivotFmt>
      <c:pivotFmt>
        <c:idx val="2"/>
        <c:marker>
          <c:symbol val="none"/>
        </c:marker>
      </c:pivotFmt>
    </c:pivotFmts>
    <c:plotArea>
      <c:layout/>
      <c:barChart>
        <c:barDir val="col"/>
        <c:grouping val="clustered"/>
        <c:varyColors val="0"/>
        <c:ser>
          <c:idx val="0"/>
          <c:order val="0"/>
          <c:tx>
            <c:v>Total</c:v>
          </c:tx>
          <c:invertIfNegative val="0"/>
          <c:cat>
            <c:strLit>
              <c:ptCount val="12"/>
              <c:pt idx="0">
                <c:v>1-2</c:v>
              </c:pt>
              <c:pt idx="1">
                <c:v>2-3</c:v>
              </c:pt>
              <c:pt idx="2">
                <c:v>3-4</c:v>
              </c:pt>
              <c:pt idx="3">
                <c:v>4-5</c:v>
              </c:pt>
              <c:pt idx="4">
                <c:v>5-6</c:v>
              </c:pt>
              <c:pt idx="5">
                <c:v>6-7</c:v>
              </c:pt>
              <c:pt idx="6">
                <c:v>7-8</c:v>
              </c:pt>
              <c:pt idx="7">
                <c:v>8-9</c:v>
              </c:pt>
              <c:pt idx="8">
                <c:v>9-10</c:v>
              </c:pt>
              <c:pt idx="9">
                <c:v>10-11</c:v>
              </c:pt>
              <c:pt idx="10">
                <c:v>11-12</c:v>
              </c:pt>
              <c:pt idx="11">
                <c:v>12-13</c:v>
              </c:pt>
            </c:strLit>
          </c:cat>
          <c:val>
            <c:numLit>
              <c:formatCode>General</c:formatCode>
              <c:ptCount val="12"/>
              <c:pt idx="0">
                <c:v>0.00892857142857143</c:v>
              </c:pt>
              <c:pt idx="1">
                <c:v>0.0267857142857143</c:v>
              </c:pt>
              <c:pt idx="2">
                <c:v>0.0982142857142857</c:v>
              </c:pt>
              <c:pt idx="3">
                <c:v>0.151785714285714</c:v>
              </c:pt>
              <c:pt idx="4">
                <c:v>0.125</c:v>
              </c:pt>
              <c:pt idx="5">
                <c:v>0.0803571428571429</c:v>
              </c:pt>
              <c:pt idx="6">
                <c:v>0.133928571428571</c:v>
              </c:pt>
              <c:pt idx="7">
                <c:v>0.116071428571429</c:v>
              </c:pt>
              <c:pt idx="8">
                <c:v>0.107142857142857</c:v>
              </c:pt>
              <c:pt idx="9">
                <c:v>0.0982142857142857</c:v>
              </c:pt>
              <c:pt idx="10">
                <c:v>0.0446428571428571</c:v>
              </c:pt>
              <c:pt idx="11">
                <c:v>0.00892857142857143</c:v>
              </c:pt>
            </c:numLit>
          </c:val>
        </c:ser>
        <c:dLbls>
          <c:showLegendKey val="0"/>
          <c:showVal val="0"/>
          <c:showCatName val="0"/>
          <c:showSerName val="0"/>
          <c:showPercent val="0"/>
          <c:showBubbleSize val="0"/>
        </c:dLbls>
        <c:gapWidth val="0"/>
        <c:axId val="-19341888"/>
        <c:axId val="-112422608"/>
      </c:barChart>
      <c:catAx>
        <c:axId val="-19341888"/>
        <c:scaling>
          <c:orientation val="minMax"/>
        </c:scaling>
        <c:delete val="0"/>
        <c:axPos val="b"/>
        <c:title>
          <c:tx>
            <c:rich>
              <a:bodyPr/>
              <a:lstStyle/>
              <a:p>
                <a:pPr>
                  <a:defRPr/>
                </a:pPr>
                <a:r>
                  <a:rPr lang="pt-BR"/>
                  <a:t>Experiência (anos)</a:t>
                </a:r>
              </a:p>
            </c:rich>
          </c:tx>
          <c:layout/>
          <c:overlay val="0"/>
        </c:title>
        <c:numFmt formatCode="General" sourceLinked="0"/>
        <c:majorTickMark val="out"/>
        <c:minorTickMark val="none"/>
        <c:tickLblPos val="nextTo"/>
        <c:txPr>
          <a:bodyPr rot="5400000" vert="horz"/>
          <a:lstStyle/>
          <a:p>
            <a:pPr>
              <a:defRPr/>
            </a:pPr>
            <a:endParaRPr lang="pt-BR"/>
          </a:p>
        </c:txPr>
        <c:crossAx val="-112422608"/>
        <c:crosses val="autoZero"/>
        <c:auto val="1"/>
        <c:lblAlgn val="ctr"/>
        <c:lblOffset val="100"/>
        <c:noMultiLvlLbl val="0"/>
      </c:catAx>
      <c:valAx>
        <c:axId val="-112422608"/>
        <c:scaling>
          <c:orientation val="minMax"/>
        </c:scaling>
        <c:delete val="0"/>
        <c:axPos val="l"/>
        <c:majorGridlines/>
        <c:title>
          <c:tx>
            <c:rich>
              <a:bodyPr rot="-5400000" vert="horz"/>
              <a:lstStyle/>
              <a:p>
                <a:pPr>
                  <a:defRPr/>
                </a:pPr>
                <a:r>
                  <a:rPr lang="pt-BR"/>
                  <a:t>Frequência relativa</a:t>
                </a:r>
              </a:p>
            </c:rich>
          </c:tx>
          <c:layout/>
          <c:overlay val="0"/>
        </c:title>
        <c:numFmt formatCode="0%" sourceLinked="0"/>
        <c:majorTickMark val="out"/>
        <c:minorTickMark val="none"/>
        <c:tickLblPos val="nextTo"/>
        <c:crossAx val="-19341888"/>
        <c:crosses val="autoZero"/>
        <c:crossBetween val="between"/>
      </c:valAx>
    </c:plotArea>
    <c:plotVisOnly val="1"/>
    <c:dispBlanksAs val="gap"/>
    <c:showDLblsOverMax val="0"/>
  </c:chart>
  <c:spPr>
    <a:ln>
      <a:noFill/>
    </a:ln>
  </c:spPr>
  <c:txPr>
    <a:bodyPr/>
    <a:lstStyle/>
    <a:p>
      <a:pPr>
        <a:defRPr sz="1400"/>
      </a:pPr>
      <a:endParaRPr lang="pt-BR"/>
    </a:p>
  </c:txPr>
  <c:externalData r:id="rId2">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v>Total</c:v>
          </c:tx>
          <c:invertIfNegative val="0"/>
          <c:cat>
            <c:strLit>
              <c:ptCount val="2"/>
              <c:pt idx="0">
                <c:v>Cripton</c:v>
              </c:pt>
              <c:pt idx="1">
                <c:v>Gotham</c:v>
              </c:pt>
            </c:strLit>
          </c:cat>
          <c:val>
            <c:numLit>
              <c:formatCode>General</c:formatCode>
              <c:ptCount val="2"/>
              <c:pt idx="0">
                <c:v>105112.11</c:v>
              </c:pt>
              <c:pt idx="1">
                <c:v>91589.41999999997</c:v>
              </c:pt>
            </c:numLit>
          </c:val>
        </c:ser>
        <c:dLbls>
          <c:showLegendKey val="0"/>
          <c:showVal val="0"/>
          <c:showCatName val="0"/>
          <c:showSerName val="0"/>
          <c:showPercent val="0"/>
          <c:showBubbleSize val="0"/>
        </c:dLbls>
        <c:gapWidth val="150"/>
        <c:axId val="58451824"/>
        <c:axId val="58598864"/>
      </c:barChart>
      <c:catAx>
        <c:axId val="58451824"/>
        <c:scaling>
          <c:orientation val="minMax"/>
        </c:scaling>
        <c:delete val="0"/>
        <c:axPos val="b"/>
        <c:title>
          <c:tx>
            <c:rich>
              <a:bodyPr/>
              <a:lstStyle/>
              <a:p>
                <a:pPr>
                  <a:defRPr sz="1100"/>
                </a:pPr>
                <a:r>
                  <a:rPr lang="pt-BR" sz="1100"/>
                  <a:t>Local</a:t>
                </a:r>
              </a:p>
            </c:rich>
          </c:tx>
          <c:layout/>
          <c:overlay val="0"/>
        </c:title>
        <c:numFmt formatCode="General" sourceLinked="0"/>
        <c:majorTickMark val="out"/>
        <c:minorTickMark val="none"/>
        <c:tickLblPos val="nextTo"/>
        <c:txPr>
          <a:bodyPr/>
          <a:lstStyle/>
          <a:p>
            <a:pPr>
              <a:defRPr sz="1200"/>
            </a:pPr>
            <a:endParaRPr lang="pt-BR"/>
          </a:p>
        </c:txPr>
        <c:crossAx val="58598864"/>
        <c:crosses val="autoZero"/>
        <c:auto val="1"/>
        <c:lblAlgn val="ctr"/>
        <c:lblOffset val="100"/>
        <c:noMultiLvlLbl val="0"/>
      </c:catAx>
      <c:valAx>
        <c:axId val="58598864"/>
        <c:scaling>
          <c:orientation val="minMax"/>
          <c:min val="0.0"/>
        </c:scaling>
        <c:delete val="0"/>
        <c:axPos val="l"/>
        <c:majorGridlines/>
        <c:title>
          <c:tx>
            <c:rich>
              <a:bodyPr rot="-5400000" vert="horz"/>
              <a:lstStyle/>
              <a:p>
                <a:pPr>
                  <a:defRPr sz="1100"/>
                </a:pPr>
                <a:r>
                  <a:rPr lang="pt-BR" sz="1100"/>
                  <a:t>R$</a:t>
                </a:r>
              </a:p>
            </c:rich>
          </c:tx>
          <c:layout/>
          <c:overlay val="0"/>
        </c:title>
        <c:numFmt formatCode="General" sourceLinked="1"/>
        <c:majorTickMark val="out"/>
        <c:minorTickMark val="none"/>
        <c:tickLblPos val="nextTo"/>
        <c:txPr>
          <a:bodyPr/>
          <a:lstStyle/>
          <a:p>
            <a:pPr>
              <a:defRPr sz="1200"/>
            </a:pPr>
            <a:endParaRPr lang="pt-BR"/>
          </a:p>
        </c:txPr>
        <c:crossAx val="58451824"/>
        <c:crosses val="autoZero"/>
        <c:crossBetween val="between"/>
      </c:valAx>
    </c:plotArea>
    <c:plotVisOnly val="1"/>
    <c:dispBlanksAs val="gap"/>
    <c:showDLblsOverMax val="0"/>
  </c:chart>
  <c:spPr>
    <a:ln>
      <a:noFill/>
    </a:ln>
  </c:spPr>
  <c:externalData r:id="rId2">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v>Total</c:v>
          </c:tx>
          <c:invertIfNegative val="0"/>
          <c:cat>
            <c:strLit>
              <c:ptCount val="2"/>
              <c:pt idx="0">
                <c:v>Cripton</c:v>
              </c:pt>
              <c:pt idx="1">
                <c:v>Gotham</c:v>
              </c:pt>
            </c:strLit>
          </c:cat>
          <c:val>
            <c:numLit>
              <c:formatCode>General</c:formatCode>
              <c:ptCount val="2"/>
              <c:pt idx="0">
                <c:v>2285.045869565216</c:v>
              </c:pt>
              <c:pt idx="1">
                <c:v>1387.718484848484</c:v>
              </c:pt>
            </c:numLit>
          </c:val>
        </c:ser>
        <c:dLbls>
          <c:showLegendKey val="0"/>
          <c:showVal val="0"/>
          <c:showCatName val="0"/>
          <c:showSerName val="0"/>
          <c:showPercent val="0"/>
          <c:showBubbleSize val="0"/>
        </c:dLbls>
        <c:gapWidth val="150"/>
        <c:axId val="55063120"/>
        <c:axId val="55315056"/>
      </c:barChart>
      <c:catAx>
        <c:axId val="55063120"/>
        <c:scaling>
          <c:orientation val="minMax"/>
        </c:scaling>
        <c:delete val="0"/>
        <c:axPos val="b"/>
        <c:title>
          <c:tx>
            <c:rich>
              <a:bodyPr/>
              <a:lstStyle/>
              <a:p>
                <a:pPr>
                  <a:defRPr sz="1200"/>
                </a:pPr>
                <a:r>
                  <a:rPr lang="pt-BR" sz="1200"/>
                  <a:t>Local</a:t>
                </a:r>
              </a:p>
            </c:rich>
          </c:tx>
          <c:layout/>
          <c:overlay val="0"/>
        </c:title>
        <c:numFmt formatCode="General" sourceLinked="0"/>
        <c:majorTickMark val="out"/>
        <c:minorTickMark val="none"/>
        <c:tickLblPos val="nextTo"/>
        <c:txPr>
          <a:bodyPr/>
          <a:lstStyle/>
          <a:p>
            <a:pPr>
              <a:defRPr sz="1200"/>
            </a:pPr>
            <a:endParaRPr lang="pt-BR"/>
          </a:p>
        </c:txPr>
        <c:crossAx val="55315056"/>
        <c:crosses val="autoZero"/>
        <c:auto val="1"/>
        <c:lblAlgn val="ctr"/>
        <c:lblOffset val="100"/>
        <c:noMultiLvlLbl val="0"/>
      </c:catAx>
      <c:valAx>
        <c:axId val="55315056"/>
        <c:scaling>
          <c:orientation val="minMax"/>
        </c:scaling>
        <c:delete val="0"/>
        <c:axPos val="l"/>
        <c:majorGridlines/>
        <c:title>
          <c:tx>
            <c:rich>
              <a:bodyPr rot="-5400000" vert="horz"/>
              <a:lstStyle/>
              <a:p>
                <a:pPr>
                  <a:defRPr sz="1200"/>
                </a:pPr>
                <a:r>
                  <a:rPr lang="pt-BR" sz="1200"/>
                  <a:t>R$</a:t>
                </a:r>
              </a:p>
            </c:rich>
          </c:tx>
          <c:layout/>
          <c:overlay val="0"/>
        </c:title>
        <c:numFmt formatCode="General" sourceLinked="1"/>
        <c:majorTickMark val="out"/>
        <c:minorTickMark val="none"/>
        <c:tickLblPos val="nextTo"/>
        <c:txPr>
          <a:bodyPr/>
          <a:lstStyle/>
          <a:p>
            <a:pPr>
              <a:defRPr sz="1200"/>
            </a:pPr>
            <a:endParaRPr lang="pt-BR"/>
          </a:p>
        </c:txPr>
        <c:crossAx val="55063120"/>
        <c:crosses val="autoZero"/>
        <c:crossBetween val="between"/>
      </c:valAx>
    </c:plotArea>
    <c:plotVisOnly val="1"/>
    <c:dispBlanksAs val="gap"/>
    <c:showDLblsOverMax val="0"/>
  </c:chart>
  <c:spPr>
    <a:ln>
      <a:noFill/>
    </a:ln>
  </c:spPr>
  <c:externalData r:id="rId2">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v>Total</c:v>
          </c:tx>
          <c:invertIfNegative val="0"/>
          <c:cat>
            <c:strLit>
              <c:ptCount val="3"/>
              <c:pt idx="0">
                <c:v>Ensino básico</c:v>
              </c:pt>
              <c:pt idx="1">
                <c:v>Ensino médio</c:v>
              </c:pt>
              <c:pt idx="2">
                <c:v>Ensino superior</c:v>
              </c:pt>
            </c:strLit>
          </c:cat>
          <c:val>
            <c:numLit>
              <c:formatCode>General</c:formatCode>
              <c:ptCount val="3"/>
              <c:pt idx="0">
                <c:v>1721.289736842105</c:v>
              </c:pt>
              <c:pt idx="1">
                <c:v>1785.322352941176</c:v>
              </c:pt>
              <c:pt idx="2">
                <c:v>1764.789</c:v>
              </c:pt>
            </c:numLit>
          </c:val>
        </c:ser>
        <c:dLbls>
          <c:showLegendKey val="0"/>
          <c:showVal val="0"/>
          <c:showCatName val="0"/>
          <c:showSerName val="0"/>
          <c:showPercent val="0"/>
          <c:showBubbleSize val="0"/>
        </c:dLbls>
        <c:gapWidth val="150"/>
        <c:axId val="58108640"/>
        <c:axId val="58111488"/>
      </c:barChart>
      <c:catAx>
        <c:axId val="58108640"/>
        <c:scaling>
          <c:orientation val="minMax"/>
        </c:scaling>
        <c:delete val="0"/>
        <c:axPos val="b"/>
        <c:title>
          <c:tx>
            <c:rich>
              <a:bodyPr/>
              <a:lstStyle/>
              <a:p>
                <a:pPr>
                  <a:defRPr/>
                </a:pPr>
                <a:r>
                  <a:rPr lang="pt-BR"/>
                  <a:t>Nível de escolaridade</a:t>
                </a:r>
              </a:p>
            </c:rich>
          </c:tx>
          <c:layout/>
          <c:overlay val="0"/>
        </c:title>
        <c:numFmt formatCode="General" sourceLinked="0"/>
        <c:majorTickMark val="out"/>
        <c:minorTickMark val="none"/>
        <c:tickLblPos val="nextTo"/>
        <c:crossAx val="58111488"/>
        <c:crosses val="autoZero"/>
        <c:auto val="1"/>
        <c:lblAlgn val="ctr"/>
        <c:lblOffset val="100"/>
        <c:noMultiLvlLbl val="0"/>
      </c:catAx>
      <c:valAx>
        <c:axId val="58111488"/>
        <c:scaling>
          <c:orientation val="minMax"/>
          <c:min val="0.0"/>
        </c:scaling>
        <c:delete val="0"/>
        <c:axPos val="l"/>
        <c:majorGridlines/>
        <c:title>
          <c:tx>
            <c:rich>
              <a:bodyPr rot="-5400000" vert="horz"/>
              <a:lstStyle/>
              <a:p>
                <a:pPr>
                  <a:defRPr/>
                </a:pPr>
                <a:r>
                  <a:rPr lang="pt-BR"/>
                  <a:t>Vendas (R$)</a:t>
                </a:r>
              </a:p>
            </c:rich>
          </c:tx>
          <c:layout/>
          <c:overlay val="0"/>
        </c:title>
        <c:numFmt formatCode="General" sourceLinked="1"/>
        <c:majorTickMark val="out"/>
        <c:minorTickMark val="none"/>
        <c:tickLblPos val="nextTo"/>
        <c:crossAx val="58108640"/>
        <c:crosses val="autoZero"/>
        <c:crossBetween val="between"/>
      </c:valAx>
    </c:plotArea>
    <c:plotVisOnly val="1"/>
    <c:dispBlanksAs val="gap"/>
    <c:showDLblsOverMax val="0"/>
  </c:chart>
  <c:spPr>
    <a:ln>
      <a:noFill/>
    </a:ln>
  </c:spPr>
  <c:txPr>
    <a:bodyPr/>
    <a:lstStyle/>
    <a:p>
      <a:pPr>
        <a:defRPr sz="1200"/>
      </a:pPr>
      <a:endParaRPr lang="pt-BR"/>
    </a:p>
  </c:txPr>
  <c:externalData r:id="rId2">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cat>
            <c:strRef>
              <c:f>Plan7!$A$2:$A$3</c:f>
              <c:strCache>
                <c:ptCount val="2"/>
                <c:pt idx="0">
                  <c:v>Antes</c:v>
                </c:pt>
                <c:pt idx="1">
                  <c:v>Depois</c:v>
                </c:pt>
              </c:strCache>
            </c:strRef>
          </c:cat>
          <c:val>
            <c:numRef>
              <c:f>Plan7!$B$2:$B$3</c:f>
              <c:numCache>
                <c:formatCode>#,#00%</c:formatCode>
                <c:ptCount val="2"/>
                <c:pt idx="0">
                  <c:v>0.112</c:v>
                </c:pt>
                <c:pt idx="1">
                  <c:v>0.11</c:v>
                </c:pt>
              </c:numCache>
            </c:numRef>
          </c:val>
        </c:ser>
        <c:dLbls>
          <c:showLegendKey val="0"/>
          <c:showVal val="0"/>
          <c:showCatName val="0"/>
          <c:showSerName val="0"/>
          <c:showPercent val="0"/>
          <c:showBubbleSize val="0"/>
        </c:dLbls>
        <c:gapWidth val="150"/>
        <c:axId val="51841840"/>
        <c:axId val="52845168"/>
      </c:barChart>
      <c:catAx>
        <c:axId val="51841840"/>
        <c:scaling>
          <c:orientation val="minMax"/>
        </c:scaling>
        <c:delete val="0"/>
        <c:axPos val="b"/>
        <c:numFmt formatCode="General" sourceLinked="0"/>
        <c:majorTickMark val="out"/>
        <c:minorTickMark val="none"/>
        <c:tickLblPos val="nextTo"/>
        <c:txPr>
          <a:bodyPr/>
          <a:lstStyle/>
          <a:p>
            <a:pPr>
              <a:defRPr sz="1400"/>
            </a:pPr>
            <a:endParaRPr lang="pt-BR"/>
          </a:p>
        </c:txPr>
        <c:crossAx val="52845168"/>
        <c:crosses val="autoZero"/>
        <c:auto val="1"/>
        <c:lblAlgn val="ctr"/>
        <c:lblOffset val="100"/>
        <c:noMultiLvlLbl val="0"/>
      </c:catAx>
      <c:valAx>
        <c:axId val="52845168"/>
        <c:scaling>
          <c:orientation val="minMax"/>
        </c:scaling>
        <c:delete val="0"/>
        <c:axPos val="l"/>
        <c:majorGridlines/>
        <c:title>
          <c:tx>
            <c:rich>
              <a:bodyPr rot="-5400000" vert="horz"/>
              <a:lstStyle/>
              <a:p>
                <a:pPr>
                  <a:defRPr sz="1400" b="0"/>
                </a:pPr>
                <a:r>
                  <a:rPr lang="pt-BR" sz="1400" b="0"/>
                  <a:t>Taxa de desemprego</a:t>
                </a:r>
              </a:p>
            </c:rich>
          </c:tx>
          <c:layout/>
          <c:overlay val="0"/>
        </c:title>
        <c:numFmt formatCode="#,#00%" sourceLinked="1"/>
        <c:majorTickMark val="out"/>
        <c:minorTickMark val="none"/>
        <c:tickLblPos val="nextTo"/>
        <c:txPr>
          <a:bodyPr/>
          <a:lstStyle/>
          <a:p>
            <a:pPr>
              <a:defRPr sz="1200"/>
            </a:pPr>
            <a:endParaRPr lang="pt-BR"/>
          </a:p>
        </c:txPr>
        <c:crossAx val="51841840"/>
        <c:crosses val="autoZero"/>
        <c:crossBetween val="between"/>
      </c:valAx>
    </c:plotArea>
    <c:plotVisOnly val="1"/>
    <c:dispBlanksAs val="gap"/>
    <c:showDLblsOverMax val="0"/>
  </c:chart>
  <c:spPr>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cat>
            <c:strRef>
              <c:f>Plan7!$A$2:$A$3</c:f>
              <c:strCache>
                <c:ptCount val="2"/>
                <c:pt idx="0">
                  <c:v>Antes</c:v>
                </c:pt>
                <c:pt idx="1">
                  <c:v>Depois</c:v>
                </c:pt>
              </c:strCache>
            </c:strRef>
          </c:cat>
          <c:val>
            <c:numRef>
              <c:f>Plan7!$B$2:$B$3</c:f>
              <c:numCache>
                <c:formatCode>#,#00%</c:formatCode>
                <c:ptCount val="2"/>
                <c:pt idx="0">
                  <c:v>0.112</c:v>
                </c:pt>
                <c:pt idx="1">
                  <c:v>0.11</c:v>
                </c:pt>
              </c:numCache>
            </c:numRef>
          </c:val>
        </c:ser>
        <c:dLbls>
          <c:showLegendKey val="0"/>
          <c:showVal val="0"/>
          <c:showCatName val="0"/>
          <c:showSerName val="0"/>
          <c:showPercent val="0"/>
          <c:showBubbleSize val="0"/>
        </c:dLbls>
        <c:gapWidth val="150"/>
        <c:axId val="54448096"/>
        <c:axId val="54450416"/>
      </c:barChart>
      <c:catAx>
        <c:axId val="54448096"/>
        <c:scaling>
          <c:orientation val="minMax"/>
        </c:scaling>
        <c:delete val="0"/>
        <c:axPos val="b"/>
        <c:numFmt formatCode="General" sourceLinked="0"/>
        <c:majorTickMark val="out"/>
        <c:minorTickMark val="none"/>
        <c:tickLblPos val="nextTo"/>
        <c:txPr>
          <a:bodyPr/>
          <a:lstStyle/>
          <a:p>
            <a:pPr>
              <a:defRPr sz="1400"/>
            </a:pPr>
            <a:endParaRPr lang="pt-BR"/>
          </a:p>
        </c:txPr>
        <c:crossAx val="54450416"/>
        <c:crosses val="autoZero"/>
        <c:auto val="1"/>
        <c:lblAlgn val="ctr"/>
        <c:lblOffset val="100"/>
        <c:noMultiLvlLbl val="0"/>
      </c:catAx>
      <c:valAx>
        <c:axId val="54450416"/>
        <c:scaling>
          <c:orientation val="minMax"/>
          <c:min val="0.0"/>
        </c:scaling>
        <c:delete val="0"/>
        <c:axPos val="l"/>
        <c:majorGridlines/>
        <c:title>
          <c:tx>
            <c:rich>
              <a:bodyPr rot="-5400000" vert="horz"/>
              <a:lstStyle/>
              <a:p>
                <a:pPr>
                  <a:defRPr sz="1400" b="0"/>
                </a:pPr>
                <a:r>
                  <a:rPr lang="pt-BR" sz="1400" b="0"/>
                  <a:t>Taxa de desemprego</a:t>
                </a:r>
              </a:p>
            </c:rich>
          </c:tx>
          <c:layout/>
          <c:overlay val="0"/>
        </c:title>
        <c:numFmt formatCode="#,#00%" sourceLinked="1"/>
        <c:majorTickMark val="out"/>
        <c:minorTickMark val="none"/>
        <c:tickLblPos val="nextTo"/>
        <c:txPr>
          <a:bodyPr/>
          <a:lstStyle/>
          <a:p>
            <a:pPr>
              <a:defRPr sz="1200"/>
            </a:pPr>
            <a:endParaRPr lang="pt-BR"/>
          </a:p>
        </c:txPr>
        <c:crossAx val="54448096"/>
        <c:crosses val="autoZero"/>
        <c:crossBetween val="between"/>
      </c:valAx>
    </c:plotArea>
    <c:plotVisOnly val="1"/>
    <c:dispBlanksAs val="gap"/>
    <c:showDLblsOverMax val="0"/>
  </c:chart>
  <c:spPr>
    <a:ln>
      <a:noFill/>
    </a:ln>
  </c:sp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Plan7!$L$16</c:f>
              <c:strCache>
                <c:ptCount val="1"/>
                <c:pt idx="0">
                  <c:v>Freq</c:v>
                </c:pt>
              </c:strCache>
            </c:strRef>
          </c:tx>
          <c:invertIfNegative val="0"/>
          <c:cat>
            <c:numRef>
              <c:f>Plan7!$K$17:$K$23</c:f>
              <c:numCache>
                <c:formatCode>General</c:formatCode>
                <c:ptCount val="7"/>
                <c:pt idx="0">
                  <c:v>0.0</c:v>
                </c:pt>
                <c:pt idx="1">
                  <c:v>1.0</c:v>
                </c:pt>
                <c:pt idx="2">
                  <c:v>2.0</c:v>
                </c:pt>
                <c:pt idx="3">
                  <c:v>3.0</c:v>
                </c:pt>
                <c:pt idx="4">
                  <c:v>4.0</c:v>
                </c:pt>
                <c:pt idx="5">
                  <c:v>5.0</c:v>
                </c:pt>
                <c:pt idx="6">
                  <c:v>6.0</c:v>
                </c:pt>
              </c:numCache>
            </c:numRef>
          </c:cat>
          <c:val>
            <c:numRef>
              <c:f>Plan7!$L$17:$L$23</c:f>
              <c:numCache>
                <c:formatCode>General</c:formatCode>
                <c:ptCount val="7"/>
                <c:pt idx="0">
                  <c:v>1.0</c:v>
                </c:pt>
                <c:pt idx="1">
                  <c:v>1.0</c:v>
                </c:pt>
                <c:pt idx="2">
                  <c:v>2.0</c:v>
                </c:pt>
                <c:pt idx="3">
                  <c:v>3.0</c:v>
                </c:pt>
                <c:pt idx="4">
                  <c:v>1.0</c:v>
                </c:pt>
                <c:pt idx="5">
                  <c:v>1.0</c:v>
                </c:pt>
                <c:pt idx="6">
                  <c:v>1.0</c:v>
                </c:pt>
              </c:numCache>
            </c:numRef>
          </c:val>
        </c:ser>
        <c:dLbls>
          <c:showLegendKey val="0"/>
          <c:showVal val="0"/>
          <c:showCatName val="0"/>
          <c:showSerName val="0"/>
          <c:showPercent val="0"/>
          <c:showBubbleSize val="0"/>
        </c:dLbls>
        <c:gapWidth val="150"/>
        <c:axId val="56991616"/>
        <c:axId val="56681424"/>
      </c:barChart>
      <c:catAx>
        <c:axId val="56991616"/>
        <c:scaling>
          <c:orientation val="minMax"/>
        </c:scaling>
        <c:delete val="0"/>
        <c:axPos val="b"/>
        <c:title>
          <c:tx>
            <c:rich>
              <a:bodyPr/>
              <a:lstStyle/>
              <a:p>
                <a:pPr>
                  <a:defRPr sz="1100"/>
                </a:pPr>
                <a:r>
                  <a:rPr lang="pt-BR" sz="1100"/>
                  <a:t>Número de vendas fechadas</a:t>
                </a:r>
              </a:p>
            </c:rich>
          </c:tx>
          <c:layout/>
          <c:overlay val="0"/>
        </c:title>
        <c:numFmt formatCode="General" sourceLinked="1"/>
        <c:majorTickMark val="out"/>
        <c:minorTickMark val="none"/>
        <c:tickLblPos val="nextTo"/>
        <c:crossAx val="56681424"/>
        <c:crosses val="autoZero"/>
        <c:auto val="1"/>
        <c:lblAlgn val="ctr"/>
        <c:lblOffset val="100"/>
        <c:noMultiLvlLbl val="0"/>
      </c:catAx>
      <c:valAx>
        <c:axId val="56681424"/>
        <c:scaling>
          <c:orientation val="minMax"/>
        </c:scaling>
        <c:delete val="0"/>
        <c:axPos val="l"/>
        <c:majorGridlines/>
        <c:title>
          <c:tx>
            <c:rich>
              <a:bodyPr rot="-5400000" vert="horz"/>
              <a:lstStyle/>
              <a:p>
                <a:pPr>
                  <a:defRPr sz="1200"/>
                </a:pPr>
                <a:r>
                  <a:rPr lang="pt-BR" sz="1200"/>
                  <a:t>Frequencia</a:t>
                </a:r>
              </a:p>
            </c:rich>
          </c:tx>
          <c:layout/>
          <c:overlay val="0"/>
        </c:title>
        <c:numFmt formatCode="#.##0" sourceLinked="0"/>
        <c:majorTickMark val="out"/>
        <c:minorTickMark val="none"/>
        <c:tickLblPos val="nextTo"/>
        <c:crossAx val="56991616"/>
        <c:crosses val="autoZero"/>
        <c:crossBetween val="between"/>
        <c:majorUnit val="1.0"/>
      </c:valAx>
    </c:plotArea>
    <c:plotVisOnly val="1"/>
    <c:dispBlanksAs val="gap"/>
    <c:showDLblsOverMax val="0"/>
  </c:chart>
  <c:spPr>
    <a:ln>
      <a:no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3C114-AEF3-4DDD-99F0-A05D5E29C7B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380974-6779-492C-A43D-57988037E7F5}">
      <dgm:prSet phldrT="[Texto]"/>
      <dgm:spPr/>
      <dgm:t>
        <a:bodyPr/>
        <a:lstStyle/>
        <a:p>
          <a:r>
            <a:rPr lang="pt-BR" dirty="0" smtClean="0"/>
            <a:t>Fontes primárias</a:t>
          </a:r>
          <a:endParaRPr lang="en-US" dirty="0"/>
        </a:p>
      </dgm:t>
    </dgm:pt>
    <dgm:pt modelId="{F1A1129A-6E0B-4140-B5B8-D4DF06BF2061}" type="parTrans" cxnId="{9C7B516B-A789-4406-B9BD-B4FF0402DC15}">
      <dgm:prSet/>
      <dgm:spPr/>
      <dgm:t>
        <a:bodyPr/>
        <a:lstStyle/>
        <a:p>
          <a:endParaRPr lang="en-US"/>
        </a:p>
      </dgm:t>
    </dgm:pt>
    <dgm:pt modelId="{A08112C5-4A3C-497C-A193-67E42A46AA97}" type="sibTrans" cxnId="{9C7B516B-A789-4406-B9BD-B4FF0402DC15}">
      <dgm:prSet/>
      <dgm:spPr/>
      <dgm:t>
        <a:bodyPr/>
        <a:lstStyle/>
        <a:p>
          <a:endParaRPr lang="en-US"/>
        </a:p>
      </dgm:t>
    </dgm:pt>
    <dgm:pt modelId="{2C6C9007-AC01-49D4-B461-1C690ED636FB}">
      <dgm:prSet phldrT="[Texto]"/>
      <dgm:spPr/>
      <dgm:t>
        <a:bodyPr/>
        <a:lstStyle/>
        <a:p>
          <a:r>
            <a:rPr lang="pt-BR" dirty="0" smtClean="0"/>
            <a:t>Fontes secundárias</a:t>
          </a:r>
          <a:endParaRPr lang="en-US" dirty="0"/>
        </a:p>
      </dgm:t>
    </dgm:pt>
    <dgm:pt modelId="{C168396E-26E8-41D5-BC6F-43DD4A66199A}" type="parTrans" cxnId="{0E610F96-E286-412A-80FC-1046ED526F4D}">
      <dgm:prSet/>
      <dgm:spPr/>
      <dgm:t>
        <a:bodyPr/>
        <a:lstStyle/>
        <a:p>
          <a:endParaRPr lang="en-US"/>
        </a:p>
      </dgm:t>
    </dgm:pt>
    <dgm:pt modelId="{836EEFD6-70F6-46A2-AAE3-2ECB75EED458}" type="sibTrans" cxnId="{0E610F96-E286-412A-80FC-1046ED526F4D}">
      <dgm:prSet/>
      <dgm:spPr/>
      <dgm:t>
        <a:bodyPr/>
        <a:lstStyle/>
        <a:p>
          <a:endParaRPr lang="en-US"/>
        </a:p>
      </dgm:t>
    </dgm:pt>
    <dgm:pt modelId="{82AAE5C7-C84D-48BF-B82B-832AC2CCA94C}">
      <dgm:prSet/>
      <dgm:spPr/>
      <dgm:t>
        <a:bodyPr/>
        <a:lstStyle/>
        <a:p>
          <a:r>
            <a:rPr lang="pt-BR" dirty="0" smtClean="0"/>
            <a:t>Coletadas pelo próprio interessado (e.g. aplicação de questionário para avaliação de novo produto)</a:t>
          </a:r>
          <a:endParaRPr lang="en-US" dirty="0"/>
        </a:p>
      </dgm:t>
    </dgm:pt>
    <dgm:pt modelId="{E4D7A974-F25E-4355-9789-150CBED49E3A}" type="parTrans" cxnId="{8BC3078E-2A78-4C69-892B-533C96A9A19A}">
      <dgm:prSet/>
      <dgm:spPr/>
      <dgm:t>
        <a:bodyPr/>
        <a:lstStyle/>
        <a:p>
          <a:endParaRPr lang="en-US"/>
        </a:p>
      </dgm:t>
    </dgm:pt>
    <dgm:pt modelId="{A42F742A-FCAE-49F3-9D7E-0750A7043432}" type="sibTrans" cxnId="{8BC3078E-2A78-4C69-892B-533C96A9A19A}">
      <dgm:prSet/>
      <dgm:spPr/>
      <dgm:t>
        <a:bodyPr/>
        <a:lstStyle/>
        <a:p>
          <a:endParaRPr lang="en-US"/>
        </a:p>
      </dgm:t>
    </dgm:pt>
    <dgm:pt modelId="{71A83870-4BB6-4840-AB64-6AAC4AEFE266}">
      <dgm:prSet/>
      <dgm:spPr/>
      <dgm:t>
        <a:bodyPr/>
        <a:lstStyle/>
        <a:p>
          <a:r>
            <a:rPr lang="pt-BR" dirty="0" smtClean="0"/>
            <a:t>Dados já existentes coletados para estudos anteriores (e.g.: Censo demográfico do IBGE)</a:t>
          </a:r>
          <a:endParaRPr lang="en-US" dirty="0"/>
        </a:p>
      </dgm:t>
    </dgm:pt>
    <dgm:pt modelId="{4F8D8B51-CC5E-4DBA-BF39-28E972ECBE48}" type="parTrans" cxnId="{F8D36C33-ADC7-46D7-AF4E-8E056D4207D8}">
      <dgm:prSet/>
      <dgm:spPr/>
      <dgm:t>
        <a:bodyPr/>
        <a:lstStyle/>
        <a:p>
          <a:endParaRPr lang="en-US"/>
        </a:p>
      </dgm:t>
    </dgm:pt>
    <dgm:pt modelId="{95DDF3B7-5482-4CBA-8322-0251FE76322B}" type="sibTrans" cxnId="{F8D36C33-ADC7-46D7-AF4E-8E056D4207D8}">
      <dgm:prSet/>
      <dgm:spPr/>
      <dgm:t>
        <a:bodyPr/>
        <a:lstStyle/>
        <a:p>
          <a:endParaRPr lang="en-US"/>
        </a:p>
      </dgm:t>
    </dgm:pt>
    <dgm:pt modelId="{1EC68B5D-E5E4-4089-AE3A-1894BFBB51F7}" type="pres">
      <dgm:prSet presAssocID="{5F13C114-AEF3-4DDD-99F0-A05D5E29C7B2}" presName="linear" presStyleCnt="0">
        <dgm:presLayoutVars>
          <dgm:dir/>
          <dgm:animLvl val="lvl"/>
          <dgm:resizeHandles val="exact"/>
        </dgm:presLayoutVars>
      </dgm:prSet>
      <dgm:spPr/>
      <dgm:t>
        <a:bodyPr/>
        <a:lstStyle/>
        <a:p>
          <a:endParaRPr lang="en-US"/>
        </a:p>
      </dgm:t>
    </dgm:pt>
    <dgm:pt modelId="{FF7CEDC5-84D0-472C-8BAC-B73051D36231}" type="pres">
      <dgm:prSet presAssocID="{A3380974-6779-492C-A43D-57988037E7F5}" presName="parentLin" presStyleCnt="0"/>
      <dgm:spPr/>
    </dgm:pt>
    <dgm:pt modelId="{3850D36F-B3C0-4F2A-9321-0CA6F5503B11}" type="pres">
      <dgm:prSet presAssocID="{A3380974-6779-492C-A43D-57988037E7F5}" presName="parentLeftMargin" presStyleLbl="node1" presStyleIdx="0" presStyleCnt="2"/>
      <dgm:spPr/>
      <dgm:t>
        <a:bodyPr/>
        <a:lstStyle/>
        <a:p>
          <a:endParaRPr lang="en-US"/>
        </a:p>
      </dgm:t>
    </dgm:pt>
    <dgm:pt modelId="{9CC8C243-4E3A-494E-A5CB-A15DD36AEEAC}" type="pres">
      <dgm:prSet presAssocID="{A3380974-6779-492C-A43D-57988037E7F5}" presName="parentText" presStyleLbl="node1" presStyleIdx="0" presStyleCnt="2">
        <dgm:presLayoutVars>
          <dgm:chMax val="0"/>
          <dgm:bulletEnabled val="1"/>
        </dgm:presLayoutVars>
      </dgm:prSet>
      <dgm:spPr/>
      <dgm:t>
        <a:bodyPr/>
        <a:lstStyle/>
        <a:p>
          <a:endParaRPr lang="en-US"/>
        </a:p>
      </dgm:t>
    </dgm:pt>
    <dgm:pt modelId="{B3EB23C3-2972-4BFD-8A7B-283E909D8049}" type="pres">
      <dgm:prSet presAssocID="{A3380974-6779-492C-A43D-57988037E7F5}" presName="negativeSpace" presStyleCnt="0"/>
      <dgm:spPr/>
    </dgm:pt>
    <dgm:pt modelId="{9F69F4EA-7E2F-4DA3-99FB-6EB1A2920B24}" type="pres">
      <dgm:prSet presAssocID="{A3380974-6779-492C-A43D-57988037E7F5}" presName="childText" presStyleLbl="conFgAcc1" presStyleIdx="0" presStyleCnt="2">
        <dgm:presLayoutVars>
          <dgm:bulletEnabled val="1"/>
        </dgm:presLayoutVars>
      </dgm:prSet>
      <dgm:spPr/>
      <dgm:t>
        <a:bodyPr/>
        <a:lstStyle/>
        <a:p>
          <a:endParaRPr lang="en-US"/>
        </a:p>
      </dgm:t>
    </dgm:pt>
    <dgm:pt modelId="{F289627F-FB81-4A5B-A78F-981429FA7CE1}" type="pres">
      <dgm:prSet presAssocID="{A08112C5-4A3C-497C-A193-67E42A46AA97}" presName="spaceBetweenRectangles" presStyleCnt="0"/>
      <dgm:spPr/>
    </dgm:pt>
    <dgm:pt modelId="{EFEBED07-0CBC-43F9-92A1-044F9807F609}" type="pres">
      <dgm:prSet presAssocID="{2C6C9007-AC01-49D4-B461-1C690ED636FB}" presName="parentLin" presStyleCnt="0"/>
      <dgm:spPr/>
    </dgm:pt>
    <dgm:pt modelId="{665CFBDD-702B-4BF1-8F30-CD141CDE05AF}" type="pres">
      <dgm:prSet presAssocID="{2C6C9007-AC01-49D4-B461-1C690ED636FB}" presName="parentLeftMargin" presStyleLbl="node1" presStyleIdx="0" presStyleCnt="2"/>
      <dgm:spPr/>
      <dgm:t>
        <a:bodyPr/>
        <a:lstStyle/>
        <a:p>
          <a:endParaRPr lang="en-US"/>
        </a:p>
      </dgm:t>
    </dgm:pt>
    <dgm:pt modelId="{6E2E5A71-0B43-4C71-A023-5FC1FD7339AF}" type="pres">
      <dgm:prSet presAssocID="{2C6C9007-AC01-49D4-B461-1C690ED636FB}" presName="parentText" presStyleLbl="node1" presStyleIdx="1" presStyleCnt="2">
        <dgm:presLayoutVars>
          <dgm:chMax val="0"/>
          <dgm:bulletEnabled val="1"/>
        </dgm:presLayoutVars>
      </dgm:prSet>
      <dgm:spPr/>
      <dgm:t>
        <a:bodyPr/>
        <a:lstStyle/>
        <a:p>
          <a:endParaRPr lang="en-US"/>
        </a:p>
      </dgm:t>
    </dgm:pt>
    <dgm:pt modelId="{F672CB76-AFD6-42E2-93D8-2D414E476680}" type="pres">
      <dgm:prSet presAssocID="{2C6C9007-AC01-49D4-B461-1C690ED636FB}" presName="negativeSpace" presStyleCnt="0"/>
      <dgm:spPr/>
    </dgm:pt>
    <dgm:pt modelId="{9AC274E8-1074-4EC5-A3BB-B434B3B07944}" type="pres">
      <dgm:prSet presAssocID="{2C6C9007-AC01-49D4-B461-1C690ED636FB}" presName="childText" presStyleLbl="conFgAcc1" presStyleIdx="1" presStyleCnt="2">
        <dgm:presLayoutVars>
          <dgm:bulletEnabled val="1"/>
        </dgm:presLayoutVars>
      </dgm:prSet>
      <dgm:spPr/>
      <dgm:t>
        <a:bodyPr/>
        <a:lstStyle/>
        <a:p>
          <a:endParaRPr lang="en-US"/>
        </a:p>
      </dgm:t>
    </dgm:pt>
  </dgm:ptLst>
  <dgm:cxnLst>
    <dgm:cxn modelId="{F8D36C33-ADC7-46D7-AF4E-8E056D4207D8}" srcId="{2C6C9007-AC01-49D4-B461-1C690ED636FB}" destId="{71A83870-4BB6-4840-AB64-6AAC4AEFE266}" srcOrd="0" destOrd="0" parTransId="{4F8D8B51-CC5E-4DBA-BF39-28E972ECBE48}" sibTransId="{95DDF3B7-5482-4CBA-8322-0251FE76322B}"/>
    <dgm:cxn modelId="{A83B8DC3-8A57-9E44-919B-7BC5DB7E6803}" type="presOf" srcId="{2C6C9007-AC01-49D4-B461-1C690ED636FB}" destId="{6E2E5A71-0B43-4C71-A023-5FC1FD7339AF}" srcOrd="1" destOrd="0" presId="urn:microsoft.com/office/officeart/2005/8/layout/list1"/>
    <dgm:cxn modelId="{BFE65F11-A55E-6645-ADC4-0331E103FCEB}" type="presOf" srcId="{5F13C114-AEF3-4DDD-99F0-A05D5E29C7B2}" destId="{1EC68B5D-E5E4-4089-AE3A-1894BFBB51F7}" srcOrd="0" destOrd="0" presId="urn:microsoft.com/office/officeart/2005/8/layout/list1"/>
    <dgm:cxn modelId="{14AD4C62-46FF-DE45-8131-B13AB3EF81EF}" type="presOf" srcId="{A3380974-6779-492C-A43D-57988037E7F5}" destId="{3850D36F-B3C0-4F2A-9321-0CA6F5503B11}" srcOrd="0" destOrd="0" presId="urn:microsoft.com/office/officeart/2005/8/layout/list1"/>
    <dgm:cxn modelId="{9C7B516B-A789-4406-B9BD-B4FF0402DC15}" srcId="{5F13C114-AEF3-4DDD-99F0-A05D5E29C7B2}" destId="{A3380974-6779-492C-A43D-57988037E7F5}" srcOrd="0" destOrd="0" parTransId="{F1A1129A-6E0B-4140-B5B8-D4DF06BF2061}" sibTransId="{A08112C5-4A3C-497C-A193-67E42A46AA97}"/>
    <dgm:cxn modelId="{A30456FA-9EEC-3A46-8BD2-30B2691DCF76}" type="presOf" srcId="{2C6C9007-AC01-49D4-B461-1C690ED636FB}" destId="{665CFBDD-702B-4BF1-8F30-CD141CDE05AF}" srcOrd="0" destOrd="0" presId="urn:microsoft.com/office/officeart/2005/8/layout/list1"/>
    <dgm:cxn modelId="{8BC3078E-2A78-4C69-892B-533C96A9A19A}" srcId="{A3380974-6779-492C-A43D-57988037E7F5}" destId="{82AAE5C7-C84D-48BF-B82B-832AC2CCA94C}" srcOrd="0" destOrd="0" parTransId="{E4D7A974-F25E-4355-9789-150CBED49E3A}" sibTransId="{A42F742A-FCAE-49F3-9D7E-0750A7043432}"/>
    <dgm:cxn modelId="{9595F39F-FA6C-5746-90A6-8EE69AB006B7}" type="presOf" srcId="{71A83870-4BB6-4840-AB64-6AAC4AEFE266}" destId="{9AC274E8-1074-4EC5-A3BB-B434B3B07944}" srcOrd="0" destOrd="0" presId="urn:microsoft.com/office/officeart/2005/8/layout/list1"/>
    <dgm:cxn modelId="{0A94E3DA-64C4-9A48-85F6-727C1F93E56E}" type="presOf" srcId="{82AAE5C7-C84D-48BF-B82B-832AC2CCA94C}" destId="{9F69F4EA-7E2F-4DA3-99FB-6EB1A2920B24}" srcOrd="0" destOrd="0" presId="urn:microsoft.com/office/officeart/2005/8/layout/list1"/>
    <dgm:cxn modelId="{0E610F96-E286-412A-80FC-1046ED526F4D}" srcId="{5F13C114-AEF3-4DDD-99F0-A05D5E29C7B2}" destId="{2C6C9007-AC01-49D4-B461-1C690ED636FB}" srcOrd="1" destOrd="0" parTransId="{C168396E-26E8-41D5-BC6F-43DD4A66199A}" sibTransId="{836EEFD6-70F6-46A2-AAE3-2ECB75EED458}"/>
    <dgm:cxn modelId="{49C18B97-7FE6-AB49-86B8-2DDC8B7C5B87}" type="presOf" srcId="{A3380974-6779-492C-A43D-57988037E7F5}" destId="{9CC8C243-4E3A-494E-A5CB-A15DD36AEEAC}" srcOrd="1" destOrd="0" presId="urn:microsoft.com/office/officeart/2005/8/layout/list1"/>
    <dgm:cxn modelId="{F5EA6480-6744-6D4A-A80D-81E1326D38E8}" type="presParOf" srcId="{1EC68B5D-E5E4-4089-AE3A-1894BFBB51F7}" destId="{FF7CEDC5-84D0-472C-8BAC-B73051D36231}" srcOrd="0" destOrd="0" presId="urn:microsoft.com/office/officeart/2005/8/layout/list1"/>
    <dgm:cxn modelId="{C3658543-2D6D-CC4B-A05C-37D1D9D4AA46}" type="presParOf" srcId="{FF7CEDC5-84D0-472C-8BAC-B73051D36231}" destId="{3850D36F-B3C0-4F2A-9321-0CA6F5503B11}" srcOrd="0" destOrd="0" presId="urn:microsoft.com/office/officeart/2005/8/layout/list1"/>
    <dgm:cxn modelId="{2606211A-36CC-7041-85F9-3675A395CD6E}" type="presParOf" srcId="{FF7CEDC5-84D0-472C-8BAC-B73051D36231}" destId="{9CC8C243-4E3A-494E-A5CB-A15DD36AEEAC}" srcOrd="1" destOrd="0" presId="urn:microsoft.com/office/officeart/2005/8/layout/list1"/>
    <dgm:cxn modelId="{576AC1B9-5AAB-2847-B87C-3CF4E61A4176}" type="presParOf" srcId="{1EC68B5D-E5E4-4089-AE3A-1894BFBB51F7}" destId="{B3EB23C3-2972-4BFD-8A7B-283E909D8049}" srcOrd="1" destOrd="0" presId="urn:microsoft.com/office/officeart/2005/8/layout/list1"/>
    <dgm:cxn modelId="{BC7BC108-A2B7-4448-8C33-1F1AA1E886D9}" type="presParOf" srcId="{1EC68B5D-E5E4-4089-AE3A-1894BFBB51F7}" destId="{9F69F4EA-7E2F-4DA3-99FB-6EB1A2920B24}" srcOrd="2" destOrd="0" presId="urn:microsoft.com/office/officeart/2005/8/layout/list1"/>
    <dgm:cxn modelId="{BBB99558-9282-0041-AF5C-6AE2610E8175}" type="presParOf" srcId="{1EC68B5D-E5E4-4089-AE3A-1894BFBB51F7}" destId="{F289627F-FB81-4A5B-A78F-981429FA7CE1}" srcOrd="3" destOrd="0" presId="urn:microsoft.com/office/officeart/2005/8/layout/list1"/>
    <dgm:cxn modelId="{FAD51D10-79EB-1845-B3DC-71C3C409BC02}" type="presParOf" srcId="{1EC68B5D-E5E4-4089-AE3A-1894BFBB51F7}" destId="{EFEBED07-0CBC-43F9-92A1-044F9807F609}" srcOrd="4" destOrd="0" presId="urn:microsoft.com/office/officeart/2005/8/layout/list1"/>
    <dgm:cxn modelId="{362B9733-1F68-0646-B609-81E9EE284BFD}" type="presParOf" srcId="{EFEBED07-0CBC-43F9-92A1-044F9807F609}" destId="{665CFBDD-702B-4BF1-8F30-CD141CDE05AF}" srcOrd="0" destOrd="0" presId="urn:microsoft.com/office/officeart/2005/8/layout/list1"/>
    <dgm:cxn modelId="{AF786B74-ACA8-0443-A34A-AB32835E6554}" type="presParOf" srcId="{EFEBED07-0CBC-43F9-92A1-044F9807F609}" destId="{6E2E5A71-0B43-4C71-A023-5FC1FD7339AF}" srcOrd="1" destOrd="0" presId="urn:microsoft.com/office/officeart/2005/8/layout/list1"/>
    <dgm:cxn modelId="{8CE56284-F029-3C44-A395-7FEAB7D5203B}" type="presParOf" srcId="{1EC68B5D-E5E4-4089-AE3A-1894BFBB51F7}" destId="{F672CB76-AFD6-42E2-93D8-2D414E476680}" srcOrd="5" destOrd="0" presId="urn:microsoft.com/office/officeart/2005/8/layout/list1"/>
    <dgm:cxn modelId="{90FFE01B-1438-D64F-9905-EF0E6A01DEF6}" type="presParOf" srcId="{1EC68B5D-E5E4-4089-AE3A-1894BFBB51F7}" destId="{9AC274E8-1074-4EC5-A3BB-B434B3B0794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2EEB1F-4022-4428-B6AD-0BF9E413B3A4}"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9A2DD615-AEE1-4D7D-8516-6D7005AA4C7A}">
      <dgm:prSet phldrT="[Texto]"/>
      <dgm:spPr/>
      <dgm:t>
        <a:bodyPr/>
        <a:lstStyle/>
        <a:p>
          <a:r>
            <a:rPr lang="pt-BR" dirty="0" smtClean="0"/>
            <a:t>Variáveis quantitativas</a:t>
          </a:r>
          <a:endParaRPr lang="en-US" dirty="0"/>
        </a:p>
      </dgm:t>
    </dgm:pt>
    <dgm:pt modelId="{37D9DE78-37FB-4084-B6B7-F30D56A1CCDB}" type="parTrans" cxnId="{64A51040-E95B-4295-B476-CDAD2E52A793}">
      <dgm:prSet/>
      <dgm:spPr/>
      <dgm:t>
        <a:bodyPr/>
        <a:lstStyle/>
        <a:p>
          <a:endParaRPr lang="en-US"/>
        </a:p>
      </dgm:t>
    </dgm:pt>
    <dgm:pt modelId="{EF4222C7-2E11-4C7C-A632-30B8F6292AD4}" type="sibTrans" cxnId="{64A51040-E95B-4295-B476-CDAD2E52A793}">
      <dgm:prSet/>
      <dgm:spPr/>
      <dgm:t>
        <a:bodyPr/>
        <a:lstStyle/>
        <a:p>
          <a:endParaRPr lang="en-US"/>
        </a:p>
      </dgm:t>
    </dgm:pt>
    <dgm:pt modelId="{601B3D00-326C-4846-A0DC-E17D9B3663FA}">
      <dgm:prSet phldrT="[Texto]"/>
      <dgm:spPr/>
      <dgm:t>
        <a:bodyPr/>
        <a:lstStyle/>
        <a:p>
          <a:r>
            <a:rPr lang="pt-BR" dirty="0" smtClean="0"/>
            <a:t>Variáveis qualitativas</a:t>
          </a:r>
          <a:endParaRPr lang="en-US" dirty="0"/>
        </a:p>
      </dgm:t>
    </dgm:pt>
    <dgm:pt modelId="{F60A6AEA-4FF3-47FB-962C-9E580EE0544A}" type="parTrans" cxnId="{B9A5BA5F-9E21-44EB-BCB8-0C85B0A5E972}">
      <dgm:prSet/>
      <dgm:spPr/>
      <dgm:t>
        <a:bodyPr/>
        <a:lstStyle/>
        <a:p>
          <a:endParaRPr lang="en-US"/>
        </a:p>
      </dgm:t>
    </dgm:pt>
    <dgm:pt modelId="{B6C93965-0995-4BE9-8A93-5E71EFCA127E}" type="sibTrans" cxnId="{B9A5BA5F-9E21-44EB-BCB8-0C85B0A5E972}">
      <dgm:prSet/>
      <dgm:spPr/>
      <dgm:t>
        <a:bodyPr/>
        <a:lstStyle/>
        <a:p>
          <a:endParaRPr lang="en-US"/>
        </a:p>
      </dgm:t>
    </dgm:pt>
    <dgm:pt modelId="{4302A0AE-2E11-49B0-B1F7-76FAD2DAB4DE}">
      <dgm:prSet/>
      <dgm:spPr/>
      <dgm:t>
        <a:bodyPr/>
        <a:lstStyle/>
        <a:p>
          <a:r>
            <a:rPr lang="pt-BR" dirty="0" smtClean="0"/>
            <a:t>Contínuas</a:t>
          </a:r>
          <a:endParaRPr lang="en-US" dirty="0"/>
        </a:p>
      </dgm:t>
    </dgm:pt>
    <dgm:pt modelId="{67E1085A-4873-4780-B370-55DFC81998BB}" type="parTrans" cxnId="{A9D02405-667A-437F-9B09-EBC3F7D766E1}">
      <dgm:prSet/>
      <dgm:spPr/>
      <dgm:t>
        <a:bodyPr/>
        <a:lstStyle/>
        <a:p>
          <a:endParaRPr lang="en-US"/>
        </a:p>
      </dgm:t>
    </dgm:pt>
    <dgm:pt modelId="{2B8900A8-2712-4262-83EF-2DD0B3EADF4E}" type="sibTrans" cxnId="{A9D02405-667A-437F-9B09-EBC3F7D766E1}">
      <dgm:prSet/>
      <dgm:spPr/>
      <dgm:t>
        <a:bodyPr/>
        <a:lstStyle/>
        <a:p>
          <a:endParaRPr lang="en-US"/>
        </a:p>
      </dgm:t>
    </dgm:pt>
    <dgm:pt modelId="{FAAB6D30-431D-4D53-866B-DE4FD84C32FE}">
      <dgm:prSet/>
      <dgm:spPr/>
      <dgm:t>
        <a:bodyPr/>
        <a:lstStyle/>
        <a:p>
          <a:r>
            <a:rPr lang="pt-BR" dirty="0" smtClean="0"/>
            <a:t>Discretas</a:t>
          </a:r>
          <a:endParaRPr lang="en-US" dirty="0"/>
        </a:p>
      </dgm:t>
    </dgm:pt>
    <dgm:pt modelId="{B58CB13E-F12C-41D6-81DA-5E570E8DDC6B}" type="parTrans" cxnId="{758A3087-A940-452D-B49D-C56C4DBEE8EA}">
      <dgm:prSet/>
      <dgm:spPr/>
      <dgm:t>
        <a:bodyPr/>
        <a:lstStyle/>
        <a:p>
          <a:endParaRPr lang="en-US"/>
        </a:p>
      </dgm:t>
    </dgm:pt>
    <dgm:pt modelId="{BBC3BAD1-71FA-46EC-A074-C01100EB3B37}" type="sibTrans" cxnId="{758A3087-A940-452D-B49D-C56C4DBEE8EA}">
      <dgm:prSet/>
      <dgm:spPr/>
      <dgm:t>
        <a:bodyPr/>
        <a:lstStyle/>
        <a:p>
          <a:endParaRPr lang="en-US"/>
        </a:p>
      </dgm:t>
    </dgm:pt>
    <dgm:pt modelId="{5EB9B48D-8C83-4E3B-957A-B1C0D808E53B}">
      <dgm:prSet/>
      <dgm:spPr/>
      <dgm:t>
        <a:bodyPr/>
        <a:lstStyle/>
        <a:p>
          <a:r>
            <a:rPr lang="pt-BR" dirty="0" smtClean="0"/>
            <a:t>Ordinais</a:t>
          </a:r>
          <a:endParaRPr lang="en-US" dirty="0"/>
        </a:p>
      </dgm:t>
    </dgm:pt>
    <dgm:pt modelId="{CAE6EED0-442D-40C6-8F51-56B0E667BB9A}" type="parTrans" cxnId="{2FB0DA21-8E3A-4DD9-B04F-F70E91E16D26}">
      <dgm:prSet/>
      <dgm:spPr/>
      <dgm:t>
        <a:bodyPr/>
        <a:lstStyle/>
        <a:p>
          <a:endParaRPr lang="en-US"/>
        </a:p>
      </dgm:t>
    </dgm:pt>
    <dgm:pt modelId="{5C38F7E5-30AA-4ACE-ACE7-7092CDA30A23}" type="sibTrans" cxnId="{2FB0DA21-8E3A-4DD9-B04F-F70E91E16D26}">
      <dgm:prSet/>
      <dgm:spPr/>
      <dgm:t>
        <a:bodyPr/>
        <a:lstStyle/>
        <a:p>
          <a:endParaRPr lang="en-US"/>
        </a:p>
      </dgm:t>
    </dgm:pt>
    <dgm:pt modelId="{C7C25583-86BF-4A9E-B17B-FC8686A5ABDF}">
      <dgm:prSet/>
      <dgm:spPr/>
      <dgm:t>
        <a:bodyPr/>
        <a:lstStyle/>
        <a:p>
          <a:r>
            <a:rPr lang="pt-BR" dirty="0" smtClean="0"/>
            <a:t>Nominais</a:t>
          </a:r>
          <a:endParaRPr lang="en-US" dirty="0"/>
        </a:p>
      </dgm:t>
    </dgm:pt>
    <dgm:pt modelId="{52AC543A-CC93-43EE-80B4-D5AA57F30BF0}" type="parTrans" cxnId="{389B55C5-ADA9-40BD-A351-EC0146D2AB03}">
      <dgm:prSet/>
      <dgm:spPr/>
      <dgm:t>
        <a:bodyPr/>
        <a:lstStyle/>
        <a:p>
          <a:endParaRPr lang="en-US"/>
        </a:p>
      </dgm:t>
    </dgm:pt>
    <dgm:pt modelId="{70C0AF54-CE93-4492-90A0-41486B7D32F3}" type="sibTrans" cxnId="{389B55C5-ADA9-40BD-A351-EC0146D2AB03}">
      <dgm:prSet/>
      <dgm:spPr/>
      <dgm:t>
        <a:bodyPr/>
        <a:lstStyle/>
        <a:p>
          <a:endParaRPr lang="en-US"/>
        </a:p>
      </dgm:t>
    </dgm:pt>
    <dgm:pt modelId="{3E9A99ED-874C-46D4-9881-1404500D50DD}" type="pres">
      <dgm:prSet presAssocID="{692EEB1F-4022-4428-B6AD-0BF9E413B3A4}" presName="linear" presStyleCnt="0">
        <dgm:presLayoutVars>
          <dgm:dir/>
          <dgm:animLvl val="lvl"/>
          <dgm:resizeHandles val="exact"/>
        </dgm:presLayoutVars>
      </dgm:prSet>
      <dgm:spPr/>
      <dgm:t>
        <a:bodyPr/>
        <a:lstStyle/>
        <a:p>
          <a:endParaRPr lang="en-US"/>
        </a:p>
      </dgm:t>
    </dgm:pt>
    <dgm:pt modelId="{96E7778A-5DCA-48D7-BC16-EBCD3E1A0EFE}" type="pres">
      <dgm:prSet presAssocID="{9A2DD615-AEE1-4D7D-8516-6D7005AA4C7A}" presName="parentLin" presStyleCnt="0"/>
      <dgm:spPr/>
    </dgm:pt>
    <dgm:pt modelId="{649C8114-AA57-4C71-AB76-66E23B69C03B}" type="pres">
      <dgm:prSet presAssocID="{9A2DD615-AEE1-4D7D-8516-6D7005AA4C7A}" presName="parentLeftMargin" presStyleLbl="node1" presStyleIdx="0" presStyleCnt="2"/>
      <dgm:spPr/>
      <dgm:t>
        <a:bodyPr/>
        <a:lstStyle/>
        <a:p>
          <a:endParaRPr lang="en-US"/>
        </a:p>
      </dgm:t>
    </dgm:pt>
    <dgm:pt modelId="{A0AF3210-F6ED-48AC-A1AA-616946031444}" type="pres">
      <dgm:prSet presAssocID="{9A2DD615-AEE1-4D7D-8516-6D7005AA4C7A}" presName="parentText" presStyleLbl="node1" presStyleIdx="0" presStyleCnt="2">
        <dgm:presLayoutVars>
          <dgm:chMax val="0"/>
          <dgm:bulletEnabled val="1"/>
        </dgm:presLayoutVars>
      </dgm:prSet>
      <dgm:spPr/>
      <dgm:t>
        <a:bodyPr/>
        <a:lstStyle/>
        <a:p>
          <a:endParaRPr lang="en-US"/>
        </a:p>
      </dgm:t>
    </dgm:pt>
    <dgm:pt modelId="{159258F6-0A25-45E1-8059-A9A31B719D5F}" type="pres">
      <dgm:prSet presAssocID="{9A2DD615-AEE1-4D7D-8516-6D7005AA4C7A}" presName="negativeSpace" presStyleCnt="0"/>
      <dgm:spPr/>
    </dgm:pt>
    <dgm:pt modelId="{C9682C6D-654A-4DC0-A78A-38DADAE1EC3B}" type="pres">
      <dgm:prSet presAssocID="{9A2DD615-AEE1-4D7D-8516-6D7005AA4C7A}" presName="childText" presStyleLbl="conFgAcc1" presStyleIdx="0" presStyleCnt="2">
        <dgm:presLayoutVars>
          <dgm:bulletEnabled val="1"/>
        </dgm:presLayoutVars>
      </dgm:prSet>
      <dgm:spPr/>
      <dgm:t>
        <a:bodyPr/>
        <a:lstStyle/>
        <a:p>
          <a:endParaRPr lang="en-US"/>
        </a:p>
      </dgm:t>
    </dgm:pt>
    <dgm:pt modelId="{77EE58A5-F875-4E32-B2E5-23764954DA36}" type="pres">
      <dgm:prSet presAssocID="{EF4222C7-2E11-4C7C-A632-30B8F6292AD4}" presName="spaceBetweenRectangles" presStyleCnt="0"/>
      <dgm:spPr/>
    </dgm:pt>
    <dgm:pt modelId="{8F57338F-A962-48CF-9427-D1AEDE4F65B3}" type="pres">
      <dgm:prSet presAssocID="{601B3D00-326C-4846-A0DC-E17D9B3663FA}" presName="parentLin" presStyleCnt="0"/>
      <dgm:spPr/>
    </dgm:pt>
    <dgm:pt modelId="{333DECCD-2300-43B7-B4A4-4940E41BA016}" type="pres">
      <dgm:prSet presAssocID="{601B3D00-326C-4846-A0DC-E17D9B3663FA}" presName="parentLeftMargin" presStyleLbl="node1" presStyleIdx="0" presStyleCnt="2"/>
      <dgm:spPr/>
      <dgm:t>
        <a:bodyPr/>
        <a:lstStyle/>
        <a:p>
          <a:endParaRPr lang="en-US"/>
        </a:p>
      </dgm:t>
    </dgm:pt>
    <dgm:pt modelId="{36D1145B-4EF5-4FAE-8FD8-7EDAB71D1BE2}" type="pres">
      <dgm:prSet presAssocID="{601B3D00-326C-4846-A0DC-E17D9B3663FA}" presName="parentText" presStyleLbl="node1" presStyleIdx="1" presStyleCnt="2">
        <dgm:presLayoutVars>
          <dgm:chMax val="0"/>
          <dgm:bulletEnabled val="1"/>
        </dgm:presLayoutVars>
      </dgm:prSet>
      <dgm:spPr/>
      <dgm:t>
        <a:bodyPr/>
        <a:lstStyle/>
        <a:p>
          <a:endParaRPr lang="en-US"/>
        </a:p>
      </dgm:t>
    </dgm:pt>
    <dgm:pt modelId="{29AB6947-6A1B-4636-B574-14ACE0951636}" type="pres">
      <dgm:prSet presAssocID="{601B3D00-326C-4846-A0DC-E17D9B3663FA}" presName="negativeSpace" presStyleCnt="0"/>
      <dgm:spPr/>
    </dgm:pt>
    <dgm:pt modelId="{955B2365-4777-4178-BE35-DCC1FD99A766}" type="pres">
      <dgm:prSet presAssocID="{601B3D00-326C-4846-A0DC-E17D9B3663FA}" presName="childText" presStyleLbl="conFgAcc1" presStyleIdx="1" presStyleCnt="2">
        <dgm:presLayoutVars>
          <dgm:bulletEnabled val="1"/>
        </dgm:presLayoutVars>
      </dgm:prSet>
      <dgm:spPr/>
      <dgm:t>
        <a:bodyPr/>
        <a:lstStyle/>
        <a:p>
          <a:endParaRPr lang="en-US"/>
        </a:p>
      </dgm:t>
    </dgm:pt>
  </dgm:ptLst>
  <dgm:cxnLst>
    <dgm:cxn modelId="{3E2B2C4A-21E0-1B47-95D6-E304DC3C2EBB}" type="presOf" srcId="{5EB9B48D-8C83-4E3B-957A-B1C0D808E53B}" destId="{955B2365-4777-4178-BE35-DCC1FD99A766}" srcOrd="0" destOrd="0" presId="urn:microsoft.com/office/officeart/2005/8/layout/list1"/>
    <dgm:cxn modelId="{B8D81639-0EF0-A849-BA5E-8833BD35B1AD}" type="presOf" srcId="{9A2DD615-AEE1-4D7D-8516-6D7005AA4C7A}" destId="{649C8114-AA57-4C71-AB76-66E23B69C03B}" srcOrd="0" destOrd="0" presId="urn:microsoft.com/office/officeart/2005/8/layout/list1"/>
    <dgm:cxn modelId="{59A1C0F4-6916-4C44-BEAF-4A69713C34FF}" type="presOf" srcId="{FAAB6D30-431D-4D53-866B-DE4FD84C32FE}" destId="{C9682C6D-654A-4DC0-A78A-38DADAE1EC3B}" srcOrd="0" destOrd="1" presId="urn:microsoft.com/office/officeart/2005/8/layout/list1"/>
    <dgm:cxn modelId="{2CD80B50-91EC-3048-8688-CFF5736C2C9A}" type="presOf" srcId="{C7C25583-86BF-4A9E-B17B-FC8686A5ABDF}" destId="{955B2365-4777-4178-BE35-DCC1FD99A766}" srcOrd="0" destOrd="1" presId="urn:microsoft.com/office/officeart/2005/8/layout/list1"/>
    <dgm:cxn modelId="{2FB0DA21-8E3A-4DD9-B04F-F70E91E16D26}" srcId="{601B3D00-326C-4846-A0DC-E17D9B3663FA}" destId="{5EB9B48D-8C83-4E3B-957A-B1C0D808E53B}" srcOrd="0" destOrd="0" parTransId="{CAE6EED0-442D-40C6-8F51-56B0E667BB9A}" sibTransId="{5C38F7E5-30AA-4ACE-ACE7-7092CDA30A23}"/>
    <dgm:cxn modelId="{5E82F6B1-E68F-B143-A77D-D4243BABF163}" type="presOf" srcId="{601B3D00-326C-4846-A0DC-E17D9B3663FA}" destId="{36D1145B-4EF5-4FAE-8FD8-7EDAB71D1BE2}" srcOrd="1" destOrd="0" presId="urn:microsoft.com/office/officeart/2005/8/layout/list1"/>
    <dgm:cxn modelId="{A9D02405-667A-437F-9B09-EBC3F7D766E1}" srcId="{9A2DD615-AEE1-4D7D-8516-6D7005AA4C7A}" destId="{4302A0AE-2E11-49B0-B1F7-76FAD2DAB4DE}" srcOrd="0" destOrd="0" parTransId="{67E1085A-4873-4780-B370-55DFC81998BB}" sibTransId="{2B8900A8-2712-4262-83EF-2DD0B3EADF4E}"/>
    <dgm:cxn modelId="{B9A5BA5F-9E21-44EB-BCB8-0C85B0A5E972}" srcId="{692EEB1F-4022-4428-B6AD-0BF9E413B3A4}" destId="{601B3D00-326C-4846-A0DC-E17D9B3663FA}" srcOrd="1" destOrd="0" parTransId="{F60A6AEA-4FF3-47FB-962C-9E580EE0544A}" sibTransId="{B6C93965-0995-4BE9-8A93-5E71EFCA127E}"/>
    <dgm:cxn modelId="{64A51040-E95B-4295-B476-CDAD2E52A793}" srcId="{692EEB1F-4022-4428-B6AD-0BF9E413B3A4}" destId="{9A2DD615-AEE1-4D7D-8516-6D7005AA4C7A}" srcOrd="0" destOrd="0" parTransId="{37D9DE78-37FB-4084-B6B7-F30D56A1CCDB}" sibTransId="{EF4222C7-2E11-4C7C-A632-30B8F6292AD4}"/>
    <dgm:cxn modelId="{C5A2AD8A-481A-834D-AE8D-D34E61DCB2E1}" type="presOf" srcId="{601B3D00-326C-4846-A0DC-E17D9B3663FA}" destId="{333DECCD-2300-43B7-B4A4-4940E41BA016}" srcOrd="0" destOrd="0" presId="urn:microsoft.com/office/officeart/2005/8/layout/list1"/>
    <dgm:cxn modelId="{E07C23E7-5262-734A-AE8B-F0D917357DD4}" type="presOf" srcId="{9A2DD615-AEE1-4D7D-8516-6D7005AA4C7A}" destId="{A0AF3210-F6ED-48AC-A1AA-616946031444}" srcOrd="1" destOrd="0" presId="urn:microsoft.com/office/officeart/2005/8/layout/list1"/>
    <dgm:cxn modelId="{389B55C5-ADA9-40BD-A351-EC0146D2AB03}" srcId="{601B3D00-326C-4846-A0DC-E17D9B3663FA}" destId="{C7C25583-86BF-4A9E-B17B-FC8686A5ABDF}" srcOrd="1" destOrd="0" parTransId="{52AC543A-CC93-43EE-80B4-D5AA57F30BF0}" sibTransId="{70C0AF54-CE93-4492-90A0-41486B7D32F3}"/>
    <dgm:cxn modelId="{FB497BBA-71A7-B543-928D-15FDF1170104}" type="presOf" srcId="{692EEB1F-4022-4428-B6AD-0BF9E413B3A4}" destId="{3E9A99ED-874C-46D4-9881-1404500D50DD}" srcOrd="0" destOrd="0" presId="urn:microsoft.com/office/officeart/2005/8/layout/list1"/>
    <dgm:cxn modelId="{CD2FEEF5-2077-5541-B715-08D3D5C9A070}" type="presOf" srcId="{4302A0AE-2E11-49B0-B1F7-76FAD2DAB4DE}" destId="{C9682C6D-654A-4DC0-A78A-38DADAE1EC3B}" srcOrd="0" destOrd="0" presId="urn:microsoft.com/office/officeart/2005/8/layout/list1"/>
    <dgm:cxn modelId="{758A3087-A940-452D-B49D-C56C4DBEE8EA}" srcId="{9A2DD615-AEE1-4D7D-8516-6D7005AA4C7A}" destId="{FAAB6D30-431D-4D53-866B-DE4FD84C32FE}" srcOrd="1" destOrd="0" parTransId="{B58CB13E-F12C-41D6-81DA-5E570E8DDC6B}" sibTransId="{BBC3BAD1-71FA-46EC-A074-C01100EB3B37}"/>
    <dgm:cxn modelId="{A57232A3-4C88-894C-83C6-FB539EEF0672}" type="presParOf" srcId="{3E9A99ED-874C-46D4-9881-1404500D50DD}" destId="{96E7778A-5DCA-48D7-BC16-EBCD3E1A0EFE}" srcOrd="0" destOrd="0" presId="urn:microsoft.com/office/officeart/2005/8/layout/list1"/>
    <dgm:cxn modelId="{9AD1CB7F-22C5-1D47-9238-26789858ACFC}" type="presParOf" srcId="{96E7778A-5DCA-48D7-BC16-EBCD3E1A0EFE}" destId="{649C8114-AA57-4C71-AB76-66E23B69C03B}" srcOrd="0" destOrd="0" presId="urn:microsoft.com/office/officeart/2005/8/layout/list1"/>
    <dgm:cxn modelId="{07C2B7FF-8B53-CB40-82C4-92C17B186FF5}" type="presParOf" srcId="{96E7778A-5DCA-48D7-BC16-EBCD3E1A0EFE}" destId="{A0AF3210-F6ED-48AC-A1AA-616946031444}" srcOrd="1" destOrd="0" presId="urn:microsoft.com/office/officeart/2005/8/layout/list1"/>
    <dgm:cxn modelId="{AE70DEAB-A891-C44A-9BCA-F94062740E02}" type="presParOf" srcId="{3E9A99ED-874C-46D4-9881-1404500D50DD}" destId="{159258F6-0A25-45E1-8059-A9A31B719D5F}" srcOrd="1" destOrd="0" presId="urn:microsoft.com/office/officeart/2005/8/layout/list1"/>
    <dgm:cxn modelId="{BBE90513-BD70-B147-83C2-4C666848D9EF}" type="presParOf" srcId="{3E9A99ED-874C-46D4-9881-1404500D50DD}" destId="{C9682C6D-654A-4DC0-A78A-38DADAE1EC3B}" srcOrd="2" destOrd="0" presId="urn:microsoft.com/office/officeart/2005/8/layout/list1"/>
    <dgm:cxn modelId="{0980DBC4-CFC6-B941-8CBF-D444BC2267A2}" type="presParOf" srcId="{3E9A99ED-874C-46D4-9881-1404500D50DD}" destId="{77EE58A5-F875-4E32-B2E5-23764954DA36}" srcOrd="3" destOrd="0" presId="urn:microsoft.com/office/officeart/2005/8/layout/list1"/>
    <dgm:cxn modelId="{16252425-AFF2-2B44-B8DC-5F9BEB9B5043}" type="presParOf" srcId="{3E9A99ED-874C-46D4-9881-1404500D50DD}" destId="{8F57338F-A962-48CF-9427-D1AEDE4F65B3}" srcOrd="4" destOrd="0" presId="urn:microsoft.com/office/officeart/2005/8/layout/list1"/>
    <dgm:cxn modelId="{A2687537-0CAD-A941-8BBB-80B573C74453}" type="presParOf" srcId="{8F57338F-A962-48CF-9427-D1AEDE4F65B3}" destId="{333DECCD-2300-43B7-B4A4-4940E41BA016}" srcOrd="0" destOrd="0" presId="urn:microsoft.com/office/officeart/2005/8/layout/list1"/>
    <dgm:cxn modelId="{DF805B5F-5154-E641-8784-8F258521A9FC}" type="presParOf" srcId="{8F57338F-A962-48CF-9427-D1AEDE4F65B3}" destId="{36D1145B-4EF5-4FAE-8FD8-7EDAB71D1BE2}" srcOrd="1" destOrd="0" presId="urn:microsoft.com/office/officeart/2005/8/layout/list1"/>
    <dgm:cxn modelId="{479845A3-B113-D64A-B234-7214EEF3E5FA}" type="presParOf" srcId="{3E9A99ED-874C-46D4-9881-1404500D50DD}" destId="{29AB6947-6A1B-4636-B574-14ACE0951636}" srcOrd="5" destOrd="0" presId="urn:microsoft.com/office/officeart/2005/8/layout/list1"/>
    <dgm:cxn modelId="{0FF2EFC9-F7EE-EE4D-A53D-705311F9F3B2}" type="presParOf" srcId="{3E9A99ED-874C-46D4-9881-1404500D50DD}" destId="{955B2365-4777-4178-BE35-DCC1FD99A76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333A16-72DA-427E-B7C2-39038CA8383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E5F1615-3EFD-4B33-ADF7-9AF0C6A77210}">
      <dgm:prSet phldrT="[Texto]"/>
      <dgm:spPr/>
      <dgm:t>
        <a:bodyPr/>
        <a:lstStyle/>
        <a:p>
          <a:r>
            <a:rPr lang="pt-BR" dirty="0" smtClean="0"/>
            <a:t>Existem problemas determinísticos e estocásticos.</a:t>
          </a:r>
          <a:endParaRPr lang="en-US" dirty="0"/>
        </a:p>
      </dgm:t>
    </dgm:pt>
    <dgm:pt modelId="{26B2E65E-48E1-4C3F-88D3-37058416EAB7}" type="parTrans" cxnId="{CB5787E3-48D5-45CE-B88F-4C898EAC8565}">
      <dgm:prSet/>
      <dgm:spPr/>
      <dgm:t>
        <a:bodyPr/>
        <a:lstStyle/>
        <a:p>
          <a:endParaRPr lang="en-US"/>
        </a:p>
      </dgm:t>
    </dgm:pt>
    <dgm:pt modelId="{3B732297-BC83-494F-A3AE-EDD3358E9675}" type="sibTrans" cxnId="{CB5787E3-48D5-45CE-B88F-4C898EAC8565}">
      <dgm:prSet/>
      <dgm:spPr/>
      <dgm:t>
        <a:bodyPr/>
        <a:lstStyle/>
        <a:p>
          <a:endParaRPr lang="en-US"/>
        </a:p>
      </dgm:t>
    </dgm:pt>
    <dgm:pt modelId="{213E7DE8-F241-4F8F-8EFD-A0D476B41DE0}">
      <dgm:prSet phldrT="[Texto]"/>
      <dgm:spPr/>
      <dgm:t>
        <a:bodyPr/>
        <a:lstStyle/>
        <a:p>
          <a:r>
            <a:rPr lang="pt-BR" dirty="0" smtClean="0">
              <a:solidFill>
                <a:schemeClr val="bg1"/>
              </a:solidFill>
              <a:latin typeface="Cambria" pitchFamily="18" charset="0"/>
            </a:rPr>
            <a:t>a Estatística responde a problemas estocásticos  “olhando para o </a:t>
          </a:r>
          <a:r>
            <a:rPr lang="pt-BR" b="1" dirty="0" smtClean="0">
              <a:solidFill>
                <a:schemeClr val="bg1"/>
              </a:solidFill>
              <a:latin typeface="Cambria" pitchFamily="18" charset="0"/>
            </a:rPr>
            <a:t>passado</a:t>
          </a:r>
          <a:r>
            <a:rPr lang="pt-BR" dirty="0" smtClean="0">
              <a:solidFill>
                <a:schemeClr val="bg1"/>
              </a:solidFill>
              <a:latin typeface="Cambria" pitchFamily="18" charset="0"/>
            </a:rPr>
            <a:t> e estimando </a:t>
          </a:r>
          <a:r>
            <a:rPr lang="pt-BR" b="1" dirty="0" smtClean="0">
              <a:solidFill>
                <a:schemeClr val="bg1"/>
              </a:solidFill>
              <a:latin typeface="Cambria" pitchFamily="18" charset="0"/>
            </a:rPr>
            <a:t>probabilidades</a:t>
          </a:r>
          <a:r>
            <a:rPr lang="pt-BR" dirty="0" smtClean="0">
              <a:solidFill>
                <a:schemeClr val="bg1"/>
              </a:solidFill>
              <a:latin typeface="Cambria" pitchFamily="18" charset="0"/>
            </a:rPr>
            <a:t> sobre o que ocorrerá no futuro.” </a:t>
          </a:r>
          <a:endParaRPr lang="en-US" dirty="0">
            <a:solidFill>
              <a:schemeClr val="bg1"/>
            </a:solidFill>
          </a:endParaRPr>
        </a:p>
      </dgm:t>
    </dgm:pt>
    <dgm:pt modelId="{4AFF9956-92B9-4BEE-BAD7-88F4D58E1159}" type="parTrans" cxnId="{0ABFDB60-875F-425E-A5A4-2F17C9B2C69F}">
      <dgm:prSet/>
      <dgm:spPr/>
      <dgm:t>
        <a:bodyPr/>
        <a:lstStyle/>
        <a:p>
          <a:endParaRPr lang="en-US"/>
        </a:p>
      </dgm:t>
    </dgm:pt>
    <dgm:pt modelId="{1D43DA61-F584-4BB3-A4D9-8D02D7983DB1}" type="sibTrans" cxnId="{0ABFDB60-875F-425E-A5A4-2F17C9B2C69F}">
      <dgm:prSet/>
      <dgm:spPr/>
      <dgm:t>
        <a:bodyPr/>
        <a:lstStyle/>
        <a:p>
          <a:endParaRPr lang="en-US"/>
        </a:p>
      </dgm:t>
    </dgm:pt>
    <dgm:pt modelId="{807C5CC2-555A-4071-B1EF-C5FCE712ECC8}">
      <dgm:prSet phldrT="[Texto]"/>
      <dgm:spPr/>
      <dgm:t>
        <a:bodyPr/>
        <a:lstStyle/>
        <a:p>
          <a:r>
            <a:rPr lang="pt-BR" dirty="0" smtClean="0">
              <a:latin typeface="Cambria" pitchFamily="18" charset="0"/>
            </a:rPr>
            <a:t>Como descrever  as informações extraídas do passado de forma que ajude a responder o problema que queremos?</a:t>
          </a:r>
          <a:endParaRPr lang="en-US" dirty="0"/>
        </a:p>
      </dgm:t>
    </dgm:pt>
    <dgm:pt modelId="{06216F99-FE3B-4CEF-A9AE-1E46697A60BE}" type="parTrans" cxnId="{22AF4DD7-6142-4A99-A046-49B2EEC36B1E}">
      <dgm:prSet/>
      <dgm:spPr/>
      <dgm:t>
        <a:bodyPr/>
        <a:lstStyle/>
        <a:p>
          <a:endParaRPr lang="en-US"/>
        </a:p>
      </dgm:t>
    </dgm:pt>
    <dgm:pt modelId="{0D25E164-120E-42A7-BC17-EDF117F8928A}" type="sibTrans" cxnId="{22AF4DD7-6142-4A99-A046-49B2EEC36B1E}">
      <dgm:prSet/>
      <dgm:spPr/>
      <dgm:t>
        <a:bodyPr/>
        <a:lstStyle/>
        <a:p>
          <a:endParaRPr lang="en-US"/>
        </a:p>
      </dgm:t>
    </dgm:pt>
    <dgm:pt modelId="{19FBDF49-753E-4332-980A-3F53987E8C7C}">
      <dgm:prSet phldrT="[Texto]"/>
      <dgm:spPr/>
      <dgm:t>
        <a:bodyPr/>
        <a:lstStyle/>
        <a:p>
          <a:r>
            <a:rPr lang="pt-BR" b="1" dirty="0" smtClean="0">
              <a:solidFill>
                <a:schemeClr val="tx2"/>
              </a:solidFill>
            </a:rPr>
            <a:t>Esta descrição depende do tipo de variável que queremos descrever.</a:t>
          </a:r>
          <a:endParaRPr lang="en-US" b="1" dirty="0">
            <a:solidFill>
              <a:schemeClr val="tx2"/>
            </a:solidFill>
          </a:endParaRPr>
        </a:p>
      </dgm:t>
    </dgm:pt>
    <dgm:pt modelId="{C15634D4-2F9A-46E2-AB35-408F2D3105FB}" type="parTrans" cxnId="{34B1DACD-D0D3-419F-B742-6BF7D617CC50}">
      <dgm:prSet/>
      <dgm:spPr/>
      <dgm:t>
        <a:bodyPr/>
        <a:lstStyle/>
        <a:p>
          <a:endParaRPr lang="en-US"/>
        </a:p>
      </dgm:t>
    </dgm:pt>
    <dgm:pt modelId="{EFB7EB49-74B3-406F-9FE8-569A7794F181}" type="sibTrans" cxnId="{34B1DACD-D0D3-419F-B742-6BF7D617CC50}">
      <dgm:prSet/>
      <dgm:spPr/>
      <dgm:t>
        <a:bodyPr/>
        <a:lstStyle/>
        <a:p>
          <a:endParaRPr lang="en-US"/>
        </a:p>
      </dgm:t>
    </dgm:pt>
    <dgm:pt modelId="{9D4E0378-1945-4BD9-B426-AC9DAD625205}">
      <dgm:prSet phldrT="[Texto]"/>
      <dgm:spPr/>
      <dgm:t>
        <a:bodyPr/>
        <a:lstStyle/>
        <a:p>
          <a:r>
            <a:rPr lang="pt-BR" b="1" dirty="0" smtClean="0">
              <a:solidFill>
                <a:schemeClr val="tx2"/>
              </a:solidFill>
            </a:rPr>
            <a:t>Por isso, começamos falando sobre tipos de variáveis. Agora, falaremos sobre qual é a melhor forma de descrever cada tipo de variável. </a:t>
          </a:r>
          <a:endParaRPr lang="en-US" b="1" dirty="0">
            <a:solidFill>
              <a:schemeClr val="tx2"/>
            </a:solidFill>
          </a:endParaRPr>
        </a:p>
      </dgm:t>
    </dgm:pt>
    <dgm:pt modelId="{F79B56B6-5E0D-4CDA-9F7E-2BBA0FF37CE4}" type="parTrans" cxnId="{F14522D3-B21E-4FC1-AAE7-F890CF8D939F}">
      <dgm:prSet/>
      <dgm:spPr/>
      <dgm:t>
        <a:bodyPr/>
        <a:lstStyle/>
        <a:p>
          <a:endParaRPr lang="en-US"/>
        </a:p>
      </dgm:t>
    </dgm:pt>
    <dgm:pt modelId="{00249FAC-1D8C-4466-80D5-52B7CE738152}" type="sibTrans" cxnId="{F14522D3-B21E-4FC1-AAE7-F890CF8D939F}">
      <dgm:prSet/>
      <dgm:spPr/>
      <dgm:t>
        <a:bodyPr/>
        <a:lstStyle/>
        <a:p>
          <a:endParaRPr lang="en-US"/>
        </a:p>
      </dgm:t>
    </dgm:pt>
    <dgm:pt modelId="{1AC75DF8-43DF-40D7-A7E5-70154E36BF4D}" type="pres">
      <dgm:prSet presAssocID="{C3333A16-72DA-427E-B7C2-39038CA83833}" presName="rootnode" presStyleCnt="0">
        <dgm:presLayoutVars>
          <dgm:chMax/>
          <dgm:chPref/>
          <dgm:dir/>
          <dgm:animLvl val="lvl"/>
        </dgm:presLayoutVars>
      </dgm:prSet>
      <dgm:spPr/>
      <dgm:t>
        <a:bodyPr/>
        <a:lstStyle/>
        <a:p>
          <a:endParaRPr lang="en-US"/>
        </a:p>
      </dgm:t>
    </dgm:pt>
    <dgm:pt modelId="{FA5560DA-F2A0-4120-BED1-264E8774EB80}" type="pres">
      <dgm:prSet presAssocID="{0E5F1615-3EFD-4B33-ADF7-9AF0C6A77210}" presName="composite" presStyleCnt="0"/>
      <dgm:spPr/>
    </dgm:pt>
    <dgm:pt modelId="{F066C1A7-D686-40F8-98FE-C7232BFB3AE8}" type="pres">
      <dgm:prSet presAssocID="{0E5F1615-3EFD-4B33-ADF7-9AF0C6A77210}" presName="bentUpArrow1" presStyleLbl="alignImgPlace1" presStyleIdx="0" presStyleCnt="2"/>
      <dgm:spPr/>
    </dgm:pt>
    <dgm:pt modelId="{7F14C890-CA86-4F94-8B94-5360D729F03E}" type="pres">
      <dgm:prSet presAssocID="{0E5F1615-3EFD-4B33-ADF7-9AF0C6A77210}" presName="ParentText" presStyleLbl="node1" presStyleIdx="0" presStyleCnt="3">
        <dgm:presLayoutVars>
          <dgm:chMax val="1"/>
          <dgm:chPref val="1"/>
          <dgm:bulletEnabled val="1"/>
        </dgm:presLayoutVars>
      </dgm:prSet>
      <dgm:spPr/>
      <dgm:t>
        <a:bodyPr/>
        <a:lstStyle/>
        <a:p>
          <a:endParaRPr lang="en-US"/>
        </a:p>
      </dgm:t>
    </dgm:pt>
    <dgm:pt modelId="{BA1C96B1-68CD-4853-A6E3-CD8B122D4AF5}" type="pres">
      <dgm:prSet presAssocID="{0E5F1615-3EFD-4B33-ADF7-9AF0C6A77210}" presName="ChildText" presStyleLbl="revTx" presStyleIdx="0" presStyleCnt="3">
        <dgm:presLayoutVars>
          <dgm:chMax val="0"/>
          <dgm:chPref val="0"/>
          <dgm:bulletEnabled val="1"/>
        </dgm:presLayoutVars>
      </dgm:prSet>
      <dgm:spPr/>
      <dgm:t>
        <a:bodyPr/>
        <a:lstStyle/>
        <a:p>
          <a:endParaRPr lang="en-US"/>
        </a:p>
      </dgm:t>
    </dgm:pt>
    <dgm:pt modelId="{65A359B8-844A-45A6-BC22-4ECC324C2D07}" type="pres">
      <dgm:prSet presAssocID="{3B732297-BC83-494F-A3AE-EDD3358E9675}" presName="sibTrans" presStyleCnt="0"/>
      <dgm:spPr/>
    </dgm:pt>
    <dgm:pt modelId="{00D92CB9-5BA7-4C98-9115-A9D17ACBB5C9}" type="pres">
      <dgm:prSet presAssocID="{213E7DE8-F241-4F8F-8EFD-A0D476B41DE0}" presName="composite" presStyleCnt="0"/>
      <dgm:spPr/>
    </dgm:pt>
    <dgm:pt modelId="{3E974871-E3D8-4AF0-A5B0-1D47FF9BE210}" type="pres">
      <dgm:prSet presAssocID="{213E7DE8-F241-4F8F-8EFD-A0D476B41DE0}" presName="bentUpArrow1" presStyleLbl="alignImgPlace1" presStyleIdx="1" presStyleCnt="2"/>
      <dgm:spPr/>
    </dgm:pt>
    <dgm:pt modelId="{4CFFC34E-5387-43D2-9D5D-DF6FEB3079BE}" type="pres">
      <dgm:prSet presAssocID="{213E7DE8-F241-4F8F-8EFD-A0D476B41DE0}" presName="ParentText" presStyleLbl="node1" presStyleIdx="1" presStyleCnt="3">
        <dgm:presLayoutVars>
          <dgm:chMax val="1"/>
          <dgm:chPref val="1"/>
          <dgm:bulletEnabled val="1"/>
        </dgm:presLayoutVars>
      </dgm:prSet>
      <dgm:spPr/>
      <dgm:t>
        <a:bodyPr/>
        <a:lstStyle/>
        <a:p>
          <a:endParaRPr lang="en-US"/>
        </a:p>
      </dgm:t>
    </dgm:pt>
    <dgm:pt modelId="{1681B0EE-609C-43E4-A299-5BFC97B7A873}" type="pres">
      <dgm:prSet presAssocID="{213E7DE8-F241-4F8F-8EFD-A0D476B41DE0}" presName="ChildText" presStyleLbl="revTx" presStyleIdx="1" presStyleCnt="3">
        <dgm:presLayoutVars>
          <dgm:chMax val="0"/>
          <dgm:chPref val="0"/>
          <dgm:bulletEnabled val="1"/>
        </dgm:presLayoutVars>
      </dgm:prSet>
      <dgm:spPr/>
      <dgm:t>
        <a:bodyPr/>
        <a:lstStyle/>
        <a:p>
          <a:endParaRPr lang="en-US"/>
        </a:p>
      </dgm:t>
    </dgm:pt>
    <dgm:pt modelId="{35F1F0CF-E16A-4D2E-8A55-6AEA9C9DE7D9}" type="pres">
      <dgm:prSet presAssocID="{1D43DA61-F584-4BB3-A4D9-8D02D7983DB1}" presName="sibTrans" presStyleCnt="0"/>
      <dgm:spPr/>
    </dgm:pt>
    <dgm:pt modelId="{08EA6A1E-0B17-4313-BB6E-29E3D19CCC9B}" type="pres">
      <dgm:prSet presAssocID="{807C5CC2-555A-4071-B1EF-C5FCE712ECC8}" presName="composite" presStyleCnt="0"/>
      <dgm:spPr/>
    </dgm:pt>
    <dgm:pt modelId="{5BCBC79F-D42E-49A3-9DC9-CA4AEF4153B3}" type="pres">
      <dgm:prSet presAssocID="{807C5CC2-555A-4071-B1EF-C5FCE712ECC8}" presName="ParentText" presStyleLbl="node1" presStyleIdx="2" presStyleCnt="3">
        <dgm:presLayoutVars>
          <dgm:chMax val="1"/>
          <dgm:chPref val="1"/>
          <dgm:bulletEnabled val="1"/>
        </dgm:presLayoutVars>
      </dgm:prSet>
      <dgm:spPr/>
      <dgm:t>
        <a:bodyPr/>
        <a:lstStyle/>
        <a:p>
          <a:endParaRPr lang="en-US"/>
        </a:p>
      </dgm:t>
    </dgm:pt>
    <dgm:pt modelId="{E09D912F-7BC4-406B-9A28-D28F250FC464}" type="pres">
      <dgm:prSet presAssocID="{807C5CC2-555A-4071-B1EF-C5FCE712ECC8}" presName="FinalChildText" presStyleLbl="revTx" presStyleIdx="2" presStyleCnt="3" custScaleX="159092" custScaleY="172952" custLinFactY="-40574" custLinFactNeighborX="15512" custLinFactNeighborY="-100000">
        <dgm:presLayoutVars>
          <dgm:chMax val="0"/>
          <dgm:chPref val="0"/>
          <dgm:bulletEnabled val="1"/>
        </dgm:presLayoutVars>
      </dgm:prSet>
      <dgm:spPr/>
      <dgm:t>
        <a:bodyPr/>
        <a:lstStyle/>
        <a:p>
          <a:endParaRPr lang="en-US"/>
        </a:p>
      </dgm:t>
    </dgm:pt>
  </dgm:ptLst>
  <dgm:cxnLst>
    <dgm:cxn modelId="{B12DC5FF-7D8A-864E-8F1C-CA8DC689965A}" type="presOf" srcId="{0E5F1615-3EFD-4B33-ADF7-9AF0C6A77210}" destId="{7F14C890-CA86-4F94-8B94-5360D729F03E}" srcOrd="0" destOrd="0" presId="urn:microsoft.com/office/officeart/2005/8/layout/StepDownProcess"/>
    <dgm:cxn modelId="{73FCD8DC-0262-454D-958A-7D917653CCDE}" type="presOf" srcId="{213E7DE8-F241-4F8F-8EFD-A0D476B41DE0}" destId="{4CFFC34E-5387-43D2-9D5D-DF6FEB3079BE}" srcOrd="0" destOrd="0" presId="urn:microsoft.com/office/officeart/2005/8/layout/StepDownProcess"/>
    <dgm:cxn modelId="{1E69CE9C-ED74-1D4F-A368-39381E73E154}" type="presOf" srcId="{807C5CC2-555A-4071-B1EF-C5FCE712ECC8}" destId="{5BCBC79F-D42E-49A3-9DC9-CA4AEF4153B3}" srcOrd="0" destOrd="0" presId="urn:microsoft.com/office/officeart/2005/8/layout/StepDownProcess"/>
    <dgm:cxn modelId="{CB5787E3-48D5-45CE-B88F-4C898EAC8565}" srcId="{C3333A16-72DA-427E-B7C2-39038CA83833}" destId="{0E5F1615-3EFD-4B33-ADF7-9AF0C6A77210}" srcOrd="0" destOrd="0" parTransId="{26B2E65E-48E1-4C3F-88D3-37058416EAB7}" sibTransId="{3B732297-BC83-494F-A3AE-EDD3358E9675}"/>
    <dgm:cxn modelId="{22AF4DD7-6142-4A99-A046-49B2EEC36B1E}" srcId="{C3333A16-72DA-427E-B7C2-39038CA83833}" destId="{807C5CC2-555A-4071-B1EF-C5FCE712ECC8}" srcOrd="2" destOrd="0" parTransId="{06216F99-FE3B-4CEF-A9AE-1E46697A60BE}" sibTransId="{0D25E164-120E-42A7-BC17-EDF117F8928A}"/>
    <dgm:cxn modelId="{34B1DACD-D0D3-419F-B742-6BF7D617CC50}" srcId="{807C5CC2-555A-4071-B1EF-C5FCE712ECC8}" destId="{19FBDF49-753E-4332-980A-3F53987E8C7C}" srcOrd="0" destOrd="0" parTransId="{C15634D4-2F9A-46E2-AB35-408F2D3105FB}" sibTransId="{EFB7EB49-74B3-406F-9FE8-569A7794F181}"/>
    <dgm:cxn modelId="{61B02426-48CE-0D4D-838C-6F4CD264FDC9}" type="presOf" srcId="{19FBDF49-753E-4332-980A-3F53987E8C7C}" destId="{E09D912F-7BC4-406B-9A28-D28F250FC464}" srcOrd="0" destOrd="0" presId="urn:microsoft.com/office/officeart/2005/8/layout/StepDownProcess"/>
    <dgm:cxn modelId="{9645AC87-D2C9-D44E-A7A2-9D08D2B81A10}" type="presOf" srcId="{9D4E0378-1945-4BD9-B426-AC9DAD625205}" destId="{E09D912F-7BC4-406B-9A28-D28F250FC464}" srcOrd="0" destOrd="1" presId="urn:microsoft.com/office/officeart/2005/8/layout/StepDownProcess"/>
    <dgm:cxn modelId="{F3E79941-CED5-EA48-95CF-16956E117F16}" type="presOf" srcId="{C3333A16-72DA-427E-B7C2-39038CA83833}" destId="{1AC75DF8-43DF-40D7-A7E5-70154E36BF4D}" srcOrd="0" destOrd="0" presId="urn:microsoft.com/office/officeart/2005/8/layout/StepDownProcess"/>
    <dgm:cxn modelId="{F14522D3-B21E-4FC1-AAE7-F890CF8D939F}" srcId="{807C5CC2-555A-4071-B1EF-C5FCE712ECC8}" destId="{9D4E0378-1945-4BD9-B426-AC9DAD625205}" srcOrd="1" destOrd="0" parTransId="{F79B56B6-5E0D-4CDA-9F7E-2BBA0FF37CE4}" sibTransId="{00249FAC-1D8C-4466-80D5-52B7CE738152}"/>
    <dgm:cxn modelId="{0ABFDB60-875F-425E-A5A4-2F17C9B2C69F}" srcId="{C3333A16-72DA-427E-B7C2-39038CA83833}" destId="{213E7DE8-F241-4F8F-8EFD-A0D476B41DE0}" srcOrd="1" destOrd="0" parTransId="{4AFF9956-92B9-4BEE-BAD7-88F4D58E1159}" sibTransId="{1D43DA61-F584-4BB3-A4D9-8D02D7983DB1}"/>
    <dgm:cxn modelId="{44018993-8EE9-4E47-A98F-D052A860FB37}" type="presParOf" srcId="{1AC75DF8-43DF-40D7-A7E5-70154E36BF4D}" destId="{FA5560DA-F2A0-4120-BED1-264E8774EB80}" srcOrd="0" destOrd="0" presId="urn:microsoft.com/office/officeart/2005/8/layout/StepDownProcess"/>
    <dgm:cxn modelId="{86DBB353-BE53-264A-9C8E-A1416C88CF38}" type="presParOf" srcId="{FA5560DA-F2A0-4120-BED1-264E8774EB80}" destId="{F066C1A7-D686-40F8-98FE-C7232BFB3AE8}" srcOrd="0" destOrd="0" presId="urn:microsoft.com/office/officeart/2005/8/layout/StepDownProcess"/>
    <dgm:cxn modelId="{FDA7AA2D-3F5E-3546-A37C-38D7279DC99E}" type="presParOf" srcId="{FA5560DA-F2A0-4120-BED1-264E8774EB80}" destId="{7F14C890-CA86-4F94-8B94-5360D729F03E}" srcOrd="1" destOrd="0" presId="urn:microsoft.com/office/officeart/2005/8/layout/StepDownProcess"/>
    <dgm:cxn modelId="{E0C664DD-8773-1F4C-ABCF-9961132095B5}" type="presParOf" srcId="{FA5560DA-F2A0-4120-BED1-264E8774EB80}" destId="{BA1C96B1-68CD-4853-A6E3-CD8B122D4AF5}" srcOrd="2" destOrd="0" presId="urn:microsoft.com/office/officeart/2005/8/layout/StepDownProcess"/>
    <dgm:cxn modelId="{28E63C9B-1E2D-1947-9431-F4DCF4E1026E}" type="presParOf" srcId="{1AC75DF8-43DF-40D7-A7E5-70154E36BF4D}" destId="{65A359B8-844A-45A6-BC22-4ECC324C2D07}" srcOrd="1" destOrd="0" presId="urn:microsoft.com/office/officeart/2005/8/layout/StepDownProcess"/>
    <dgm:cxn modelId="{AF450E66-7293-9B45-A349-1E076E3CC505}" type="presParOf" srcId="{1AC75DF8-43DF-40D7-A7E5-70154E36BF4D}" destId="{00D92CB9-5BA7-4C98-9115-A9D17ACBB5C9}" srcOrd="2" destOrd="0" presId="urn:microsoft.com/office/officeart/2005/8/layout/StepDownProcess"/>
    <dgm:cxn modelId="{FF2999E3-C777-8141-91C7-267CCD8E2144}" type="presParOf" srcId="{00D92CB9-5BA7-4C98-9115-A9D17ACBB5C9}" destId="{3E974871-E3D8-4AF0-A5B0-1D47FF9BE210}" srcOrd="0" destOrd="0" presId="urn:microsoft.com/office/officeart/2005/8/layout/StepDownProcess"/>
    <dgm:cxn modelId="{98F32721-63DE-764A-98E3-7A411BF4706D}" type="presParOf" srcId="{00D92CB9-5BA7-4C98-9115-A9D17ACBB5C9}" destId="{4CFFC34E-5387-43D2-9D5D-DF6FEB3079BE}" srcOrd="1" destOrd="0" presId="urn:microsoft.com/office/officeart/2005/8/layout/StepDownProcess"/>
    <dgm:cxn modelId="{91471004-C733-CB4E-8A7B-B1D7D5AEEF6C}" type="presParOf" srcId="{00D92CB9-5BA7-4C98-9115-A9D17ACBB5C9}" destId="{1681B0EE-609C-43E4-A299-5BFC97B7A873}" srcOrd="2" destOrd="0" presId="urn:microsoft.com/office/officeart/2005/8/layout/StepDownProcess"/>
    <dgm:cxn modelId="{6200A27C-3FF9-124C-BB79-D46B85460DAD}" type="presParOf" srcId="{1AC75DF8-43DF-40D7-A7E5-70154E36BF4D}" destId="{35F1F0CF-E16A-4D2E-8A55-6AEA9C9DE7D9}" srcOrd="3" destOrd="0" presId="urn:microsoft.com/office/officeart/2005/8/layout/StepDownProcess"/>
    <dgm:cxn modelId="{6D14767A-E70F-B049-81F5-C16E5CBF772A}" type="presParOf" srcId="{1AC75DF8-43DF-40D7-A7E5-70154E36BF4D}" destId="{08EA6A1E-0B17-4313-BB6E-29E3D19CCC9B}" srcOrd="4" destOrd="0" presId="urn:microsoft.com/office/officeart/2005/8/layout/StepDownProcess"/>
    <dgm:cxn modelId="{C4B7719B-7508-3B4D-8060-A1445A9D0F52}" type="presParOf" srcId="{08EA6A1E-0B17-4313-BB6E-29E3D19CCC9B}" destId="{5BCBC79F-D42E-49A3-9DC9-CA4AEF4153B3}" srcOrd="0" destOrd="0" presId="urn:microsoft.com/office/officeart/2005/8/layout/StepDownProcess"/>
    <dgm:cxn modelId="{884CE05E-14E9-5D49-9BB4-BD49EEB30379}" type="presParOf" srcId="{08EA6A1E-0B17-4313-BB6E-29E3D19CCC9B}" destId="{E09D912F-7BC4-406B-9A28-D28F250FC464}"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2EEB1F-4022-4428-B6AD-0BF9E413B3A4}"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9A2DD615-AEE1-4D7D-8516-6D7005AA4C7A}">
      <dgm:prSet phldrT="[Texto]"/>
      <dgm:spPr/>
      <dgm:t>
        <a:bodyPr/>
        <a:lstStyle/>
        <a:p>
          <a:r>
            <a:rPr lang="pt-BR" dirty="0" smtClean="0"/>
            <a:t>Variáveis quantitativas</a:t>
          </a:r>
          <a:endParaRPr lang="en-US" dirty="0"/>
        </a:p>
      </dgm:t>
    </dgm:pt>
    <dgm:pt modelId="{37D9DE78-37FB-4084-B6B7-F30D56A1CCDB}" type="parTrans" cxnId="{64A51040-E95B-4295-B476-CDAD2E52A793}">
      <dgm:prSet/>
      <dgm:spPr/>
      <dgm:t>
        <a:bodyPr/>
        <a:lstStyle/>
        <a:p>
          <a:endParaRPr lang="en-US"/>
        </a:p>
      </dgm:t>
    </dgm:pt>
    <dgm:pt modelId="{EF4222C7-2E11-4C7C-A632-30B8F6292AD4}" type="sibTrans" cxnId="{64A51040-E95B-4295-B476-CDAD2E52A793}">
      <dgm:prSet/>
      <dgm:spPr/>
      <dgm:t>
        <a:bodyPr/>
        <a:lstStyle/>
        <a:p>
          <a:endParaRPr lang="en-US"/>
        </a:p>
      </dgm:t>
    </dgm:pt>
    <dgm:pt modelId="{601B3D00-326C-4846-A0DC-E17D9B3663FA}">
      <dgm:prSet phldrT="[Texto]"/>
      <dgm:spPr/>
      <dgm:t>
        <a:bodyPr/>
        <a:lstStyle/>
        <a:p>
          <a:r>
            <a:rPr lang="pt-BR" dirty="0" smtClean="0"/>
            <a:t>Variáveis qualitativas</a:t>
          </a:r>
          <a:endParaRPr lang="en-US" dirty="0"/>
        </a:p>
      </dgm:t>
    </dgm:pt>
    <dgm:pt modelId="{F60A6AEA-4FF3-47FB-962C-9E580EE0544A}" type="parTrans" cxnId="{B9A5BA5F-9E21-44EB-BCB8-0C85B0A5E972}">
      <dgm:prSet/>
      <dgm:spPr/>
      <dgm:t>
        <a:bodyPr/>
        <a:lstStyle/>
        <a:p>
          <a:endParaRPr lang="en-US"/>
        </a:p>
      </dgm:t>
    </dgm:pt>
    <dgm:pt modelId="{B6C93965-0995-4BE9-8A93-5E71EFCA127E}" type="sibTrans" cxnId="{B9A5BA5F-9E21-44EB-BCB8-0C85B0A5E972}">
      <dgm:prSet/>
      <dgm:spPr/>
      <dgm:t>
        <a:bodyPr/>
        <a:lstStyle/>
        <a:p>
          <a:endParaRPr lang="en-US"/>
        </a:p>
      </dgm:t>
    </dgm:pt>
    <dgm:pt modelId="{4302A0AE-2E11-49B0-B1F7-76FAD2DAB4DE}">
      <dgm:prSet/>
      <dgm:spPr/>
      <dgm:t>
        <a:bodyPr/>
        <a:lstStyle/>
        <a:p>
          <a:r>
            <a:rPr lang="pt-BR" dirty="0" smtClean="0"/>
            <a:t>Contínuas</a:t>
          </a:r>
          <a:endParaRPr lang="en-US" dirty="0"/>
        </a:p>
      </dgm:t>
    </dgm:pt>
    <dgm:pt modelId="{67E1085A-4873-4780-B370-55DFC81998BB}" type="parTrans" cxnId="{A9D02405-667A-437F-9B09-EBC3F7D766E1}">
      <dgm:prSet/>
      <dgm:spPr/>
      <dgm:t>
        <a:bodyPr/>
        <a:lstStyle/>
        <a:p>
          <a:endParaRPr lang="en-US"/>
        </a:p>
      </dgm:t>
    </dgm:pt>
    <dgm:pt modelId="{2B8900A8-2712-4262-83EF-2DD0B3EADF4E}" type="sibTrans" cxnId="{A9D02405-667A-437F-9B09-EBC3F7D766E1}">
      <dgm:prSet/>
      <dgm:spPr/>
      <dgm:t>
        <a:bodyPr/>
        <a:lstStyle/>
        <a:p>
          <a:endParaRPr lang="en-US"/>
        </a:p>
      </dgm:t>
    </dgm:pt>
    <dgm:pt modelId="{FAAB6D30-431D-4D53-866B-DE4FD84C32FE}">
      <dgm:prSet/>
      <dgm:spPr/>
      <dgm:t>
        <a:bodyPr/>
        <a:lstStyle/>
        <a:p>
          <a:r>
            <a:rPr lang="pt-BR" dirty="0" smtClean="0"/>
            <a:t>Discretas</a:t>
          </a:r>
          <a:endParaRPr lang="en-US" dirty="0"/>
        </a:p>
      </dgm:t>
    </dgm:pt>
    <dgm:pt modelId="{B58CB13E-F12C-41D6-81DA-5E570E8DDC6B}" type="parTrans" cxnId="{758A3087-A940-452D-B49D-C56C4DBEE8EA}">
      <dgm:prSet/>
      <dgm:spPr/>
      <dgm:t>
        <a:bodyPr/>
        <a:lstStyle/>
        <a:p>
          <a:endParaRPr lang="en-US"/>
        </a:p>
      </dgm:t>
    </dgm:pt>
    <dgm:pt modelId="{BBC3BAD1-71FA-46EC-A074-C01100EB3B37}" type="sibTrans" cxnId="{758A3087-A940-452D-B49D-C56C4DBEE8EA}">
      <dgm:prSet/>
      <dgm:spPr/>
      <dgm:t>
        <a:bodyPr/>
        <a:lstStyle/>
        <a:p>
          <a:endParaRPr lang="en-US"/>
        </a:p>
      </dgm:t>
    </dgm:pt>
    <dgm:pt modelId="{5EB9B48D-8C83-4E3B-957A-B1C0D808E53B}">
      <dgm:prSet/>
      <dgm:spPr/>
      <dgm:t>
        <a:bodyPr/>
        <a:lstStyle/>
        <a:p>
          <a:r>
            <a:rPr lang="pt-BR" dirty="0" smtClean="0"/>
            <a:t>Ordinais</a:t>
          </a:r>
          <a:endParaRPr lang="en-US" dirty="0"/>
        </a:p>
      </dgm:t>
    </dgm:pt>
    <dgm:pt modelId="{CAE6EED0-442D-40C6-8F51-56B0E667BB9A}" type="parTrans" cxnId="{2FB0DA21-8E3A-4DD9-B04F-F70E91E16D26}">
      <dgm:prSet/>
      <dgm:spPr/>
      <dgm:t>
        <a:bodyPr/>
        <a:lstStyle/>
        <a:p>
          <a:endParaRPr lang="en-US"/>
        </a:p>
      </dgm:t>
    </dgm:pt>
    <dgm:pt modelId="{5C38F7E5-30AA-4ACE-ACE7-7092CDA30A23}" type="sibTrans" cxnId="{2FB0DA21-8E3A-4DD9-B04F-F70E91E16D26}">
      <dgm:prSet/>
      <dgm:spPr/>
      <dgm:t>
        <a:bodyPr/>
        <a:lstStyle/>
        <a:p>
          <a:endParaRPr lang="en-US"/>
        </a:p>
      </dgm:t>
    </dgm:pt>
    <dgm:pt modelId="{C7C25583-86BF-4A9E-B17B-FC8686A5ABDF}">
      <dgm:prSet/>
      <dgm:spPr/>
      <dgm:t>
        <a:bodyPr/>
        <a:lstStyle/>
        <a:p>
          <a:r>
            <a:rPr lang="pt-BR" dirty="0" smtClean="0"/>
            <a:t>Nominais</a:t>
          </a:r>
          <a:endParaRPr lang="en-US" dirty="0"/>
        </a:p>
      </dgm:t>
    </dgm:pt>
    <dgm:pt modelId="{52AC543A-CC93-43EE-80B4-D5AA57F30BF0}" type="parTrans" cxnId="{389B55C5-ADA9-40BD-A351-EC0146D2AB03}">
      <dgm:prSet/>
      <dgm:spPr/>
      <dgm:t>
        <a:bodyPr/>
        <a:lstStyle/>
        <a:p>
          <a:endParaRPr lang="en-US"/>
        </a:p>
      </dgm:t>
    </dgm:pt>
    <dgm:pt modelId="{70C0AF54-CE93-4492-90A0-41486B7D32F3}" type="sibTrans" cxnId="{389B55C5-ADA9-40BD-A351-EC0146D2AB03}">
      <dgm:prSet/>
      <dgm:spPr/>
      <dgm:t>
        <a:bodyPr/>
        <a:lstStyle/>
        <a:p>
          <a:endParaRPr lang="en-US"/>
        </a:p>
      </dgm:t>
    </dgm:pt>
    <dgm:pt modelId="{3E9A99ED-874C-46D4-9881-1404500D50DD}" type="pres">
      <dgm:prSet presAssocID="{692EEB1F-4022-4428-B6AD-0BF9E413B3A4}" presName="linear" presStyleCnt="0">
        <dgm:presLayoutVars>
          <dgm:dir/>
          <dgm:animLvl val="lvl"/>
          <dgm:resizeHandles val="exact"/>
        </dgm:presLayoutVars>
      </dgm:prSet>
      <dgm:spPr/>
      <dgm:t>
        <a:bodyPr/>
        <a:lstStyle/>
        <a:p>
          <a:endParaRPr lang="en-US"/>
        </a:p>
      </dgm:t>
    </dgm:pt>
    <dgm:pt modelId="{96E7778A-5DCA-48D7-BC16-EBCD3E1A0EFE}" type="pres">
      <dgm:prSet presAssocID="{9A2DD615-AEE1-4D7D-8516-6D7005AA4C7A}" presName="parentLin" presStyleCnt="0"/>
      <dgm:spPr/>
    </dgm:pt>
    <dgm:pt modelId="{649C8114-AA57-4C71-AB76-66E23B69C03B}" type="pres">
      <dgm:prSet presAssocID="{9A2DD615-AEE1-4D7D-8516-6D7005AA4C7A}" presName="parentLeftMargin" presStyleLbl="node1" presStyleIdx="0" presStyleCnt="2"/>
      <dgm:spPr/>
      <dgm:t>
        <a:bodyPr/>
        <a:lstStyle/>
        <a:p>
          <a:endParaRPr lang="en-US"/>
        </a:p>
      </dgm:t>
    </dgm:pt>
    <dgm:pt modelId="{A0AF3210-F6ED-48AC-A1AA-616946031444}" type="pres">
      <dgm:prSet presAssocID="{9A2DD615-AEE1-4D7D-8516-6D7005AA4C7A}" presName="parentText" presStyleLbl="node1" presStyleIdx="0" presStyleCnt="2">
        <dgm:presLayoutVars>
          <dgm:chMax val="0"/>
          <dgm:bulletEnabled val="1"/>
        </dgm:presLayoutVars>
      </dgm:prSet>
      <dgm:spPr/>
      <dgm:t>
        <a:bodyPr/>
        <a:lstStyle/>
        <a:p>
          <a:endParaRPr lang="en-US"/>
        </a:p>
      </dgm:t>
    </dgm:pt>
    <dgm:pt modelId="{159258F6-0A25-45E1-8059-A9A31B719D5F}" type="pres">
      <dgm:prSet presAssocID="{9A2DD615-AEE1-4D7D-8516-6D7005AA4C7A}" presName="negativeSpace" presStyleCnt="0"/>
      <dgm:spPr/>
    </dgm:pt>
    <dgm:pt modelId="{C9682C6D-654A-4DC0-A78A-38DADAE1EC3B}" type="pres">
      <dgm:prSet presAssocID="{9A2DD615-AEE1-4D7D-8516-6D7005AA4C7A}" presName="childText" presStyleLbl="conFgAcc1" presStyleIdx="0" presStyleCnt="2">
        <dgm:presLayoutVars>
          <dgm:bulletEnabled val="1"/>
        </dgm:presLayoutVars>
      </dgm:prSet>
      <dgm:spPr/>
      <dgm:t>
        <a:bodyPr/>
        <a:lstStyle/>
        <a:p>
          <a:endParaRPr lang="en-US"/>
        </a:p>
      </dgm:t>
    </dgm:pt>
    <dgm:pt modelId="{77EE58A5-F875-4E32-B2E5-23764954DA36}" type="pres">
      <dgm:prSet presAssocID="{EF4222C7-2E11-4C7C-A632-30B8F6292AD4}" presName="spaceBetweenRectangles" presStyleCnt="0"/>
      <dgm:spPr/>
    </dgm:pt>
    <dgm:pt modelId="{8F57338F-A962-48CF-9427-D1AEDE4F65B3}" type="pres">
      <dgm:prSet presAssocID="{601B3D00-326C-4846-A0DC-E17D9B3663FA}" presName="parentLin" presStyleCnt="0"/>
      <dgm:spPr/>
    </dgm:pt>
    <dgm:pt modelId="{333DECCD-2300-43B7-B4A4-4940E41BA016}" type="pres">
      <dgm:prSet presAssocID="{601B3D00-326C-4846-A0DC-E17D9B3663FA}" presName="parentLeftMargin" presStyleLbl="node1" presStyleIdx="0" presStyleCnt="2"/>
      <dgm:spPr/>
      <dgm:t>
        <a:bodyPr/>
        <a:lstStyle/>
        <a:p>
          <a:endParaRPr lang="en-US"/>
        </a:p>
      </dgm:t>
    </dgm:pt>
    <dgm:pt modelId="{36D1145B-4EF5-4FAE-8FD8-7EDAB71D1BE2}" type="pres">
      <dgm:prSet presAssocID="{601B3D00-326C-4846-A0DC-E17D9B3663FA}" presName="parentText" presStyleLbl="node1" presStyleIdx="1" presStyleCnt="2">
        <dgm:presLayoutVars>
          <dgm:chMax val="0"/>
          <dgm:bulletEnabled val="1"/>
        </dgm:presLayoutVars>
      </dgm:prSet>
      <dgm:spPr/>
      <dgm:t>
        <a:bodyPr/>
        <a:lstStyle/>
        <a:p>
          <a:endParaRPr lang="en-US"/>
        </a:p>
      </dgm:t>
    </dgm:pt>
    <dgm:pt modelId="{29AB6947-6A1B-4636-B574-14ACE0951636}" type="pres">
      <dgm:prSet presAssocID="{601B3D00-326C-4846-A0DC-E17D9B3663FA}" presName="negativeSpace" presStyleCnt="0"/>
      <dgm:spPr/>
    </dgm:pt>
    <dgm:pt modelId="{955B2365-4777-4178-BE35-DCC1FD99A766}" type="pres">
      <dgm:prSet presAssocID="{601B3D00-326C-4846-A0DC-E17D9B3663FA}" presName="childText" presStyleLbl="conFgAcc1" presStyleIdx="1" presStyleCnt="2">
        <dgm:presLayoutVars>
          <dgm:bulletEnabled val="1"/>
        </dgm:presLayoutVars>
      </dgm:prSet>
      <dgm:spPr/>
      <dgm:t>
        <a:bodyPr/>
        <a:lstStyle/>
        <a:p>
          <a:endParaRPr lang="en-US"/>
        </a:p>
      </dgm:t>
    </dgm:pt>
  </dgm:ptLst>
  <dgm:cxnLst>
    <dgm:cxn modelId="{A953DA50-BAB8-CD42-933F-1C2DE244ECD1}" type="presOf" srcId="{9A2DD615-AEE1-4D7D-8516-6D7005AA4C7A}" destId="{649C8114-AA57-4C71-AB76-66E23B69C03B}" srcOrd="0" destOrd="0" presId="urn:microsoft.com/office/officeart/2005/8/layout/list1"/>
    <dgm:cxn modelId="{C41E4BE5-7B05-7143-AB4F-D86F161F2EB3}" type="presOf" srcId="{601B3D00-326C-4846-A0DC-E17D9B3663FA}" destId="{36D1145B-4EF5-4FAE-8FD8-7EDAB71D1BE2}" srcOrd="1" destOrd="0" presId="urn:microsoft.com/office/officeart/2005/8/layout/list1"/>
    <dgm:cxn modelId="{2FB0DA21-8E3A-4DD9-B04F-F70E91E16D26}" srcId="{601B3D00-326C-4846-A0DC-E17D9B3663FA}" destId="{5EB9B48D-8C83-4E3B-957A-B1C0D808E53B}" srcOrd="0" destOrd="0" parTransId="{CAE6EED0-442D-40C6-8F51-56B0E667BB9A}" sibTransId="{5C38F7E5-30AA-4ACE-ACE7-7092CDA30A23}"/>
    <dgm:cxn modelId="{A9D02405-667A-437F-9B09-EBC3F7D766E1}" srcId="{9A2DD615-AEE1-4D7D-8516-6D7005AA4C7A}" destId="{4302A0AE-2E11-49B0-B1F7-76FAD2DAB4DE}" srcOrd="0" destOrd="0" parTransId="{67E1085A-4873-4780-B370-55DFC81998BB}" sibTransId="{2B8900A8-2712-4262-83EF-2DD0B3EADF4E}"/>
    <dgm:cxn modelId="{B9A5BA5F-9E21-44EB-BCB8-0C85B0A5E972}" srcId="{692EEB1F-4022-4428-B6AD-0BF9E413B3A4}" destId="{601B3D00-326C-4846-A0DC-E17D9B3663FA}" srcOrd="1" destOrd="0" parTransId="{F60A6AEA-4FF3-47FB-962C-9E580EE0544A}" sibTransId="{B6C93965-0995-4BE9-8A93-5E71EFCA127E}"/>
    <dgm:cxn modelId="{2F16438E-C3B1-354F-B30A-4C8D189618BE}" type="presOf" srcId="{4302A0AE-2E11-49B0-B1F7-76FAD2DAB4DE}" destId="{C9682C6D-654A-4DC0-A78A-38DADAE1EC3B}" srcOrd="0" destOrd="0" presId="urn:microsoft.com/office/officeart/2005/8/layout/list1"/>
    <dgm:cxn modelId="{64A51040-E95B-4295-B476-CDAD2E52A793}" srcId="{692EEB1F-4022-4428-B6AD-0BF9E413B3A4}" destId="{9A2DD615-AEE1-4D7D-8516-6D7005AA4C7A}" srcOrd="0" destOrd="0" parTransId="{37D9DE78-37FB-4084-B6B7-F30D56A1CCDB}" sibTransId="{EF4222C7-2E11-4C7C-A632-30B8F6292AD4}"/>
    <dgm:cxn modelId="{D43716D4-3BF7-D545-916D-2F9BFAE97553}" type="presOf" srcId="{FAAB6D30-431D-4D53-866B-DE4FD84C32FE}" destId="{C9682C6D-654A-4DC0-A78A-38DADAE1EC3B}" srcOrd="0" destOrd="1" presId="urn:microsoft.com/office/officeart/2005/8/layout/list1"/>
    <dgm:cxn modelId="{86B25EE6-CCC2-E248-8AA1-193817504AE9}" type="presOf" srcId="{601B3D00-326C-4846-A0DC-E17D9B3663FA}" destId="{333DECCD-2300-43B7-B4A4-4940E41BA016}" srcOrd="0" destOrd="0" presId="urn:microsoft.com/office/officeart/2005/8/layout/list1"/>
    <dgm:cxn modelId="{B7CD30FB-475D-F746-BCB7-3195C1E8CB93}" type="presOf" srcId="{5EB9B48D-8C83-4E3B-957A-B1C0D808E53B}" destId="{955B2365-4777-4178-BE35-DCC1FD99A766}" srcOrd="0" destOrd="0" presId="urn:microsoft.com/office/officeart/2005/8/layout/list1"/>
    <dgm:cxn modelId="{389B55C5-ADA9-40BD-A351-EC0146D2AB03}" srcId="{601B3D00-326C-4846-A0DC-E17D9B3663FA}" destId="{C7C25583-86BF-4A9E-B17B-FC8686A5ABDF}" srcOrd="1" destOrd="0" parTransId="{52AC543A-CC93-43EE-80B4-D5AA57F30BF0}" sibTransId="{70C0AF54-CE93-4492-90A0-41486B7D32F3}"/>
    <dgm:cxn modelId="{936DDA58-B1FC-D146-841D-A9B86AF109B8}" type="presOf" srcId="{9A2DD615-AEE1-4D7D-8516-6D7005AA4C7A}" destId="{A0AF3210-F6ED-48AC-A1AA-616946031444}" srcOrd="1" destOrd="0" presId="urn:microsoft.com/office/officeart/2005/8/layout/list1"/>
    <dgm:cxn modelId="{D4859347-E706-124E-B13F-C2214DB43598}" type="presOf" srcId="{692EEB1F-4022-4428-B6AD-0BF9E413B3A4}" destId="{3E9A99ED-874C-46D4-9881-1404500D50DD}" srcOrd="0" destOrd="0" presId="urn:microsoft.com/office/officeart/2005/8/layout/list1"/>
    <dgm:cxn modelId="{7C56EEDA-C51E-3F49-A0A0-664F5315AE94}" type="presOf" srcId="{C7C25583-86BF-4A9E-B17B-FC8686A5ABDF}" destId="{955B2365-4777-4178-BE35-DCC1FD99A766}" srcOrd="0" destOrd="1" presId="urn:microsoft.com/office/officeart/2005/8/layout/list1"/>
    <dgm:cxn modelId="{758A3087-A940-452D-B49D-C56C4DBEE8EA}" srcId="{9A2DD615-AEE1-4D7D-8516-6D7005AA4C7A}" destId="{FAAB6D30-431D-4D53-866B-DE4FD84C32FE}" srcOrd="1" destOrd="0" parTransId="{B58CB13E-F12C-41D6-81DA-5E570E8DDC6B}" sibTransId="{BBC3BAD1-71FA-46EC-A074-C01100EB3B37}"/>
    <dgm:cxn modelId="{9BFB3CA8-7B74-4C4E-831F-F09B27DCC087}" type="presParOf" srcId="{3E9A99ED-874C-46D4-9881-1404500D50DD}" destId="{96E7778A-5DCA-48D7-BC16-EBCD3E1A0EFE}" srcOrd="0" destOrd="0" presId="urn:microsoft.com/office/officeart/2005/8/layout/list1"/>
    <dgm:cxn modelId="{CB8A1281-3305-3141-BE0D-FCCB8327B7F7}" type="presParOf" srcId="{96E7778A-5DCA-48D7-BC16-EBCD3E1A0EFE}" destId="{649C8114-AA57-4C71-AB76-66E23B69C03B}" srcOrd="0" destOrd="0" presId="urn:microsoft.com/office/officeart/2005/8/layout/list1"/>
    <dgm:cxn modelId="{5C2D7767-76AC-F847-8B28-323FBB893C44}" type="presParOf" srcId="{96E7778A-5DCA-48D7-BC16-EBCD3E1A0EFE}" destId="{A0AF3210-F6ED-48AC-A1AA-616946031444}" srcOrd="1" destOrd="0" presId="urn:microsoft.com/office/officeart/2005/8/layout/list1"/>
    <dgm:cxn modelId="{1CFA5A84-67BA-DB45-B4CA-DA0428C25FBD}" type="presParOf" srcId="{3E9A99ED-874C-46D4-9881-1404500D50DD}" destId="{159258F6-0A25-45E1-8059-A9A31B719D5F}" srcOrd="1" destOrd="0" presId="urn:microsoft.com/office/officeart/2005/8/layout/list1"/>
    <dgm:cxn modelId="{4EAB886A-412E-6846-9ED9-EA67F2A8FAB9}" type="presParOf" srcId="{3E9A99ED-874C-46D4-9881-1404500D50DD}" destId="{C9682C6D-654A-4DC0-A78A-38DADAE1EC3B}" srcOrd="2" destOrd="0" presId="urn:microsoft.com/office/officeart/2005/8/layout/list1"/>
    <dgm:cxn modelId="{70E0CB14-5618-A247-ACCF-C1408C82D709}" type="presParOf" srcId="{3E9A99ED-874C-46D4-9881-1404500D50DD}" destId="{77EE58A5-F875-4E32-B2E5-23764954DA36}" srcOrd="3" destOrd="0" presId="urn:microsoft.com/office/officeart/2005/8/layout/list1"/>
    <dgm:cxn modelId="{DB77ACE1-FD22-9747-8E33-E4C729FEC519}" type="presParOf" srcId="{3E9A99ED-874C-46D4-9881-1404500D50DD}" destId="{8F57338F-A962-48CF-9427-D1AEDE4F65B3}" srcOrd="4" destOrd="0" presId="urn:microsoft.com/office/officeart/2005/8/layout/list1"/>
    <dgm:cxn modelId="{651BAA70-0752-AD4B-905E-2C9C32D8FDCE}" type="presParOf" srcId="{8F57338F-A962-48CF-9427-D1AEDE4F65B3}" destId="{333DECCD-2300-43B7-B4A4-4940E41BA016}" srcOrd="0" destOrd="0" presId="urn:microsoft.com/office/officeart/2005/8/layout/list1"/>
    <dgm:cxn modelId="{E046062B-280E-C748-836D-A20121F504AA}" type="presParOf" srcId="{8F57338F-A962-48CF-9427-D1AEDE4F65B3}" destId="{36D1145B-4EF5-4FAE-8FD8-7EDAB71D1BE2}" srcOrd="1" destOrd="0" presId="urn:microsoft.com/office/officeart/2005/8/layout/list1"/>
    <dgm:cxn modelId="{C0EDEF71-6B31-624C-9B8E-9E02317FEC42}" type="presParOf" srcId="{3E9A99ED-874C-46D4-9881-1404500D50DD}" destId="{29AB6947-6A1B-4636-B574-14ACE0951636}" srcOrd="5" destOrd="0" presId="urn:microsoft.com/office/officeart/2005/8/layout/list1"/>
    <dgm:cxn modelId="{195D246A-F010-9845-968C-3EF7530DD70F}" type="presParOf" srcId="{3E9A99ED-874C-46D4-9881-1404500D50DD}" destId="{955B2365-4777-4178-BE35-DCC1FD99A76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9F4EA-7E2F-4DA3-99FB-6EB1A2920B24}">
      <dsp:nvSpPr>
        <dsp:cNvPr id="0" name=""/>
        <dsp:cNvSpPr/>
      </dsp:nvSpPr>
      <dsp:spPr>
        <a:xfrm>
          <a:off x="0" y="338087"/>
          <a:ext cx="4191000" cy="1786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5268" tIns="437388" rIns="325268" bIns="149352" numCol="1" spcCol="1270" anchor="t" anchorCtr="0">
          <a:noAutofit/>
        </a:bodyPr>
        <a:lstStyle/>
        <a:p>
          <a:pPr marL="228600" lvl="1" indent="-228600" algn="l" defTabSz="933450">
            <a:lnSpc>
              <a:spcPct val="90000"/>
            </a:lnSpc>
            <a:spcBef>
              <a:spcPct val="0"/>
            </a:spcBef>
            <a:spcAft>
              <a:spcPct val="15000"/>
            </a:spcAft>
            <a:buChar char="•"/>
          </a:pPr>
          <a:r>
            <a:rPr lang="pt-BR" sz="2100" kern="1200" dirty="0" smtClean="0"/>
            <a:t>Coletadas pelo próprio interessado (e.g. aplicação de questionário para avaliação de novo produto)</a:t>
          </a:r>
          <a:endParaRPr lang="en-US" sz="2100" kern="1200" dirty="0"/>
        </a:p>
      </dsp:txBody>
      <dsp:txXfrm>
        <a:off x="0" y="338087"/>
        <a:ext cx="4191000" cy="1786050"/>
      </dsp:txXfrm>
    </dsp:sp>
    <dsp:sp modelId="{9CC8C243-4E3A-494E-A5CB-A15DD36AEEAC}">
      <dsp:nvSpPr>
        <dsp:cNvPr id="0" name=""/>
        <dsp:cNvSpPr/>
      </dsp:nvSpPr>
      <dsp:spPr>
        <a:xfrm>
          <a:off x="209550" y="28127"/>
          <a:ext cx="293370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87" tIns="0" rIns="110887" bIns="0" numCol="1" spcCol="1270" anchor="ctr" anchorCtr="0">
          <a:noAutofit/>
        </a:bodyPr>
        <a:lstStyle/>
        <a:p>
          <a:pPr lvl="0" algn="l" defTabSz="933450">
            <a:lnSpc>
              <a:spcPct val="90000"/>
            </a:lnSpc>
            <a:spcBef>
              <a:spcPct val="0"/>
            </a:spcBef>
            <a:spcAft>
              <a:spcPct val="35000"/>
            </a:spcAft>
          </a:pPr>
          <a:r>
            <a:rPr lang="pt-BR" sz="2100" kern="1200" dirty="0" smtClean="0"/>
            <a:t>Fontes primárias</a:t>
          </a:r>
          <a:endParaRPr lang="en-US" sz="2100" kern="1200" dirty="0"/>
        </a:p>
      </dsp:txBody>
      <dsp:txXfrm>
        <a:off x="239812" y="58389"/>
        <a:ext cx="2873176" cy="559396"/>
      </dsp:txXfrm>
    </dsp:sp>
    <dsp:sp modelId="{9AC274E8-1074-4EC5-A3BB-B434B3B07944}">
      <dsp:nvSpPr>
        <dsp:cNvPr id="0" name=""/>
        <dsp:cNvSpPr/>
      </dsp:nvSpPr>
      <dsp:spPr>
        <a:xfrm>
          <a:off x="0" y="2547497"/>
          <a:ext cx="4191000" cy="14883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5268" tIns="437388" rIns="325268" bIns="149352" numCol="1" spcCol="1270" anchor="t" anchorCtr="0">
          <a:noAutofit/>
        </a:bodyPr>
        <a:lstStyle/>
        <a:p>
          <a:pPr marL="228600" lvl="1" indent="-228600" algn="l" defTabSz="933450">
            <a:lnSpc>
              <a:spcPct val="90000"/>
            </a:lnSpc>
            <a:spcBef>
              <a:spcPct val="0"/>
            </a:spcBef>
            <a:spcAft>
              <a:spcPct val="15000"/>
            </a:spcAft>
            <a:buChar char="•"/>
          </a:pPr>
          <a:r>
            <a:rPr lang="pt-BR" sz="2100" kern="1200" dirty="0" smtClean="0"/>
            <a:t>Dados já existentes coletados para estudos anteriores (e.g.: Censo demográfico do IBGE)</a:t>
          </a:r>
          <a:endParaRPr lang="en-US" sz="2100" kern="1200" dirty="0"/>
        </a:p>
      </dsp:txBody>
      <dsp:txXfrm>
        <a:off x="0" y="2547497"/>
        <a:ext cx="4191000" cy="1488374"/>
      </dsp:txXfrm>
    </dsp:sp>
    <dsp:sp modelId="{6E2E5A71-0B43-4C71-A023-5FC1FD7339AF}">
      <dsp:nvSpPr>
        <dsp:cNvPr id="0" name=""/>
        <dsp:cNvSpPr/>
      </dsp:nvSpPr>
      <dsp:spPr>
        <a:xfrm>
          <a:off x="209550" y="2237537"/>
          <a:ext cx="293370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887" tIns="0" rIns="110887" bIns="0" numCol="1" spcCol="1270" anchor="ctr" anchorCtr="0">
          <a:noAutofit/>
        </a:bodyPr>
        <a:lstStyle/>
        <a:p>
          <a:pPr lvl="0" algn="l" defTabSz="933450">
            <a:lnSpc>
              <a:spcPct val="90000"/>
            </a:lnSpc>
            <a:spcBef>
              <a:spcPct val="0"/>
            </a:spcBef>
            <a:spcAft>
              <a:spcPct val="35000"/>
            </a:spcAft>
          </a:pPr>
          <a:r>
            <a:rPr lang="pt-BR" sz="2100" kern="1200" dirty="0" smtClean="0"/>
            <a:t>Fontes secundárias</a:t>
          </a:r>
          <a:endParaRPr lang="en-US" sz="2100" kern="1200" dirty="0"/>
        </a:p>
      </dsp:txBody>
      <dsp:txXfrm>
        <a:off x="239812" y="2267799"/>
        <a:ext cx="287317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82C6D-654A-4DC0-A78A-38DADAE1EC3B}">
      <dsp:nvSpPr>
        <dsp:cNvPr id="0" name=""/>
        <dsp:cNvSpPr/>
      </dsp:nvSpPr>
      <dsp:spPr>
        <a:xfrm>
          <a:off x="0" y="494706"/>
          <a:ext cx="8229600" cy="16899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8708" tIns="604012" rIns="638708" bIns="206248" numCol="1" spcCol="1270" anchor="t" anchorCtr="0">
          <a:noAutofit/>
        </a:bodyPr>
        <a:lstStyle/>
        <a:p>
          <a:pPr marL="285750" lvl="1" indent="-285750" algn="l" defTabSz="1289050">
            <a:lnSpc>
              <a:spcPct val="90000"/>
            </a:lnSpc>
            <a:spcBef>
              <a:spcPct val="0"/>
            </a:spcBef>
            <a:spcAft>
              <a:spcPct val="15000"/>
            </a:spcAft>
            <a:buChar char="•"/>
          </a:pPr>
          <a:r>
            <a:rPr lang="pt-BR" sz="2900" kern="1200" dirty="0" smtClean="0"/>
            <a:t>Contínuas</a:t>
          </a:r>
          <a:endParaRPr lang="en-US" sz="2900" kern="1200" dirty="0"/>
        </a:p>
        <a:p>
          <a:pPr marL="285750" lvl="1" indent="-285750" algn="l" defTabSz="1289050">
            <a:lnSpc>
              <a:spcPct val="90000"/>
            </a:lnSpc>
            <a:spcBef>
              <a:spcPct val="0"/>
            </a:spcBef>
            <a:spcAft>
              <a:spcPct val="15000"/>
            </a:spcAft>
            <a:buChar char="•"/>
          </a:pPr>
          <a:r>
            <a:rPr lang="pt-BR" sz="2900" kern="1200" dirty="0" smtClean="0"/>
            <a:t>Discretas</a:t>
          </a:r>
          <a:endParaRPr lang="en-US" sz="2900" kern="1200" dirty="0"/>
        </a:p>
      </dsp:txBody>
      <dsp:txXfrm>
        <a:off x="0" y="494706"/>
        <a:ext cx="8229600" cy="1689975"/>
      </dsp:txXfrm>
    </dsp:sp>
    <dsp:sp modelId="{A0AF3210-F6ED-48AC-A1AA-616946031444}">
      <dsp:nvSpPr>
        <dsp:cNvPr id="0" name=""/>
        <dsp:cNvSpPr/>
      </dsp:nvSpPr>
      <dsp:spPr>
        <a:xfrm>
          <a:off x="411480" y="66666"/>
          <a:ext cx="5760720" cy="856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1289050">
            <a:lnSpc>
              <a:spcPct val="90000"/>
            </a:lnSpc>
            <a:spcBef>
              <a:spcPct val="0"/>
            </a:spcBef>
            <a:spcAft>
              <a:spcPct val="35000"/>
            </a:spcAft>
          </a:pPr>
          <a:r>
            <a:rPr lang="pt-BR" sz="2900" kern="1200" dirty="0" smtClean="0"/>
            <a:t>Variáveis quantitativas</a:t>
          </a:r>
          <a:endParaRPr lang="en-US" sz="2900" kern="1200" dirty="0"/>
        </a:p>
      </dsp:txBody>
      <dsp:txXfrm>
        <a:off x="453270" y="108456"/>
        <a:ext cx="5677140" cy="772500"/>
      </dsp:txXfrm>
    </dsp:sp>
    <dsp:sp modelId="{955B2365-4777-4178-BE35-DCC1FD99A766}">
      <dsp:nvSpPr>
        <dsp:cNvPr id="0" name=""/>
        <dsp:cNvSpPr/>
      </dsp:nvSpPr>
      <dsp:spPr>
        <a:xfrm>
          <a:off x="0" y="2769321"/>
          <a:ext cx="8229600" cy="16899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8708" tIns="604012" rIns="638708" bIns="206248" numCol="1" spcCol="1270" anchor="t" anchorCtr="0">
          <a:noAutofit/>
        </a:bodyPr>
        <a:lstStyle/>
        <a:p>
          <a:pPr marL="285750" lvl="1" indent="-285750" algn="l" defTabSz="1289050">
            <a:lnSpc>
              <a:spcPct val="90000"/>
            </a:lnSpc>
            <a:spcBef>
              <a:spcPct val="0"/>
            </a:spcBef>
            <a:spcAft>
              <a:spcPct val="15000"/>
            </a:spcAft>
            <a:buChar char="•"/>
          </a:pPr>
          <a:r>
            <a:rPr lang="pt-BR" sz="2900" kern="1200" dirty="0" smtClean="0"/>
            <a:t>Ordinais</a:t>
          </a:r>
          <a:endParaRPr lang="en-US" sz="2900" kern="1200" dirty="0"/>
        </a:p>
        <a:p>
          <a:pPr marL="285750" lvl="1" indent="-285750" algn="l" defTabSz="1289050">
            <a:lnSpc>
              <a:spcPct val="90000"/>
            </a:lnSpc>
            <a:spcBef>
              <a:spcPct val="0"/>
            </a:spcBef>
            <a:spcAft>
              <a:spcPct val="15000"/>
            </a:spcAft>
            <a:buChar char="•"/>
          </a:pPr>
          <a:r>
            <a:rPr lang="pt-BR" sz="2900" kern="1200" dirty="0" smtClean="0"/>
            <a:t>Nominais</a:t>
          </a:r>
          <a:endParaRPr lang="en-US" sz="2900" kern="1200" dirty="0"/>
        </a:p>
      </dsp:txBody>
      <dsp:txXfrm>
        <a:off x="0" y="2769321"/>
        <a:ext cx="8229600" cy="1689975"/>
      </dsp:txXfrm>
    </dsp:sp>
    <dsp:sp modelId="{36D1145B-4EF5-4FAE-8FD8-7EDAB71D1BE2}">
      <dsp:nvSpPr>
        <dsp:cNvPr id="0" name=""/>
        <dsp:cNvSpPr/>
      </dsp:nvSpPr>
      <dsp:spPr>
        <a:xfrm>
          <a:off x="411480" y="2341281"/>
          <a:ext cx="5760720" cy="856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1289050">
            <a:lnSpc>
              <a:spcPct val="90000"/>
            </a:lnSpc>
            <a:spcBef>
              <a:spcPct val="0"/>
            </a:spcBef>
            <a:spcAft>
              <a:spcPct val="35000"/>
            </a:spcAft>
          </a:pPr>
          <a:r>
            <a:rPr lang="pt-BR" sz="2900" kern="1200" dirty="0" smtClean="0"/>
            <a:t>Variáveis qualitativas</a:t>
          </a:r>
          <a:endParaRPr lang="en-US" sz="2900" kern="1200" dirty="0"/>
        </a:p>
      </dsp:txBody>
      <dsp:txXfrm>
        <a:off x="453270" y="2383071"/>
        <a:ext cx="5677140"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6C1A7-D686-40F8-98FE-C7232BFB3AE8}">
      <dsp:nvSpPr>
        <dsp:cNvPr id="0" name=""/>
        <dsp:cNvSpPr/>
      </dsp:nvSpPr>
      <dsp:spPr>
        <a:xfrm rot="5400000">
          <a:off x="873557" y="1449432"/>
          <a:ext cx="1282222" cy="14597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14C890-CA86-4F94-8B94-5360D729F03E}">
      <dsp:nvSpPr>
        <dsp:cNvPr id="0" name=""/>
        <dsp:cNvSpPr/>
      </dsp:nvSpPr>
      <dsp:spPr>
        <a:xfrm>
          <a:off x="533846" y="28062"/>
          <a:ext cx="2158508" cy="15108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t-BR" sz="1400" kern="1200" dirty="0" smtClean="0"/>
            <a:t>Existem problemas determinísticos e estocásticos.</a:t>
          </a:r>
          <a:endParaRPr lang="en-US" sz="1400" kern="1200" dirty="0"/>
        </a:p>
      </dsp:txBody>
      <dsp:txXfrm>
        <a:off x="607615" y="101831"/>
        <a:ext cx="2010970" cy="1363347"/>
      </dsp:txXfrm>
    </dsp:sp>
    <dsp:sp modelId="{BA1C96B1-68CD-4853-A6E3-CD8B122D4AF5}">
      <dsp:nvSpPr>
        <dsp:cNvPr id="0" name=""/>
        <dsp:cNvSpPr/>
      </dsp:nvSpPr>
      <dsp:spPr>
        <a:xfrm>
          <a:off x="2692354" y="172159"/>
          <a:ext cx="1569893" cy="1221164"/>
        </a:xfrm>
        <a:prstGeom prst="rect">
          <a:avLst/>
        </a:prstGeom>
        <a:noFill/>
        <a:ln>
          <a:noFill/>
        </a:ln>
        <a:effectLst/>
      </dsp:spPr>
      <dsp:style>
        <a:lnRef idx="0">
          <a:scrgbClr r="0" g="0" b="0"/>
        </a:lnRef>
        <a:fillRef idx="0">
          <a:scrgbClr r="0" g="0" b="0"/>
        </a:fillRef>
        <a:effectRef idx="0">
          <a:scrgbClr r="0" g="0" b="0"/>
        </a:effectRef>
        <a:fontRef idx="minor"/>
      </dsp:style>
    </dsp:sp>
    <dsp:sp modelId="{3E974871-E3D8-4AF0-A5B0-1D47FF9BE210}">
      <dsp:nvSpPr>
        <dsp:cNvPr id="0" name=""/>
        <dsp:cNvSpPr/>
      </dsp:nvSpPr>
      <dsp:spPr>
        <a:xfrm rot="5400000">
          <a:off x="2663190" y="3146655"/>
          <a:ext cx="1282222" cy="145976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FFC34E-5387-43D2-9D5D-DF6FEB3079BE}">
      <dsp:nvSpPr>
        <dsp:cNvPr id="0" name=""/>
        <dsp:cNvSpPr/>
      </dsp:nvSpPr>
      <dsp:spPr>
        <a:xfrm>
          <a:off x="2323478" y="1725285"/>
          <a:ext cx="2158508" cy="15108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t-BR" sz="1400" kern="1200" dirty="0" smtClean="0">
              <a:solidFill>
                <a:schemeClr val="bg1"/>
              </a:solidFill>
              <a:latin typeface="Cambria" pitchFamily="18" charset="0"/>
            </a:rPr>
            <a:t>a Estatística responde a problemas estocásticos  “olhando para o </a:t>
          </a:r>
          <a:r>
            <a:rPr lang="pt-BR" sz="1400" b="1" kern="1200" dirty="0" smtClean="0">
              <a:solidFill>
                <a:schemeClr val="bg1"/>
              </a:solidFill>
              <a:latin typeface="Cambria" pitchFamily="18" charset="0"/>
            </a:rPr>
            <a:t>passado</a:t>
          </a:r>
          <a:r>
            <a:rPr lang="pt-BR" sz="1400" kern="1200" dirty="0" smtClean="0">
              <a:solidFill>
                <a:schemeClr val="bg1"/>
              </a:solidFill>
              <a:latin typeface="Cambria" pitchFamily="18" charset="0"/>
            </a:rPr>
            <a:t> e estimando </a:t>
          </a:r>
          <a:r>
            <a:rPr lang="pt-BR" sz="1400" b="1" kern="1200" dirty="0" smtClean="0">
              <a:solidFill>
                <a:schemeClr val="bg1"/>
              </a:solidFill>
              <a:latin typeface="Cambria" pitchFamily="18" charset="0"/>
            </a:rPr>
            <a:t>probabilidades</a:t>
          </a:r>
          <a:r>
            <a:rPr lang="pt-BR" sz="1400" kern="1200" dirty="0" smtClean="0">
              <a:solidFill>
                <a:schemeClr val="bg1"/>
              </a:solidFill>
              <a:latin typeface="Cambria" pitchFamily="18" charset="0"/>
            </a:rPr>
            <a:t> sobre o que ocorrerá no futuro.” </a:t>
          </a:r>
          <a:endParaRPr lang="en-US" sz="1400" kern="1200" dirty="0">
            <a:solidFill>
              <a:schemeClr val="bg1"/>
            </a:solidFill>
          </a:endParaRPr>
        </a:p>
      </dsp:txBody>
      <dsp:txXfrm>
        <a:off x="2397247" y="1799054"/>
        <a:ext cx="2010970" cy="1363347"/>
      </dsp:txXfrm>
    </dsp:sp>
    <dsp:sp modelId="{1681B0EE-609C-43E4-A299-5BFC97B7A873}">
      <dsp:nvSpPr>
        <dsp:cNvPr id="0" name=""/>
        <dsp:cNvSpPr/>
      </dsp:nvSpPr>
      <dsp:spPr>
        <a:xfrm>
          <a:off x="4481987" y="1869383"/>
          <a:ext cx="1569893" cy="1221164"/>
        </a:xfrm>
        <a:prstGeom prst="rect">
          <a:avLst/>
        </a:prstGeom>
        <a:noFill/>
        <a:ln>
          <a:noFill/>
        </a:ln>
        <a:effectLst/>
      </dsp:spPr>
      <dsp:style>
        <a:lnRef idx="0">
          <a:scrgbClr r="0" g="0" b="0"/>
        </a:lnRef>
        <a:fillRef idx="0">
          <a:scrgbClr r="0" g="0" b="0"/>
        </a:fillRef>
        <a:effectRef idx="0">
          <a:scrgbClr r="0" g="0" b="0"/>
        </a:effectRef>
        <a:fontRef idx="minor"/>
      </dsp:style>
    </dsp:sp>
    <dsp:sp modelId="{5BCBC79F-D42E-49A3-9DC9-CA4AEF4153B3}">
      <dsp:nvSpPr>
        <dsp:cNvPr id="0" name=""/>
        <dsp:cNvSpPr/>
      </dsp:nvSpPr>
      <dsp:spPr>
        <a:xfrm>
          <a:off x="4113111" y="3723843"/>
          <a:ext cx="2158508" cy="15108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t-BR" sz="1400" kern="1200" dirty="0" smtClean="0">
              <a:latin typeface="Cambria" pitchFamily="18" charset="0"/>
            </a:rPr>
            <a:t>Como descrever  as informações extraídas do passado de forma que ajude a responder o problema que queremos?</a:t>
          </a:r>
          <a:endParaRPr lang="en-US" sz="1400" kern="1200" dirty="0"/>
        </a:p>
      </dsp:txBody>
      <dsp:txXfrm>
        <a:off x="4186880" y="3797612"/>
        <a:ext cx="2010970" cy="1363347"/>
      </dsp:txXfrm>
    </dsp:sp>
    <dsp:sp modelId="{E09D912F-7BC4-406B-9A28-D28F250FC464}">
      <dsp:nvSpPr>
        <dsp:cNvPr id="0" name=""/>
        <dsp:cNvSpPr/>
      </dsp:nvSpPr>
      <dsp:spPr>
        <a:xfrm>
          <a:off x="6051301" y="1705869"/>
          <a:ext cx="2497574" cy="211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pt-BR" sz="1500" b="1" kern="1200" dirty="0" smtClean="0">
              <a:solidFill>
                <a:schemeClr val="tx2"/>
              </a:solidFill>
            </a:rPr>
            <a:t>Esta descrição depende do tipo de variável que queremos descrever.</a:t>
          </a:r>
          <a:endParaRPr lang="en-US" sz="1500" b="1" kern="1200" dirty="0">
            <a:solidFill>
              <a:schemeClr val="tx2"/>
            </a:solidFill>
          </a:endParaRPr>
        </a:p>
        <a:p>
          <a:pPr marL="114300" lvl="1" indent="-114300" algn="l" defTabSz="666750">
            <a:lnSpc>
              <a:spcPct val="90000"/>
            </a:lnSpc>
            <a:spcBef>
              <a:spcPct val="0"/>
            </a:spcBef>
            <a:spcAft>
              <a:spcPct val="15000"/>
            </a:spcAft>
            <a:buChar char="•"/>
          </a:pPr>
          <a:r>
            <a:rPr lang="pt-BR" sz="1500" b="1" kern="1200" dirty="0" smtClean="0">
              <a:solidFill>
                <a:schemeClr val="tx2"/>
              </a:solidFill>
            </a:rPr>
            <a:t>Por isso, começamos falando sobre tipos de variáveis. Agora, falaremos sobre qual é a melhor forma de descrever cada tipo de variável. </a:t>
          </a:r>
          <a:endParaRPr lang="en-US" sz="1500" b="1" kern="1200" dirty="0">
            <a:solidFill>
              <a:schemeClr val="tx2"/>
            </a:solidFill>
          </a:endParaRPr>
        </a:p>
      </dsp:txBody>
      <dsp:txXfrm>
        <a:off x="6051301" y="1705869"/>
        <a:ext cx="2497574" cy="2112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82C6D-654A-4DC0-A78A-38DADAE1EC3B}">
      <dsp:nvSpPr>
        <dsp:cNvPr id="0" name=""/>
        <dsp:cNvSpPr/>
      </dsp:nvSpPr>
      <dsp:spPr>
        <a:xfrm>
          <a:off x="0" y="494706"/>
          <a:ext cx="8229600" cy="16899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8708" tIns="604012" rIns="638708" bIns="206248" numCol="1" spcCol="1270" anchor="t" anchorCtr="0">
          <a:noAutofit/>
        </a:bodyPr>
        <a:lstStyle/>
        <a:p>
          <a:pPr marL="285750" lvl="1" indent="-285750" algn="l" defTabSz="1289050">
            <a:lnSpc>
              <a:spcPct val="90000"/>
            </a:lnSpc>
            <a:spcBef>
              <a:spcPct val="0"/>
            </a:spcBef>
            <a:spcAft>
              <a:spcPct val="15000"/>
            </a:spcAft>
            <a:buChar char="•"/>
          </a:pPr>
          <a:r>
            <a:rPr lang="pt-BR" sz="2900" kern="1200" dirty="0" smtClean="0"/>
            <a:t>Contínuas</a:t>
          </a:r>
          <a:endParaRPr lang="en-US" sz="2900" kern="1200" dirty="0"/>
        </a:p>
        <a:p>
          <a:pPr marL="285750" lvl="1" indent="-285750" algn="l" defTabSz="1289050">
            <a:lnSpc>
              <a:spcPct val="90000"/>
            </a:lnSpc>
            <a:spcBef>
              <a:spcPct val="0"/>
            </a:spcBef>
            <a:spcAft>
              <a:spcPct val="15000"/>
            </a:spcAft>
            <a:buChar char="•"/>
          </a:pPr>
          <a:r>
            <a:rPr lang="pt-BR" sz="2900" kern="1200" dirty="0" smtClean="0"/>
            <a:t>Discretas</a:t>
          </a:r>
          <a:endParaRPr lang="en-US" sz="2900" kern="1200" dirty="0"/>
        </a:p>
      </dsp:txBody>
      <dsp:txXfrm>
        <a:off x="0" y="494706"/>
        <a:ext cx="8229600" cy="1689975"/>
      </dsp:txXfrm>
    </dsp:sp>
    <dsp:sp modelId="{A0AF3210-F6ED-48AC-A1AA-616946031444}">
      <dsp:nvSpPr>
        <dsp:cNvPr id="0" name=""/>
        <dsp:cNvSpPr/>
      </dsp:nvSpPr>
      <dsp:spPr>
        <a:xfrm>
          <a:off x="411480" y="66666"/>
          <a:ext cx="5760720" cy="856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1289050">
            <a:lnSpc>
              <a:spcPct val="90000"/>
            </a:lnSpc>
            <a:spcBef>
              <a:spcPct val="0"/>
            </a:spcBef>
            <a:spcAft>
              <a:spcPct val="35000"/>
            </a:spcAft>
          </a:pPr>
          <a:r>
            <a:rPr lang="pt-BR" sz="2900" kern="1200" dirty="0" smtClean="0"/>
            <a:t>Variáveis quantitativas</a:t>
          </a:r>
          <a:endParaRPr lang="en-US" sz="2900" kern="1200" dirty="0"/>
        </a:p>
      </dsp:txBody>
      <dsp:txXfrm>
        <a:off x="453270" y="108456"/>
        <a:ext cx="5677140" cy="772500"/>
      </dsp:txXfrm>
    </dsp:sp>
    <dsp:sp modelId="{955B2365-4777-4178-BE35-DCC1FD99A766}">
      <dsp:nvSpPr>
        <dsp:cNvPr id="0" name=""/>
        <dsp:cNvSpPr/>
      </dsp:nvSpPr>
      <dsp:spPr>
        <a:xfrm>
          <a:off x="0" y="2769321"/>
          <a:ext cx="8229600" cy="16899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38708" tIns="604012" rIns="638708" bIns="206248" numCol="1" spcCol="1270" anchor="t" anchorCtr="0">
          <a:noAutofit/>
        </a:bodyPr>
        <a:lstStyle/>
        <a:p>
          <a:pPr marL="285750" lvl="1" indent="-285750" algn="l" defTabSz="1289050">
            <a:lnSpc>
              <a:spcPct val="90000"/>
            </a:lnSpc>
            <a:spcBef>
              <a:spcPct val="0"/>
            </a:spcBef>
            <a:spcAft>
              <a:spcPct val="15000"/>
            </a:spcAft>
            <a:buChar char="•"/>
          </a:pPr>
          <a:r>
            <a:rPr lang="pt-BR" sz="2900" kern="1200" dirty="0" smtClean="0"/>
            <a:t>Ordinais</a:t>
          </a:r>
          <a:endParaRPr lang="en-US" sz="2900" kern="1200" dirty="0"/>
        </a:p>
        <a:p>
          <a:pPr marL="285750" lvl="1" indent="-285750" algn="l" defTabSz="1289050">
            <a:lnSpc>
              <a:spcPct val="90000"/>
            </a:lnSpc>
            <a:spcBef>
              <a:spcPct val="0"/>
            </a:spcBef>
            <a:spcAft>
              <a:spcPct val="15000"/>
            </a:spcAft>
            <a:buChar char="•"/>
          </a:pPr>
          <a:r>
            <a:rPr lang="pt-BR" sz="2900" kern="1200" dirty="0" smtClean="0"/>
            <a:t>Nominais</a:t>
          </a:r>
          <a:endParaRPr lang="en-US" sz="2900" kern="1200" dirty="0"/>
        </a:p>
      </dsp:txBody>
      <dsp:txXfrm>
        <a:off x="0" y="2769321"/>
        <a:ext cx="8229600" cy="1689975"/>
      </dsp:txXfrm>
    </dsp:sp>
    <dsp:sp modelId="{36D1145B-4EF5-4FAE-8FD8-7EDAB71D1BE2}">
      <dsp:nvSpPr>
        <dsp:cNvPr id="0" name=""/>
        <dsp:cNvSpPr/>
      </dsp:nvSpPr>
      <dsp:spPr>
        <a:xfrm>
          <a:off x="411480" y="2341281"/>
          <a:ext cx="5760720" cy="856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1289050">
            <a:lnSpc>
              <a:spcPct val="90000"/>
            </a:lnSpc>
            <a:spcBef>
              <a:spcPct val="0"/>
            </a:spcBef>
            <a:spcAft>
              <a:spcPct val="35000"/>
            </a:spcAft>
          </a:pPr>
          <a:r>
            <a:rPr lang="pt-BR" sz="2900" kern="1200" dirty="0" smtClean="0"/>
            <a:t>Variáveis qualitativas</a:t>
          </a:r>
          <a:endParaRPr lang="en-US" sz="2900" kern="1200" dirty="0"/>
        </a:p>
      </dsp:txBody>
      <dsp:txXfrm>
        <a:off x="453270" y="2383071"/>
        <a:ext cx="5677140"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2B4AD-8B23-2D44-BE95-1FFC6997C019}" type="datetimeFigureOut">
              <a:rPr lang="pt-BR" smtClean="0"/>
              <a:t>28/08/2018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3A742-9033-6040-BBFB-72B959E3FD54}" type="slidenum">
              <a:rPr lang="pt-BR" smtClean="0"/>
              <a:t>‹n.º›</a:t>
            </a:fld>
            <a:endParaRPr lang="pt-BR"/>
          </a:p>
        </p:txBody>
      </p:sp>
    </p:spTree>
    <p:extLst>
      <p:ext uri="{BB962C8B-B14F-4D97-AF65-F5344CB8AC3E}">
        <p14:creationId xmlns:p14="http://schemas.microsoft.com/office/powerpoint/2010/main" val="137864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1EE8BCD9-23A2-489B-83E6-2F5C31187B50}" type="slidenum">
              <a:rPr lang="en-US" smtClean="0"/>
              <a:t>3</a:t>
            </a:fld>
            <a:endParaRPr lang="en-US"/>
          </a:p>
        </p:txBody>
      </p:sp>
    </p:spTree>
    <p:extLst>
      <p:ext uri="{BB962C8B-B14F-4D97-AF65-F5344CB8AC3E}">
        <p14:creationId xmlns:p14="http://schemas.microsoft.com/office/powerpoint/2010/main" val="1760994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Espaço Reservado para Imagem de Slide 1"/>
          <p:cNvSpPr>
            <a:spLocks noGrp="1" noRot="1" noChangeAspect="1" noTextEdit="1"/>
          </p:cNvSpPr>
          <p:nvPr>
            <p:ph type="sldImg"/>
          </p:nvPr>
        </p:nvSpPr>
        <p:spPr>
          <a:ln/>
        </p:spPr>
      </p:sp>
      <p:sp>
        <p:nvSpPr>
          <p:cNvPr id="9318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Perguntar aos alunos o tipo de variavel. Mostrar a resposta no quadro so depois.</a:t>
            </a:r>
          </a:p>
          <a:p>
            <a:r>
              <a:rPr lang="en-US" altLang="pt-BR"/>
              <a:t>Sugere-se abrir a planilha Excel para que os alunos possam observar os dados.</a:t>
            </a:r>
            <a:endParaRPr lang="pt-BR" altLang="pt-BR"/>
          </a:p>
        </p:txBody>
      </p:sp>
      <p:sp>
        <p:nvSpPr>
          <p:cNvPr id="9318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B438E002-F789-084A-B86F-B48575BC7B53}" type="slidenum">
              <a:rPr lang="pt-BR" altLang="pt-BR"/>
              <a:pPr eaLnBrk="1" hangingPunct="1">
                <a:spcBef>
                  <a:spcPct val="0"/>
                </a:spcBef>
              </a:pPr>
              <a:t>55</a:t>
            </a:fld>
            <a:endParaRPr lang="pt-BR" altLang="pt-BR"/>
          </a:p>
        </p:txBody>
      </p:sp>
    </p:spTree>
    <p:extLst>
      <p:ext uri="{BB962C8B-B14F-4D97-AF65-F5344CB8AC3E}">
        <p14:creationId xmlns:p14="http://schemas.microsoft.com/office/powerpoint/2010/main" val="182836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Espaço Reservado para Imagem de Slide 1"/>
          <p:cNvSpPr>
            <a:spLocks noGrp="1" noRot="1" noChangeAspect="1" noTextEdit="1"/>
          </p:cNvSpPr>
          <p:nvPr>
            <p:ph type="sldImg"/>
          </p:nvPr>
        </p:nvSpPr>
        <p:spPr>
          <a:ln/>
        </p:spPr>
      </p:sp>
      <p:sp>
        <p:nvSpPr>
          <p:cNvPr id="9421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Enfatizar a dificuldade de obter informações a partir de uma planilha e a necessidade de organizar os dados de alguma forma para facilitar a compreensão.</a:t>
            </a:r>
            <a:endParaRPr lang="pt-BR" altLang="pt-BR"/>
          </a:p>
        </p:txBody>
      </p:sp>
      <p:sp>
        <p:nvSpPr>
          <p:cNvPr id="94212"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E5A6F215-173B-DE4C-B9A2-6E17BEE0D7A9}" type="slidenum">
              <a:rPr lang="pt-BR" altLang="pt-BR"/>
              <a:pPr eaLnBrk="1" hangingPunct="1">
                <a:spcBef>
                  <a:spcPct val="0"/>
                </a:spcBef>
              </a:pPr>
              <a:t>56</a:t>
            </a:fld>
            <a:endParaRPr lang="pt-BR" altLang="pt-BR"/>
          </a:p>
        </p:txBody>
      </p:sp>
    </p:spTree>
    <p:extLst>
      <p:ext uri="{BB962C8B-B14F-4D97-AF65-F5344CB8AC3E}">
        <p14:creationId xmlns:p14="http://schemas.microsoft.com/office/powerpoint/2010/main" val="259270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ço Reservado para Imagem de Slide 1"/>
          <p:cNvSpPr>
            <a:spLocks noGrp="1" noRot="1" noChangeAspect="1" noTextEdit="1"/>
          </p:cNvSpPr>
          <p:nvPr>
            <p:ph type="sldImg"/>
          </p:nvPr>
        </p:nvSpPr>
        <p:spPr>
          <a:ln/>
        </p:spPr>
      </p:sp>
      <p:sp>
        <p:nvSpPr>
          <p:cNvPr id="9523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pt-BR" altLang="pt-BR"/>
          </a:p>
        </p:txBody>
      </p:sp>
      <p:sp>
        <p:nvSpPr>
          <p:cNvPr id="9523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43C6BB39-0C9B-BE4E-A892-76041A62510A}" type="slidenum">
              <a:rPr lang="pt-BR" altLang="pt-BR"/>
              <a:pPr eaLnBrk="1" hangingPunct="1">
                <a:spcBef>
                  <a:spcPct val="0"/>
                </a:spcBef>
              </a:pPr>
              <a:t>57</a:t>
            </a:fld>
            <a:endParaRPr lang="pt-BR" altLang="pt-BR"/>
          </a:p>
        </p:txBody>
      </p:sp>
    </p:spTree>
    <p:extLst>
      <p:ext uri="{BB962C8B-B14F-4D97-AF65-F5344CB8AC3E}">
        <p14:creationId xmlns:p14="http://schemas.microsoft.com/office/powerpoint/2010/main" val="86942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Espaço Reservado para Imagem de Slide 1"/>
          <p:cNvSpPr>
            <a:spLocks noGrp="1" noRot="1" noChangeAspect="1" noTextEdit="1"/>
          </p:cNvSpPr>
          <p:nvPr>
            <p:ph type="sldImg"/>
          </p:nvPr>
        </p:nvSpPr>
        <p:spPr>
          <a:ln/>
        </p:spPr>
      </p:sp>
      <p:sp>
        <p:nvSpPr>
          <p:cNvPr id="9625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Sugerimos usar a tabela dinâmica desde o início. Será a ferramenta fundamental para a parte de análise descritiva do curso. O livro de Levene tem um guia para uso da tabela dinamica no suplemento do capítulo 2.</a:t>
            </a:r>
            <a:endParaRPr lang="pt-BR" altLang="pt-BR"/>
          </a:p>
        </p:txBody>
      </p:sp>
      <p:sp>
        <p:nvSpPr>
          <p:cNvPr id="9626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43793F35-0F9B-3E45-AB23-EE3E48E3977D}" type="slidenum">
              <a:rPr lang="pt-BR" altLang="pt-BR"/>
              <a:pPr eaLnBrk="1" hangingPunct="1">
                <a:spcBef>
                  <a:spcPct val="0"/>
                </a:spcBef>
              </a:pPr>
              <a:t>58</a:t>
            </a:fld>
            <a:endParaRPr lang="pt-BR" altLang="pt-BR"/>
          </a:p>
        </p:txBody>
      </p:sp>
    </p:spTree>
    <p:extLst>
      <p:ext uri="{BB962C8B-B14F-4D97-AF65-F5344CB8AC3E}">
        <p14:creationId xmlns:p14="http://schemas.microsoft.com/office/powerpoint/2010/main" val="446809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ço Reservado para Imagem de Slide 1"/>
          <p:cNvSpPr>
            <a:spLocks noGrp="1" noRot="1" noChangeAspect="1" noTextEdit="1"/>
          </p:cNvSpPr>
          <p:nvPr>
            <p:ph type="sldImg"/>
          </p:nvPr>
        </p:nvSpPr>
        <p:spPr>
          <a:ln/>
        </p:spPr>
      </p:sp>
      <p:sp>
        <p:nvSpPr>
          <p:cNvPr id="9728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Fazer recomendações para o uso de gráfico de pizza.</a:t>
            </a:r>
          </a:p>
          <a:p>
            <a:r>
              <a:rPr lang="en-US" altLang="pt-BR"/>
              <a:t>Não usar para muitas fatias, evitar legendas cuja comprensão dependa da identificação de cores.</a:t>
            </a:r>
            <a:endParaRPr lang="pt-BR" altLang="pt-BR"/>
          </a:p>
        </p:txBody>
      </p:sp>
      <p:sp>
        <p:nvSpPr>
          <p:cNvPr id="97284"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2499CD67-9520-DF46-BF60-4441CB2782AC}" type="slidenum">
              <a:rPr lang="pt-BR" altLang="pt-BR"/>
              <a:pPr eaLnBrk="1" hangingPunct="1">
                <a:spcBef>
                  <a:spcPct val="0"/>
                </a:spcBef>
              </a:pPr>
              <a:t>59</a:t>
            </a:fld>
            <a:endParaRPr lang="pt-BR" altLang="pt-BR"/>
          </a:p>
        </p:txBody>
      </p:sp>
    </p:spTree>
    <p:extLst>
      <p:ext uri="{BB962C8B-B14F-4D97-AF65-F5344CB8AC3E}">
        <p14:creationId xmlns:p14="http://schemas.microsoft.com/office/powerpoint/2010/main" val="2122499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Espaço Reservado para Imagem de Slide 1"/>
          <p:cNvSpPr>
            <a:spLocks noGrp="1" noRot="1" noChangeAspect="1" noTextEdit="1"/>
          </p:cNvSpPr>
          <p:nvPr>
            <p:ph type="sldImg"/>
          </p:nvPr>
        </p:nvSpPr>
        <p:spPr>
          <a:ln/>
        </p:spPr>
      </p:sp>
      <p:sp>
        <p:nvSpPr>
          <p:cNvPr id="9830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Explorar a idéia de moda.</a:t>
            </a:r>
          </a:p>
          <a:p>
            <a:r>
              <a:rPr lang="en-US" altLang="pt-BR"/>
              <a:t>Os conceitos não precisam ser consolidados a esta altura, vão sendo apresentados na medida em que surgem da análise.</a:t>
            </a:r>
            <a:endParaRPr lang="pt-BR" altLang="pt-BR"/>
          </a:p>
        </p:txBody>
      </p:sp>
      <p:sp>
        <p:nvSpPr>
          <p:cNvPr id="9830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96FB3C3F-255C-2748-88CF-CFB6B48CFE39}" type="slidenum">
              <a:rPr lang="pt-BR" altLang="pt-BR"/>
              <a:pPr eaLnBrk="1" hangingPunct="1">
                <a:spcBef>
                  <a:spcPct val="0"/>
                </a:spcBef>
              </a:pPr>
              <a:t>60</a:t>
            </a:fld>
            <a:endParaRPr lang="pt-BR" altLang="pt-BR"/>
          </a:p>
        </p:txBody>
      </p:sp>
    </p:spTree>
    <p:extLst>
      <p:ext uri="{BB962C8B-B14F-4D97-AF65-F5344CB8AC3E}">
        <p14:creationId xmlns:p14="http://schemas.microsoft.com/office/powerpoint/2010/main" val="124088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Espaço Reservado para Imagem de Slide 1"/>
          <p:cNvSpPr>
            <a:spLocks noGrp="1" noRot="1" noChangeAspect="1" noTextEdit="1"/>
          </p:cNvSpPr>
          <p:nvPr>
            <p:ph type="sldImg"/>
          </p:nvPr>
        </p:nvSpPr>
        <p:spPr>
          <a:ln/>
        </p:spPr>
      </p:sp>
      <p:sp>
        <p:nvSpPr>
          <p:cNvPr id="9933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 ferramenta de tabela dinâmica do Excel é pouco prática. É mais interessante agrupar os dados na tabela dinâmica.</a:t>
            </a:r>
          </a:p>
          <a:p>
            <a:endParaRPr lang="en-US" altLang="pt-BR"/>
          </a:p>
          <a:p>
            <a:r>
              <a:rPr lang="en-US" altLang="pt-BR"/>
              <a:t>Colocar a variável Vendas como rotulo de linha, clicar com o botao direito do mouse em algum rotulo de linha (não o cabeçalho)=&gt; agrupar</a:t>
            </a:r>
          </a:p>
          <a:p>
            <a:r>
              <a:rPr lang="en-US" altLang="pt-BR"/>
              <a:t> -&gt; iniciar em </a:t>
            </a:r>
            <a:r>
              <a:rPr lang="en-US" altLang="pt-BR" b="1"/>
              <a:t>0  (definição do limite inferior da primeira classe). </a:t>
            </a:r>
            <a:r>
              <a:rPr lang="en-US" altLang="pt-BR"/>
              <a:t>Se nao houver observações entre 0 e 250, o limite inferior da primeira classe será 250.</a:t>
            </a:r>
          </a:p>
          <a:p>
            <a:r>
              <a:rPr lang="en-US" altLang="pt-BR"/>
              <a:t>-&gt; Por </a:t>
            </a:r>
            <a:r>
              <a:rPr lang="en-US" altLang="pt-BR" b="1"/>
              <a:t>250</a:t>
            </a:r>
            <a:r>
              <a:rPr lang="en-US" altLang="pt-BR"/>
              <a:t> (definição da amplitude de classe) o Excel usa intervalos fechados à esquerda.</a:t>
            </a:r>
          </a:p>
          <a:p>
            <a:endParaRPr lang="en-US" altLang="pt-BR"/>
          </a:p>
          <a:p>
            <a:endParaRPr lang="en-US" altLang="pt-BR"/>
          </a:p>
          <a:p>
            <a:r>
              <a:rPr lang="en-US" altLang="pt-BR" b="1" u="sng"/>
              <a:t>EXTRA</a:t>
            </a:r>
          </a:p>
          <a:p>
            <a:r>
              <a:rPr lang="en-US" altLang="pt-BR"/>
              <a:t>Botão direito do mouse sobre um dos rótulos de linha (não o cabeçalho) =&gt; configurações do campo=&gt; layout e impressão =&gt; marcar opção “Mostrar itens sem dados”</a:t>
            </a:r>
          </a:p>
          <a:p>
            <a:r>
              <a:rPr lang="en-US" altLang="pt-BR"/>
              <a:t>Quando houver uma classe em branco no meio da distribuição, isto fará que essa classe apareça com frequencia 0 e nao seja simplesmente eliminada.</a:t>
            </a:r>
          </a:p>
          <a:p>
            <a:r>
              <a:rPr lang="en-US" altLang="pt-BR"/>
              <a:t>Neste primeiro exemplo, não é necessário fazer isto, não há classes em branco, mas em exercicios posteriores, é importante lembrar.</a:t>
            </a:r>
          </a:p>
          <a:p>
            <a:endParaRPr lang="pt-BR" altLang="pt-BR" b="1"/>
          </a:p>
        </p:txBody>
      </p:sp>
      <p:sp>
        <p:nvSpPr>
          <p:cNvPr id="99332"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2B22DD18-C8AE-FF46-8B7E-2C309F62C739}" type="slidenum">
              <a:rPr lang="pt-BR" altLang="pt-BR"/>
              <a:pPr eaLnBrk="1" hangingPunct="1">
                <a:spcBef>
                  <a:spcPct val="0"/>
                </a:spcBef>
              </a:pPr>
              <a:t>61</a:t>
            </a:fld>
            <a:endParaRPr lang="pt-BR" altLang="pt-BR"/>
          </a:p>
        </p:txBody>
      </p:sp>
    </p:spTree>
    <p:extLst>
      <p:ext uri="{BB962C8B-B14F-4D97-AF65-F5344CB8AC3E}">
        <p14:creationId xmlns:p14="http://schemas.microsoft.com/office/powerpoint/2010/main" val="1419590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Espaço Reservado para Imagem de Slide 1"/>
          <p:cNvSpPr>
            <a:spLocks noGrp="1" noRot="1" noChangeAspect="1" noTextEdit="1"/>
          </p:cNvSpPr>
          <p:nvPr>
            <p:ph type="sldImg"/>
          </p:nvPr>
        </p:nvSpPr>
        <p:spPr>
          <a:ln/>
        </p:spPr>
      </p:sp>
      <p:sp>
        <p:nvSpPr>
          <p:cNvPr id="10035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 esta altura, nao exploramos o conceito de histograma de densidade, conceito que será tratado ao falar de distribuiçoes de probabilidade.</a:t>
            </a:r>
          </a:p>
          <a:p>
            <a:endParaRPr lang="en-US" altLang="pt-BR"/>
          </a:p>
          <a:p>
            <a:r>
              <a:rPr lang="en-US" altLang="pt-BR"/>
              <a:t>Embora, a rigor, o histograma deva usar densidade, falar de frequencia relativa num primeiro momento facilita a compreensão.</a:t>
            </a:r>
            <a:endParaRPr lang="pt-BR" altLang="pt-BR"/>
          </a:p>
        </p:txBody>
      </p:sp>
      <p:sp>
        <p:nvSpPr>
          <p:cNvPr id="10035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DBBDA8B2-3EA6-5143-86C1-2E334D402EF5}" type="slidenum">
              <a:rPr lang="pt-BR" altLang="pt-BR"/>
              <a:pPr eaLnBrk="1" hangingPunct="1">
                <a:spcBef>
                  <a:spcPct val="0"/>
                </a:spcBef>
              </a:pPr>
              <a:t>62</a:t>
            </a:fld>
            <a:endParaRPr lang="pt-BR" altLang="pt-BR"/>
          </a:p>
        </p:txBody>
      </p:sp>
    </p:spTree>
    <p:extLst>
      <p:ext uri="{BB962C8B-B14F-4D97-AF65-F5344CB8AC3E}">
        <p14:creationId xmlns:p14="http://schemas.microsoft.com/office/powerpoint/2010/main" val="21782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Espaço Reservado para Imagem de Slide 1"/>
          <p:cNvSpPr>
            <a:spLocks noGrp="1" noRot="1" noChangeAspect="1" noTextEdit="1"/>
          </p:cNvSpPr>
          <p:nvPr>
            <p:ph type="sldImg"/>
          </p:nvPr>
        </p:nvSpPr>
        <p:spPr>
          <a:ln/>
        </p:spPr>
      </p:sp>
      <p:sp>
        <p:nvSpPr>
          <p:cNvPr id="10137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pt-BR" altLang="pt-BR"/>
          </a:p>
        </p:txBody>
      </p:sp>
      <p:sp>
        <p:nvSpPr>
          <p:cNvPr id="10138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B14BBA0B-245F-FD47-944E-2CB6300B4FE8}" type="slidenum">
              <a:rPr lang="pt-BR" altLang="pt-BR"/>
              <a:pPr eaLnBrk="1" hangingPunct="1">
                <a:spcBef>
                  <a:spcPct val="0"/>
                </a:spcBef>
              </a:pPr>
              <a:t>63</a:t>
            </a:fld>
            <a:endParaRPr lang="pt-BR" altLang="pt-BR"/>
          </a:p>
        </p:txBody>
      </p:sp>
    </p:spTree>
    <p:extLst>
      <p:ext uri="{BB962C8B-B14F-4D97-AF65-F5344CB8AC3E}">
        <p14:creationId xmlns:p14="http://schemas.microsoft.com/office/powerpoint/2010/main" val="234958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Espaço Reservado para Imagem de Slide 1"/>
          <p:cNvSpPr>
            <a:spLocks noGrp="1" noRot="1" noChangeAspect="1" noTextEdit="1"/>
          </p:cNvSpPr>
          <p:nvPr>
            <p:ph type="sldImg"/>
          </p:nvPr>
        </p:nvSpPr>
        <p:spPr>
          <a:ln/>
        </p:spPr>
      </p:sp>
      <p:sp>
        <p:nvSpPr>
          <p:cNvPr id="10240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 informação necessária para decidir o destino de Gaussvaldo refere-se à diferença entre o desempenho de Cripton e Gotham, mas como medir o desempenho</a:t>
            </a:r>
            <a:r>
              <a:rPr lang="pt-BR" altLang="pt-BR"/>
              <a:t>?</a:t>
            </a:r>
          </a:p>
          <a:p>
            <a:endParaRPr lang="pt-BR" altLang="pt-BR"/>
          </a:p>
          <a:p>
            <a:r>
              <a:rPr lang="pt-BR" altLang="pt-BR"/>
              <a:t>Uma alternativa consiste em comparar as vendas totais dos dois locais.</a:t>
            </a:r>
          </a:p>
          <a:p>
            <a:endParaRPr lang="pt-BR" altLang="pt-BR"/>
          </a:p>
          <a:p>
            <a:r>
              <a:rPr lang="pt-BR" altLang="pt-BR"/>
              <a:t>Percebemos que as vendas totais em Cripton são mais elevadas que em Gotham. Mas essa comparação é justa? </a:t>
            </a:r>
          </a:p>
          <a:p>
            <a:r>
              <a:rPr lang="pt-BR" altLang="pt-BR"/>
              <a:t>Não. Porque há mais vendedores em Gotham que em Cripton!</a:t>
            </a:r>
          </a:p>
          <a:p>
            <a:endParaRPr lang="pt-BR" altLang="pt-BR"/>
          </a:p>
          <a:p>
            <a:endParaRPr lang="pt-BR" altLang="pt-BR"/>
          </a:p>
        </p:txBody>
      </p:sp>
      <p:sp>
        <p:nvSpPr>
          <p:cNvPr id="102404"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F1A5AD8C-0B39-4546-B56D-29644440B6AC}" type="slidenum">
              <a:rPr lang="pt-BR" altLang="pt-BR"/>
              <a:pPr eaLnBrk="1" hangingPunct="1">
                <a:spcBef>
                  <a:spcPct val="0"/>
                </a:spcBef>
              </a:pPr>
              <a:t>64</a:t>
            </a:fld>
            <a:endParaRPr lang="pt-BR" altLang="pt-BR"/>
          </a:p>
        </p:txBody>
      </p:sp>
    </p:spTree>
    <p:extLst>
      <p:ext uri="{BB962C8B-B14F-4D97-AF65-F5344CB8AC3E}">
        <p14:creationId xmlns:p14="http://schemas.microsoft.com/office/powerpoint/2010/main" val="200260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Exemplo real: Quando</a:t>
            </a:r>
            <a:r>
              <a:rPr lang="pt-BR" baseline="0" dirty="0" smtClean="0"/>
              <a:t> passar um carro-forte?</a:t>
            </a:r>
            <a:endParaRPr lang="en-US" dirty="0"/>
          </a:p>
        </p:txBody>
      </p:sp>
      <p:sp>
        <p:nvSpPr>
          <p:cNvPr id="4" name="Espaço Reservado para Número de Slide 3"/>
          <p:cNvSpPr>
            <a:spLocks noGrp="1"/>
          </p:cNvSpPr>
          <p:nvPr>
            <p:ph type="sldNum" sz="quarter" idx="10"/>
          </p:nvPr>
        </p:nvSpPr>
        <p:spPr/>
        <p:txBody>
          <a:bodyPr/>
          <a:lstStyle/>
          <a:p>
            <a:fld id="{1EE8BCD9-23A2-489B-83E6-2F5C31187B50}" type="slidenum">
              <a:rPr lang="en-US" smtClean="0"/>
              <a:t>6</a:t>
            </a:fld>
            <a:endParaRPr lang="en-US"/>
          </a:p>
        </p:txBody>
      </p:sp>
    </p:spTree>
    <p:extLst>
      <p:ext uri="{BB962C8B-B14F-4D97-AF65-F5344CB8AC3E}">
        <p14:creationId xmlns:p14="http://schemas.microsoft.com/office/powerpoint/2010/main" val="1741248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ço Reservado para Imagem de Slide 1"/>
          <p:cNvSpPr>
            <a:spLocks noGrp="1" noRot="1" noChangeAspect="1" noTextEdit="1"/>
          </p:cNvSpPr>
          <p:nvPr>
            <p:ph type="sldImg"/>
          </p:nvPr>
        </p:nvSpPr>
        <p:spPr>
          <a:ln/>
        </p:spPr>
      </p:sp>
      <p:sp>
        <p:nvSpPr>
          <p:cNvPr id="10342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A informação necessária para decidir o destino de Gaussvaldo refere|-se à diferença entre o desempenho de Cripton e Gotham, mas como medir o desempenho</a:t>
            </a:r>
            <a:r>
              <a:rPr lang="pt-BR" altLang="pt-BR"/>
              <a:t>?</a:t>
            </a:r>
          </a:p>
          <a:p>
            <a:endParaRPr lang="pt-BR" altLang="pt-BR"/>
          </a:p>
          <a:p>
            <a:r>
              <a:rPr lang="pt-BR" altLang="pt-BR"/>
              <a:t>Uma alternativa consiste em comparar as vendas totais dos dois locais.</a:t>
            </a:r>
          </a:p>
          <a:p>
            <a:endParaRPr lang="en-US" altLang="pt-BR"/>
          </a:p>
          <a:p>
            <a:endParaRPr lang="pt-BR" altLang="pt-BR"/>
          </a:p>
        </p:txBody>
      </p:sp>
      <p:sp>
        <p:nvSpPr>
          <p:cNvPr id="10342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B2EC2037-A9F7-2647-9ABC-C869134BCA24}" type="slidenum">
              <a:rPr lang="pt-BR" altLang="pt-BR"/>
              <a:pPr eaLnBrk="1" hangingPunct="1">
                <a:spcBef>
                  <a:spcPct val="0"/>
                </a:spcBef>
              </a:pPr>
              <a:t>65</a:t>
            </a:fld>
            <a:endParaRPr lang="pt-BR" altLang="pt-BR"/>
          </a:p>
        </p:txBody>
      </p:sp>
    </p:spTree>
    <p:extLst>
      <p:ext uri="{BB962C8B-B14F-4D97-AF65-F5344CB8AC3E}">
        <p14:creationId xmlns:p14="http://schemas.microsoft.com/office/powerpoint/2010/main" val="1836530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Espaço Reservado para Imagem de Slide 1"/>
          <p:cNvSpPr>
            <a:spLocks noGrp="1" noRot="1" noChangeAspect="1" noTextEdit="1"/>
          </p:cNvSpPr>
          <p:nvPr>
            <p:ph type="sldImg"/>
          </p:nvPr>
        </p:nvSpPr>
        <p:spPr>
          <a:ln/>
        </p:spPr>
      </p:sp>
      <p:sp>
        <p:nvSpPr>
          <p:cNvPr id="10445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pt-BR"/>
              <a:t>Diferenças de tipo de produto?</a:t>
            </a:r>
          </a:p>
          <a:p>
            <a:pPr lvl="2"/>
            <a:r>
              <a:rPr lang="en-US" altLang="pt-BR"/>
              <a:t>Alguns produtos podem vender mais que outros. Se Cripton tiver os que vendem menos, isso pode explicar as diferenças de desempenho.</a:t>
            </a:r>
          </a:p>
          <a:p>
            <a:pPr lvl="1"/>
            <a:r>
              <a:rPr lang="en-US" altLang="pt-BR"/>
              <a:t>Diferenças de experiência?</a:t>
            </a:r>
          </a:p>
          <a:p>
            <a:pPr lvl="2"/>
            <a:r>
              <a:rPr lang="en-US" altLang="pt-BR"/>
              <a:t>Se os vendedores de Cripton tiverem menos experiência, isso pode leva|-los a vender menos.</a:t>
            </a:r>
          </a:p>
          <a:p>
            <a:endParaRPr lang="pt-BR" altLang="pt-BR"/>
          </a:p>
        </p:txBody>
      </p:sp>
      <p:sp>
        <p:nvSpPr>
          <p:cNvPr id="104452"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B4BF5166-81A0-C644-AEF6-1F9FE95A6E97}" type="slidenum">
              <a:rPr lang="pt-BR" altLang="pt-BR"/>
              <a:pPr eaLnBrk="1" hangingPunct="1">
                <a:spcBef>
                  <a:spcPct val="0"/>
                </a:spcBef>
              </a:pPr>
              <a:t>66</a:t>
            </a:fld>
            <a:endParaRPr lang="pt-BR" altLang="pt-BR"/>
          </a:p>
        </p:txBody>
      </p:sp>
    </p:spTree>
    <p:extLst>
      <p:ext uri="{BB962C8B-B14F-4D97-AF65-F5344CB8AC3E}">
        <p14:creationId xmlns:p14="http://schemas.microsoft.com/office/powerpoint/2010/main" val="131761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Espaço Reservado para Imagem de Slide 1"/>
          <p:cNvSpPr>
            <a:spLocks noGrp="1" noRot="1" noChangeAspect="1" noTextEdit="1"/>
          </p:cNvSpPr>
          <p:nvPr>
            <p:ph type="sldImg"/>
          </p:nvPr>
        </p:nvSpPr>
        <p:spPr>
          <a:ln/>
        </p:spPr>
      </p:sp>
      <p:sp>
        <p:nvSpPr>
          <p:cNvPr id="89091" name="Espaço Reservado para Anotaçõ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Nao trataremos agora de amostragem. O primeiro bloco trata de estatística descritiva.</a:t>
            </a:r>
            <a:endParaRPr lang="pt-BR"/>
          </a:p>
        </p:txBody>
      </p:sp>
      <p:sp>
        <p:nvSpPr>
          <p:cNvPr id="89092" name="Espaço Reservado para Número de Slid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C3C1635-05EF-CF40-8910-4AB74301BB8E}" type="slidenum">
              <a:rPr lang="pt-BR"/>
              <a:pPr/>
              <a:t>8</a:t>
            </a:fld>
            <a:endParaRPr lang="pt-BR"/>
          </a:p>
        </p:txBody>
      </p:sp>
    </p:spTree>
    <p:extLst>
      <p:ext uri="{BB962C8B-B14F-4D97-AF65-F5344CB8AC3E}">
        <p14:creationId xmlns:p14="http://schemas.microsoft.com/office/powerpoint/2010/main" val="185104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Que tipo de dados buscar</a:t>
            </a:r>
            <a:r>
              <a:rPr lang="en-US" dirty="0" smtClean="0"/>
              <a:t>?</a:t>
            </a:r>
            <a:endParaRPr lang="pt-BR" dirty="0" smtClean="0"/>
          </a:p>
          <a:p>
            <a:pPr marL="228600" indent="-228600">
              <a:buAutoNum type="arabicParenBoth"/>
            </a:pPr>
            <a:r>
              <a:rPr lang="pt-BR" baseline="0" dirty="0" smtClean="0"/>
              <a:t>Aquele que é exatamente o que te interessa... (ex. Protocolo de Kyoto: País desenvolvido vs. País que mais emite </a:t>
            </a:r>
            <a:r>
              <a:rPr lang="pt-BR" baseline="0" dirty="0" err="1" smtClean="0"/>
              <a:t>GEEs</a:t>
            </a:r>
            <a:r>
              <a:rPr lang="pt-BR" baseline="0" dirty="0" smtClean="0"/>
              <a:t>)</a:t>
            </a:r>
          </a:p>
          <a:p>
            <a:pPr marL="228600" indent="-228600">
              <a:buAutoNum type="arabicParenBoth"/>
            </a:pPr>
            <a:r>
              <a:rPr lang="pt-BR" baseline="0" dirty="0" smtClean="0"/>
              <a:t>... Ou o que mais se aproxima dele dentre os que você tem a mão – proxy.</a:t>
            </a:r>
          </a:p>
          <a:p>
            <a:pPr marL="228600" indent="-228600">
              <a:buAutoNum type="arabicParenBoth"/>
            </a:pPr>
            <a:endParaRPr lang="pt-BR" baseline="0" dirty="0" smtClean="0"/>
          </a:p>
          <a:p>
            <a:pPr marL="0" indent="0">
              <a:buNone/>
            </a:pPr>
            <a:endParaRPr lang="en-US" dirty="0" smtClean="0"/>
          </a:p>
        </p:txBody>
      </p:sp>
      <p:sp>
        <p:nvSpPr>
          <p:cNvPr id="4" name="Espaço Reservado para Número de Slide 3"/>
          <p:cNvSpPr>
            <a:spLocks noGrp="1"/>
          </p:cNvSpPr>
          <p:nvPr>
            <p:ph type="sldNum" sz="quarter" idx="10"/>
          </p:nvPr>
        </p:nvSpPr>
        <p:spPr/>
        <p:txBody>
          <a:bodyPr/>
          <a:lstStyle/>
          <a:p>
            <a:fld id="{1EE8BCD9-23A2-489B-83E6-2F5C31187B50}" type="slidenum">
              <a:rPr lang="en-US" smtClean="0"/>
              <a:t>12</a:t>
            </a:fld>
            <a:endParaRPr lang="en-US"/>
          </a:p>
        </p:txBody>
      </p:sp>
    </p:spTree>
    <p:extLst>
      <p:ext uri="{BB962C8B-B14F-4D97-AF65-F5344CB8AC3E}">
        <p14:creationId xmlns:p14="http://schemas.microsoft.com/office/powerpoint/2010/main" val="154569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1333862-5E98-4B06-A587-FD3D633A824E}" type="slidenum">
              <a:rPr lang="en-US" smtClean="0"/>
              <a:pPr/>
              <a:t>13</a:t>
            </a:fld>
            <a:endParaRPr lang="en-US"/>
          </a:p>
        </p:txBody>
      </p:sp>
    </p:spTree>
    <p:extLst>
      <p:ext uri="{BB962C8B-B14F-4D97-AF65-F5344CB8AC3E}">
        <p14:creationId xmlns:p14="http://schemas.microsoft.com/office/powerpoint/2010/main" val="9217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Usar base </a:t>
            </a:r>
            <a:r>
              <a:rPr lang="pt-BR" dirty="0" err="1" smtClean="0"/>
              <a:t>MegaSena</a:t>
            </a:r>
            <a:r>
              <a:rPr lang="pt-BR" dirty="0" smtClean="0"/>
              <a:t> para ilustrar</a:t>
            </a:r>
            <a:r>
              <a:rPr lang="pt-BR" baseline="0" dirty="0" smtClean="0"/>
              <a:t> como fazer um histograma simples</a:t>
            </a:r>
            <a:endParaRPr lang="en-US" dirty="0"/>
          </a:p>
        </p:txBody>
      </p:sp>
      <p:sp>
        <p:nvSpPr>
          <p:cNvPr id="4" name="Espaço Reservado para Número de Slide 3"/>
          <p:cNvSpPr>
            <a:spLocks noGrp="1"/>
          </p:cNvSpPr>
          <p:nvPr>
            <p:ph type="sldNum" sz="quarter" idx="10"/>
          </p:nvPr>
        </p:nvSpPr>
        <p:spPr/>
        <p:txBody>
          <a:bodyPr/>
          <a:lstStyle/>
          <a:p>
            <a:fld id="{1EE8BCD9-23A2-489B-83E6-2F5C31187B50}" type="slidenum">
              <a:rPr lang="en-US" smtClean="0"/>
              <a:t>30</a:t>
            </a:fld>
            <a:endParaRPr lang="en-US"/>
          </a:p>
        </p:txBody>
      </p:sp>
    </p:spTree>
    <p:extLst>
      <p:ext uri="{BB962C8B-B14F-4D97-AF65-F5344CB8AC3E}">
        <p14:creationId xmlns:p14="http://schemas.microsoft.com/office/powerpoint/2010/main" val="183283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Existe ainda uma outra alternativa, no caso do histograma que é a densidade. Isto ocorre se tivermos classes de tamanhos diferentes. </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91333862-5E98-4B06-A587-FD3D633A824E}" type="slidenum">
              <a:rPr lang="en-US" smtClean="0"/>
              <a:pPr/>
              <a:t>37</a:t>
            </a:fld>
            <a:endParaRPr lang="en-US"/>
          </a:p>
        </p:txBody>
      </p:sp>
    </p:spTree>
    <p:extLst>
      <p:ext uri="{BB962C8B-B14F-4D97-AF65-F5344CB8AC3E}">
        <p14:creationId xmlns:p14="http://schemas.microsoft.com/office/powerpoint/2010/main" val="144105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ço Reservado para Imagem de Slide 1"/>
          <p:cNvSpPr>
            <a:spLocks noGrp="1" noRot="1" noChangeAspect="1" noTextEdit="1"/>
          </p:cNvSpPr>
          <p:nvPr>
            <p:ph type="sldImg"/>
          </p:nvPr>
        </p:nvSpPr>
        <p:spPr>
          <a:ln/>
        </p:spPr>
      </p:sp>
      <p:sp>
        <p:nvSpPr>
          <p:cNvPr id="9113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Este caso acompanhara toda a discussao de estatística descritiva. Inicialmente, percebe-se uma diferença de médias entre Cripton e Gotham, com vendas médias inferiores em Cripton. </a:t>
            </a:r>
          </a:p>
          <a:p>
            <a:r>
              <a:rPr lang="en-US" altLang="pt-BR"/>
              <a:t>A questão passa a ser obter uma possível causa do problema.</a:t>
            </a:r>
          </a:p>
          <a:p>
            <a:r>
              <a:rPr lang="en-US" altLang="pt-BR"/>
              <a:t>A primeira analisada é escolaridade, que não justifica as diferenças de vendas. No entanto, depois se percebe que os vendedores de Cripton tem menos experiencia e que vendedores com menos experiencia vendem menos. </a:t>
            </a:r>
          </a:p>
          <a:p>
            <a:endParaRPr lang="en-US" altLang="pt-BR"/>
          </a:p>
          <a:p>
            <a:r>
              <a:rPr lang="en-US" altLang="pt-BR"/>
              <a:t>A idéia é apresentar os conceitos de estatística descritiva no contexto de um problema. </a:t>
            </a:r>
            <a:endParaRPr lang="pt-BR" altLang="pt-BR"/>
          </a:p>
        </p:txBody>
      </p:sp>
      <p:sp>
        <p:nvSpPr>
          <p:cNvPr id="9114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ADE46D2B-1E2B-9144-B7C8-B2403E13B495}" type="slidenum">
              <a:rPr lang="pt-BR" altLang="pt-BR"/>
              <a:pPr eaLnBrk="1" hangingPunct="1">
                <a:spcBef>
                  <a:spcPct val="0"/>
                </a:spcBef>
              </a:pPr>
              <a:t>53</a:t>
            </a:fld>
            <a:endParaRPr lang="pt-BR" altLang="pt-BR"/>
          </a:p>
        </p:txBody>
      </p:sp>
    </p:spTree>
    <p:extLst>
      <p:ext uri="{BB962C8B-B14F-4D97-AF65-F5344CB8AC3E}">
        <p14:creationId xmlns:p14="http://schemas.microsoft.com/office/powerpoint/2010/main" val="147411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Espaço Reservado para Imagem de Slide 1"/>
          <p:cNvSpPr>
            <a:spLocks noGrp="1" noRot="1" noChangeAspect="1" noTextEdit="1"/>
          </p:cNvSpPr>
          <p:nvPr>
            <p:ph type="sldImg"/>
          </p:nvPr>
        </p:nvSpPr>
        <p:spPr>
          <a:ln/>
        </p:spPr>
      </p:sp>
      <p:sp>
        <p:nvSpPr>
          <p:cNvPr id="9216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pt-BR" altLang="pt-BR"/>
          </a:p>
        </p:txBody>
      </p:sp>
      <p:sp>
        <p:nvSpPr>
          <p:cNvPr id="92164"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Arial" charset="0"/>
                <a:cs typeface="Arial" charset="0"/>
              </a:defRPr>
            </a:lvl1pPr>
            <a:lvl2pPr marL="742950" indent="-285750" eaLnBrk="0" hangingPunct="0">
              <a:spcBef>
                <a:spcPct val="30000"/>
              </a:spcBef>
              <a:defRPr sz="1200">
                <a:solidFill>
                  <a:schemeClr val="tx1"/>
                </a:solidFill>
                <a:latin typeface="Arial" charset="0"/>
                <a:ea typeface="Arial" charset="0"/>
                <a:cs typeface="Arial" charset="0"/>
              </a:defRPr>
            </a:lvl2pPr>
            <a:lvl3pPr marL="1143000" indent="-228600" eaLnBrk="0" hangingPunct="0">
              <a:spcBef>
                <a:spcPct val="30000"/>
              </a:spcBef>
              <a:defRPr sz="1200">
                <a:solidFill>
                  <a:schemeClr val="tx1"/>
                </a:solidFill>
                <a:latin typeface="Arial" charset="0"/>
                <a:ea typeface="Arial" charset="0"/>
                <a:cs typeface="Arial" charset="0"/>
              </a:defRPr>
            </a:lvl3pPr>
            <a:lvl4pPr marL="1600200" indent="-228600" eaLnBrk="0" hangingPunct="0">
              <a:spcBef>
                <a:spcPct val="30000"/>
              </a:spcBef>
              <a:defRPr sz="1200">
                <a:solidFill>
                  <a:schemeClr val="tx1"/>
                </a:solidFill>
                <a:latin typeface="Arial" charset="0"/>
                <a:ea typeface="Arial" charset="0"/>
                <a:cs typeface="Arial" charset="0"/>
              </a:defRPr>
            </a:lvl4pPr>
            <a:lvl5pPr marL="2057400" indent="-228600" eaLnBrk="0" hangingPunct="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eaLnBrk="1" hangingPunct="1">
              <a:spcBef>
                <a:spcPct val="0"/>
              </a:spcBef>
            </a:pPr>
            <a:fld id="{0AA346C7-E34F-374E-92A1-68E57D953DBE}" type="slidenum">
              <a:rPr lang="pt-BR" altLang="pt-BR"/>
              <a:pPr eaLnBrk="1" hangingPunct="1">
                <a:spcBef>
                  <a:spcPct val="0"/>
                </a:spcBef>
              </a:pPr>
              <a:t>54</a:t>
            </a:fld>
            <a:endParaRPr lang="pt-BR" altLang="pt-BR"/>
          </a:p>
        </p:txBody>
      </p:sp>
    </p:spTree>
    <p:extLst>
      <p:ext uri="{BB962C8B-B14F-4D97-AF65-F5344CB8AC3E}">
        <p14:creationId xmlns:p14="http://schemas.microsoft.com/office/powerpoint/2010/main" val="127117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estilo do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F96ECAB-6B38-724F-A3AD-366290EB4406}" type="datetimeFigureOut">
              <a:rPr lang="pt-BR" smtClean="0"/>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204529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F96ECAB-6B38-724F-A3AD-366290EB4406}" type="datetimeFigureOut">
              <a:rPr lang="pt-BR" smtClean="0"/>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119281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estilo do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F96ECAB-6B38-724F-A3AD-366290EB4406}" type="datetimeFigureOut">
              <a:rPr lang="pt-BR" smtClean="0"/>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8440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31800" y="1052737"/>
            <a:ext cx="11328400" cy="5255989"/>
          </a:xfrm>
        </p:spPr>
        <p:txBody>
          <a:bodyPr anchor="t"/>
          <a:lstStyle>
            <a:lvl1pPr marL="342900" indent="-342900">
              <a:buClr>
                <a:srgbClr val="003366"/>
              </a:buClr>
              <a:buFont typeface="Wingdings" pitchFamily="2" charset="2"/>
              <a:buChar char="§"/>
              <a:defRPr sz="2400">
                <a:latin typeface="Calibri" pitchFamily="34" charset="0"/>
              </a:defRPr>
            </a:lvl1pPr>
            <a:lvl2pPr>
              <a:buClr>
                <a:srgbClr val="003366"/>
              </a:buClr>
              <a:defRPr sz="2200">
                <a:latin typeface="Calibri" pitchFamily="34" charset="0"/>
              </a:defRPr>
            </a:lvl2pPr>
            <a:lvl3pPr>
              <a:buClr>
                <a:srgbClr val="003366"/>
              </a:buClr>
              <a:defRPr sz="2000">
                <a:latin typeface="Calibri" pitchFamily="34" charset="0"/>
              </a:defRPr>
            </a:lvl3pPr>
            <a:lvl4pPr>
              <a:buClr>
                <a:srgbClr val="003366"/>
              </a:buClr>
              <a:defRPr sz="1600">
                <a:latin typeface="Calibri" pitchFamily="34" charset="0"/>
              </a:defRPr>
            </a:lvl4pPr>
            <a:lvl5pPr>
              <a:buClr>
                <a:srgbClr val="003366"/>
              </a:buClr>
              <a:defRPr sz="1700">
                <a:latin typeface="Calibri" pitchFamily="34" charset="0"/>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Título 7"/>
          <p:cNvSpPr>
            <a:spLocks noGrp="1"/>
          </p:cNvSpPr>
          <p:nvPr>
            <p:ph type="title"/>
          </p:nvPr>
        </p:nvSpPr>
        <p:spPr>
          <a:xfrm>
            <a:off x="431371" y="116633"/>
            <a:ext cx="9600637" cy="509587"/>
          </a:xfrm>
        </p:spPr>
        <p:txBody>
          <a:bodyPr/>
          <a:lstStyle/>
          <a:p>
            <a:r>
              <a:rPr lang="pt-BR" smtClean="0"/>
              <a:t>Clique para editar o título mestre</a:t>
            </a:r>
            <a:endParaRPr lang="pt-BR" dirty="0"/>
          </a:p>
        </p:txBody>
      </p:sp>
    </p:spTree>
    <p:extLst>
      <p:ext uri="{BB962C8B-B14F-4D97-AF65-F5344CB8AC3E}">
        <p14:creationId xmlns:p14="http://schemas.microsoft.com/office/powerpoint/2010/main" val="830152988"/>
      </p:ext>
    </p:extLst>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F96ECAB-6B38-724F-A3AD-366290EB4406}" type="datetimeFigureOut">
              <a:rPr lang="pt-BR" smtClean="0"/>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46841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os estilos de texto mestres</a:t>
            </a:r>
          </a:p>
        </p:txBody>
      </p:sp>
      <p:sp>
        <p:nvSpPr>
          <p:cNvPr id="4" name="Espaço Reservado para Data 3"/>
          <p:cNvSpPr>
            <a:spLocks noGrp="1"/>
          </p:cNvSpPr>
          <p:nvPr>
            <p:ph type="dt" sz="half" idx="10"/>
          </p:nvPr>
        </p:nvSpPr>
        <p:spPr/>
        <p:txBody>
          <a:bodyPr/>
          <a:lstStyle/>
          <a:p>
            <a:fld id="{2F96ECAB-6B38-724F-A3AD-366290EB4406}" type="datetimeFigureOut">
              <a:rPr lang="pt-BR" smtClean="0"/>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205518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F96ECAB-6B38-724F-A3AD-366290EB4406}" type="datetimeFigureOut">
              <a:rPr lang="pt-BR" smtClean="0"/>
              <a:t>28/08/2018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139017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F96ECAB-6B38-724F-A3AD-366290EB4406}" type="datetimeFigureOut">
              <a:rPr lang="pt-BR" smtClean="0"/>
              <a:t>28/08/2018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352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Data 2"/>
          <p:cNvSpPr>
            <a:spLocks noGrp="1"/>
          </p:cNvSpPr>
          <p:nvPr>
            <p:ph type="dt" sz="half" idx="10"/>
          </p:nvPr>
        </p:nvSpPr>
        <p:spPr/>
        <p:txBody>
          <a:bodyPr/>
          <a:lstStyle/>
          <a:p>
            <a:fld id="{2F96ECAB-6B38-724F-A3AD-366290EB4406}" type="datetimeFigureOut">
              <a:rPr lang="pt-BR" smtClean="0"/>
              <a:t>28/08/2018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154326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F96ECAB-6B38-724F-A3AD-366290EB4406}" type="datetimeFigureOut">
              <a:rPr lang="pt-BR" smtClean="0"/>
              <a:t>28/08/2018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30338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estilo do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os estilos de texto mestres</a:t>
            </a:r>
          </a:p>
        </p:txBody>
      </p:sp>
      <p:sp>
        <p:nvSpPr>
          <p:cNvPr id="5" name="Espaço Reservado para Data 4"/>
          <p:cNvSpPr>
            <a:spLocks noGrp="1"/>
          </p:cNvSpPr>
          <p:nvPr>
            <p:ph type="dt" sz="half" idx="10"/>
          </p:nvPr>
        </p:nvSpPr>
        <p:spPr/>
        <p:txBody>
          <a:bodyPr/>
          <a:lstStyle/>
          <a:p>
            <a:fld id="{2F96ECAB-6B38-724F-A3AD-366290EB4406}" type="datetimeFigureOut">
              <a:rPr lang="pt-BR" smtClean="0"/>
              <a:t>28/08/2018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82543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estilo do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os estilos de texto mestres</a:t>
            </a:r>
          </a:p>
        </p:txBody>
      </p:sp>
      <p:sp>
        <p:nvSpPr>
          <p:cNvPr id="5" name="Espaço Reservado para Data 4"/>
          <p:cNvSpPr>
            <a:spLocks noGrp="1"/>
          </p:cNvSpPr>
          <p:nvPr>
            <p:ph type="dt" sz="half" idx="10"/>
          </p:nvPr>
        </p:nvSpPr>
        <p:spPr/>
        <p:txBody>
          <a:bodyPr/>
          <a:lstStyle/>
          <a:p>
            <a:fld id="{2F96ECAB-6B38-724F-A3AD-366290EB4406}" type="datetimeFigureOut">
              <a:rPr lang="pt-BR" smtClean="0"/>
              <a:t>28/08/2018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0B63918-03BE-F04C-864A-B63969E4BE8E}" type="slidenum">
              <a:rPr lang="pt-BR" smtClean="0"/>
              <a:t>‹n.º›</a:t>
            </a:fld>
            <a:endParaRPr lang="pt-BR"/>
          </a:p>
        </p:txBody>
      </p:sp>
    </p:spTree>
    <p:extLst>
      <p:ext uri="{BB962C8B-B14F-4D97-AF65-F5344CB8AC3E}">
        <p14:creationId xmlns:p14="http://schemas.microsoft.com/office/powerpoint/2010/main" val="2967602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6ECAB-6B38-724F-A3AD-366290EB4406}" type="datetimeFigureOut">
              <a:rPr lang="pt-BR" smtClean="0"/>
              <a:t>28/08/2018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63918-03BE-F04C-864A-B63969E4BE8E}" type="slidenum">
              <a:rPr lang="pt-BR" smtClean="0"/>
              <a:t>‹n.º›</a:t>
            </a:fld>
            <a:endParaRPr lang="pt-BR"/>
          </a:p>
        </p:txBody>
      </p:sp>
    </p:spTree>
    <p:extLst>
      <p:ext uri="{BB962C8B-B14F-4D97-AF65-F5344CB8AC3E}">
        <p14:creationId xmlns:p14="http://schemas.microsoft.com/office/powerpoint/2010/main" val="364402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 Id="rId3" Type="http://schemas.openxmlformats.org/officeDocument/2006/relationships/image" Target="../media/image13.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chart" Target="../charts/char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chart" Target="../charts/char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chart" Target="../charts/chart3.xml"/></Relationships>
</file>

<file path=ppt/slides/_rels/slide64.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chart" Target="../charts/chart4.xml"/><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65.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chart" Target="../charts/chart5.xml"/><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 Id="rId3" Type="http://schemas.openxmlformats.org/officeDocument/2006/relationships/chart" Target="../charts/char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 Id="rId3" Type="http://schemas.openxmlformats.org/officeDocument/2006/relationships/chart" Target="../charts/char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1.xml"/><Relationship Id="rId3" Type="http://schemas.openxmlformats.org/officeDocument/2006/relationships/chart" Target="../charts/char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emf"/><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Métodos Quantitativos</a:t>
            </a:r>
            <a:endParaRPr lang="pt-BR" dirty="0"/>
          </a:p>
        </p:txBody>
      </p:sp>
      <p:sp>
        <p:nvSpPr>
          <p:cNvPr id="3" name="Subtítulo 2"/>
          <p:cNvSpPr>
            <a:spLocks noGrp="1"/>
          </p:cNvSpPr>
          <p:nvPr>
            <p:ph type="subTitle" idx="1"/>
          </p:nvPr>
        </p:nvSpPr>
        <p:spPr/>
        <p:txBody>
          <a:bodyPr/>
          <a:lstStyle/>
          <a:p>
            <a:r>
              <a:rPr lang="pt-BR" dirty="0" smtClean="0"/>
              <a:t>Introdução</a:t>
            </a:r>
            <a:endParaRPr lang="pt-BR" dirty="0"/>
          </a:p>
        </p:txBody>
      </p:sp>
    </p:spTree>
    <p:extLst>
      <p:ext uri="{BB962C8B-B14F-4D97-AF65-F5344CB8AC3E}">
        <p14:creationId xmlns:p14="http://schemas.microsoft.com/office/powerpoint/2010/main" val="969693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Estatística descritiva</a:t>
            </a:r>
            <a:r>
              <a:rPr lang="pt-BR" b="1" dirty="0" smtClean="0">
                <a:solidFill>
                  <a:srgbClr val="FFC000"/>
                </a:solidFill>
                <a:latin typeface="Cambria" pitchFamily="18" charset="0"/>
              </a:rPr>
              <a:t>}</a:t>
            </a:r>
            <a:endParaRPr lang="en-US" dirty="0"/>
          </a:p>
        </p:txBody>
      </p:sp>
      <p:pic>
        <p:nvPicPr>
          <p:cNvPr id="1026" name="Picture 2" descr="http://dbcfaa79b34c8f5dfffa-7d3a62c63519b1618047ef2108473a39.r81.cf2.rackcdn.com/wp-content/uploads/cuneiform-tabl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2266950" cy="2857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 name="CaixaDeTexto 2"/>
          <p:cNvSpPr txBox="1"/>
          <p:nvPr/>
        </p:nvSpPr>
        <p:spPr>
          <a:xfrm>
            <a:off x="4223792" y="4725145"/>
            <a:ext cx="3417168" cy="1169551"/>
          </a:xfrm>
          <a:prstGeom prst="rect">
            <a:avLst/>
          </a:prstGeom>
          <a:noFill/>
        </p:spPr>
        <p:txBody>
          <a:bodyPr wrap="square" rtlCol="0">
            <a:spAutoFit/>
          </a:bodyPr>
          <a:lstStyle/>
          <a:p>
            <a:r>
              <a:rPr lang="pt-BR" sz="1400" dirty="0"/>
              <a:t>Pedra </a:t>
            </a:r>
            <a:r>
              <a:rPr lang="pt-BR" sz="1400" dirty="0" err="1"/>
              <a:t>ca</a:t>
            </a:r>
            <a:r>
              <a:rPr lang="pt-BR" sz="1400" dirty="0"/>
              <a:t>. 1.500 </a:t>
            </a:r>
            <a:r>
              <a:rPr lang="pt-BR" sz="1400" dirty="0" err="1"/>
              <a:t>aC</a:t>
            </a:r>
            <a:r>
              <a:rPr lang="pt-BR" sz="1400" dirty="0"/>
              <a:t> com informações sobre o rei babilônico Nabucodonosor. A Estatística, inicialmente, foi concebida com o intuito de coletar informações relevantes para o Estado.</a:t>
            </a:r>
            <a:endParaRPr lang="en-US" dirty="0"/>
          </a:p>
        </p:txBody>
      </p:sp>
      <p:pic>
        <p:nvPicPr>
          <p:cNvPr id="1032" name="Picture 8" descr="http://upload.wikimedia.org/wikipedia/commons/8/8b/Standard_of_Ur_chario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166084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aixaDeTexto 6"/>
          <p:cNvSpPr txBox="1"/>
          <p:nvPr/>
        </p:nvSpPr>
        <p:spPr>
          <a:xfrm>
            <a:off x="1524000" y="1660849"/>
            <a:ext cx="9144000" cy="646331"/>
          </a:xfrm>
          <a:prstGeom prst="rect">
            <a:avLst/>
          </a:prstGeom>
          <a:noFill/>
        </p:spPr>
        <p:txBody>
          <a:bodyPr wrap="square" rtlCol="0">
            <a:spAutoFit/>
          </a:bodyPr>
          <a:lstStyle/>
          <a:p>
            <a:r>
              <a:rPr lang="pt-BR" sz="1200" dirty="0"/>
              <a:t>Relato de uma guerra </a:t>
            </a:r>
            <a:r>
              <a:rPr lang="pt-BR" sz="1200" dirty="0" err="1"/>
              <a:t>súmera</a:t>
            </a:r>
            <a:r>
              <a:rPr lang="pt-BR" sz="1200" dirty="0"/>
              <a:t> em </a:t>
            </a:r>
            <a:r>
              <a:rPr lang="pt-BR" sz="1200" dirty="0" err="1"/>
              <a:t>ca</a:t>
            </a:r>
            <a:r>
              <a:rPr lang="pt-BR" sz="1200" dirty="0"/>
              <a:t>. 2500 a C. Um dos primeiros usos da Estatística foi determinar o número de homens aptos a irem para guerra. O livro bíblico de Números descreve um modelo de censo onde cada indivíduo contribuía com meio </a:t>
            </a:r>
            <a:r>
              <a:rPr lang="pt-BR" sz="1200" i="1" dirty="0"/>
              <a:t>shekel</a:t>
            </a:r>
            <a:r>
              <a:rPr lang="pt-BR" sz="1200" dirty="0"/>
              <a:t>, evidenciando ainda uma relação entre estatística e tributação.</a:t>
            </a:r>
            <a:endParaRPr lang="en-US" sz="1200" dirty="0"/>
          </a:p>
        </p:txBody>
      </p:sp>
    </p:spTree>
    <p:extLst>
      <p:ext uri="{BB962C8B-B14F-4D97-AF65-F5344CB8AC3E}">
        <p14:creationId xmlns:p14="http://schemas.microsoft.com/office/powerpoint/2010/main" val="993953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745827"/>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Conceitos básicos</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2071390"/>
            <a:ext cx="8229600" cy="4525963"/>
          </a:xfrm>
        </p:spPr>
        <p:txBody>
          <a:bodyPr>
            <a:normAutofit/>
          </a:bodyPr>
          <a:lstStyle/>
          <a:p>
            <a:r>
              <a:rPr lang="pt-BR" sz="2000" dirty="0">
                <a:latin typeface="Cambria" pitchFamily="18" charset="0"/>
              </a:rPr>
              <a:t>Nós já vimos que a Estatística responde a problemas estocásticos  “olhando para o </a:t>
            </a:r>
            <a:r>
              <a:rPr lang="pt-BR" sz="2000" b="1" dirty="0">
                <a:solidFill>
                  <a:srgbClr val="7030A0"/>
                </a:solidFill>
                <a:latin typeface="Cambria" pitchFamily="18" charset="0"/>
              </a:rPr>
              <a:t>passado</a:t>
            </a:r>
            <a:r>
              <a:rPr lang="pt-BR" sz="2000" dirty="0">
                <a:solidFill>
                  <a:srgbClr val="7030A0"/>
                </a:solidFill>
                <a:latin typeface="Cambria" pitchFamily="18" charset="0"/>
              </a:rPr>
              <a:t> </a:t>
            </a:r>
            <a:r>
              <a:rPr lang="pt-BR" sz="2000" dirty="0">
                <a:latin typeface="Cambria" pitchFamily="18" charset="0"/>
              </a:rPr>
              <a:t>e estimando </a:t>
            </a:r>
            <a:r>
              <a:rPr lang="pt-BR" sz="2000" b="1" dirty="0">
                <a:solidFill>
                  <a:srgbClr val="7030A0"/>
                </a:solidFill>
                <a:latin typeface="Cambria" pitchFamily="18" charset="0"/>
              </a:rPr>
              <a:t>probabilidades</a:t>
            </a:r>
            <a:r>
              <a:rPr lang="pt-BR" sz="2000" dirty="0">
                <a:solidFill>
                  <a:srgbClr val="7030A0"/>
                </a:solidFill>
                <a:latin typeface="Cambria" pitchFamily="18" charset="0"/>
              </a:rPr>
              <a:t> </a:t>
            </a:r>
            <a:r>
              <a:rPr lang="pt-BR" sz="2000" dirty="0">
                <a:latin typeface="Cambria" pitchFamily="18" charset="0"/>
              </a:rPr>
              <a:t>sobre o que ocorrerá no futuro.” Cabe então perguntar:</a:t>
            </a:r>
          </a:p>
          <a:p>
            <a:pPr marL="457200" indent="-457200">
              <a:buFont typeface="+mj-lt"/>
              <a:buAutoNum type="arabicPeriod"/>
            </a:pPr>
            <a:endParaRPr lang="pt-BR" sz="2000" dirty="0">
              <a:latin typeface="Cambria" pitchFamily="18" charset="0"/>
            </a:endParaRPr>
          </a:p>
          <a:p>
            <a:pPr marL="457200" indent="-457200">
              <a:buFont typeface="+mj-lt"/>
              <a:buAutoNum type="arabicPeriod"/>
            </a:pPr>
            <a:r>
              <a:rPr lang="pt-BR" sz="2000" dirty="0">
                <a:latin typeface="Cambria" pitchFamily="18" charset="0"/>
              </a:rPr>
              <a:t>Onde encontrar registros deste passado (dados)?</a:t>
            </a:r>
          </a:p>
          <a:p>
            <a:pPr marL="457200" indent="-457200">
              <a:buFont typeface="+mj-lt"/>
              <a:buAutoNum type="arabicPeriod"/>
            </a:pPr>
            <a:r>
              <a:rPr lang="pt-BR" sz="2000" dirty="0">
                <a:latin typeface="Cambria" pitchFamily="18" charset="0"/>
              </a:rPr>
              <a:t>Como guardar esses registros?</a:t>
            </a:r>
          </a:p>
          <a:p>
            <a:pPr marL="457200" indent="-457200">
              <a:buFont typeface="+mj-lt"/>
              <a:buAutoNum type="arabicPeriod"/>
            </a:pPr>
            <a:r>
              <a:rPr lang="pt-BR" sz="2000" dirty="0">
                <a:latin typeface="Cambria" pitchFamily="18" charset="0"/>
              </a:rPr>
              <a:t>Como descrever esses registros de forma que ajude a responder o problema que queremos?</a:t>
            </a:r>
          </a:p>
          <a:p>
            <a:pPr marL="457200" indent="-457200">
              <a:buFont typeface="+mj-lt"/>
              <a:buAutoNum type="arabicPeriod"/>
            </a:pPr>
            <a:endParaRPr lang="pt-BR" sz="2000" dirty="0">
              <a:latin typeface="Cambria" pitchFamily="18" charset="0"/>
            </a:endParaRPr>
          </a:p>
          <a:p>
            <a:pPr marL="0" indent="0">
              <a:buNone/>
            </a:pPr>
            <a:r>
              <a:rPr lang="pt-BR" sz="2000" dirty="0">
                <a:latin typeface="Cambria" pitchFamily="18" charset="0"/>
              </a:rPr>
              <a:t>Vamos responder essas perguntas a seguir...</a:t>
            </a:r>
          </a:p>
          <a:p>
            <a:pPr marL="457200" indent="-457200">
              <a:buFont typeface="+mj-lt"/>
              <a:buAutoNum type="arabicPeriod"/>
            </a:pPr>
            <a:endParaRPr lang="pt-BR" sz="2000" dirty="0">
              <a:latin typeface="Cambria" pitchFamily="18" charset="0"/>
            </a:endParaRPr>
          </a:p>
          <a:p>
            <a:pPr marL="0" indent="0">
              <a:buNone/>
            </a:pPr>
            <a:endParaRPr lang="pt-BR" sz="2000" dirty="0">
              <a:latin typeface="Cambria" pitchFamily="18" charset="0"/>
            </a:endParaRPr>
          </a:p>
          <a:p>
            <a:endParaRPr lang="en-US" sz="2000" dirty="0">
              <a:latin typeface="Cambria" pitchFamily="18" charset="0"/>
            </a:endParaRPr>
          </a:p>
        </p:txBody>
      </p:sp>
    </p:spTree>
    <p:extLst>
      <p:ext uri="{BB962C8B-B14F-4D97-AF65-F5344CB8AC3E}">
        <p14:creationId xmlns:p14="http://schemas.microsoft.com/office/powerpoint/2010/main" val="99251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73819"/>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De onde vêm os dados?</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5943600" y="1999382"/>
            <a:ext cx="4267200" cy="4525963"/>
          </a:xfrm>
        </p:spPr>
        <p:txBody>
          <a:bodyPr>
            <a:normAutofit/>
          </a:bodyPr>
          <a:lstStyle/>
          <a:p>
            <a:r>
              <a:rPr lang="pt-BR" sz="2000" dirty="0"/>
              <a:t>F</a:t>
            </a:r>
            <a:endParaRPr lang="en-US" sz="2000" dirty="0"/>
          </a:p>
        </p:txBody>
      </p:sp>
      <p:graphicFrame>
        <p:nvGraphicFramePr>
          <p:cNvPr id="4" name="Diagrama 3"/>
          <p:cNvGraphicFramePr/>
          <p:nvPr>
            <p:extLst/>
          </p:nvPr>
        </p:nvGraphicFramePr>
        <p:xfrm>
          <a:off x="6096000" y="1796181"/>
          <a:ext cx="4191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5709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70255"/>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Como guardar os dados?</a:t>
            </a:r>
            <a:r>
              <a:rPr lang="pt-BR" b="1" dirty="0" smtClean="0">
                <a:solidFill>
                  <a:srgbClr val="FFC000"/>
                </a:solidFill>
                <a:latin typeface="Cambria" pitchFamily="18" charset="0"/>
              </a:rPr>
              <a:t>}</a:t>
            </a:r>
            <a:endParaRPr lang="en-US" dirty="0"/>
          </a:p>
        </p:txBody>
      </p:sp>
      <p:graphicFrame>
        <p:nvGraphicFramePr>
          <p:cNvPr id="5" name="Espaço Reservado para Conteúdo 4"/>
          <p:cNvGraphicFramePr>
            <a:graphicFrameLocks noGrp="1"/>
          </p:cNvGraphicFramePr>
          <p:nvPr>
            <p:ph idx="1"/>
            <p:extLst/>
          </p:nvPr>
        </p:nvGraphicFramePr>
        <p:xfrm>
          <a:off x="2971800" y="2124417"/>
          <a:ext cx="6192688" cy="1368150"/>
        </p:xfrm>
        <a:graphic>
          <a:graphicData uri="http://schemas.openxmlformats.org/drawingml/2006/table">
            <a:tbl>
              <a:tblPr>
                <a:tableStyleId>{D7AC3CCA-C797-4891-BE02-D94E43425B78}</a:tableStyleId>
              </a:tblPr>
              <a:tblGrid>
                <a:gridCol w="1548172"/>
                <a:gridCol w="1548172"/>
                <a:gridCol w="1548172"/>
                <a:gridCol w="1548172"/>
              </a:tblGrid>
              <a:tr h="273630">
                <a:tc>
                  <a:txBody>
                    <a:bodyPr/>
                    <a:lstStyle/>
                    <a:p>
                      <a:pPr algn="ctr" fontAlgn="b"/>
                      <a:r>
                        <a:rPr lang="pt-BR" sz="1400" u="none" strike="noStrike" dirty="0">
                          <a:effectLst/>
                        </a:rPr>
                        <a:t>Nome</a:t>
                      </a:r>
                      <a:endParaRPr lang="pt-BR" sz="1400" b="0" i="0" u="none" strike="noStrike" dirty="0">
                        <a:solidFill>
                          <a:srgbClr val="000000"/>
                        </a:solidFill>
                        <a:effectLst/>
                        <a:latin typeface="Calibri"/>
                      </a:endParaRPr>
                    </a:p>
                  </a:txBody>
                  <a:tcPr marL="9525" marR="9525" marT="9525" marB="0" anchor="b">
                    <a:solidFill>
                      <a:schemeClr val="bg1">
                        <a:lumMod val="50000"/>
                      </a:schemeClr>
                    </a:solidFill>
                  </a:tcPr>
                </a:tc>
                <a:tc>
                  <a:txBody>
                    <a:bodyPr/>
                    <a:lstStyle/>
                    <a:p>
                      <a:pPr algn="ctr" fontAlgn="b"/>
                      <a:r>
                        <a:rPr lang="pt-BR" sz="1400" u="none" strike="noStrike">
                          <a:effectLst/>
                        </a:rPr>
                        <a:t>Idade</a:t>
                      </a:r>
                      <a:endParaRPr lang="pt-BR" sz="1400" b="0" i="0" u="none" strike="noStrike">
                        <a:solidFill>
                          <a:srgbClr val="000000"/>
                        </a:solidFill>
                        <a:effectLst/>
                        <a:latin typeface="Calibri"/>
                      </a:endParaRPr>
                    </a:p>
                  </a:txBody>
                  <a:tcPr marL="9525" marR="9525" marT="9525" marB="0" anchor="b">
                    <a:solidFill>
                      <a:schemeClr val="bg1">
                        <a:lumMod val="50000"/>
                      </a:schemeClr>
                    </a:solidFill>
                  </a:tcPr>
                </a:tc>
                <a:tc>
                  <a:txBody>
                    <a:bodyPr/>
                    <a:lstStyle/>
                    <a:p>
                      <a:pPr algn="ctr" fontAlgn="b"/>
                      <a:r>
                        <a:rPr lang="pt-BR" sz="1400" u="none" strike="noStrike">
                          <a:effectLst/>
                        </a:rPr>
                        <a:t>Estado Civil</a:t>
                      </a:r>
                      <a:endParaRPr lang="pt-BR" sz="1400" b="0" i="0" u="none" strike="noStrike">
                        <a:solidFill>
                          <a:srgbClr val="000000"/>
                        </a:solidFill>
                        <a:effectLst/>
                        <a:latin typeface="Calibri"/>
                      </a:endParaRPr>
                    </a:p>
                  </a:txBody>
                  <a:tcPr marL="9525" marR="9525" marT="9525" marB="0" anchor="b">
                    <a:solidFill>
                      <a:schemeClr val="bg1">
                        <a:lumMod val="50000"/>
                      </a:schemeClr>
                    </a:solidFill>
                  </a:tcPr>
                </a:tc>
                <a:tc>
                  <a:txBody>
                    <a:bodyPr/>
                    <a:lstStyle/>
                    <a:p>
                      <a:pPr algn="ctr" fontAlgn="b"/>
                      <a:r>
                        <a:rPr lang="pt-BR" sz="1400" u="none" strike="noStrike" dirty="0">
                          <a:effectLst/>
                        </a:rPr>
                        <a:t>Renda</a:t>
                      </a:r>
                      <a:endParaRPr lang="pt-BR" sz="1400" b="0" i="0" u="none" strike="noStrike" dirty="0">
                        <a:solidFill>
                          <a:srgbClr val="000000"/>
                        </a:solidFill>
                        <a:effectLst/>
                        <a:latin typeface="Calibri"/>
                      </a:endParaRPr>
                    </a:p>
                  </a:txBody>
                  <a:tcPr marL="9525" marR="9525" marT="9525" marB="0" anchor="b">
                    <a:solidFill>
                      <a:schemeClr val="bg1">
                        <a:lumMod val="50000"/>
                      </a:schemeClr>
                    </a:solidFill>
                  </a:tcPr>
                </a:tc>
              </a:tr>
              <a:tr h="273630">
                <a:tc>
                  <a:txBody>
                    <a:bodyPr/>
                    <a:lstStyle/>
                    <a:p>
                      <a:pPr algn="l" fontAlgn="b"/>
                      <a:r>
                        <a:rPr lang="pt-BR" sz="1400" u="none" strike="noStrike">
                          <a:effectLst/>
                        </a:rPr>
                        <a:t>Carmem Johnson</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a:effectLst/>
                        </a:rPr>
                        <a:t>28</a:t>
                      </a:r>
                      <a:endParaRPr lang="pt-BR" sz="1400" b="0" i="0" u="none" strike="noStrike">
                        <a:solidFill>
                          <a:srgbClr val="000000"/>
                        </a:solidFill>
                        <a:effectLst/>
                        <a:latin typeface="Calibri"/>
                      </a:endParaRPr>
                    </a:p>
                  </a:txBody>
                  <a:tcPr marL="9525" marR="9525" marT="9525" marB="0" anchor="b"/>
                </a:tc>
                <a:tc>
                  <a:txBody>
                    <a:bodyPr/>
                    <a:lstStyle/>
                    <a:p>
                      <a:pPr algn="l" fontAlgn="b"/>
                      <a:r>
                        <a:rPr lang="pt-BR" sz="1400" u="none" strike="noStrike">
                          <a:effectLst/>
                        </a:rPr>
                        <a:t>Solteiro</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a:effectLst/>
                        </a:rPr>
                        <a:t>R$1.200,00 </a:t>
                      </a:r>
                      <a:endParaRPr lang="pt-BR" sz="1400" b="0" i="0" u="none" strike="noStrike">
                        <a:solidFill>
                          <a:srgbClr val="000000"/>
                        </a:solidFill>
                        <a:effectLst/>
                        <a:latin typeface="Calibri"/>
                      </a:endParaRPr>
                    </a:p>
                  </a:txBody>
                  <a:tcPr marL="9525" marR="9525" marT="9525" marB="0" anchor="b"/>
                </a:tc>
              </a:tr>
              <a:tr h="273630">
                <a:tc>
                  <a:txBody>
                    <a:bodyPr/>
                    <a:lstStyle/>
                    <a:p>
                      <a:pPr algn="l" fontAlgn="b"/>
                      <a:r>
                        <a:rPr lang="pt-BR" sz="1400" u="none" strike="noStrike">
                          <a:effectLst/>
                        </a:rPr>
                        <a:t>João Silva</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dirty="0">
                          <a:effectLst/>
                        </a:rPr>
                        <a:t>32</a:t>
                      </a:r>
                      <a:endParaRPr lang="pt-BR" sz="1400" b="0" i="0" u="none" strike="noStrike" dirty="0">
                        <a:solidFill>
                          <a:srgbClr val="000000"/>
                        </a:solidFill>
                        <a:effectLst/>
                        <a:latin typeface="Calibri"/>
                      </a:endParaRPr>
                    </a:p>
                  </a:txBody>
                  <a:tcPr marL="9525" marR="9525" marT="9525" marB="0" anchor="b"/>
                </a:tc>
                <a:tc>
                  <a:txBody>
                    <a:bodyPr/>
                    <a:lstStyle/>
                    <a:p>
                      <a:pPr algn="l" fontAlgn="b"/>
                      <a:r>
                        <a:rPr lang="pt-BR" sz="1400" u="none" strike="noStrike">
                          <a:effectLst/>
                        </a:rPr>
                        <a:t>Casado</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a:effectLst/>
                        </a:rPr>
                        <a:t>R$1.980,00 </a:t>
                      </a:r>
                      <a:endParaRPr lang="pt-BR" sz="1400" b="0" i="0" u="none" strike="noStrike">
                        <a:solidFill>
                          <a:srgbClr val="000000"/>
                        </a:solidFill>
                        <a:effectLst/>
                        <a:latin typeface="Calibri"/>
                      </a:endParaRPr>
                    </a:p>
                  </a:txBody>
                  <a:tcPr marL="9525" marR="9525" marT="9525" marB="0" anchor="b"/>
                </a:tc>
              </a:tr>
              <a:tr h="273630">
                <a:tc>
                  <a:txBody>
                    <a:bodyPr/>
                    <a:lstStyle/>
                    <a:p>
                      <a:pPr algn="l" fontAlgn="b"/>
                      <a:r>
                        <a:rPr lang="pt-BR" sz="1400" u="none" strike="noStrike">
                          <a:effectLst/>
                        </a:rPr>
                        <a:t>Paula Quintana</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dirty="0">
                          <a:effectLst/>
                        </a:rPr>
                        <a:t>18</a:t>
                      </a:r>
                      <a:endParaRPr lang="pt-BR" sz="1400" b="0" i="0" u="none" strike="noStrike" dirty="0">
                        <a:solidFill>
                          <a:srgbClr val="000000"/>
                        </a:solidFill>
                        <a:effectLst/>
                        <a:latin typeface="Calibri"/>
                      </a:endParaRPr>
                    </a:p>
                  </a:txBody>
                  <a:tcPr marL="9525" marR="9525" marT="9525" marB="0" anchor="b"/>
                </a:tc>
                <a:tc>
                  <a:txBody>
                    <a:bodyPr/>
                    <a:lstStyle/>
                    <a:p>
                      <a:pPr algn="l" fontAlgn="b"/>
                      <a:r>
                        <a:rPr lang="pt-BR" sz="1400" u="none" strike="noStrike">
                          <a:effectLst/>
                        </a:rPr>
                        <a:t>Casado</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a:effectLst/>
                        </a:rPr>
                        <a:t>R$3.500,00 </a:t>
                      </a:r>
                      <a:endParaRPr lang="pt-BR" sz="1400" b="0" i="0" u="none" strike="noStrike">
                        <a:solidFill>
                          <a:srgbClr val="000000"/>
                        </a:solidFill>
                        <a:effectLst/>
                        <a:latin typeface="Calibri"/>
                      </a:endParaRPr>
                    </a:p>
                  </a:txBody>
                  <a:tcPr marL="9525" marR="9525" marT="9525" marB="0" anchor="b"/>
                </a:tc>
              </a:tr>
              <a:tr h="273630">
                <a:tc>
                  <a:txBody>
                    <a:bodyPr/>
                    <a:lstStyle/>
                    <a:p>
                      <a:pPr algn="l" fontAlgn="b"/>
                      <a:r>
                        <a:rPr lang="pt-BR" sz="1400" u="none" strike="noStrike">
                          <a:effectLst/>
                        </a:rPr>
                        <a:t>Pedro Oliveira</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a:effectLst/>
                        </a:rPr>
                        <a:t>56</a:t>
                      </a:r>
                      <a:endParaRPr lang="pt-BR" sz="1400" b="0" i="0" u="none" strike="noStrike">
                        <a:solidFill>
                          <a:srgbClr val="000000"/>
                        </a:solidFill>
                        <a:effectLst/>
                        <a:latin typeface="Calibri"/>
                      </a:endParaRPr>
                    </a:p>
                  </a:txBody>
                  <a:tcPr marL="9525" marR="9525" marT="9525" marB="0" anchor="b"/>
                </a:tc>
                <a:tc>
                  <a:txBody>
                    <a:bodyPr/>
                    <a:lstStyle/>
                    <a:p>
                      <a:pPr algn="l" fontAlgn="b"/>
                      <a:r>
                        <a:rPr lang="pt-BR" sz="1400" u="none" strike="noStrike">
                          <a:effectLst/>
                        </a:rPr>
                        <a:t>Solteiro</a:t>
                      </a:r>
                      <a:endParaRPr lang="pt-BR" sz="1400" b="0" i="0" u="none" strike="noStrike">
                        <a:solidFill>
                          <a:srgbClr val="000000"/>
                        </a:solidFill>
                        <a:effectLst/>
                        <a:latin typeface="Calibri"/>
                      </a:endParaRPr>
                    </a:p>
                  </a:txBody>
                  <a:tcPr marL="9525" marR="9525" marT="9525" marB="0" anchor="b"/>
                </a:tc>
                <a:tc>
                  <a:txBody>
                    <a:bodyPr/>
                    <a:lstStyle/>
                    <a:p>
                      <a:pPr algn="r" fontAlgn="b"/>
                      <a:r>
                        <a:rPr lang="pt-BR" sz="1400" u="none" strike="noStrike" dirty="0">
                          <a:effectLst/>
                        </a:rPr>
                        <a:t>R$4.200,00 </a:t>
                      </a:r>
                      <a:endParaRPr lang="pt-BR" sz="1400" b="0" i="0" u="none" strike="noStrike" dirty="0">
                        <a:solidFill>
                          <a:srgbClr val="000000"/>
                        </a:solidFill>
                        <a:effectLst/>
                        <a:latin typeface="Calibri"/>
                      </a:endParaRPr>
                    </a:p>
                  </a:txBody>
                  <a:tcPr marL="9525" marR="9525" marT="9525" marB="0" anchor="b"/>
                </a:tc>
              </a:tr>
            </a:tbl>
          </a:graphicData>
        </a:graphic>
      </p:graphicFrame>
      <p:sp>
        <p:nvSpPr>
          <p:cNvPr id="4" name="Retângulo 3"/>
          <p:cNvSpPr/>
          <p:nvPr/>
        </p:nvSpPr>
        <p:spPr>
          <a:xfrm>
            <a:off x="1981200" y="2657817"/>
            <a:ext cx="8229600" cy="304800"/>
          </a:xfrm>
          <a:prstGeom prst="rect">
            <a:avLst/>
          </a:prstGeom>
          <a:noFill/>
          <a:ln w="38100">
            <a:solidFill>
              <a:schemeClr val="accent6">
                <a:lumMod val="75000"/>
              </a:schemeClr>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tângulo 6"/>
          <p:cNvSpPr/>
          <p:nvPr/>
        </p:nvSpPr>
        <p:spPr>
          <a:xfrm>
            <a:off x="4492336" y="1743417"/>
            <a:ext cx="1603664" cy="2209800"/>
          </a:xfrm>
          <a:prstGeom prst="rect">
            <a:avLst/>
          </a:prstGeom>
          <a:noFill/>
          <a:ln w="38100">
            <a:solidFill>
              <a:srgbClr val="00B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CaixaDeTexto 5"/>
          <p:cNvSpPr txBox="1"/>
          <p:nvPr/>
        </p:nvSpPr>
        <p:spPr>
          <a:xfrm>
            <a:off x="1641764" y="2968452"/>
            <a:ext cx="1447800" cy="1200329"/>
          </a:xfrm>
          <a:prstGeom prst="rect">
            <a:avLst/>
          </a:prstGeom>
          <a:noFill/>
        </p:spPr>
        <p:txBody>
          <a:bodyPr wrap="square" rtlCol="0">
            <a:spAutoFit/>
          </a:bodyPr>
          <a:lstStyle/>
          <a:p>
            <a:r>
              <a:rPr lang="pt-BR" b="1" dirty="0">
                <a:solidFill>
                  <a:schemeClr val="accent6"/>
                </a:solidFill>
              </a:rPr>
              <a:t>Observação</a:t>
            </a:r>
          </a:p>
          <a:p>
            <a:r>
              <a:rPr lang="pt-BR" b="1" dirty="0">
                <a:solidFill>
                  <a:schemeClr val="accent6"/>
                </a:solidFill>
              </a:rPr>
              <a:t>ou</a:t>
            </a:r>
          </a:p>
          <a:p>
            <a:r>
              <a:rPr lang="pt-BR" b="1" dirty="0">
                <a:solidFill>
                  <a:schemeClr val="accent6"/>
                </a:solidFill>
              </a:rPr>
              <a:t>unidade observável</a:t>
            </a:r>
          </a:p>
        </p:txBody>
      </p:sp>
      <p:sp>
        <p:nvSpPr>
          <p:cNvPr id="9" name="CaixaDeTexto 8"/>
          <p:cNvSpPr txBox="1"/>
          <p:nvPr/>
        </p:nvSpPr>
        <p:spPr>
          <a:xfrm>
            <a:off x="4570268" y="4154925"/>
            <a:ext cx="1447800" cy="369332"/>
          </a:xfrm>
          <a:prstGeom prst="rect">
            <a:avLst/>
          </a:prstGeom>
          <a:noFill/>
        </p:spPr>
        <p:txBody>
          <a:bodyPr wrap="square" rtlCol="0">
            <a:spAutoFit/>
          </a:bodyPr>
          <a:lstStyle/>
          <a:p>
            <a:r>
              <a:rPr lang="pt-BR" b="1" dirty="0">
                <a:solidFill>
                  <a:srgbClr val="00B050"/>
                </a:solidFill>
              </a:rPr>
              <a:t>Variável</a:t>
            </a:r>
          </a:p>
        </p:txBody>
      </p:sp>
      <p:sp>
        <p:nvSpPr>
          <p:cNvPr id="8" name="CaixaDeTexto 7"/>
          <p:cNvSpPr txBox="1"/>
          <p:nvPr/>
        </p:nvSpPr>
        <p:spPr>
          <a:xfrm>
            <a:off x="1600200" y="4172888"/>
            <a:ext cx="1413164" cy="1200329"/>
          </a:xfrm>
          <a:prstGeom prst="rect">
            <a:avLst/>
          </a:prstGeom>
          <a:noFill/>
        </p:spPr>
        <p:txBody>
          <a:bodyPr wrap="square" rtlCol="0">
            <a:spAutoFit/>
          </a:bodyPr>
          <a:lstStyle/>
          <a:p>
            <a:r>
              <a:rPr lang="pt-BR" b="1" dirty="0">
                <a:solidFill>
                  <a:schemeClr val="accent6">
                    <a:lumMod val="50000"/>
                  </a:schemeClr>
                </a:solidFill>
              </a:rPr>
              <a:t>Nível de análise: Indivíduo  pessoa física</a:t>
            </a:r>
            <a:endParaRPr lang="en-US" b="1" dirty="0">
              <a:solidFill>
                <a:schemeClr val="accent6">
                  <a:lumMod val="50000"/>
                </a:schemeClr>
              </a:solidFill>
            </a:endParaRPr>
          </a:p>
        </p:txBody>
      </p:sp>
      <p:sp>
        <p:nvSpPr>
          <p:cNvPr id="10" name="CaixaDeTexto 9"/>
          <p:cNvSpPr txBox="1"/>
          <p:nvPr/>
        </p:nvSpPr>
        <p:spPr>
          <a:xfrm>
            <a:off x="6553200" y="3657600"/>
            <a:ext cx="3657600" cy="3970318"/>
          </a:xfrm>
          <a:prstGeom prst="rect">
            <a:avLst/>
          </a:prstGeom>
          <a:noFill/>
        </p:spPr>
        <p:txBody>
          <a:bodyPr wrap="square" rtlCol="0">
            <a:spAutoFit/>
          </a:bodyPr>
          <a:lstStyle/>
          <a:p>
            <a:r>
              <a:rPr lang="pt-BR" b="1" u="sng" dirty="0">
                <a:solidFill>
                  <a:srgbClr val="7030A0"/>
                </a:solidFill>
              </a:rPr>
              <a:t>Observações</a:t>
            </a:r>
            <a:r>
              <a:rPr lang="pt-BR" dirty="0"/>
              <a:t>:</a:t>
            </a:r>
          </a:p>
          <a:p>
            <a:pPr marL="342900" indent="-342900">
              <a:buFont typeface="+mj-lt"/>
              <a:buAutoNum type="arabicPeriod"/>
            </a:pPr>
            <a:r>
              <a:rPr lang="pt-BR" dirty="0"/>
              <a:t>Em um banco de dados, cada variável recebe uma coluna e cada observação, uma linha.</a:t>
            </a:r>
          </a:p>
          <a:p>
            <a:pPr marL="342900" indent="-342900">
              <a:buFont typeface="+mj-lt"/>
              <a:buAutoNum type="arabicPeriod"/>
            </a:pPr>
            <a:r>
              <a:rPr lang="pt-BR" dirty="0"/>
              <a:t>Variável é uma característica das unidades observáveis. É imprescindível saber claramente o que cada variável representa (e.g.: renda mensal ou anual? Familiar ou individual?)</a:t>
            </a:r>
          </a:p>
          <a:p>
            <a:pPr marL="342900" indent="-342900">
              <a:buFont typeface="+mj-lt"/>
              <a:buAutoNum type="arabicPeriod"/>
            </a:pPr>
            <a:endParaRPr lang="pt-BR" dirty="0"/>
          </a:p>
          <a:p>
            <a:pPr marL="342900" indent="-342900">
              <a:buFont typeface="+mj-lt"/>
              <a:buAutoNum type="arabicPeriod"/>
            </a:pPr>
            <a:endParaRPr lang="pt-BR" dirty="0"/>
          </a:p>
          <a:p>
            <a:pPr marL="342900" indent="-342900">
              <a:buFont typeface="+mj-lt"/>
              <a:buAutoNum type="arabicPeriod"/>
            </a:pPr>
            <a:endParaRPr lang="pt-BR" dirty="0"/>
          </a:p>
          <a:p>
            <a:endParaRPr lang="en-US" dirty="0"/>
          </a:p>
        </p:txBody>
      </p:sp>
    </p:spTree>
    <p:extLst>
      <p:ext uri="{BB962C8B-B14F-4D97-AF65-F5344CB8AC3E}">
        <p14:creationId xmlns:p14="http://schemas.microsoft.com/office/powerpoint/2010/main" val="335026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01811"/>
            <a:ext cx="8229600" cy="1143000"/>
          </a:xfrm>
        </p:spPr>
        <p:txBody>
          <a:bodyPr>
            <a:normAutofit/>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Como descrever esses dados?</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927374"/>
            <a:ext cx="8229600" cy="4525963"/>
          </a:xfrm>
        </p:spPr>
        <p:txBody>
          <a:bodyPr>
            <a:normAutofit/>
          </a:bodyPr>
          <a:lstStyle/>
          <a:p>
            <a:r>
              <a:rPr lang="pt-BR" sz="2000" dirty="0">
                <a:latin typeface="Cambria" pitchFamily="18" charset="0"/>
              </a:rPr>
              <a:t>Uma vez que já temos um banco de dados completo, chegamos à nossa terceira pergunta: </a:t>
            </a:r>
            <a:r>
              <a:rPr lang="pt-BR" sz="2000" b="1" dirty="0">
                <a:solidFill>
                  <a:schemeClr val="tx2"/>
                </a:solidFill>
                <a:latin typeface="Cambria" pitchFamily="18" charset="0"/>
              </a:rPr>
              <a:t>como descrever esses registros de forma que ajude a responder o problema que queremos?</a:t>
            </a:r>
            <a:r>
              <a:rPr lang="pt-BR" sz="2000" dirty="0">
                <a:latin typeface="Cambria" pitchFamily="18" charset="0"/>
              </a:rPr>
              <a:t> Este é o papel da </a:t>
            </a:r>
            <a:r>
              <a:rPr lang="pt-BR" sz="2000" b="1" dirty="0">
                <a:solidFill>
                  <a:srgbClr val="FFC000"/>
                </a:solidFill>
                <a:latin typeface="Cambria" pitchFamily="18" charset="0"/>
              </a:rPr>
              <a:t>Estatística Descritiva</a:t>
            </a:r>
            <a:r>
              <a:rPr lang="pt-BR" sz="2000" dirty="0">
                <a:latin typeface="Cambria" pitchFamily="18" charset="0"/>
              </a:rPr>
              <a:t>.</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endParaRPr lang="pt-BR" sz="2000" dirty="0">
              <a:latin typeface="Cambria" pitchFamily="18" charset="0"/>
            </a:endParaRPr>
          </a:p>
          <a:p>
            <a:r>
              <a:rPr lang="pt-BR" sz="2000" dirty="0">
                <a:latin typeface="Cambria" pitchFamily="18" charset="0"/>
              </a:rPr>
              <a:t>Você já conhece vários instrumentos da Estatística descritiva: gráficos de barras, de pizza, média etc. Agora, vamos formalizar esse conhecimento e levá-lo além.</a:t>
            </a:r>
          </a:p>
        </p:txBody>
      </p:sp>
      <p:sp>
        <p:nvSpPr>
          <p:cNvPr id="4" name="Retângulo 3"/>
          <p:cNvSpPr/>
          <p:nvPr/>
        </p:nvSpPr>
        <p:spPr>
          <a:xfrm>
            <a:off x="2133600" y="3565673"/>
            <a:ext cx="8077200" cy="1295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Estatística Descritiva é a área da Estatística que estuda como representar os dados (gráfica ou numericamente) de forma a permitir extrair informação útil a partir deles.</a:t>
            </a:r>
            <a:endParaRPr lang="en-US" dirty="0">
              <a:solidFill>
                <a:schemeClr val="tx1"/>
              </a:solidFill>
            </a:endParaRPr>
          </a:p>
        </p:txBody>
      </p:sp>
      <p:sp>
        <p:nvSpPr>
          <p:cNvPr id="5" name="Retângulo 4"/>
          <p:cNvSpPr/>
          <p:nvPr/>
        </p:nvSpPr>
        <p:spPr>
          <a:xfrm>
            <a:off x="2521527" y="3375173"/>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Definição</a:t>
            </a:r>
            <a:endParaRPr lang="en-US" dirty="0"/>
          </a:p>
        </p:txBody>
      </p:sp>
    </p:spTree>
    <p:extLst>
      <p:ext uri="{BB962C8B-B14F-4D97-AF65-F5344CB8AC3E}">
        <p14:creationId xmlns:p14="http://schemas.microsoft.com/office/powerpoint/2010/main" val="918373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29816"/>
            <a:ext cx="8229600" cy="1143000"/>
          </a:xfrm>
        </p:spPr>
        <p:txBody>
          <a:bodyPr>
            <a:normAutofit/>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(1)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792561"/>
            <a:ext cx="8229600" cy="4525963"/>
          </a:xfrm>
        </p:spPr>
        <p:txBody>
          <a:bodyPr>
            <a:normAutofit/>
          </a:bodyPr>
          <a:lstStyle/>
          <a:p>
            <a:r>
              <a:rPr lang="pt-BR" sz="2000" dirty="0">
                <a:latin typeface="Cambria" pitchFamily="18" charset="0"/>
              </a:rPr>
              <a:t>Para se descrever bem alguma coisa, é preciso saber a natureza daquilo que se deseja descrever. Tipicamente, as observações podem ter dois tipos de características: características que indicam quantidade ou qualidade. Por isso, dizemos que existem dois tipos de variáveis: </a:t>
            </a:r>
            <a:r>
              <a:rPr lang="pt-BR" sz="2000" b="1" dirty="0">
                <a:solidFill>
                  <a:schemeClr val="tx2"/>
                </a:solidFill>
                <a:latin typeface="Cambria" pitchFamily="18" charset="0"/>
              </a:rPr>
              <a:t>variáveis quantitativas e variáveis qualitativas</a:t>
            </a:r>
            <a:r>
              <a:rPr lang="pt-BR" sz="2000" dirty="0">
                <a:latin typeface="Cambria" pitchFamily="18" charset="0"/>
              </a:rPr>
              <a:t>.</a:t>
            </a:r>
          </a:p>
        </p:txBody>
      </p:sp>
      <p:sp>
        <p:nvSpPr>
          <p:cNvPr id="6" name="Retângulo 5"/>
          <p:cNvSpPr/>
          <p:nvPr/>
        </p:nvSpPr>
        <p:spPr>
          <a:xfrm>
            <a:off x="2133600" y="3735660"/>
            <a:ext cx="4754488" cy="1295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Renda mensal em reais</a:t>
            </a:r>
          </a:p>
          <a:p>
            <a:r>
              <a:rPr lang="pt-BR" dirty="0">
                <a:solidFill>
                  <a:schemeClr val="tx1"/>
                </a:solidFill>
              </a:rPr>
              <a:t>Idade, em anos</a:t>
            </a:r>
          </a:p>
          <a:p>
            <a:r>
              <a:rPr lang="pt-BR" dirty="0">
                <a:solidFill>
                  <a:schemeClr val="tx1"/>
                </a:solidFill>
              </a:rPr>
              <a:t>Número de filhos</a:t>
            </a:r>
          </a:p>
        </p:txBody>
      </p:sp>
      <p:sp>
        <p:nvSpPr>
          <p:cNvPr id="7" name="Retângulo 6"/>
          <p:cNvSpPr/>
          <p:nvPr/>
        </p:nvSpPr>
        <p:spPr>
          <a:xfrm>
            <a:off x="2521527" y="3545160"/>
            <a:ext cx="3879273"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 de variáveis quantitativas</a:t>
            </a:r>
            <a:endParaRPr lang="en-US" dirty="0"/>
          </a:p>
        </p:txBody>
      </p:sp>
      <p:sp>
        <p:nvSpPr>
          <p:cNvPr id="8" name="Retângulo 7"/>
          <p:cNvSpPr/>
          <p:nvPr/>
        </p:nvSpPr>
        <p:spPr>
          <a:xfrm>
            <a:off x="5447928" y="5373960"/>
            <a:ext cx="4762872" cy="1295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Cor:  azul, verde, vermelho, roxo, amarelo</a:t>
            </a:r>
          </a:p>
          <a:p>
            <a:r>
              <a:rPr lang="pt-BR" dirty="0">
                <a:solidFill>
                  <a:schemeClr val="tx1"/>
                </a:solidFill>
              </a:rPr>
              <a:t>Tamanho: pequeno, médio, grande</a:t>
            </a:r>
          </a:p>
          <a:p>
            <a:r>
              <a:rPr lang="pt-BR" dirty="0">
                <a:solidFill>
                  <a:schemeClr val="tx1"/>
                </a:solidFill>
              </a:rPr>
              <a:t>Sexo: masculino, feminino</a:t>
            </a:r>
            <a:endParaRPr lang="en-US" dirty="0">
              <a:solidFill>
                <a:schemeClr val="tx1"/>
              </a:solidFill>
            </a:endParaRPr>
          </a:p>
        </p:txBody>
      </p:sp>
      <p:sp>
        <p:nvSpPr>
          <p:cNvPr id="10" name="Retângulo 9"/>
          <p:cNvSpPr/>
          <p:nvPr/>
        </p:nvSpPr>
        <p:spPr>
          <a:xfrm>
            <a:off x="6240017" y="5157192"/>
            <a:ext cx="3879273"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 de variáveis qualitativas</a:t>
            </a:r>
            <a:endParaRPr lang="en-US" dirty="0"/>
          </a:p>
        </p:txBody>
      </p:sp>
    </p:spTree>
    <p:extLst>
      <p:ext uri="{BB962C8B-B14F-4D97-AF65-F5344CB8AC3E}">
        <p14:creationId xmlns:p14="http://schemas.microsoft.com/office/powerpoint/2010/main" val="1143351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normAutofit/>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(1)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600200"/>
            <a:ext cx="8229600" cy="5029200"/>
          </a:xfrm>
        </p:spPr>
        <p:txBody>
          <a:bodyPr>
            <a:normAutofit/>
          </a:bodyPr>
          <a:lstStyle/>
          <a:p>
            <a:r>
              <a:rPr lang="pt-BR" sz="2000" dirty="0">
                <a:latin typeface="Cambria" pitchFamily="18" charset="0"/>
              </a:rPr>
              <a:t>Cuidado: Algumas características podem ser representadas tanto por uma variável quantitativa como por uma qualitativa. Por exemplo:</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r>
              <a:rPr lang="pt-BR" sz="2000" dirty="0">
                <a:latin typeface="Cambria" pitchFamily="18" charset="0"/>
              </a:rPr>
              <a:t>Às vezes, isto pode ser mais sutil:</a:t>
            </a:r>
          </a:p>
          <a:p>
            <a:pPr marL="0" indent="0">
              <a:buNone/>
            </a:pPr>
            <a:endParaRPr lang="pt-BR" sz="2000" dirty="0">
              <a:latin typeface="Cambria" pitchFamily="18" charset="0"/>
            </a:endParaRPr>
          </a:p>
          <a:p>
            <a:pPr marL="0" indent="0">
              <a:buNone/>
            </a:pPr>
            <a:endParaRPr lang="pt-BR" sz="2000" dirty="0">
              <a:latin typeface="Cambria" pitchFamily="18" charset="0"/>
            </a:endParaRPr>
          </a:p>
          <a:p>
            <a:pPr marL="0" indent="0">
              <a:buNone/>
            </a:pPr>
            <a:endParaRPr lang="pt-BR" sz="2000" dirty="0">
              <a:latin typeface="Cambria" pitchFamily="18" charset="0"/>
            </a:endParaRPr>
          </a:p>
          <a:p>
            <a:pPr marL="0" indent="0">
              <a:buNone/>
            </a:pPr>
            <a:endParaRPr lang="pt-BR" sz="2000" dirty="0">
              <a:latin typeface="Cambria" pitchFamily="18" charset="0"/>
            </a:endParaRPr>
          </a:p>
          <a:p>
            <a:pPr marL="0" indent="0">
              <a:buNone/>
            </a:pPr>
            <a:r>
              <a:rPr lang="pt-BR" sz="2000" b="1" dirty="0">
                <a:solidFill>
                  <a:srgbClr val="00B050"/>
                </a:solidFill>
                <a:latin typeface="Cambria" pitchFamily="18" charset="0"/>
              </a:rPr>
              <a:t>Você pode trabalhar com a representação que você quiser, mas a tua escolha terá implicações para a tua análise.</a:t>
            </a:r>
          </a:p>
        </p:txBody>
      </p:sp>
      <p:sp>
        <p:nvSpPr>
          <p:cNvPr id="6" name="Retângulo 5"/>
          <p:cNvSpPr/>
          <p:nvPr/>
        </p:nvSpPr>
        <p:spPr>
          <a:xfrm>
            <a:off x="2133600" y="2590800"/>
            <a:ext cx="8077200" cy="990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solidFill>
                <a:schemeClr val="tx1"/>
              </a:solidFill>
            </a:endParaRPr>
          </a:p>
          <a:p>
            <a:r>
              <a:rPr lang="pt-BR" dirty="0">
                <a:solidFill>
                  <a:schemeClr val="tx1"/>
                </a:solidFill>
              </a:rPr>
              <a:t>Tamanho de uma camiseta (em centímetros)</a:t>
            </a:r>
          </a:p>
          <a:p>
            <a:r>
              <a:rPr lang="pt-BR" dirty="0">
                <a:solidFill>
                  <a:schemeClr val="tx1"/>
                </a:solidFill>
              </a:rPr>
              <a:t>Tamanho de uma camiseta (P/M/G)</a:t>
            </a:r>
          </a:p>
        </p:txBody>
      </p:sp>
      <p:sp>
        <p:nvSpPr>
          <p:cNvPr id="8" name="Retângulo 7"/>
          <p:cNvSpPr/>
          <p:nvPr/>
        </p:nvSpPr>
        <p:spPr>
          <a:xfrm>
            <a:off x="2133600" y="4495800"/>
            <a:ext cx="8077200" cy="1066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Renda per capita da família em reais</a:t>
            </a:r>
          </a:p>
          <a:p>
            <a:r>
              <a:rPr lang="pt-BR" dirty="0">
                <a:solidFill>
                  <a:schemeClr val="tx1"/>
                </a:solidFill>
              </a:rPr>
              <a:t>Classe de renda (Alta, Média ou Baixa)</a:t>
            </a:r>
            <a:endParaRPr lang="en-US" dirty="0">
              <a:solidFill>
                <a:schemeClr val="tx1"/>
              </a:solidFill>
            </a:endParaRPr>
          </a:p>
        </p:txBody>
      </p:sp>
      <p:sp>
        <p:nvSpPr>
          <p:cNvPr id="9" name="Retângulo 8"/>
          <p:cNvSpPr/>
          <p:nvPr/>
        </p:nvSpPr>
        <p:spPr>
          <a:xfrm>
            <a:off x="2521527" y="2362200"/>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Cuidado!</a:t>
            </a:r>
            <a:endParaRPr lang="en-US" dirty="0"/>
          </a:p>
        </p:txBody>
      </p:sp>
      <p:sp>
        <p:nvSpPr>
          <p:cNvPr id="11" name="Retângulo 10"/>
          <p:cNvSpPr/>
          <p:nvPr/>
        </p:nvSpPr>
        <p:spPr>
          <a:xfrm>
            <a:off x="2514600" y="4267200"/>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Cuidado!</a:t>
            </a:r>
            <a:endParaRPr lang="en-US" dirty="0"/>
          </a:p>
        </p:txBody>
      </p:sp>
    </p:spTree>
    <p:extLst>
      <p:ext uri="{BB962C8B-B14F-4D97-AF65-F5344CB8AC3E}">
        <p14:creationId xmlns:p14="http://schemas.microsoft.com/office/powerpoint/2010/main" val="619188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74638"/>
            <a:ext cx="8229600" cy="1143000"/>
          </a:xfrm>
        </p:spPr>
        <p:txBody>
          <a:bodyPr>
            <a:normAutofit/>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(1)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2000200"/>
            <a:ext cx="8229600" cy="5029200"/>
          </a:xfrm>
        </p:spPr>
        <p:txBody>
          <a:bodyPr>
            <a:normAutofit/>
          </a:bodyPr>
          <a:lstStyle/>
          <a:p>
            <a:r>
              <a:rPr lang="pt-BR" sz="2000" dirty="0">
                <a:latin typeface="Cambria" pitchFamily="18" charset="0"/>
              </a:rPr>
              <a:t>Cuidado: Variáveis qualitativas podem ser representadas sob forma de número. Por exemplo:</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r>
              <a:rPr lang="pt-BR" sz="2000" b="1" dirty="0">
                <a:solidFill>
                  <a:srgbClr val="00B050"/>
                </a:solidFill>
                <a:latin typeface="Cambria" pitchFamily="18" charset="0"/>
              </a:rPr>
              <a:t>É comum se pensar em variáveis quantitativas como sendo numéricas e qualitativas como sendo não numéricas. Isto, porém, é perigoso!</a:t>
            </a:r>
          </a:p>
        </p:txBody>
      </p:sp>
      <p:sp>
        <p:nvSpPr>
          <p:cNvPr id="6" name="Retângulo 5"/>
          <p:cNvSpPr/>
          <p:nvPr/>
        </p:nvSpPr>
        <p:spPr>
          <a:xfrm>
            <a:off x="2133600" y="2990800"/>
            <a:ext cx="8077200" cy="990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As camisetas de cores Verde, Amarela, Azul e Branca poderiam ser chamadas de modelos 1, 2, 3 e 4.</a:t>
            </a:r>
          </a:p>
        </p:txBody>
      </p:sp>
      <p:sp>
        <p:nvSpPr>
          <p:cNvPr id="9" name="Retângulo 8"/>
          <p:cNvSpPr/>
          <p:nvPr/>
        </p:nvSpPr>
        <p:spPr>
          <a:xfrm>
            <a:off x="2521527" y="2762200"/>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Cuidado!</a:t>
            </a:r>
            <a:endParaRPr lang="en-US" dirty="0"/>
          </a:p>
        </p:txBody>
      </p:sp>
    </p:spTree>
    <p:extLst>
      <p:ext uri="{BB962C8B-B14F-4D97-AF65-F5344CB8AC3E}">
        <p14:creationId xmlns:p14="http://schemas.microsoft.com/office/powerpoint/2010/main" val="2146698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01811"/>
            <a:ext cx="8229600" cy="1143000"/>
          </a:xfrm>
        </p:spPr>
        <p:txBody>
          <a:bodyPr>
            <a:normAutofit/>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(2)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927374"/>
            <a:ext cx="8229600" cy="4525963"/>
          </a:xfrm>
        </p:spPr>
        <p:txBody>
          <a:bodyPr>
            <a:normAutofit/>
          </a:bodyPr>
          <a:lstStyle/>
          <a:p>
            <a:r>
              <a:rPr lang="pt-BR" sz="2000" dirty="0"/>
              <a:t>As variáveis quantitativas, porém, não são todas iguais. Nem as qualitativas. Dentro de cada grupo, existe ainda uma divisão. </a:t>
            </a:r>
          </a:p>
          <a:p>
            <a:r>
              <a:rPr lang="pt-BR" sz="2000" dirty="0"/>
              <a:t>Vamos começar pelas variáveis quantitativas...</a:t>
            </a:r>
          </a:p>
          <a:p>
            <a:pPr marL="0" indent="0">
              <a:buNone/>
            </a:pPr>
            <a:endParaRPr lang="pt-BR" sz="2000" dirty="0"/>
          </a:p>
          <a:p>
            <a:endParaRPr lang="pt-BR" sz="2000" dirty="0"/>
          </a:p>
          <a:p>
            <a:pPr marL="0" indent="0">
              <a:buNone/>
            </a:pPr>
            <a:r>
              <a:rPr lang="pt-BR" sz="2000" dirty="0"/>
              <a:t>Observe:</a:t>
            </a:r>
          </a:p>
          <a:p>
            <a:pPr marL="0" indent="0">
              <a:buNone/>
            </a:pPr>
            <a:endParaRPr lang="pt-BR" sz="2000" dirty="0"/>
          </a:p>
          <a:p>
            <a:pPr marL="0" indent="0">
              <a:buNone/>
            </a:pPr>
            <a:r>
              <a:rPr lang="pt-BR" sz="2000" dirty="0"/>
              <a:t>Ana bebe um litro de água por dia, Beatriz bebe dois litros e Camila bebe dois litros e meio de água por dia.</a:t>
            </a:r>
          </a:p>
          <a:p>
            <a:pPr marL="0" indent="0">
              <a:buNone/>
            </a:pPr>
            <a:endParaRPr lang="pt-BR" sz="2000" dirty="0"/>
          </a:p>
          <a:p>
            <a:pPr marL="0" indent="0">
              <a:buNone/>
            </a:pPr>
            <a:r>
              <a:rPr lang="pt-BR" sz="2000" dirty="0"/>
              <a:t>Ana tem um filho, Beatriz tem dois filhos e Camila tem dois filhos e meio.</a:t>
            </a:r>
            <a:endParaRPr lang="en-US" sz="2000" dirty="0"/>
          </a:p>
        </p:txBody>
      </p:sp>
      <p:sp>
        <p:nvSpPr>
          <p:cNvPr id="5" name="Retângulo 4"/>
          <p:cNvSpPr/>
          <p:nvPr/>
        </p:nvSpPr>
        <p:spPr>
          <a:xfrm>
            <a:off x="2057400" y="3222773"/>
            <a:ext cx="5022274"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Classificação das variáveis quantitativas</a:t>
            </a:r>
            <a:endParaRPr lang="en-US" dirty="0"/>
          </a:p>
        </p:txBody>
      </p:sp>
    </p:spTree>
    <p:extLst>
      <p:ext uri="{BB962C8B-B14F-4D97-AF65-F5344CB8AC3E}">
        <p14:creationId xmlns:p14="http://schemas.microsoft.com/office/powerpoint/2010/main" val="1837898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29803"/>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(2)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855366"/>
            <a:ext cx="8229600" cy="4525963"/>
          </a:xfrm>
        </p:spPr>
        <p:txBody>
          <a:bodyPr>
            <a:normAutofit/>
          </a:bodyPr>
          <a:lstStyle/>
          <a:p>
            <a:r>
              <a:rPr lang="pt-BR" sz="2000" dirty="0"/>
              <a:t>Algumas variáveis quantitativas podem assumir qualquer valor dentro de um intervalo. Outras não. As que podem são chamadas variáveis contínuas. As que não, são chamadas variáveis discretas.</a:t>
            </a:r>
            <a:endParaRPr lang="en-US" sz="2000" dirty="0"/>
          </a:p>
        </p:txBody>
      </p:sp>
      <p:sp>
        <p:nvSpPr>
          <p:cNvPr id="4" name="Retângulo 3"/>
          <p:cNvSpPr/>
          <p:nvPr/>
        </p:nvSpPr>
        <p:spPr>
          <a:xfrm>
            <a:off x="2133600" y="3265066"/>
            <a:ext cx="8077200" cy="11720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Altura</a:t>
            </a:r>
          </a:p>
          <a:p>
            <a:r>
              <a:rPr lang="pt-BR" dirty="0">
                <a:solidFill>
                  <a:schemeClr val="tx1"/>
                </a:solidFill>
              </a:rPr>
              <a:t>Volume</a:t>
            </a:r>
          </a:p>
          <a:p>
            <a:r>
              <a:rPr lang="pt-BR" dirty="0">
                <a:solidFill>
                  <a:schemeClr val="tx1"/>
                </a:solidFill>
              </a:rPr>
              <a:t>Peso</a:t>
            </a:r>
          </a:p>
        </p:txBody>
      </p:sp>
      <p:sp>
        <p:nvSpPr>
          <p:cNvPr id="5" name="Retângulo 4"/>
          <p:cNvSpPr/>
          <p:nvPr/>
        </p:nvSpPr>
        <p:spPr>
          <a:xfrm>
            <a:off x="2521526" y="3074565"/>
            <a:ext cx="5022274"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 de variáveis quantitativas contínuas</a:t>
            </a:r>
            <a:endParaRPr lang="en-US" dirty="0"/>
          </a:p>
        </p:txBody>
      </p:sp>
      <p:sp>
        <p:nvSpPr>
          <p:cNvPr id="6" name="Retângulo 5"/>
          <p:cNvSpPr/>
          <p:nvPr/>
        </p:nvSpPr>
        <p:spPr>
          <a:xfrm>
            <a:off x="2133600" y="4797896"/>
            <a:ext cx="8077200" cy="1295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Número de filhos</a:t>
            </a:r>
          </a:p>
          <a:p>
            <a:r>
              <a:rPr lang="pt-BR" dirty="0">
                <a:solidFill>
                  <a:schemeClr val="tx1"/>
                </a:solidFill>
              </a:rPr>
              <a:t>Número de pessoas em uma fila</a:t>
            </a:r>
          </a:p>
          <a:p>
            <a:r>
              <a:rPr lang="pt-BR" dirty="0">
                <a:solidFill>
                  <a:schemeClr val="tx1"/>
                </a:solidFill>
              </a:rPr>
              <a:t>Quantidade de clientes atendidos em uma hora</a:t>
            </a:r>
          </a:p>
          <a:p>
            <a:r>
              <a:rPr lang="pt-BR" dirty="0">
                <a:solidFill>
                  <a:schemeClr val="tx1"/>
                </a:solidFill>
              </a:rPr>
              <a:t>Renda mensal em reais</a:t>
            </a:r>
          </a:p>
        </p:txBody>
      </p:sp>
      <p:sp>
        <p:nvSpPr>
          <p:cNvPr id="7" name="Retângulo 6"/>
          <p:cNvSpPr/>
          <p:nvPr/>
        </p:nvSpPr>
        <p:spPr>
          <a:xfrm>
            <a:off x="2521526" y="4512014"/>
            <a:ext cx="5022274"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 de variáveis quantitativas  discretas</a:t>
            </a:r>
            <a:endParaRPr lang="en-US" dirty="0"/>
          </a:p>
        </p:txBody>
      </p:sp>
    </p:spTree>
    <p:extLst>
      <p:ext uri="{BB962C8B-B14F-4D97-AF65-F5344CB8AC3E}">
        <p14:creationId xmlns:p14="http://schemas.microsoft.com/office/powerpoint/2010/main" val="162302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29803"/>
            <a:ext cx="8229600" cy="1143000"/>
          </a:xfrm>
        </p:spPr>
        <p:txBody>
          <a:bodyPr>
            <a:normAutofit fontScale="90000"/>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Por que métodos quantitativos?</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855366"/>
            <a:ext cx="8229600" cy="4525963"/>
          </a:xfrm>
        </p:spPr>
        <p:txBody>
          <a:bodyPr>
            <a:normAutofit/>
          </a:bodyPr>
          <a:lstStyle/>
          <a:p>
            <a:r>
              <a:rPr lang="pt-BR" sz="2000" dirty="0" smtClean="0">
                <a:latin typeface="Cambria" pitchFamily="18" charset="0"/>
              </a:rPr>
              <a:t>Em políticas públicas há uma série </a:t>
            </a:r>
            <a:r>
              <a:rPr lang="pt-BR" sz="2000" dirty="0">
                <a:latin typeface="Cambria" pitchFamily="18" charset="0"/>
              </a:rPr>
              <a:t>de problemas </a:t>
            </a:r>
            <a:r>
              <a:rPr lang="pt-BR" sz="2000" dirty="0" smtClean="0">
                <a:latin typeface="Cambria" pitchFamily="18" charset="0"/>
              </a:rPr>
              <a:t>cuja </a:t>
            </a:r>
            <a:r>
              <a:rPr lang="pt-BR" sz="2000" dirty="0">
                <a:latin typeface="Cambria" pitchFamily="18" charset="0"/>
              </a:rPr>
              <a:t>solução que pode ser determinada de forma exata. Por exemplo:</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r>
              <a:rPr lang="pt-BR" sz="2000" dirty="0">
                <a:latin typeface="Cambria" pitchFamily="18" charset="0"/>
              </a:rPr>
              <a:t>Este tipo de problema é chamado de determinístico porque é possível determinar sua solução exata.</a:t>
            </a:r>
          </a:p>
          <a:p>
            <a:endParaRPr lang="en-US" sz="2000" dirty="0">
              <a:latin typeface="Cambria" pitchFamily="18" charset="0"/>
            </a:endParaRPr>
          </a:p>
        </p:txBody>
      </p:sp>
      <p:sp>
        <p:nvSpPr>
          <p:cNvPr id="5" name="Retângulo 4"/>
          <p:cNvSpPr/>
          <p:nvPr/>
        </p:nvSpPr>
        <p:spPr>
          <a:xfrm>
            <a:off x="2133600" y="2864724"/>
            <a:ext cx="8077200" cy="117930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p:cNvSpPr/>
          <p:nvPr/>
        </p:nvSpPr>
        <p:spPr>
          <a:xfrm>
            <a:off x="2133600" y="2640017"/>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a:t>
            </a:r>
            <a:endParaRPr lang="en-US" dirty="0"/>
          </a:p>
        </p:txBody>
      </p:sp>
      <p:sp>
        <p:nvSpPr>
          <p:cNvPr id="7" name="CaixaDeTexto 6"/>
          <p:cNvSpPr txBox="1"/>
          <p:nvPr/>
        </p:nvSpPr>
        <p:spPr>
          <a:xfrm>
            <a:off x="2236763" y="3120704"/>
            <a:ext cx="7897837" cy="923330"/>
          </a:xfrm>
          <a:prstGeom prst="rect">
            <a:avLst/>
          </a:prstGeom>
          <a:noFill/>
        </p:spPr>
        <p:txBody>
          <a:bodyPr wrap="square" rtlCol="0">
            <a:spAutoFit/>
          </a:bodyPr>
          <a:lstStyle/>
          <a:p>
            <a:r>
              <a:rPr lang="pt-BR" dirty="0" smtClean="0"/>
              <a:t>Um programa social distribui a seus 10 mil </a:t>
            </a:r>
            <a:r>
              <a:rPr lang="pt-BR" smtClean="0"/>
              <a:t>participantes 10 milhões de reais. </a:t>
            </a:r>
            <a:r>
              <a:rPr lang="pt-BR" dirty="0" smtClean="0"/>
              <a:t>A distribuição de recursos é idêntica entre os beneficiários. </a:t>
            </a:r>
            <a:r>
              <a:rPr lang="pt-BR" dirty="0"/>
              <a:t>Quanto cada um </a:t>
            </a:r>
            <a:r>
              <a:rPr lang="pt-BR" dirty="0" smtClean="0"/>
              <a:t>receberá?</a:t>
            </a:r>
            <a:endParaRPr lang="en-US" dirty="0"/>
          </a:p>
        </p:txBody>
      </p:sp>
      <p:sp>
        <p:nvSpPr>
          <p:cNvPr id="8" name="Retângulo 7"/>
          <p:cNvSpPr/>
          <p:nvPr/>
        </p:nvSpPr>
        <p:spPr>
          <a:xfrm>
            <a:off x="2133600" y="5153112"/>
            <a:ext cx="8077200" cy="990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p:cNvSpPr/>
          <p:nvPr/>
        </p:nvSpPr>
        <p:spPr>
          <a:xfrm>
            <a:off x="2133600" y="4994172"/>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Definição</a:t>
            </a:r>
            <a:endParaRPr lang="en-US" dirty="0"/>
          </a:p>
        </p:txBody>
      </p:sp>
      <p:sp>
        <p:nvSpPr>
          <p:cNvPr id="10" name="CaixaDeTexto 9"/>
          <p:cNvSpPr txBox="1"/>
          <p:nvPr/>
        </p:nvSpPr>
        <p:spPr>
          <a:xfrm>
            <a:off x="2514600" y="5325246"/>
            <a:ext cx="7620000" cy="646331"/>
          </a:xfrm>
          <a:prstGeom prst="rect">
            <a:avLst/>
          </a:prstGeom>
          <a:noFill/>
        </p:spPr>
        <p:txBody>
          <a:bodyPr wrap="square" rtlCol="0">
            <a:spAutoFit/>
          </a:bodyPr>
          <a:lstStyle/>
          <a:p>
            <a:r>
              <a:rPr lang="pt-BR" dirty="0"/>
              <a:t>Problemas determinísticos são aqueles cuja solução pode ser determinada de forma exata, sem incerteza (exceto aquelas decorrentes de aproximações).</a:t>
            </a:r>
            <a:endParaRPr lang="en-US" dirty="0"/>
          </a:p>
        </p:txBody>
      </p:sp>
    </p:spTree>
    <p:extLst>
      <p:ext uri="{BB962C8B-B14F-4D97-AF65-F5344CB8AC3E}">
        <p14:creationId xmlns:p14="http://schemas.microsoft.com/office/powerpoint/2010/main" val="1455885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(2)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Observação: Nós dizemos que temos 1,84m ou 1,85, mas não que temos 1,8423m, por exemplo. Embora comprimento seja, pela matemática, algo contínuo, nós o tratamos como discreto em nosso dia-a-dia porque não é factível trabalhar com várias casas decimais. Este processo de transformar algo que seria, teoricamente, contínuo, em algo discreto se chama </a:t>
            </a:r>
            <a:r>
              <a:rPr lang="pt-BR" sz="2000" b="1" dirty="0" err="1">
                <a:solidFill>
                  <a:srgbClr val="00B050"/>
                </a:solidFill>
              </a:rPr>
              <a:t>discretização</a:t>
            </a:r>
            <a:r>
              <a:rPr lang="pt-BR" sz="2000" dirty="0"/>
              <a:t>. Porém, como a matemática das variáveis contínuas é mais fácil do que a das discretas, </a:t>
            </a:r>
            <a:r>
              <a:rPr lang="pt-BR" sz="2000" b="1" dirty="0">
                <a:solidFill>
                  <a:srgbClr val="00B050"/>
                </a:solidFill>
              </a:rPr>
              <a:t>nós tratamos comprimento como contínuo apesar da </a:t>
            </a:r>
            <a:r>
              <a:rPr lang="pt-BR" sz="2000" b="1" dirty="0" err="1">
                <a:solidFill>
                  <a:srgbClr val="00B050"/>
                </a:solidFill>
              </a:rPr>
              <a:t>discretização</a:t>
            </a:r>
            <a:r>
              <a:rPr lang="pt-BR" sz="2000" dirty="0"/>
              <a:t>.</a:t>
            </a:r>
          </a:p>
          <a:p>
            <a:r>
              <a:rPr lang="pt-BR" sz="2000" dirty="0"/>
              <a:t>Cuidado: </a:t>
            </a:r>
            <a:r>
              <a:rPr lang="pt-BR" sz="2000" b="1" dirty="0">
                <a:solidFill>
                  <a:schemeClr val="accent2"/>
                </a:solidFill>
              </a:rPr>
              <a:t>Nem toda variável discreta é inteira</a:t>
            </a:r>
            <a:r>
              <a:rPr lang="pt-BR" sz="2000" dirty="0">
                <a:solidFill>
                  <a:schemeClr val="accent2"/>
                </a:solidFill>
              </a:rPr>
              <a:t>. </a:t>
            </a:r>
          </a:p>
        </p:txBody>
      </p:sp>
      <p:sp>
        <p:nvSpPr>
          <p:cNvPr id="9" name="Retângulo 8"/>
          <p:cNvSpPr/>
          <p:nvPr/>
        </p:nvSpPr>
        <p:spPr>
          <a:xfrm>
            <a:off x="2133600" y="4800600"/>
            <a:ext cx="8077200" cy="990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Uma máquina pode produzir apenas 2, 6 ou 7 peças por hora. O tempo de produção de uma peça, portanto,  só pode ser de 30 minutos, 10 minutos ou de 8,57 minutos.</a:t>
            </a:r>
          </a:p>
        </p:txBody>
      </p:sp>
      <p:sp>
        <p:nvSpPr>
          <p:cNvPr id="10" name="Retângulo 9"/>
          <p:cNvSpPr/>
          <p:nvPr/>
        </p:nvSpPr>
        <p:spPr>
          <a:xfrm>
            <a:off x="2521527" y="4572000"/>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Cuidado!</a:t>
            </a:r>
            <a:endParaRPr lang="en-US" dirty="0"/>
          </a:p>
        </p:txBody>
      </p:sp>
    </p:spTree>
    <p:extLst>
      <p:ext uri="{BB962C8B-B14F-4D97-AF65-F5344CB8AC3E}">
        <p14:creationId xmlns:p14="http://schemas.microsoft.com/office/powerpoint/2010/main" val="518322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81534"/>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(2)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5562601"/>
            <a:ext cx="8229600" cy="563563"/>
          </a:xfrm>
        </p:spPr>
        <p:txBody>
          <a:bodyPr>
            <a:normAutofit/>
          </a:bodyPr>
          <a:lstStyle/>
          <a:p>
            <a:r>
              <a:rPr lang="pt-BR" sz="2000" dirty="0"/>
              <a:t>Vamos ver agora a classificação das variáveis qualitativas...</a:t>
            </a:r>
            <a:endParaRPr lang="en-US" sz="2000" dirty="0"/>
          </a:p>
        </p:txBody>
      </p:sp>
      <p:cxnSp>
        <p:nvCxnSpPr>
          <p:cNvPr id="5" name="Conector de seta reta 4"/>
          <p:cNvCxnSpPr/>
          <p:nvPr/>
        </p:nvCxnSpPr>
        <p:spPr>
          <a:xfrm>
            <a:off x="2514600" y="2464296"/>
            <a:ext cx="7086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Conector de seta reta 5"/>
          <p:cNvCxnSpPr/>
          <p:nvPr/>
        </p:nvCxnSpPr>
        <p:spPr>
          <a:xfrm>
            <a:off x="2514600" y="3683496"/>
            <a:ext cx="7086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Conector reto 7"/>
          <p:cNvCxnSpPr/>
          <p:nvPr/>
        </p:nvCxnSpPr>
        <p:spPr>
          <a:xfrm>
            <a:off x="3962400" y="2464296"/>
            <a:ext cx="3886200" cy="0"/>
          </a:xfrm>
          <a:prstGeom prst="line">
            <a:avLst/>
          </a:prstGeom>
          <a:ln w="762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Elipse 9"/>
          <p:cNvSpPr/>
          <p:nvPr/>
        </p:nvSpPr>
        <p:spPr>
          <a:xfrm>
            <a:off x="3810000" y="3607296"/>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p:cNvSpPr/>
          <p:nvPr/>
        </p:nvSpPr>
        <p:spPr>
          <a:xfrm>
            <a:off x="4724400" y="3607296"/>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ipse 11"/>
          <p:cNvSpPr/>
          <p:nvPr/>
        </p:nvSpPr>
        <p:spPr>
          <a:xfrm>
            <a:off x="5562600" y="3607296"/>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p:cNvSpPr/>
          <p:nvPr/>
        </p:nvSpPr>
        <p:spPr>
          <a:xfrm>
            <a:off x="6477000" y="3607296"/>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7315200" y="3607296"/>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ixaDeTexto 15"/>
          <p:cNvSpPr txBox="1"/>
          <p:nvPr/>
        </p:nvSpPr>
        <p:spPr>
          <a:xfrm>
            <a:off x="4800600" y="3009364"/>
            <a:ext cx="2286000" cy="369332"/>
          </a:xfrm>
          <a:prstGeom prst="rect">
            <a:avLst/>
          </a:prstGeom>
          <a:noFill/>
        </p:spPr>
        <p:txBody>
          <a:bodyPr wrap="square" rtlCol="0">
            <a:spAutoFit/>
          </a:bodyPr>
          <a:lstStyle/>
          <a:p>
            <a:pPr algn="ctr"/>
            <a:r>
              <a:rPr lang="pt-BR" b="1" dirty="0">
                <a:solidFill>
                  <a:srgbClr val="FF0000"/>
                </a:solidFill>
              </a:rPr>
              <a:t>Valores possíveis</a:t>
            </a:r>
            <a:endParaRPr lang="en-US" b="1" dirty="0">
              <a:solidFill>
                <a:srgbClr val="FF0000"/>
              </a:solidFill>
            </a:endParaRPr>
          </a:p>
        </p:txBody>
      </p:sp>
      <p:sp>
        <p:nvSpPr>
          <p:cNvPr id="17" name="Chave direita 16"/>
          <p:cNvSpPr/>
          <p:nvPr/>
        </p:nvSpPr>
        <p:spPr>
          <a:xfrm rot="5400000">
            <a:off x="5679817" y="861179"/>
            <a:ext cx="413266" cy="3924300"/>
          </a:xfrm>
          <a:prstGeom prst="rightBrace">
            <a:avLst>
              <a:gd name="adj1" fmla="val 1168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ector de seta reta 18"/>
          <p:cNvCxnSpPr/>
          <p:nvPr/>
        </p:nvCxnSpPr>
        <p:spPr>
          <a:xfrm flipH="1">
            <a:off x="4038600" y="3194030"/>
            <a:ext cx="1066800" cy="413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953000" y="3378696"/>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a:off x="5791200" y="3378696"/>
            <a:ext cx="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p:nvPr/>
        </p:nvCxnSpPr>
        <p:spPr>
          <a:xfrm>
            <a:off x="6248400" y="3194030"/>
            <a:ext cx="2286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p:cNvCxnSpPr/>
          <p:nvPr/>
        </p:nvCxnSpPr>
        <p:spPr>
          <a:xfrm>
            <a:off x="6705600" y="3194030"/>
            <a:ext cx="4572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a:off x="1752600" y="1942564"/>
            <a:ext cx="3962400" cy="369332"/>
          </a:xfrm>
          <a:prstGeom prst="rect">
            <a:avLst/>
          </a:prstGeom>
          <a:noFill/>
        </p:spPr>
        <p:txBody>
          <a:bodyPr wrap="square" rtlCol="0">
            <a:spAutoFit/>
          </a:bodyPr>
          <a:lstStyle/>
          <a:p>
            <a:r>
              <a:rPr lang="pt-BR" dirty="0"/>
              <a:t>Variáveis quantitativas contínuas</a:t>
            </a:r>
            <a:endParaRPr lang="en-US" dirty="0"/>
          </a:p>
        </p:txBody>
      </p:sp>
      <p:sp>
        <p:nvSpPr>
          <p:cNvPr id="30" name="CaixaDeTexto 29"/>
          <p:cNvSpPr txBox="1"/>
          <p:nvPr/>
        </p:nvSpPr>
        <p:spPr>
          <a:xfrm>
            <a:off x="1752600" y="3923764"/>
            <a:ext cx="3962400" cy="369332"/>
          </a:xfrm>
          <a:prstGeom prst="rect">
            <a:avLst/>
          </a:prstGeom>
          <a:noFill/>
        </p:spPr>
        <p:txBody>
          <a:bodyPr wrap="square" rtlCol="0">
            <a:spAutoFit/>
          </a:bodyPr>
          <a:lstStyle/>
          <a:p>
            <a:r>
              <a:rPr lang="pt-BR" dirty="0"/>
              <a:t>Variáveis quantitativas discretas</a:t>
            </a:r>
            <a:endParaRPr lang="en-US" dirty="0"/>
          </a:p>
        </p:txBody>
      </p:sp>
    </p:spTree>
    <p:extLst>
      <p:ext uri="{BB962C8B-B14F-4D97-AF65-F5344CB8AC3E}">
        <p14:creationId xmlns:p14="http://schemas.microsoft.com/office/powerpoint/2010/main" val="1258602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29816"/>
            <a:ext cx="8229600" cy="1143000"/>
          </a:xfrm>
        </p:spPr>
        <p:txBody>
          <a:bodyPr>
            <a:normAutofit/>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(2)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600201"/>
            <a:ext cx="4343400" cy="4525963"/>
          </a:xfrm>
        </p:spPr>
        <p:txBody>
          <a:bodyPr>
            <a:normAutofit/>
          </a:bodyPr>
          <a:lstStyle/>
          <a:p>
            <a:endParaRPr lang="pt-BR" sz="2000" dirty="0"/>
          </a:p>
          <a:p>
            <a:endParaRPr lang="pt-BR" sz="2000" dirty="0"/>
          </a:p>
          <a:p>
            <a:endParaRPr lang="pt-BR" sz="2000" dirty="0"/>
          </a:p>
          <a:p>
            <a:r>
              <a:rPr lang="pt-BR" sz="2000" dirty="0"/>
              <a:t>Coloque em ordem as seguintes características de uma camiseta:</a:t>
            </a:r>
          </a:p>
          <a:p>
            <a:endParaRPr lang="pt-BR" sz="2000" dirty="0"/>
          </a:p>
          <a:p>
            <a:pPr marL="0" indent="0">
              <a:buNone/>
            </a:pPr>
            <a:endParaRPr lang="pt-BR" sz="2000" dirty="0"/>
          </a:p>
          <a:p>
            <a:pPr marL="0" indent="0">
              <a:buNone/>
            </a:pPr>
            <a:r>
              <a:rPr lang="pt-BR" sz="2000" dirty="0"/>
              <a:t>Tamanho pequeno, tamanho médio, tamanho grande</a:t>
            </a:r>
          </a:p>
          <a:p>
            <a:pPr marL="0" indent="0">
              <a:buNone/>
            </a:pPr>
            <a:endParaRPr lang="pt-BR" sz="2000" dirty="0"/>
          </a:p>
          <a:p>
            <a:pPr marL="0" indent="0">
              <a:buNone/>
            </a:pPr>
            <a:r>
              <a:rPr lang="pt-BR" sz="2000" dirty="0"/>
              <a:t>Cor vermelha, cor azul, cor amarela</a:t>
            </a:r>
          </a:p>
        </p:txBody>
      </p:sp>
      <p:sp>
        <p:nvSpPr>
          <p:cNvPr id="5" name="Retângulo 4"/>
          <p:cNvSpPr/>
          <p:nvPr/>
        </p:nvSpPr>
        <p:spPr>
          <a:xfrm>
            <a:off x="2057400" y="2057400"/>
            <a:ext cx="5022274"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Classificação das variáveis qualitativas</a:t>
            </a:r>
            <a:endParaRPr lang="en-US" dirty="0"/>
          </a:p>
        </p:txBody>
      </p:sp>
      <p:pic>
        <p:nvPicPr>
          <p:cNvPr id="1026" name="Picture 2" descr="http://www.freshtrends.com/mas_assets/www/A%20-ALL-colors-regular-Mens-Tshi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2743201"/>
            <a:ext cx="3619500" cy="26860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12815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29816"/>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Tipos de variáveis (2) </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Algumas variáveis qualitativas podem ser colocadas em ordem. Outras não. As que podem são chamadas de ordinais. As que não podem são chamadas de nominais.</a:t>
            </a:r>
            <a:endParaRPr lang="en-US" sz="2000" dirty="0"/>
          </a:p>
        </p:txBody>
      </p:sp>
      <p:sp>
        <p:nvSpPr>
          <p:cNvPr id="4" name="Retângulo 3"/>
          <p:cNvSpPr/>
          <p:nvPr/>
        </p:nvSpPr>
        <p:spPr>
          <a:xfrm>
            <a:off x="2133600" y="3009900"/>
            <a:ext cx="8077200" cy="1295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Tamanho (P/M/G)</a:t>
            </a:r>
          </a:p>
          <a:p>
            <a:r>
              <a:rPr lang="pt-BR" dirty="0">
                <a:solidFill>
                  <a:schemeClr val="tx1"/>
                </a:solidFill>
              </a:rPr>
              <a:t>Classe econômica (Alta, Média, Baixa)</a:t>
            </a:r>
          </a:p>
        </p:txBody>
      </p:sp>
      <p:sp>
        <p:nvSpPr>
          <p:cNvPr id="5" name="Retângulo 4"/>
          <p:cNvSpPr/>
          <p:nvPr/>
        </p:nvSpPr>
        <p:spPr>
          <a:xfrm>
            <a:off x="2521526" y="2819400"/>
            <a:ext cx="5022274"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 de variáveis qualitativas ordinais</a:t>
            </a:r>
            <a:endParaRPr lang="en-US" dirty="0"/>
          </a:p>
        </p:txBody>
      </p:sp>
      <p:sp>
        <p:nvSpPr>
          <p:cNvPr id="6" name="Retângulo 5"/>
          <p:cNvSpPr/>
          <p:nvPr/>
        </p:nvSpPr>
        <p:spPr>
          <a:xfrm>
            <a:off x="2133600" y="4648200"/>
            <a:ext cx="8077200" cy="1295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Sexo(Masculino ou Feminino)</a:t>
            </a:r>
          </a:p>
          <a:p>
            <a:r>
              <a:rPr lang="pt-BR" dirty="0">
                <a:solidFill>
                  <a:schemeClr val="tx1"/>
                </a:solidFill>
              </a:rPr>
              <a:t>Cores (Azul, Amarelo, Verde, Branco)</a:t>
            </a:r>
          </a:p>
        </p:txBody>
      </p:sp>
      <p:sp>
        <p:nvSpPr>
          <p:cNvPr id="7" name="Retângulo 6"/>
          <p:cNvSpPr/>
          <p:nvPr/>
        </p:nvSpPr>
        <p:spPr>
          <a:xfrm>
            <a:off x="2521526" y="4457700"/>
            <a:ext cx="5022274"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 de variáveis qualitativas  nominais</a:t>
            </a:r>
            <a:endParaRPr lang="en-US" dirty="0"/>
          </a:p>
        </p:txBody>
      </p:sp>
    </p:spTree>
    <p:extLst>
      <p:ext uri="{BB962C8B-B14F-4D97-AF65-F5344CB8AC3E}">
        <p14:creationId xmlns:p14="http://schemas.microsoft.com/office/powerpoint/2010/main" val="257999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76672"/>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Quadro resumo</a:t>
            </a:r>
            <a:r>
              <a:rPr lang="pt-BR" b="1" dirty="0" smtClean="0">
                <a:solidFill>
                  <a:srgbClr val="FFC000"/>
                </a:solidFill>
                <a:latin typeface="Cambria" pitchFamily="18" charset="0"/>
              </a:rPr>
              <a:t>}</a:t>
            </a:r>
            <a:endParaRPr lang="en-US" dirty="0"/>
          </a:p>
        </p:txBody>
      </p:sp>
      <p:graphicFrame>
        <p:nvGraphicFramePr>
          <p:cNvPr id="5" name="Espaço Reservado para Conteúdo 4"/>
          <p:cNvGraphicFramePr>
            <a:graphicFrameLocks noGrp="1"/>
          </p:cNvGraphicFramePr>
          <p:nvPr>
            <p:ph idx="1"/>
            <p:extLst/>
          </p:nvPr>
        </p:nvGraphicFramePr>
        <p:xfrm>
          <a:off x="1981200" y="16288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869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Exercício de fixação</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sz="half" idx="1"/>
          </p:nvPr>
        </p:nvSpPr>
        <p:spPr/>
        <p:txBody>
          <a:bodyPr/>
          <a:lstStyle/>
          <a:p>
            <a:r>
              <a:rPr lang="pt-BR" dirty="0" smtClean="0"/>
              <a:t>Classifique</a:t>
            </a:r>
            <a:r>
              <a:rPr lang="pt-BR" sz="2000" dirty="0"/>
              <a:t>:</a:t>
            </a:r>
          </a:p>
          <a:p>
            <a:pPr lvl="1"/>
            <a:r>
              <a:rPr lang="pt-BR" dirty="0" smtClean="0"/>
              <a:t>Peso</a:t>
            </a:r>
          </a:p>
          <a:p>
            <a:pPr lvl="1"/>
            <a:r>
              <a:rPr lang="pt-BR" dirty="0" smtClean="0"/>
              <a:t>Idade</a:t>
            </a:r>
          </a:p>
          <a:p>
            <a:pPr lvl="1"/>
            <a:r>
              <a:rPr lang="pt-BR" dirty="0" smtClean="0"/>
              <a:t>Renda</a:t>
            </a:r>
          </a:p>
          <a:p>
            <a:pPr lvl="1"/>
            <a:r>
              <a:rPr lang="pt-BR" dirty="0" smtClean="0"/>
              <a:t>Lucro</a:t>
            </a:r>
          </a:p>
          <a:p>
            <a:pPr lvl="1"/>
            <a:r>
              <a:rPr lang="pt-BR" dirty="0" smtClean="0"/>
              <a:t>Profissão</a:t>
            </a:r>
          </a:p>
          <a:p>
            <a:pPr lvl="1"/>
            <a:r>
              <a:rPr lang="pt-BR" dirty="0" smtClean="0"/>
              <a:t>sexo</a:t>
            </a:r>
          </a:p>
          <a:p>
            <a:pPr lvl="1"/>
            <a:r>
              <a:rPr lang="pt-BR" dirty="0" smtClean="0"/>
              <a:t>grau de instrução</a:t>
            </a:r>
          </a:p>
          <a:p>
            <a:pPr lvl="1"/>
            <a:r>
              <a:rPr lang="pt-BR" dirty="0" smtClean="0"/>
              <a:t>número de filhos</a:t>
            </a:r>
          </a:p>
          <a:p>
            <a:pPr lvl="1"/>
            <a:r>
              <a:rPr lang="pt-BR" dirty="0" smtClean="0"/>
              <a:t>número de funcionários</a:t>
            </a:r>
            <a:endParaRPr lang="en-US" dirty="0"/>
          </a:p>
        </p:txBody>
      </p:sp>
      <p:sp>
        <p:nvSpPr>
          <p:cNvPr id="4" name="Espaço Reservado para Conteúdo 3"/>
          <p:cNvSpPr>
            <a:spLocks noGrp="1"/>
          </p:cNvSpPr>
          <p:nvPr>
            <p:ph sz="half" idx="2"/>
          </p:nvPr>
        </p:nvSpPr>
        <p:spPr/>
        <p:txBody>
          <a:bodyPr>
            <a:normAutofit/>
          </a:bodyPr>
          <a:lstStyle/>
          <a:p>
            <a:pPr lvl="1"/>
            <a:r>
              <a:rPr lang="pt-BR" dirty="0" smtClean="0"/>
              <a:t>Bairro de residência</a:t>
            </a:r>
          </a:p>
          <a:p>
            <a:pPr lvl="1"/>
            <a:r>
              <a:rPr lang="pt-BR" dirty="0" smtClean="0"/>
              <a:t>faixa etária</a:t>
            </a:r>
          </a:p>
          <a:p>
            <a:pPr lvl="1"/>
            <a:endParaRPr lang="en-US" sz="1600" dirty="0"/>
          </a:p>
        </p:txBody>
      </p:sp>
    </p:spTree>
    <p:extLst>
      <p:ext uri="{BB962C8B-B14F-4D97-AF65-F5344CB8AC3E}">
        <p14:creationId xmlns:p14="http://schemas.microsoft.com/office/powerpoint/2010/main" val="309753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nvPr>
        </p:nvGraphicFramePr>
        <p:xfrm>
          <a:off x="1847528" y="1538808"/>
          <a:ext cx="88392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p:cNvSpPr>
            <a:spLocks noGrp="1"/>
          </p:cNvSpPr>
          <p:nvPr>
            <p:ph type="title"/>
          </p:nvPr>
        </p:nvSpPr>
        <p:spPr>
          <a:xfrm>
            <a:off x="1999928" y="598438"/>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Para que tudo isso?</a:t>
            </a:r>
            <a:r>
              <a:rPr lang="pt-BR" b="1" dirty="0" smtClean="0">
                <a:solidFill>
                  <a:srgbClr val="FFC000"/>
                </a:solidFill>
                <a:latin typeface="Cambria" pitchFamily="18" charset="0"/>
              </a:rPr>
              <a:t>}</a:t>
            </a:r>
            <a:endParaRPr lang="en-US" dirty="0"/>
          </a:p>
        </p:txBody>
      </p:sp>
    </p:spTree>
    <p:extLst>
      <p:ext uri="{BB962C8B-B14F-4D97-AF65-F5344CB8AC3E}">
        <p14:creationId xmlns:p14="http://schemas.microsoft.com/office/powerpoint/2010/main" val="521688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80926"/>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Por exemplo...</a:t>
            </a:r>
            <a:r>
              <a:rPr lang="pt-BR" b="1" dirty="0" smtClean="0">
                <a:solidFill>
                  <a:srgbClr val="FFC000"/>
                </a:solidFill>
                <a:latin typeface="Cambria" pitchFamily="18" charset="0"/>
              </a:rPr>
              <a:t>}</a:t>
            </a:r>
            <a:endParaRPr lang="en-US" dirty="0"/>
          </a:p>
        </p:txBody>
      </p:sp>
      <p:cxnSp>
        <p:nvCxnSpPr>
          <p:cNvPr id="4" name="Conector de seta reta 3"/>
          <p:cNvCxnSpPr/>
          <p:nvPr/>
        </p:nvCxnSpPr>
        <p:spPr>
          <a:xfrm>
            <a:off x="2362200" y="5487888"/>
            <a:ext cx="304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flipV="1">
            <a:off x="2362200" y="2820888"/>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a:off x="6858000" y="5487888"/>
            <a:ext cx="304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flipV="1">
            <a:off x="6858000" y="2820888"/>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2362200" y="1924854"/>
            <a:ext cx="3581400" cy="646331"/>
          </a:xfrm>
          <a:prstGeom prst="rect">
            <a:avLst/>
          </a:prstGeom>
          <a:noFill/>
        </p:spPr>
        <p:txBody>
          <a:bodyPr wrap="square" rtlCol="0">
            <a:spAutoFit/>
          </a:bodyPr>
          <a:lstStyle/>
          <a:p>
            <a:r>
              <a:rPr lang="pt-BR" dirty="0"/>
              <a:t>Podemos fazer um gráfico de renda em função da idade...</a:t>
            </a:r>
            <a:endParaRPr lang="en-US" dirty="0"/>
          </a:p>
        </p:txBody>
      </p:sp>
      <p:sp>
        <p:nvSpPr>
          <p:cNvPr id="11" name="CaixaDeTexto 10"/>
          <p:cNvSpPr txBox="1"/>
          <p:nvPr/>
        </p:nvSpPr>
        <p:spPr>
          <a:xfrm>
            <a:off x="6705600" y="1906488"/>
            <a:ext cx="3810000" cy="923330"/>
          </a:xfrm>
          <a:prstGeom prst="rect">
            <a:avLst/>
          </a:prstGeom>
          <a:noFill/>
        </p:spPr>
        <p:txBody>
          <a:bodyPr wrap="square" rtlCol="0">
            <a:spAutoFit/>
          </a:bodyPr>
          <a:lstStyle/>
          <a:p>
            <a:r>
              <a:rPr lang="pt-BR" dirty="0"/>
              <a:t>...mas não dá para fazer um gráfico de cor da camisa por gênero do consumidor!</a:t>
            </a:r>
            <a:endParaRPr lang="en-US" dirty="0"/>
          </a:p>
        </p:txBody>
      </p:sp>
      <p:sp>
        <p:nvSpPr>
          <p:cNvPr id="12" name="Elipse 11"/>
          <p:cNvSpPr/>
          <p:nvPr/>
        </p:nvSpPr>
        <p:spPr>
          <a:xfrm>
            <a:off x="2819400" y="45734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p:cNvSpPr/>
          <p:nvPr/>
        </p:nvSpPr>
        <p:spPr>
          <a:xfrm>
            <a:off x="3048000" y="4725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4800600" y="28970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p:cNvSpPr/>
          <p:nvPr/>
        </p:nvSpPr>
        <p:spPr>
          <a:xfrm>
            <a:off x="4953000" y="30494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4572000" y="3201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4648200" y="34304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4191000" y="3582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ipse 18"/>
          <p:cNvSpPr/>
          <p:nvPr/>
        </p:nvSpPr>
        <p:spPr>
          <a:xfrm>
            <a:off x="3429000" y="38114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ipse 19"/>
          <p:cNvSpPr/>
          <p:nvPr/>
        </p:nvSpPr>
        <p:spPr>
          <a:xfrm>
            <a:off x="3747655" y="3963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ipse 20"/>
          <p:cNvSpPr/>
          <p:nvPr/>
        </p:nvSpPr>
        <p:spPr>
          <a:xfrm>
            <a:off x="3581400" y="40400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p:cNvSpPr/>
          <p:nvPr/>
        </p:nvSpPr>
        <p:spPr>
          <a:xfrm>
            <a:off x="3352800" y="42686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ipse 22"/>
          <p:cNvSpPr/>
          <p:nvPr/>
        </p:nvSpPr>
        <p:spPr>
          <a:xfrm>
            <a:off x="3352800" y="40400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ipse 23"/>
          <p:cNvSpPr/>
          <p:nvPr/>
        </p:nvSpPr>
        <p:spPr>
          <a:xfrm>
            <a:off x="3657600" y="37352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p:cNvSpPr/>
          <p:nvPr/>
        </p:nvSpPr>
        <p:spPr>
          <a:xfrm>
            <a:off x="4114800" y="38876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3886200" y="36590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lipse 26"/>
          <p:cNvSpPr/>
          <p:nvPr/>
        </p:nvSpPr>
        <p:spPr>
          <a:xfrm>
            <a:off x="4114800" y="33542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ipse 27"/>
          <p:cNvSpPr/>
          <p:nvPr/>
        </p:nvSpPr>
        <p:spPr>
          <a:xfrm>
            <a:off x="3124200" y="41162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ipse 28"/>
          <p:cNvSpPr/>
          <p:nvPr/>
        </p:nvSpPr>
        <p:spPr>
          <a:xfrm>
            <a:off x="3581400" y="43448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ipse 29"/>
          <p:cNvSpPr/>
          <p:nvPr/>
        </p:nvSpPr>
        <p:spPr>
          <a:xfrm>
            <a:off x="3429000" y="45734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ipse 30"/>
          <p:cNvSpPr/>
          <p:nvPr/>
        </p:nvSpPr>
        <p:spPr>
          <a:xfrm>
            <a:off x="3124200" y="44210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lipse 31"/>
          <p:cNvSpPr/>
          <p:nvPr/>
        </p:nvSpPr>
        <p:spPr>
          <a:xfrm>
            <a:off x="4495800" y="36590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lipse 32"/>
          <p:cNvSpPr/>
          <p:nvPr/>
        </p:nvSpPr>
        <p:spPr>
          <a:xfrm>
            <a:off x="4343400" y="33542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ixaDeTexto 34"/>
          <p:cNvSpPr txBox="1"/>
          <p:nvPr/>
        </p:nvSpPr>
        <p:spPr>
          <a:xfrm>
            <a:off x="2819400" y="5640288"/>
            <a:ext cx="2171700" cy="369332"/>
          </a:xfrm>
          <a:prstGeom prst="rect">
            <a:avLst/>
          </a:prstGeom>
          <a:noFill/>
        </p:spPr>
        <p:txBody>
          <a:bodyPr wrap="square" rtlCol="0">
            <a:spAutoFit/>
          </a:bodyPr>
          <a:lstStyle/>
          <a:p>
            <a:pPr algn="ctr"/>
            <a:r>
              <a:rPr lang="pt-BR" dirty="0"/>
              <a:t>idade</a:t>
            </a:r>
            <a:endParaRPr lang="en-US" dirty="0"/>
          </a:p>
        </p:txBody>
      </p:sp>
      <p:sp>
        <p:nvSpPr>
          <p:cNvPr id="37" name="CaixaDeTexto 36"/>
          <p:cNvSpPr txBox="1"/>
          <p:nvPr/>
        </p:nvSpPr>
        <p:spPr>
          <a:xfrm rot="16200000">
            <a:off x="1091684" y="3912572"/>
            <a:ext cx="2171700" cy="369332"/>
          </a:xfrm>
          <a:prstGeom prst="rect">
            <a:avLst/>
          </a:prstGeom>
          <a:noFill/>
        </p:spPr>
        <p:txBody>
          <a:bodyPr wrap="square" rtlCol="0">
            <a:spAutoFit/>
          </a:bodyPr>
          <a:lstStyle/>
          <a:p>
            <a:pPr algn="ctr"/>
            <a:r>
              <a:rPr lang="pt-BR" dirty="0"/>
              <a:t>renda</a:t>
            </a:r>
            <a:endParaRPr lang="en-US" dirty="0"/>
          </a:p>
        </p:txBody>
      </p:sp>
      <p:sp>
        <p:nvSpPr>
          <p:cNvPr id="38" name="CaixaDeTexto 37"/>
          <p:cNvSpPr txBox="1"/>
          <p:nvPr/>
        </p:nvSpPr>
        <p:spPr>
          <a:xfrm rot="16200000">
            <a:off x="5575816" y="3874472"/>
            <a:ext cx="2171700" cy="369332"/>
          </a:xfrm>
          <a:prstGeom prst="rect">
            <a:avLst/>
          </a:prstGeom>
          <a:noFill/>
        </p:spPr>
        <p:txBody>
          <a:bodyPr wrap="square" rtlCol="0">
            <a:spAutoFit/>
          </a:bodyPr>
          <a:lstStyle/>
          <a:p>
            <a:pPr algn="ctr"/>
            <a:r>
              <a:rPr lang="pt-BR" dirty="0"/>
              <a:t>cor</a:t>
            </a:r>
            <a:endParaRPr lang="en-US" dirty="0"/>
          </a:p>
        </p:txBody>
      </p:sp>
      <p:sp>
        <p:nvSpPr>
          <p:cNvPr id="39" name="CaixaDeTexto 38"/>
          <p:cNvSpPr txBox="1"/>
          <p:nvPr/>
        </p:nvSpPr>
        <p:spPr>
          <a:xfrm>
            <a:off x="7200900" y="5651956"/>
            <a:ext cx="2171700" cy="369332"/>
          </a:xfrm>
          <a:prstGeom prst="rect">
            <a:avLst/>
          </a:prstGeom>
          <a:noFill/>
        </p:spPr>
        <p:txBody>
          <a:bodyPr wrap="square" rtlCol="0">
            <a:spAutoFit/>
          </a:bodyPr>
          <a:lstStyle/>
          <a:p>
            <a:pPr algn="ctr"/>
            <a:r>
              <a:rPr lang="pt-BR" dirty="0"/>
              <a:t>sexo</a:t>
            </a:r>
            <a:endParaRPr lang="en-US" dirty="0"/>
          </a:p>
        </p:txBody>
      </p:sp>
      <p:sp>
        <p:nvSpPr>
          <p:cNvPr id="40" name="CaixaDeTexto 39"/>
          <p:cNvSpPr txBox="1"/>
          <p:nvPr/>
        </p:nvSpPr>
        <p:spPr>
          <a:xfrm>
            <a:off x="7377545" y="3278088"/>
            <a:ext cx="1905000" cy="1446550"/>
          </a:xfrm>
          <a:prstGeom prst="rect">
            <a:avLst/>
          </a:prstGeom>
          <a:noFill/>
        </p:spPr>
        <p:txBody>
          <a:bodyPr wrap="square" rtlCol="0">
            <a:spAutoFit/>
          </a:bodyPr>
          <a:lstStyle/>
          <a:p>
            <a:pPr algn="ctr"/>
            <a:r>
              <a:rPr lang="pt-BR" sz="8800" b="1" dirty="0">
                <a:solidFill>
                  <a:srgbClr val="FF0000"/>
                </a:solidFill>
              </a:rPr>
              <a:t>X</a:t>
            </a:r>
            <a:endParaRPr lang="en-US" b="1" dirty="0">
              <a:solidFill>
                <a:srgbClr val="FF0000"/>
              </a:solidFill>
            </a:endParaRPr>
          </a:p>
        </p:txBody>
      </p:sp>
    </p:spTree>
    <p:extLst>
      <p:ext uri="{BB962C8B-B14F-4D97-AF65-F5344CB8AC3E}">
        <p14:creationId xmlns:p14="http://schemas.microsoft.com/office/powerpoint/2010/main" val="1996742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Por exemplo...</a:t>
            </a:r>
            <a:r>
              <a:rPr lang="pt-BR" b="1" dirty="0" smtClean="0">
                <a:solidFill>
                  <a:srgbClr val="FFC000"/>
                </a:solidFill>
                <a:latin typeface="Cambria" pitchFamily="18" charset="0"/>
              </a:rPr>
              <a:t>}</a:t>
            </a:r>
            <a:endParaRPr lang="en-US" dirty="0"/>
          </a:p>
        </p:txBody>
      </p:sp>
      <p:cxnSp>
        <p:nvCxnSpPr>
          <p:cNvPr id="4" name="Conector de seta reta 3"/>
          <p:cNvCxnSpPr/>
          <p:nvPr/>
        </p:nvCxnSpPr>
        <p:spPr>
          <a:xfrm>
            <a:off x="2362200" y="5181600"/>
            <a:ext cx="304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flipV="1">
            <a:off x="2362200" y="2514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2362200" y="1618566"/>
            <a:ext cx="3581400" cy="646331"/>
          </a:xfrm>
          <a:prstGeom prst="rect">
            <a:avLst/>
          </a:prstGeom>
          <a:noFill/>
        </p:spPr>
        <p:txBody>
          <a:bodyPr wrap="square" rtlCol="0">
            <a:spAutoFit/>
          </a:bodyPr>
          <a:lstStyle/>
          <a:p>
            <a:r>
              <a:rPr lang="pt-BR" dirty="0"/>
              <a:t>Podemos fazer um gráfico de renda em função da idade...</a:t>
            </a:r>
            <a:endParaRPr lang="en-US" dirty="0"/>
          </a:p>
        </p:txBody>
      </p:sp>
      <p:sp>
        <p:nvSpPr>
          <p:cNvPr id="11" name="CaixaDeTexto 10"/>
          <p:cNvSpPr txBox="1"/>
          <p:nvPr/>
        </p:nvSpPr>
        <p:spPr>
          <a:xfrm>
            <a:off x="6705600" y="1600200"/>
            <a:ext cx="3810000" cy="923330"/>
          </a:xfrm>
          <a:prstGeom prst="rect">
            <a:avLst/>
          </a:prstGeom>
          <a:noFill/>
        </p:spPr>
        <p:txBody>
          <a:bodyPr wrap="square" rtlCol="0">
            <a:spAutoFit/>
          </a:bodyPr>
          <a:lstStyle/>
          <a:p>
            <a:r>
              <a:rPr lang="pt-BR" dirty="0"/>
              <a:t>...mas para relacionar gráfico de cor da camisa com gênero do consumidor, precisamos de uma tabela</a:t>
            </a:r>
            <a:endParaRPr lang="en-US" dirty="0"/>
          </a:p>
        </p:txBody>
      </p:sp>
      <p:sp>
        <p:nvSpPr>
          <p:cNvPr id="12" name="Elipse 11"/>
          <p:cNvSpPr/>
          <p:nvPr/>
        </p:nvSpPr>
        <p:spPr>
          <a:xfrm>
            <a:off x="28194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p:cNvSpPr/>
          <p:nvPr/>
        </p:nvSpPr>
        <p:spPr>
          <a:xfrm>
            <a:off x="304800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4800600" y="2590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p:cNvSpPr/>
          <p:nvPr/>
        </p:nvSpPr>
        <p:spPr>
          <a:xfrm>
            <a:off x="4953000" y="2743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4572000"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4648200" y="3124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4191000" y="3276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ipse 18"/>
          <p:cNvSpPr/>
          <p:nvPr/>
        </p:nvSpPr>
        <p:spPr>
          <a:xfrm>
            <a:off x="3429000" y="3505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ipse 19"/>
          <p:cNvSpPr/>
          <p:nvPr/>
        </p:nvSpPr>
        <p:spPr>
          <a:xfrm>
            <a:off x="3747655" y="3657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ipse 20"/>
          <p:cNvSpPr/>
          <p:nvPr/>
        </p:nvSpPr>
        <p:spPr>
          <a:xfrm>
            <a:off x="3581400" y="373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p:cNvSpPr/>
          <p:nvPr/>
        </p:nvSpPr>
        <p:spPr>
          <a:xfrm>
            <a:off x="3352800" y="3962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ipse 22"/>
          <p:cNvSpPr/>
          <p:nvPr/>
        </p:nvSpPr>
        <p:spPr>
          <a:xfrm>
            <a:off x="3352800" y="3733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ipse 23"/>
          <p:cNvSpPr/>
          <p:nvPr/>
        </p:nvSpPr>
        <p:spPr>
          <a:xfrm>
            <a:off x="3657600" y="3429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p:cNvSpPr/>
          <p:nvPr/>
        </p:nvSpPr>
        <p:spPr>
          <a:xfrm>
            <a:off x="4114800" y="3581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3886200"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lipse 26"/>
          <p:cNvSpPr/>
          <p:nvPr/>
        </p:nvSpPr>
        <p:spPr>
          <a:xfrm>
            <a:off x="4114800" y="3048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ipse 27"/>
          <p:cNvSpPr/>
          <p:nvPr/>
        </p:nvSpPr>
        <p:spPr>
          <a:xfrm>
            <a:off x="3124200" y="3810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ipse 28"/>
          <p:cNvSpPr/>
          <p:nvPr/>
        </p:nvSpPr>
        <p:spPr>
          <a:xfrm>
            <a:off x="35814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ipse 29"/>
          <p:cNvSpPr/>
          <p:nvPr/>
        </p:nvSpPr>
        <p:spPr>
          <a:xfrm>
            <a:off x="3429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ipse 30"/>
          <p:cNvSpPr/>
          <p:nvPr/>
        </p:nvSpPr>
        <p:spPr>
          <a:xfrm>
            <a:off x="3124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lipse 31"/>
          <p:cNvSpPr/>
          <p:nvPr/>
        </p:nvSpPr>
        <p:spPr>
          <a:xfrm>
            <a:off x="4495800"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lipse 32"/>
          <p:cNvSpPr/>
          <p:nvPr/>
        </p:nvSpPr>
        <p:spPr>
          <a:xfrm>
            <a:off x="4343400" y="3048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ixaDeTexto 34"/>
          <p:cNvSpPr txBox="1"/>
          <p:nvPr/>
        </p:nvSpPr>
        <p:spPr>
          <a:xfrm>
            <a:off x="2819400" y="5334000"/>
            <a:ext cx="2171700" cy="369332"/>
          </a:xfrm>
          <a:prstGeom prst="rect">
            <a:avLst/>
          </a:prstGeom>
          <a:noFill/>
        </p:spPr>
        <p:txBody>
          <a:bodyPr wrap="square" rtlCol="0">
            <a:spAutoFit/>
          </a:bodyPr>
          <a:lstStyle/>
          <a:p>
            <a:pPr algn="ctr"/>
            <a:r>
              <a:rPr lang="pt-BR" dirty="0"/>
              <a:t>idade</a:t>
            </a:r>
            <a:endParaRPr lang="en-US" dirty="0"/>
          </a:p>
        </p:txBody>
      </p:sp>
      <p:sp>
        <p:nvSpPr>
          <p:cNvPr id="37" name="CaixaDeTexto 36"/>
          <p:cNvSpPr txBox="1"/>
          <p:nvPr/>
        </p:nvSpPr>
        <p:spPr>
          <a:xfrm rot="16200000">
            <a:off x="1091684" y="3606284"/>
            <a:ext cx="2171700" cy="369332"/>
          </a:xfrm>
          <a:prstGeom prst="rect">
            <a:avLst/>
          </a:prstGeom>
          <a:noFill/>
        </p:spPr>
        <p:txBody>
          <a:bodyPr wrap="square" rtlCol="0">
            <a:spAutoFit/>
          </a:bodyPr>
          <a:lstStyle/>
          <a:p>
            <a:pPr algn="ctr"/>
            <a:r>
              <a:rPr lang="pt-BR" dirty="0"/>
              <a:t>renda</a:t>
            </a:r>
            <a:endParaRPr lang="en-US" dirty="0"/>
          </a:p>
        </p:txBody>
      </p:sp>
      <p:graphicFrame>
        <p:nvGraphicFramePr>
          <p:cNvPr id="3" name="Tabela 2"/>
          <p:cNvGraphicFramePr>
            <a:graphicFrameLocks noGrp="1"/>
          </p:cNvGraphicFramePr>
          <p:nvPr>
            <p:extLst/>
          </p:nvPr>
        </p:nvGraphicFramePr>
        <p:xfrm>
          <a:off x="6991805" y="3269673"/>
          <a:ext cx="3429000" cy="1112520"/>
        </p:xfrm>
        <a:graphic>
          <a:graphicData uri="http://schemas.openxmlformats.org/drawingml/2006/table">
            <a:tbl>
              <a:tblPr firstRow="1" bandRow="1">
                <a:tableStyleId>{5C22544A-7EE6-4342-B048-85BDC9FD1C3A}</a:tableStyleId>
              </a:tblPr>
              <a:tblGrid>
                <a:gridCol w="1143000"/>
                <a:gridCol w="1143000"/>
                <a:gridCol w="1143000"/>
              </a:tblGrid>
              <a:tr h="370840">
                <a:tc>
                  <a:txBody>
                    <a:bodyPr/>
                    <a:lstStyle/>
                    <a:p>
                      <a:r>
                        <a:rPr lang="pt-BR" dirty="0" smtClean="0"/>
                        <a:t>Sexo/ Cor</a:t>
                      </a:r>
                      <a:endParaRPr lang="en-US" dirty="0"/>
                    </a:p>
                  </a:txBody>
                  <a:tcPr/>
                </a:tc>
                <a:tc>
                  <a:txBody>
                    <a:bodyPr/>
                    <a:lstStyle/>
                    <a:p>
                      <a:r>
                        <a:rPr lang="pt-BR" dirty="0" smtClean="0"/>
                        <a:t>Verde</a:t>
                      </a:r>
                      <a:endParaRPr lang="en-US" dirty="0"/>
                    </a:p>
                  </a:txBody>
                  <a:tcPr/>
                </a:tc>
                <a:tc>
                  <a:txBody>
                    <a:bodyPr/>
                    <a:lstStyle/>
                    <a:p>
                      <a:r>
                        <a:rPr lang="pt-BR" dirty="0" smtClean="0"/>
                        <a:t>Amarelo</a:t>
                      </a:r>
                      <a:endParaRPr lang="en-US" dirty="0"/>
                    </a:p>
                  </a:txBody>
                  <a:tcPr/>
                </a:tc>
              </a:tr>
              <a:tr h="370840">
                <a:tc>
                  <a:txBody>
                    <a:bodyPr/>
                    <a:lstStyle/>
                    <a:p>
                      <a:r>
                        <a:rPr lang="pt-BR" dirty="0" smtClean="0"/>
                        <a:t>Masculino</a:t>
                      </a:r>
                      <a:endParaRPr lang="en-US" dirty="0"/>
                    </a:p>
                  </a:txBody>
                  <a:tcPr/>
                </a:tc>
                <a:tc>
                  <a:txBody>
                    <a:bodyPr/>
                    <a:lstStyle/>
                    <a:p>
                      <a:r>
                        <a:rPr lang="pt-BR" dirty="0" smtClean="0"/>
                        <a:t>26</a:t>
                      </a:r>
                      <a:endParaRPr lang="en-US" dirty="0"/>
                    </a:p>
                  </a:txBody>
                  <a:tcPr/>
                </a:tc>
                <a:tc>
                  <a:txBody>
                    <a:bodyPr/>
                    <a:lstStyle/>
                    <a:p>
                      <a:r>
                        <a:rPr lang="pt-BR" dirty="0" smtClean="0"/>
                        <a:t>18</a:t>
                      </a:r>
                      <a:endParaRPr lang="en-US" dirty="0"/>
                    </a:p>
                  </a:txBody>
                  <a:tcPr/>
                </a:tc>
              </a:tr>
              <a:tr h="370840">
                <a:tc>
                  <a:txBody>
                    <a:bodyPr/>
                    <a:lstStyle/>
                    <a:p>
                      <a:r>
                        <a:rPr lang="pt-BR" dirty="0" smtClean="0"/>
                        <a:t>Feminino</a:t>
                      </a:r>
                      <a:endParaRPr lang="en-US" dirty="0"/>
                    </a:p>
                  </a:txBody>
                  <a:tcPr/>
                </a:tc>
                <a:tc>
                  <a:txBody>
                    <a:bodyPr/>
                    <a:lstStyle/>
                    <a:p>
                      <a:r>
                        <a:rPr lang="pt-BR" dirty="0" smtClean="0"/>
                        <a:t>12</a:t>
                      </a:r>
                      <a:endParaRPr lang="en-US" dirty="0"/>
                    </a:p>
                  </a:txBody>
                  <a:tcPr/>
                </a:tc>
                <a:tc>
                  <a:txBody>
                    <a:bodyPr/>
                    <a:lstStyle/>
                    <a:p>
                      <a:r>
                        <a:rPr lang="pt-BR" dirty="0" smtClean="0"/>
                        <a:t>9</a:t>
                      </a:r>
                      <a:endParaRPr lang="en-US" dirty="0"/>
                    </a:p>
                  </a:txBody>
                  <a:tcPr/>
                </a:tc>
              </a:tr>
            </a:tbl>
          </a:graphicData>
        </a:graphic>
      </p:graphicFrame>
      <p:sp>
        <p:nvSpPr>
          <p:cNvPr id="6" name="Retângulo 5"/>
          <p:cNvSpPr/>
          <p:nvPr/>
        </p:nvSpPr>
        <p:spPr>
          <a:xfrm>
            <a:off x="4799856" y="5380672"/>
            <a:ext cx="5868144" cy="1477328"/>
          </a:xfrm>
          <a:prstGeom prst="rect">
            <a:avLst/>
          </a:prstGeom>
        </p:spPr>
        <p:txBody>
          <a:bodyPr wrap="square">
            <a:spAutoFit/>
          </a:bodyPr>
          <a:lstStyle/>
          <a:p>
            <a:r>
              <a:rPr lang="pt-BR" b="1" dirty="0">
                <a:solidFill>
                  <a:srgbClr val="00B050"/>
                </a:solidFill>
              </a:rPr>
              <a:t>Duas variáveis quantitativas podem ser relacionadas por meio de um gráfico. Duas variáveis qualitativas se relacionam por meio de uma tabela. Identificar o tipo das variáveis é, portanto, fundamental para saber como representá-las.</a:t>
            </a:r>
            <a:endParaRPr lang="en-US" b="1" dirty="0">
              <a:solidFill>
                <a:srgbClr val="00B050"/>
              </a:solidFill>
            </a:endParaRPr>
          </a:p>
        </p:txBody>
      </p:sp>
    </p:spTree>
    <p:extLst>
      <p:ext uri="{BB962C8B-B14F-4D97-AF65-F5344CB8AC3E}">
        <p14:creationId xmlns:p14="http://schemas.microsoft.com/office/powerpoint/2010/main" val="520867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73819"/>
            <a:ext cx="8229600" cy="1143000"/>
          </a:xfrm>
        </p:spPr>
        <p:txBody>
          <a:bodyPr/>
          <a:lstStyle/>
          <a:p>
            <a:r>
              <a:rPr lang="pt-BR" b="1" dirty="0">
                <a:solidFill>
                  <a:srgbClr val="FFC000"/>
                </a:solidFill>
                <a:latin typeface="Cambria" pitchFamily="18" charset="0"/>
              </a:rPr>
              <a:t>{</a:t>
            </a:r>
            <a:r>
              <a:rPr lang="pt-BR" b="1" dirty="0">
                <a:solidFill>
                  <a:schemeClr val="tx2"/>
                </a:solidFill>
                <a:latin typeface="Cambria" pitchFamily="18" charset="0"/>
              </a:rPr>
              <a:t>Por exemplo...</a:t>
            </a:r>
            <a:r>
              <a:rPr lang="pt-BR" b="1" dirty="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999382"/>
            <a:ext cx="8229600" cy="4525963"/>
          </a:xfrm>
        </p:spPr>
        <p:txBody>
          <a:bodyPr>
            <a:normAutofit/>
          </a:bodyPr>
          <a:lstStyle/>
          <a:p>
            <a:r>
              <a:rPr lang="pt-BR" sz="2000" dirty="0"/>
              <a:t>Assim, o primeiro passo em uma boa análise de Estatística Descritiva é identificar os tipos de variáveis que estamos usando. Em seguida, é identificar a melhor forma de representá-las.</a:t>
            </a:r>
          </a:p>
          <a:p>
            <a:r>
              <a:rPr lang="pt-BR" sz="2000" dirty="0"/>
              <a:t>É disto que falaremos a seguir. Primeiro, falaremos sobre representação de uma única variável. Depois, falaremos sobre como visualizar a relação entre duas variáveis.</a:t>
            </a:r>
            <a:endParaRPr lang="en-US" sz="2000" dirty="0"/>
          </a:p>
        </p:txBody>
      </p:sp>
    </p:spTree>
    <p:extLst>
      <p:ext uri="{BB962C8B-B14F-4D97-AF65-F5344CB8AC3E}">
        <p14:creationId xmlns:p14="http://schemas.microsoft.com/office/powerpoint/2010/main" val="1078811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1436713"/>
            <a:ext cx="8229600" cy="4525963"/>
          </a:xfrm>
        </p:spPr>
        <p:txBody>
          <a:bodyPr>
            <a:normAutofit/>
          </a:bodyPr>
          <a:lstStyle/>
          <a:p>
            <a:r>
              <a:rPr lang="pt-BR" sz="2000" dirty="0">
                <a:latin typeface="Cambria" pitchFamily="18" charset="0"/>
              </a:rPr>
              <a:t>Muitos problemas da vida prática, porém, não possuem uma solução exata que possa ser determinada </a:t>
            </a:r>
            <a:r>
              <a:rPr lang="pt-BR" sz="2000" i="1" dirty="0">
                <a:latin typeface="Cambria" pitchFamily="18" charset="0"/>
              </a:rPr>
              <a:t>a priori</a:t>
            </a:r>
            <a:r>
              <a:rPr lang="pt-BR" sz="2000" dirty="0">
                <a:latin typeface="Cambria" pitchFamily="18" charset="0"/>
              </a:rPr>
              <a:t>:</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r>
              <a:rPr lang="pt-BR" sz="2000" dirty="0">
                <a:latin typeface="Cambria" pitchFamily="18" charset="0"/>
              </a:rPr>
              <a:t>Este tipo de problema é chamado de estocástico.</a:t>
            </a:r>
          </a:p>
          <a:p>
            <a:endParaRPr lang="en-US" sz="2000" dirty="0">
              <a:latin typeface="Cambria" pitchFamily="18" charset="0"/>
            </a:endParaRPr>
          </a:p>
        </p:txBody>
      </p:sp>
      <p:sp>
        <p:nvSpPr>
          <p:cNvPr id="5" name="Retângulo 4"/>
          <p:cNvSpPr/>
          <p:nvPr/>
        </p:nvSpPr>
        <p:spPr>
          <a:xfrm>
            <a:off x="2133600" y="2427312"/>
            <a:ext cx="8077200" cy="990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p:cNvSpPr/>
          <p:nvPr/>
        </p:nvSpPr>
        <p:spPr>
          <a:xfrm>
            <a:off x="2514600" y="2274912"/>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a:t>
            </a:r>
            <a:endParaRPr lang="en-US" dirty="0"/>
          </a:p>
        </p:txBody>
      </p:sp>
      <p:sp>
        <p:nvSpPr>
          <p:cNvPr id="7" name="CaixaDeTexto 6"/>
          <p:cNvSpPr txBox="1"/>
          <p:nvPr/>
        </p:nvSpPr>
        <p:spPr>
          <a:xfrm>
            <a:off x="2514600" y="2655912"/>
            <a:ext cx="7620000" cy="646331"/>
          </a:xfrm>
          <a:prstGeom prst="rect">
            <a:avLst/>
          </a:prstGeom>
          <a:noFill/>
        </p:spPr>
        <p:txBody>
          <a:bodyPr wrap="square" rtlCol="0">
            <a:spAutoFit/>
          </a:bodyPr>
          <a:lstStyle/>
          <a:p>
            <a:r>
              <a:rPr lang="pt-BR" dirty="0"/>
              <a:t>Dois </a:t>
            </a:r>
            <a:r>
              <a:rPr lang="pt-BR" dirty="0" smtClean="0"/>
              <a:t>alunos são atendidos por uma programa de reforço escolar. </a:t>
            </a:r>
            <a:r>
              <a:rPr lang="pt-BR" dirty="0"/>
              <a:t>Qual será </a:t>
            </a:r>
            <a:r>
              <a:rPr lang="pt-BR" dirty="0" smtClean="0"/>
              <a:t>a desempenho de cada no vestibular?</a:t>
            </a:r>
            <a:endParaRPr lang="en-US" dirty="0"/>
          </a:p>
        </p:txBody>
      </p:sp>
      <p:sp>
        <p:nvSpPr>
          <p:cNvPr id="8" name="Retângulo 7"/>
          <p:cNvSpPr/>
          <p:nvPr/>
        </p:nvSpPr>
        <p:spPr>
          <a:xfrm>
            <a:off x="2133600" y="4157464"/>
            <a:ext cx="3276600" cy="1981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p:cNvSpPr/>
          <p:nvPr/>
        </p:nvSpPr>
        <p:spPr>
          <a:xfrm>
            <a:off x="2514600" y="4005064"/>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Definição</a:t>
            </a:r>
            <a:endParaRPr lang="en-US" dirty="0"/>
          </a:p>
        </p:txBody>
      </p:sp>
      <p:sp>
        <p:nvSpPr>
          <p:cNvPr id="10" name="CaixaDeTexto 9"/>
          <p:cNvSpPr txBox="1"/>
          <p:nvPr/>
        </p:nvSpPr>
        <p:spPr>
          <a:xfrm>
            <a:off x="2362200" y="4538464"/>
            <a:ext cx="3200400" cy="1477328"/>
          </a:xfrm>
          <a:prstGeom prst="rect">
            <a:avLst/>
          </a:prstGeom>
          <a:noFill/>
        </p:spPr>
        <p:txBody>
          <a:bodyPr wrap="square" rtlCol="0">
            <a:spAutoFit/>
          </a:bodyPr>
          <a:lstStyle/>
          <a:p>
            <a:r>
              <a:rPr lang="pt-BR" dirty="0"/>
              <a:t>Problemas estocásticos são aqueles cuja solução não pode ser determinada de forma exata, sendo sempre sujeita a incertezas.</a:t>
            </a:r>
            <a:endParaRPr lang="en-US" dirty="0"/>
          </a:p>
        </p:txBody>
      </p:sp>
      <p:pic>
        <p:nvPicPr>
          <p:cNvPr id="11" name="Picture 12" descr="http://beyondlean.files.wordpress.com/2011/03/reinforced-plastic-invent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668" y="4462264"/>
            <a:ext cx="3725332" cy="1543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2" name="Retângulo 11"/>
          <p:cNvSpPr/>
          <p:nvPr/>
        </p:nvSpPr>
        <p:spPr>
          <a:xfrm>
            <a:off x="5715000" y="4157464"/>
            <a:ext cx="4495800" cy="1981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p:cNvSpPr/>
          <p:nvPr/>
        </p:nvSpPr>
        <p:spPr>
          <a:xfrm>
            <a:off x="6096000" y="4005064"/>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Etimologia</a:t>
            </a:r>
            <a:endParaRPr lang="en-US" dirty="0"/>
          </a:p>
        </p:txBody>
      </p:sp>
      <p:sp>
        <p:nvSpPr>
          <p:cNvPr id="14" name="Título 1"/>
          <p:cNvSpPr txBox="1">
            <a:spLocks/>
          </p:cNvSpPr>
          <p:nvPr/>
        </p:nvSpPr>
        <p:spPr>
          <a:xfrm>
            <a:off x="1981200" y="529803"/>
            <a:ext cx="8710246" cy="1143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smtClean="0">
                <a:solidFill>
                  <a:srgbClr val="FFC000"/>
                </a:solidFill>
                <a:latin typeface="Cambria" pitchFamily="18" charset="0"/>
              </a:rPr>
              <a:t>{</a:t>
            </a:r>
            <a:r>
              <a:rPr lang="pt-BR" b="1" smtClean="0">
                <a:solidFill>
                  <a:schemeClr val="tx2"/>
                </a:solidFill>
                <a:latin typeface="Cambria" pitchFamily="18" charset="0"/>
              </a:rPr>
              <a:t>Por que métodos quantitativos?</a:t>
            </a:r>
            <a:r>
              <a:rPr lang="pt-BR" b="1" smtClean="0">
                <a:solidFill>
                  <a:srgbClr val="FFC000"/>
                </a:solidFill>
                <a:latin typeface="Cambria" pitchFamily="18" charset="0"/>
              </a:rPr>
              <a:t>}</a:t>
            </a:r>
            <a:endParaRPr lang="en-US" dirty="0"/>
          </a:p>
        </p:txBody>
      </p:sp>
    </p:spTree>
    <p:extLst>
      <p:ext uri="{BB962C8B-B14F-4D97-AF65-F5344CB8AC3E}">
        <p14:creationId xmlns:p14="http://schemas.microsoft.com/office/powerpoint/2010/main" val="639714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29803"/>
            <a:ext cx="8229600" cy="1143000"/>
          </a:xfrm>
        </p:spPr>
        <p:txBody>
          <a:bodyPr>
            <a:normAutofit fontScale="90000"/>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Descrevendo uma única variável</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855366"/>
            <a:ext cx="8229600" cy="4525963"/>
          </a:xfrm>
        </p:spPr>
        <p:txBody>
          <a:bodyPr>
            <a:normAutofit/>
          </a:bodyPr>
          <a:lstStyle/>
          <a:p>
            <a:r>
              <a:rPr lang="pt-BR" sz="2000" dirty="0"/>
              <a:t>Para representar uma única variável, é comum fazermos um gráfico de </a:t>
            </a:r>
            <a:r>
              <a:rPr lang="pt-BR" sz="2000" b="1" dirty="0">
                <a:solidFill>
                  <a:srgbClr val="7030A0"/>
                </a:solidFill>
              </a:rPr>
              <a:t>quantas vezes a variável assume cada valor</a:t>
            </a:r>
            <a:r>
              <a:rPr lang="pt-BR" sz="2000" dirty="0"/>
              <a:t>. Quando a variável é qualitativa, isto da origem a um </a:t>
            </a:r>
            <a:r>
              <a:rPr lang="pt-BR" sz="2000" b="1" dirty="0">
                <a:solidFill>
                  <a:schemeClr val="tx2"/>
                </a:solidFill>
              </a:rPr>
              <a:t>gráfico de barras</a:t>
            </a:r>
            <a:r>
              <a:rPr lang="pt-BR" sz="2000" dirty="0"/>
              <a:t>. Quando ela é quantitativa, isto dá origem a um </a:t>
            </a:r>
            <a:r>
              <a:rPr lang="pt-BR" sz="2000" b="1" dirty="0">
                <a:solidFill>
                  <a:schemeClr val="tx2"/>
                </a:solidFill>
              </a:rPr>
              <a:t>histograma</a:t>
            </a:r>
            <a:r>
              <a:rPr lang="pt-BR" sz="2000" dirty="0"/>
              <a:t>. </a:t>
            </a:r>
            <a:endParaRPr lang="en-US" sz="20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400" y="3684165"/>
            <a:ext cx="41852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descr="http://unistudyguides.com/images/thumb/9/97/Histogram.PNG/400px-Histogr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7110" y="3704947"/>
            <a:ext cx="4208973" cy="249381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aixaDeTexto 3"/>
          <p:cNvSpPr txBox="1"/>
          <p:nvPr/>
        </p:nvSpPr>
        <p:spPr>
          <a:xfrm>
            <a:off x="6330400" y="3379365"/>
            <a:ext cx="4185200" cy="369332"/>
          </a:xfrm>
          <a:prstGeom prst="rect">
            <a:avLst/>
          </a:prstGeom>
          <a:noFill/>
        </p:spPr>
        <p:txBody>
          <a:bodyPr wrap="square" rtlCol="0">
            <a:spAutoFit/>
          </a:bodyPr>
          <a:lstStyle/>
          <a:p>
            <a:pPr algn="ctr"/>
            <a:r>
              <a:rPr lang="pt-BR" b="1" dirty="0">
                <a:solidFill>
                  <a:srgbClr val="0070C0"/>
                </a:solidFill>
              </a:rPr>
              <a:t>Gráfico de barras</a:t>
            </a:r>
            <a:endParaRPr lang="en-US" b="1" dirty="0">
              <a:solidFill>
                <a:srgbClr val="0070C0"/>
              </a:solidFill>
            </a:endParaRPr>
          </a:p>
        </p:txBody>
      </p:sp>
      <p:sp>
        <p:nvSpPr>
          <p:cNvPr id="7" name="CaixaDeTexto 6"/>
          <p:cNvSpPr txBox="1"/>
          <p:nvPr/>
        </p:nvSpPr>
        <p:spPr>
          <a:xfrm>
            <a:off x="1834600" y="3379365"/>
            <a:ext cx="4185200" cy="369332"/>
          </a:xfrm>
          <a:prstGeom prst="rect">
            <a:avLst/>
          </a:prstGeom>
          <a:noFill/>
        </p:spPr>
        <p:txBody>
          <a:bodyPr wrap="square" rtlCol="0">
            <a:spAutoFit/>
          </a:bodyPr>
          <a:lstStyle/>
          <a:p>
            <a:pPr algn="ctr"/>
            <a:r>
              <a:rPr lang="pt-BR" b="1" dirty="0">
                <a:solidFill>
                  <a:srgbClr val="0070C0"/>
                </a:solidFill>
              </a:rPr>
              <a:t>Histograma</a:t>
            </a:r>
            <a:endParaRPr lang="en-US" b="1" dirty="0">
              <a:solidFill>
                <a:srgbClr val="0070C0"/>
              </a:solidFill>
            </a:endParaRPr>
          </a:p>
        </p:txBody>
      </p:sp>
    </p:spTree>
    <p:extLst>
      <p:ext uri="{BB962C8B-B14F-4D97-AF65-F5344CB8AC3E}">
        <p14:creationId xmlns:p14="http://schemas.microsoft.com/office/powerpoint/2010/main" val="378700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85800"/>
            <a:ext cx="8229600" cy="1143000"/>
          </a:xfrm>
        </p:spPr>
        <p:txBody>
          <a:bodyPr>
            <a:normAutofit fontScale="90000"/>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uma única variável</a:t>
            </a:r>
            <a:r>
              <a:rPr lang="pt-BR" b="1" dirty="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Tanto histograma e o gráfico de barras têm uma contagem no eixo Y i.e. quantas vezes a variável assumiu o valor que está no eixo X. </a:t>
            </a:r>
          </a:p>
          <a:p>
            <a:r>
              <a:rPr lang="pt-BR" sz="2000" dirty="0"/>
              <a:t>Quando a variável é contínua, porém, X pode assumir infinitos valores, o que torna impossível desenhar um barra para cada valor de X. Portanto, quando a variável é contínua, nós agrupamos os dados em </a:t>
            </a:r>
            <a:r>
              <a:rPr lang="pt-BR" sz="2000" b="1" dirty="0">
                <a:solidFill>
                  <a:srgbClr val="0070C0"/>
                </a:solidFill>
              </a:rPr>
              <a:t>classes</a:t>
            </a:r>
            <a:r>
              <a:rPr lang="pt-BR" sz="2000" dirty="0"/>
              <a:t>.</a:t>
            </a:r>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2826" y="3308032"/>
            <a:ext cx="4295775" cy="3397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82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normAutofit fontScale="90000"/>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uma única variável</a:t>
            </a:r>
            <a:r>
              <a:rPr lang="pt-BR" b="1" dirty="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Para ilustrar os próximos conceitos, vamos montar um histograma para a variável “Irmãos” a partir do banco de dados abaixo:</a:t>
            </a:r>
            <a:endParaRPr lang="en-US" sz="2000" dirty="0"/>
          </a:p>
        </p:txBody>
      </p:sp>
      <p:pic>
        <p:nvPicPr>
          <p:cNvPr id="307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1" y="2743200"/>
            <a:ext cx="2063715"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aixaDeTexto 5"/>
          <p:cNvSpPr txBox="1"/>
          <p:nvPr/>
        </p:nvSpPr>
        <p:spPr>
          <a:xfrm>
            <a:off x="4953000" y="2286001"/>
            <a:ext cx="4343400" cy="2031325"/>
          </a:xfrm>
          <a:prstGeom prst="rect">
            <a:avLst/>
          </a:prstGeom>
          <a:noFill/>
        </p:spPr>
        <p:txBody>
          <a:bodyPr wrap="square" rtlCol="0">
            <a:spAutoFit/>
          </a:bodyPr>
          <a:lstStyle/>
          <a:p>
            <a:r>
              <a:rPr lang="pt-BR" dirty="0"/>
              <a:t>Para montarmos um histograma para a variável irmãos, precisamos contar quantas pessoas têm 1 irmão, quantas têm 2 irmãos e quantas têm 3 irmãos. Fazemos isto e registramos em uma tabela. Esta tabela se chama tabela de frequências absolutas ou apenas </a:t>
            </a:r>
            <a:r>
              <a:rPr lang="pt-BR" b="1" dirty="0">
                <a:solidFill>
                  <a:srgbClr val="0070C0"/>
                </a:solidFill>
              </a:rPr>
              <a:t>tabela de frequência</a:t>
            </a:r>
            <a:r>
              <a:rPr lang="pt-BR" dirty="0"/>
              <a:t>. </a:t>
            </a:r>
            <a:endParaRPr lang="en-US" dirty="0"/>
          </a:p>
        </p:txBody>
      </p:sp>
      <p:graphicFrame>
        <p:nvGraphicFramePr>
          <p:cNvPr id="7" name="Tabela 6"/>
          <p:cNvGraphicFramePr>
            <a:graphicFrameLocks noGrp="1"/>
          </p:cNvGraphicFramePr>
          <p:nvPr>
            <p:extLst/>
          </p:nvPr>
        </p:nvGraphicFramePr>
        <p:xfrm>
          <a:off x="4953000" y="4724400"/>
          <a:ext cx="4648200" cy="1483360"/>
        </p:xfrm>
        <a:graphic>
          <a:graphicData uri="http://schemas.openxmlformats.org/drawingml/2006/table">
            <a:tbl>
              <a:tblPr firstRow="1" bandRow="1">
                <a:tableStyleId>{5C22544A-7EE6-4342-B048-85BDC9FD1C3A}</a:tableStyleId>
              </a:tblPr>
              <a:tblGrid>
                <a:gridCol w="2324100"/>
                <a:gridCol w="2324100"/>
              </a:tblGrid>
              <a:tr h="370840">
                <a:tc>
                  <a:txBody>
                    <a:bodyPr/>
                    <a:lstStyle/>
                    <a:p>
                      <a:r>
                        <a:rPr lang="pt-BR" dirty="0" smtClean="0"/>
                        <a:t>Irmãos</a:t>
                      </a:r>
                      <a:endParaRPr lang="en-US" dirty="0"/>
                    </a:p>
                  </a:txBody>
                  <a:tcPr/>
                </a:tc>
                <a:tc>
                  <a:txBody>
                    <a:bodyPr/>
                    <a:lstStyle/>
                    <a:p>
                      <a:r>
                        <a:rPr lang="pt-BR" dirty="0" err="1" smtClean="0"/>
                        <a:t>Frequencia</a:t>
                      </a:r>
                      <a:endParaRPr lang="en-US" dirty="0"/>
                    </a:p>
                  </a:txBody>
                  <a:tcPr/>
                </a:tc>
              </a:tr>
              <a:tr h="370840">
                <a:tc>
                  <a:txBody>
                    <a:bodyPr/>
                    <a:lstStyle/>
                    <a:p>
                      <a:r>
                        <a:rPr lang="pt-BR" dirty="0" smtClean="0"/>
                        <a:t>1</a:t>
                      </a:r>
                      <a:endParaRPr lang="en-US" dirty="0"/>
                    </a:p>
                  </a:txBody>
                  <a:tcPr/>
                </a:tc>
                <a:tc>
                  <a:txBody>
                    <a:bodyPr/>
                    <a:lstStyle/>
                    <a:p>
                      <a:r>
                        <a:rPr lang="pt-BR" dirty="0" smtClean="0"/>
                        <a:t>4</a:t>
                      </a:r>
                      <a:endParaRPr lang="en-US" dirty="0"/>
                    </a:p>
                  </a:txBody>
                  <a:tcPr/>
                </a:tc>
              </a:tr>
              <a:tr h="370840">
                <a:tc>
                  <a:txBody>
                    <a:bodyPr/>
                    <a:lstStyle/>
                    <a:p>
                      <a:r>
                        <a:rPr lang="pt-BR" dirty="0" smtClean="0"/>
                        <a:t>2</a:t>
                      </a:r>
                      <a:endParaRPr lang="en-US" dirty="0"/>
                    </a:p>
                  </a:txBody>
                  <a:tcPr/>
                </a:tc>
                <a:tc>
                  <a:txBody>
                    <a:bodyPr/>
                    <a:lstStyle/>
                    <a:p>
                      <a:r>
                        <a:rPr lang="pt-BR" dirty="0" smtClean="0"/>
                        <a:t>3</a:t>
                      </a:r>
                      <a:endParaRPr lang="en-US" dirty="0"/>
                    </a:p>
                  </a:txBody>
                  <a:tcPr/>
                </a:tc>
              </a:tr>
              <a:tr h="370840">
                <a:tc>
                  <a:txBody>
                    <a:bodyPr/>
                    <a:lstStyle/>
                    <a:p>
                      <a:r>
                        <a:rPr lang="pt-BR" dirty="0" smtClean="0"/>
                        <a:t>3</a:t>
                      </a:r>
                      <a:endParaRPr lang="en-US" dirty="0"/>
                    </a:p>
                  </a:txBody>
                  <a:tcPr/>
                </a:tc>
                <a:tc>
                  <a:txBody>
                    <a:bodyPr/>
                    <a:lstStyle/>
                    <a:p>
                      <a:r>
                        <a:rPr lang="pt-BR" dirty="0" smtClean="0"/>
                        <a:t>1</a:t>
                      </a:r>
                      <a:endParaRPr lang="en-US" dirty="0"/>
                    </a:p>
                  </a:txBody>
                  <a:tcPr/>
                </a:tc>
              </a:tr>
            </a:tbl>
          </a:graphicData>
        </a:graphic>
      </p:graphicFrame>
    </p:spTree>
    <p:extLst>
      <p:ext uri="{BB962C8B-B14F-4D97-AF65-F5344CB8AC3E}">
        <p14:creationId xmlns:p14="http://schemas.microsoft.com/office/powerpoint/2010/main" val="1989300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41710"/>
            <a:ext cx="8229600" cy="1143000"/>
          </a:xfrm>
        </p:spPr>
        <p:txBody>
          <a:bodyPr>
            <a:normAutofit fontScale="90000"/>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uma única variável</a:t>
            </a:r>
            <a:r>
              <a:rPr lang="pt-BR" b="1" dirty="0">
                <a:solidFill>
                  <a:srgbClr val="FFC000"/>
                </a:solidFill>
                <a:latin typeface="Cambria" pitchFamily="18" charset="0"/>
              </a:rPr>
              <a:t>}</a:t>
            </a:r>
            <a:endParaRPr lang="en-US" dirty="0"/>
          </a:p>
        </p:txBody>
      </p:sp>
      <p:sp>
        <p:nvSpPr>
          <p:cNvPr id="4" name="Retângulo 3"/>
          <p:cNvSpPr/>
          <p:nvPr/>
        </p:nvSpPr>
        <p:spPr>
          <a:xfrm>
            <a:off x="2133600" y="1747292"/>
            <a:ext cx="8077200" cy="21717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A frequência absoluta (ou simplesmente frequência) associada a um determinado valor de uma variável é o número de observações cuja variável de interesse assume este valor.</a:t>
            </a:r>
          </a:p>
          <a:p>
            <a:r>
              <a:rPr lang="pt-BR" dirty="0">
                <a:solidFill>
                  <a:schemeClr val="tx1"/>
                </a:solidFill>
              </a:rPr>
              <a:t>No caso da variável de interesse ser quantitativa contínua, a frequência não está associada a um valor da variável mas a uma classe e conta o número de observações cuja variável de interesse assume algum valor dentro desta classe.</a:t>
            </a:r>
            <a:endParaRPr lang="en-US" dirty="0">
              <a:solidFill>
                <a:schemeClr val="tx1"/>
              </a:solidFill>
            </a:endParaRPr>
          </a:p>
        </p:txBody>
      </p:sp>
      <p:sp>
        <p:nvSpPr>
          <p:cNvPr id="5" name="Retângulo 4"/>
          <p:cNvSpPr/>
          <p:nvPr/>
        </p:nvSpPr>
        <p:spPr>
          <a:xfrm>
            <a:off x="2521527" y="1556792"/>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Definição</a:t>
            </a:r>
            <a:endParaRPr lang="en-US" dirty="0"/>
          </a:p>
        </p:txBody>
      </p:sp>
      <p:graphicFrame>
        <p:nvGraphicFramePr>
          <p:cNvPr id="9" name="Tabela 8"/>
          <p:cNvGraphicFramePr>
            <a:graphicFrameLocks noGrp="1"/>
          </p:cNvGraphicFramePr>
          <p:nvPr>
            <p:extLst/>
          </p:nvPr>
        </p:nvGraphicFramePr>
        <p:xfrm>
          <a:off x="2209800" y="4724400"/>
          <a:ext cx="4648200" cy="1483360"/>
        </p:xfrm>
        <a:graphic>
          <a:graphicData uri="http://schemas.openxmlformats.org/drawingml/2006/table">
            <a:tbl>
              <a:tblPr firstRow="1" bandRow="1">
                <a:tableStyleId>{5C22544A-7EE6-4342-B048-85BDC9FD1C3A}</a:tableStyleId>
              </a:tblPr>
              <a:tblGrid>
                <a:gridCol w="2324100"/>
                <a:gridCol w="2324100"/>
              </a:tblGrid>
              <a:tr h="370840">
                <a:tc>
                  <a:txBody>
                    <a:bodyPr/>
                    <a:lstStyle/>
                    <a:p>
                      <a:r>
                        <a:rPr lang="pt-BR" dirty="0" smtClean="0"/>
                        <a:t>Irmãos</a:t>
                      </a:r>
                      <a:endParaRPr lang="en-US" dirty="0"/>
                    </a:p>
                  </a:txBody>
                  <a:tcPr/>
                </a:tc>
                <a:tc>
                  <a:txBody>
                    <a:bodyPr/>
                    <a:lstStyle/>
                    <a:p>
                      <a:r>
                        <a:rPr lang="pt-BR" dirty="0" err="1" smtClean="0"/>
                        <a:t>Frequencia</a:t>
                      </a:r>
                      <a:endParaRPr lang="en-US" dirty="0"/>
                    </a:p>
                  </a:txBody>
                  <a:tcPr/>
                </a:tc>
              </a:tr>
              <a:tr h="370840">
                <a:tc>
                  <a:txBody>
                    <a:bodyPr/>
                    <a:lstStyle/>
                    <a:p>
                      <a:r>
                        <a:rPr lang="pt-BR" dirty="0" smtClean="0"/>
                        <a:t>1</a:t>
                      </a:r>
                      <a:endParaRPr lang="en-US" dirty="0"/>
                    </a:p>
                  </a:txBody>
                  <a:tcPr/>
                </a:tc>
                <a:tc>
                  <a:txBody>
                    <a:bodyPr/>
                    <a:lstStyle/>
                    <a:p>
                      <a:r>
                        <a:rPr lang="pt-BR" dirty="0" smtClean="0"/>
                        <a:t>4</a:t>
                      </a:r>
                      <a:endParaRPr lang="en-US" dirty="0"/>
                    </a:p>
                  </a:txBody>
                  <a:tcPr/>
                </a:tc>
              </a:tr>
              <a:tr h="370840">
                <a:tc>
                  <a:txBody>
                    <a:bodyPr/>
                    <a:lstStyle/>
                    <a:p>
                      <a:r>
                        <a:rPr lang="pt-BR" dirty="0" smtClean="0"/>
                        <a:t>2</a:t>
                      </a:r>
                      <a:endParaRPr lang="en-US" dirty="0"/>
                    </a:p>
                  </a:txBody>
                  <a:tcPr/>
                </a:tc>
                <a:tc>
                  <a:txBody>
                    <a:bodyPr/>
                    <a:lstStyle/>
                    <a:p>
                      <a:r>
                        <a:rPr lang="pt-BR" dirty="0" smtClean="0"/>
                        <a:t>3</a:t>
                      </a:r>
                      <a:endParaRPr lang="en-US" dirty="0"/>
                    </a:p>
                  </a:txBody>
                  <a:tcPr/>
                </a:tc>
              </a:tr>
              <a:tr h="370840">
                <a:tc>
                  <a:txBody>
                    <a:bodyPr/>
                    <a:lstStyle/>
                    <a:p>
                      <a:r>
                        <a:rPr lang="pt-BR" dirty="0" smtClean="0"/>
                        <a:t>3</a:t>
                      </a:r>
                      <a:endParaRPr lang="en-US" dirty="0"/>
                    </a:p>
                  </a:txBody>
                  <a:tcPr/>
                </a:tc>
                <a:tc>
                  <a:txBody>
                    <a:bodyPr/>
                    <a:lstStyle/>
                    <a:p>
                      <a:r>
                        <a:rPr lang="pt-BR" dirty="0" smtClean="0"/>
                        <a:t>1</a:t>
                      </a:r>
                      <a:endParaRPr lang="en-US" dirty="0"/>
                    </a:p>
                  </a:txBody>
                  <a:tcPr/>
                </a:tc>
              </a:tr>
            </a:tbl>
          </a:graphicData>
        </a:graphic>
      </p:graphicFrame>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1" y="3954464"/>
            <a:ext cx="4579937" cy="2751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Retângulo 9"/>
          <p:cNvSpPr/>
          <p:nvPr/>
        </p:nvSpPr>
        <p:spPr>
          <a:xfrm>
            <a:off x="2133600" y="3954464"/>
            <a:ext cx="3581400" cy="646331"/>
          </a:xfrm>
          <a:prstGeom prst="rect">
            <a:avLst/>
          </a:prstGeom>
        </p:spPr>
        <p:txBody>
          <a:bodyPr wrap="square">
            <a:spAutoFit/>
          </a:bodyPr>
          <a:lstStyle/>
          <a:p>
            <a:r>
              <a:rPr lang="pt-BR" dirty="0"/>
              <a:t>Note que o histograma é apenas o gráfico da tabela de frequências.</a:t>
            </a:r>
            <a:endParaRPr lang="en-US" dirty="0"/>
          </a:p>
        </p:txBody>
      </p:sp>
    </p:spTree>
    <p:extLst>
      <p:ext uri="{BB962C8B-B14F-4D97-AF65-F5344CB8AC3E}">
        <p14:creationId xmlns:p14="http://schemas.microsoft.com/office/powerpoint/2010/main" val="1932425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76672"/>
            <a:ext cx="8229600" cy="1143000"/>
          </a:xfrm>
        </p:spPr>
        <p:txBody>
          <a:bodyPr>
            <a:normAutofit fontScale="90000"/>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uma única variável</a:t>
            </a:r>
            <a:r>
              <a:rPr lang="pt-BR" b="1" dirty="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Imagine que queremos comparar o nível educacional dos funcionários de duas fábricas. As tabelas de frequências são dadas abaixo. Qual fábrica tem pessoal com maior nível educacional?</a:t>
            </a:r>
            <a:endParaRPr lang="en-US" sz="2000" dirty="0"/>
          </a:p>
        </p:txBody>
      </p:sp>
      <p:graphicFrame>
        <p:nvGraphicFramePr>
          <p:cNvPr id="5" name="Tabela 4"/>
          <p:cNvGraphicFramePr>
            <a:graphicFrameLocks noGrp="1"/>
          </p:cNvGraphicFramePr>
          <p:nvPr>
            <p:extLst/>
          </p:nvPr>
        </p:nvGraphicFramePr>
        <p:xfrm>
          <a:off x="1981200" y="3097634"/>
          <a:ext cx="3581400" cy="1483360"/>
        </p:xfrm>
        <a:graphic>
          <a:graphicData uri="http://schemas.openxmlformats.org/drawingml/2006/table">
            <a:tbl>
              <a:tblPr firstRow="1" bandRow="1">
                <a:tableStyleId>{5C22544A-7EE6-4342-B048-85BDC9FD1C3A}</a:tableStyleId>
              </a:tblPr>
              <a:tblGrid>
                <a:gridCol w="1790700"/>
                <a:gridCol w="1790700"/>
              </a:tblGrid>
              <a:tr h="370840">
                <a:tc>
                  <a:txBody>
                    <a:bodyPr/>
                    <a:lstStyle/>
                    <a:p>
                      <a:r>
                        <a:rPr lang="pt-BR" dirty="0" smtClean="0"/>
                        <a:t>N.</a:t>
                      </a:r>
                      <a:r>
                        <a:rPr lang="pt-BR" baseline="0" dirty="0" smtClean="0"/>
                        <a:t> </a:t>
                      </a:r>
                      <a:r>
                        <a:rPr lang="pt-BR" dirty="0" smtClean="0"/>
                        <a:t>educacional</a:t>
                      </a:r>
                      <a:endParaRPr lang="en-US" dirty="0"/>
                    </a:p>
                  </a:txBody>
                  <a:tcPr/>
                </a:tc>
                <a:tc>
                  <a:txBody>
                    <a:bodyPr/>
                    <a:lstStyle/>
                    <a:p>
                      <a:r>
                        <a:rPr lang="pt-BR" dirty="0" err="1" smtClean="0"/>
                        <a:t>Frequencia</a:t>
                      </a:r>
                      <a:endParaRPr lang="en-US" dirty="0"/>
                    </a:p>
                  </a:txBody>
                  <a:tcPr/>
                </a:tc>
              </a:tr>
              <a:tr h="370840">
                <a:tc>
                  <a:txBody>
                    <a:bodyPr/>
                    <a:lstStyle/>
                    <a:p>
                      <a:r>
                        <a:rPr lang="pt-BR" dirty="0" smtClean="0"/>
                        <a:t>E. Fundamental</a:t>
                      </a:r>
                      <a:endParaRPr lang="en-US" dirty="0"/>
                    </a:p>
                  </a:txBody>
                  <a:tcPr/>
                </a:tc>
                <a:tc>
                  <a:txBody>
                    <a:bodyPr/>
                    <a:lstStyle/>
                    <a:p>
                      <a:r>
                        <a:rPr lang="pt-BR" dirty="0" smtClean="0"/>
                        <a:t>50</a:t>
                      </a:r>
                      <a:endParaRPr lang="en-US" dirty="0"/>
                    </a:p>
                  </a:txBody>
                  <a:tcPr/>
                </a:tc>
              </a:tr>
              <a:tr h="370840">
                <a:tc>
                  <a:txBody>
                    <a:bodyPr/>
                    <a:lstStyle/>
                    <a:p>
                      <a:r>
                        <a:rPr lang="pt-BR" dirty="0" smtClean="0"/>
                        <a:t>E. Médio</a:t>
                      </a:r>
                      <a:endParaRPr lang="en-US" dirty="0"/>
                    </a:p>
                  </a:txBody>
                  <a:tcPr/>
                </a:tc>
                <a:tc>
                  <a:txBody>
                    <a:bodyPr/>
                    <a:lstStyle/>
                    <a:p>
                      <a:r>
                        <a:rPr lang="pt-BR" dirty="0" smtClean="0"/>
                        <a:t>40</a:t>
                      </a:r>
                      <a:endParaRPr lang="en-US" dirty="0"/>
                    </a:p>
                  </a:txBody>
                  <a:tcPr/>
                </a:tc>
              </a:tr>
              <a:tr h="370840">
                <a:tc>
                  <a:txBody>
                    <a:bodyPr/>
                    <a:lstStyle/>
                    <a:p>
                      <a:r>
                        <a:rPr lang="pt-BR" dirty="0" smtClean="0"/>
                        <a:t>E. Superior</a:t>
                      </a:r>
                      <a:endParaRPr lang="en-US" dirty="0"/>
                    </a:p>
                  </a:txBody>
                  <a:tcPr/>
                </a:tc>
                <a:tc>
                  <a:txBody>
                    <a:bodyPr/>
                    <a:lstStyle/>
                    <a:p>
                      <a:r>
                        <a:rPr lang="pt-BR" dirty="0" smtClean="0"/>
                        <a:t>10</a:t>
                      </a:r>
                      <a:endParaRPr lang="en-US" dirty="0"/>
                    </a:p>
                  </a:txBody>
                  <a:tcPr/>
                </a:tc>
              </a:tr>
            </a:tbl>
          </a:graphicData>
        </a:graphic>
      </p:graphicFrame>
      <p:graphicFrame>
        <p:nvGraphicFramePr>
          <p:cNvPr id="6" name="Tabela 5"/>
          <p:cNvGraphicFramePr>
            <a:graphicFrameLocks noGrp="1"/>
          </p:cNvGraphicFramePr>
          <p:nvPr>
            <p:extLst/>
          </p:nvPr>
        </p:nvGraphicFramePr>
        <p:xfrm>
          <a:off x="6400800" y="3097634"/>
          <a:ext cx="3581400" cy="1483360"/>
        </p:xfrm>
        <a:graphic>
          <a:graphicData uri="http://schemas.openxmlformats.org/drawingml/2006/table">
            <a:tbl>
              <a:tblPr firstRow="1" bandRow="1">
                <a:tableStyleId>{5C22544A-7EE6-4342-B048-85BDC9FD1C3A}</a:tableStyleId>
              </a:tblPr>
              <a:tblGrid>
                <a:gridCol w="1790700"/>
                <a:gridCol w="1790700"/>
              </a:tblGrid>
              <a:tr h="370840">
                <a:tc>
                  <a:txBody>
                    <a:bodyPr/>
                    <a:lstStyle/>
                    <a:p>
                      <a:r>
                        <a:rPr lang="pt-BR" dirty="0" smtClean="0"/>
                        <a:t>N.</a:t>
                      </a:r>
                      <a:r>
                        <a:rPr lang="pt-BR" baseline="0" dirty="0" smtClean="0"/>
                        <a:t> </a:t>
                      </a:r>
                      <a:r>
                        <a:rPr lang="pt-BR" dirty="0" smtClean="0"/>
                        <a:t>educacional</a:t>
                      </a:r>
                      <a:endParaRPr lang="en-US" dirty="0"/>
                    </a:p>
                  </a:txBody>
                  <a:tcPr/>
                </a:tc>
                <a:tc>
                  <a:txBody>
                    <a:bodyPr/>
                    <a:lstStyle/>
                    <a:p>
                      <a:r>
                        <a:rPr lang="pt-BR" dirty="0" err="1" smtClean="0"/>
                        <a:t>Frequencia</a:t>
                      </a:r>
                      <a:endParaRPr lang="en-US" dirty="0"/>
                    </a:p>
                  </a:txBody>
                  <a:tcPr/>
                </a:tc>
              </a:tr>
              <a:tr h="370840">
                <a:tc>
                  <a:txBody>
                    <a:bodyPr/>
                    <a:lstStyle/>
                    <a:p>
                      <a:r>
                        <a:rPr lang="pt-BR" dirty="0" smtClean="0"/>
                        <a:t>E. Fundamental</a:t>
                      </a:r>
                      <a:endParaRPr lang="en-US" dirty="0"/>
                    </a:p>
                  </a:txBody>
                  <a:tcPr/>
                </a:tc>
                <a:tc>
                  <a:txBody>
                    <a:bodyPr/>
                    <a:lstStyle/>
                    <a:p>
                      <a:r>
                        <a:rPr lang="pt-BR" dirty="0" smtClean="0"/>
                        <a:t>280</a:t>
                      </a:r>
                      <a:endParaRPr lang="en-US" dirty="0"/>
                    </a:p>
                  </a:txBody>
                  <a:tcPr/>
                </a:tc>
              </a:tr>
              <a:tr h="370840">
                <a:tc>
                  <a:txBody>
                    <a:bodyPr/>
                    <a:lstStyle/>
                    <a:p>
                      <a:r>
                        <a:rPr lang="pt-BR" dirty="0" smtClean="0"/>
                        <a:t>E. Médio</a:t>
                      </a:r>
                      <a:endParaRPr lang="en-US" dirty="0"/>
                    </a:p>
                  </a:txBody>
                  <a:tcPr/>
                </a:tc>
                <a:tc>
                  <a:txBody>
                    <a:bodyPr/>
                    <a:lstStyle/>
                    <a:p>
                      <a:r>
                        <a:rPr lang="pt-BR" dirty="0" smtClean="0"/>
                        <a:t>100</a:t>
                      </a:r>
                      <a:endParaRPr lang="en-US" dirty="0"/>
                    </a:p>
                  </a:txBody>
                  <a:tcPr/>
                </a:tc>
              </a:tr>
              <a:tr h="370840">
                <a:tc>
                  <a:txBody>
                    <a:bodyPr/>
                    <a:lstStyle/>
                    <a:p>
                      <a:r>
                        <a:rPr lang="pt-BR" dirty="0" smtClean="0"/>
                        <a:t>E. Superior</a:t>
                      </a:r>
                      <a:endParaRPr lang="en-US" dirty="0"/>
                    </a:p>
                  </a:txBody>
                  <a:tcPr/>
                </a:tc>
                <a:tc>
                  <a:txBody>
                    <a:bodyPr/>
                    <a:lstStyle/>
                    <a:p>
                      <a:r>
                        <a:rPr lang="pt-BR" dirty="0" smtClean="0"/>
                        <a:t>20</a:t>
                      </a:r>
                      <a:endParaRPr lang="en-US" dirty="0"/>
                    </a:p>
                  </a:txBody>
                  <a:tcPr/>
                </a:tc>
              </a:tr>
            </a:tbl>
          </a:graphicData>
        </a:graphic>
      </p:graphicFrame>
    </p:spTree>
    <p:extLst>
      <p:ext uri="{BB962C8B-B14F-4D97-AF65-F5344CB8AC3E}">
        <p14:creationId xmlns:p14="http://schemas.microsoft.com/office/powerpoint/2010/main" val="1886302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normAutofit fontScale="90000"/>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uma única variável</a:t>
            </a:r>
            <a:r>
              <a:rPr lang="pt-BR" b="1" dirty="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Não podemos comparar diretamente o número de profissionais com ensino superior porque o número de funcionários nas fábricas é diferente! Uma fábrica tem 100 funcionários; a outra 400! Assim, o fato da firma com 400 funcionários ter mais gente com nível superior não significa nada! Para uma comparação justa. Vamos comparar quantos % do pessoal em cada fábrica tem nível superior:</a:t>
            </a:r>
            <a:endParaRPr lang="en-US" sz="2000" dirty="0"/>
          </a:p>
        </p:txBody>
      </p:sp>
      <p:graphicFrame>
        <p:nvGraphicFramePr>
          <p:cNvPr id="5" name="Tabela 4"/>
          <p:cNvGraphicFramePr>
            <a:graphicFrameLocks noGrp="1"/>
          </p:cNvGraphicFramePr>
          <p:nvPr>
            <p:extLst/>
          </p:nvPr>
        </p:nvGraphicFramePr>
        <p:xfrm>
          <a:off x="4079778" y="4077072"/>
          <a:ext cx="5516487" cy="2123440"/>
        </p:xfrm>
        <a:graphic>
          <a:graphicData uri="http://schemas.openxmlformats.org/drawingml/2006/table">
            <a:tbl>
              <a:tblPr firstRow="1" bandRow="1">
                <a:tableStyleId>{5C22544A-7EE6-4342-B048-85BDC9FD1C3A}</a:tableStyleId>
              </a:tblPr>
              <a:tblGrid>
                <a:gridCol w="1838829"/>
                <a:gridCol w="1838829"/>
                <a:gridCol w="1838829"/>
              </a:tblGrid>
              <a:tr h="370840">
                <a:tc>
                  <a:txBody>
                    <a:bodyPr/>
                    <a:lstStyle/>
                    <a:p>
                      <a:r>
                        <a:rPr lang="pt-BR" dirty="0" smtClean="0"/>
                        <a:t>N.</a:t>
                      </a:r>
                      <a:r>
                        <a:rPr lang="pt-BR" baseline="0" dirty="0" smtClean="0"/>
                        <a:t> </a:t>
                      </a:r>
                      <a:r>
                        <a:rPr lang="pt-BR" dirty="0" smtClean="0"/>
                        <a:t>educacional</a:t>
                      </a:r>
                      <a:endParaRPr lang="en-US" dirty="0"/>
                    </a:p>
                  </a:txBody>
                  <a:tcPr/>
                </a:tc>
                <a:tc>
                  <a:txBody>
                    <a:bodyPr/>
                    <a:lstStyle/>
                    <a:p>
                      <a:r>
                        <a:rPr lang="pt-BR" dirty="0" err="1" smtClean="0"/>
                        <a:t>Frequencia</a:t>
                      </a:r>
                      <a:endParaRPr lang="en-US" dirty="0"/>
                    </a:p>
                  </a:txBody>
                  <a:tcPr/>
                </a:tc>
                <a:tc>
                  <a:txBody>
                    <a:bodyPr/>
                    <a:lstStyle/>
                    <a:p>
                      <a:r>
                        <a:rPr lang="pt-BR" dirty="0" err="1" smtClean="0"/>
                        <a:t>Frequencia</a:t>
                      </a:r>
                      <a:r>
                        <a:rPr lang="pt-BR" dirty="0" smtClean="0"/>
                        <a:t> relativa</a:t>
                      </a:r>
                      <a:endParaRPr lang="en-US" dirty="0"/>
                    </a:p>
                  </a:txBody>
                  <a:tcPr/>
                </a:tc>
              </a:tr>
              <a:tr h="370840">
                <a:tc>
                  <a:txBody>
                    <a:bodyPr/>
                    <a:lstStyle/>
                    <a:p>
                      <a:r>
                        <a:rPr lang="pt-BR" dirty="0" smtClean="0"/>
                        <a:t>E. Fundamental</a:t>
                      </a:r>
                      <a:endParaRPr lang="en-US" dirty="0"/>
                    </a:p>
                  </a:txBody>
                  <a:tcPr/>
                </a:tc>
                <a:tc>
                  <a:txBody>
                    <a:bodyPr/>
                    <a:lstStyle/>
                    <a:p>
                      <a:r>
                        <a:rPr lang="pt-BR" dirty="0" smtClean="0"/>
                        <a:t>50</a:t>
                      </a:r>
                      <a:endParaRPr lang="en-US" dirty="0"/>
                    </a:p>
                  </a:txBody>
                  <a:tcPr/>
                </a:tc>
                <a:tc>
                  <a:txBody>
                    <a:bodyPr/>
                    <a:lstStyle/>
                    <a:p>
                      <a:r>
                        <a:rPr lang="pt-BR" dirty="0" smtClean="0"/>
                        <a:t>50%</a:t>
                      </a:r>
                      <a:endParaRPr lang="en-US" dirty="0"/>
                    </a:p>
                  </a:txBody>
                  <a:tcPr/>
                </a:tc>
              </a:tr>
              <a:tr h="370840">
                <a:tc>
                  <a:txBody>
                    <a:bodyPr/>
                    <a:lstStyle/>
                    <a:p>
                      <a:r>
                        <a:rPr lang="pt-BR" dirty="0" smtClean="0"/>
                        <a:t>E. Médio</a:t>
                      </a:r>
                      <a:endParaRPr lang="en-US" dirty="0"/>
                    </a:p>
                  </a:txBody>
                  <a:tcPr/>
                </a:tc>
                <a:tc>
                  <a:txBody>
                    <a:bodyPr/>
                    <a:lstStyle/>
                    <a:p>
                      <a:r>
                        <a:rPr lang="pt-BR" dirty="0" smtClean="0"/>
                        <a:t>40</a:t>
                      </a:r>
                      <a:endParaRPr lang="en-US" dirty="0"/>
                    </a:p>
                  </a:txBody>
                  <a:tcPr/>
                </a:tc>
                <a:tc>
                  <a:txBody>
                    <a:bodyPr/>
                    <a:lstStyle/>
                    <a:p>
                      <a:r>
                        <a:rPr lang="pt-BR" dirty="0" smtClean="0"/>
                        <a:t>40%</a:t>
                      </a:r>
                      <a:endParaRPr lang="en-US" dirty="0"/>
                    </a:p>
                  </a:txBody>
                  <a:tcPr/>
                </a:tc>
              </a:tr>
              <a:tr h="370840">
                <a:tc>
                  <a:txBody>
                    <a:bodyPr/>
                    <a:lstStyle/>
                    <a:p>
                      <a:r>
                        <a:rPr lang="pt-BR" dirty="0" smtClean="0"/>
                        <a:t>E. Superior</a:t>
                      </a:r>
                      <a:endParaRPr lang="en-US" dirty="0"/>
                    </a:p>
                  </a:txBody>
                  <a:tcPr/>
                </a:tc>
                <a:tc>
                  <a:txBody>
                    <a:bodyPr/>
                    <a:lstStyle/>
                    <a:p>
                      <a:r>
                        <a:rPr lang="pt-BR" dirty="0" smtClean="0"/>
                        <a:t>10</a:t>
                      </a:r>
                      <a:endParaRPr lang="en-US" dirty="0"/>
                    </a:p>
                  </a:txBody>
                  <a:tcPr/>
                </a:tc>
                <a:tc>
                  <a:txBody>
                    <a:bodyPr/>
                    <a:lstStyle/>
                    <a:p>
                      <a:r>
                        <a:rPr lang="pt-BR" dirty="0" smtClean="0"/>
                        <a:t>10%</a:t>
                      </a:r>
                      <a:endParaRPr lang="en-US" dirty="0"/>
                    </a:p>
                  </a:txBody>
                  <a:tcPr/>
                </a:tc>
              </a:tr>
              <a:tr h="370840">
                <a:tc>
                  <a:txBody>
                    <a:bodyPr/>
                    <a:lstStyle/>
                    <a:p>
                      <a:r>
                        <a:rPr lang="pt-BR" dirty="0" smtClean="0"/>
                        <a:t>TOTAL</a:t>
                      </a:r>
                      <a:endParaRPr lang="en-US" dirty="0"/>
                    </a:p>
                  </a:txBody>
                  <a:tcPr/>
                </a:tc>
                <a:tc>
                  <a:txBody>
                    <a:bodyPr/>
                    <a:lstStyle/>
                    <a:p>
                      <a:r>
                        <a:rPr lang="pt-BR" dirty="0" smtClean="0"/>
                        <a:t>100</a:t>
                      </a:r>
                      <a:endParaRPr lang="en-US" dirty="0"/>
                    </a:p>
                  </a:txBody>
                  <a:tcPr/>
                </a:tc>
                <a:tc>
                  <a:txBody>
                    <a:bodyPr/>
                    <a:lstStyle/>
                    <a:p>
                      <a:r>
                        <a:rPr lang="pt-BR" dirty="0" smtClean="0"/>
                        <a:t>100%</a:t>
                      </a:r>
                      <a:endParaRPr lang="en-US" dirty="0"/>
                    </a:p>
                  </a:txBody>
                  <a:tcPr/>
                </a:tc>
              </a:tr>
            </a:tbl>
          </a:graphicData>
        </a:graphic>
      </p:graphicFrame>
    </p:spTree>
    <p:extLst>
      <p:ext uri="{BB962C8B-B14F-4D97-AF65-F5344CB8AC3E}">
        <p14:creationId xmlns:p14="http://schemas.microsoft.com/office/powerpoint/2010/main" val="19353272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normAutofit fontScale="90000"/>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uma única variável</a:t>
            </a:r>
            <a:r>
              <a:rPr lang="pt-BR" b="1" dirty="0">
                <a:solidFill>
                  <a:srgbClr val="FFC000"/>
                </a:solidFill>
                <a:latin typeface="Cambria" pitchFamily="18" charset="0"/>
              </a:rPr>
              <a:t>}</a:t>
            </a:r>
            <a:endParaRPr lang="en-US" dirty="0"/>
          </a:p>
        </p:txBody>
      </p:sp>
      <p:graphicFrame>
        <p:nvGraphicFramePr>
          <p:cNvPr id="4" name="Tabela 3"/>
          <p:cNvGraphicFramePr>
            <a:graphicFrameLocks noGrp="1"/>
          </p:cNvGraphicFramePr>
          <p:nvPr>
            <p:extLst/>
          </p:nvPr>
        </p:nvGraphicFramePr>
        <p:xfrm>
          <a:off x="2351856" y="1811104"/>
          <a:ext cx="4724400" cy="2392680"/>
        </p:xfrm>
        <a:graphic>
          <a:graphicData uri="http://schemas.openxmlformats.org/drawingml/2006/table">
            <a:tbl>
              <a:tblPr firstRow="1" bandRow="1">
                <a:tableStyleId>{5C22544A-7EE6-4342-B048-85BDC9FD1C3A}</a:tableStyleId>
              </a:tblPr>
              <a:tblGrid>
                <a:gridCol w="1574800"/>
                <a:gridCol w="1574800"/>
                <a:gridCol w="1574800"/>
              </a:tblGrid>
              <a:tr h="370840">
                <a:tc>
                  <a:txBody>
                    <a:bodyPr/>
                    <a:lstStyle/>
                    <a:p>
                      <a:r>
                        <a:rPr lang="pt-BR" dirty="0" smtClean="0"/>
                        <a:t>N.</a:t>
                      </a:r>
                      <a:r>
                        <a:rPr lang="pt-BR" baseline="0" dirty="0" smtClean="0"/>
                        <a:t> </a:t>
                      </a:r>
                      <a:r>
                        <a:rPr lang="pt-BR" dirty="0" smtClean="0"/>
                        <a:t>educacional</a:t>
                      </a:r>
                      <a:endParaRPr lang="en-US" dirty="0"/>
                    </a:p>
                  </a:txBody>
                  <a:tcPr/>
                </a:tc>
                <a:tc>
                  <a:txBody>
                    <a:bodyPr/>
                    <a:lstStyle/>
                    <a:p>
                      <a:r>
                        <a:rPr lang="pt-BR" dirty="0" err="1" smtClean="0"/>
                        <a:t>Frequencia</a:t>
                      </a:r>
                      <a:endParaRPr lang="en-US" dirty="0"/>
                    </a:p>
                  </a:txBody>
                  <a:tcPr/>
                </a:tc>
                <a:tc>
                  <a:txBody>
                    <a:bodyPr/>
                    <a:lstStyle/>
                    <a:p>
                      <a:r>
                        <a:rPr lang="pt-BR" dirty="0" err="1" smtClean="0"/>
                        <a:t>Frequencia</a:t>
                      </a:r>
                      <a:r>
                        <a:rPr lang="pt-BR" dirty="0" smtClean="0"/>
                        <a:t> relativa</a:t>
                      </a:r>
                      <a:endParaRPr lang="en-US" dirty="0"/>
                    </a:p>
                  </a:txBody>
                  <a:tcPr/>
                </a:tc>
              </a:tr>
              <a:tr h="370840">
                <a:tc>
                  <a:txBody>
                    <a:bodyPr/>
                    <a:lstStyle/>
                    <a:p>
                      <a:r>
                        <a:rPr lang="pt-BR" dirty="0" smtClean="0"/>
                        <a:t>E. Fundamental</a:t>
                      </a:r>
                      <a:endParaRPr lang="en-US" dirty="0"/>
                    </a:p>
                  </a:txBody>
                  <a:tcPr/>
                </a:tc>
                <a:tc>
                  <a:txBody>
                    <a:bodyPr/>
                    <a:lstStyle/>
                    <a:p>
                      <a:r>
                        <a:rPr lang="pt-BR" dirty="0" smtClean="0"/>
                        <a:t>50</a:t>
                      </a:r>
                      <a:endParaRPr lang="en-US" dirty="0"/>
                    </a:p>
                  </a:txBody>
                  <a:tcPr/>
                </a:tc>
                <a:tc>
                  <a:txBody>
                    <a:bodyPr/>
                    <a:lstStyle/>
                    <a:p>
                      <a:r>
                        <a:rPr lang="pt-BR" dirty="0" smtClean="0"/>
                        <a:t>50%</a:t>
                      </a:r>
                      <a:endParaRPr lang="en-US" dirty="0"/>
                    </a:p>
                  </a:txBody>
                  <a:tcPr/>
                </a:tc>
              </a:tr>
              <a:tr h="370840">
                <a:tc>
                  <a:txBody>
                    <a:bodyPr/>
                    <a:lstStyle/>
                    <a:p>
                      <a:r>
                        <a:rPr lang="pt-BR" dirty="0" smtClean="0"/>
                        <a:t>E. Médio</a:t>
                      </a:r>
                      <a:endParaRPr lang="en-US" dirty="0"/>
                    </a:p>
                  </a:txBody>
                  <a:tcPr/>
                </a:tc>
                <a:tc>
                  <a:txBody>
                    <a:bodyPr/>
                    <a:lstStyle/>
                    <a:p>
                      <a:r>
                        <a:rPr lang="pt-BR" dirty="0" smtClean="0"/>
                        <a:t>40</a:t>
                      </a:r>
                      <a:endParaRPr lang="en-US" dirty="0"/>
                    </a:p>
                  </a:txBody>
                  <a:tcPr/>
                </a:tc>
                <a:tc>
                  <a:txBody>
                    <a:bodyPr/>
                    <a:lstStyle/>
                    <a:p>
                      <a:r>
                        <a:rPr lang="pt-BR" dirty="0" smtClean="0"/>
                        <a:t>40%</a:t>
                      </a:r>
                      <a:endParaRPr lang="en-US" dirty="0"/>
                    </a:p>
                  </a:txBody>
                  <a:tcPr/>
                </a:tc>
              </a:tr>
              <a:tr h="370840">
                <a:tc>
                  <a:txBody>
                    <a:bodyPr/>
                    <a:lstStyle/>
                    <a:p>
                      <a:r>
                        <a:rPr lang="pt-BR" dirty="0" smtClean="0"/>
                        <a:t>E. Superior</a:t>
                      </a:r>
                      <a:endParaRPr lang="en-US" dirty="0"/>
                    </a:p>
                  </a:txBody>
                  <a:tcPr/>
                </a:tc>
                <a:tc>
                  <a:txBody>
                    <a:bodyPr/>
                    <a:lstStyle/>
                    <a:p>
                      <a:r>
                        <a:rPr lang="pt-BR" dirty="0" smtClean="0"/>
                        <a:t>10</a:t>
                      </a:r>
                      <a:endParaRPr lang="en-US" dirty="0"/>
                    </a:p>
                  </a:txBody>
                  <a:tcPr/>
                </a:tc>
                <a:tc>
                  <a:txBody>
                    <a:bodyPr/>
                    <a:lstStyle/>
                    <a:p>
                      <a:r>
                        <a:rPr lang="pt-BR" b="1" dirty="0" smtClean="0">
                          <a:solidFill>
                            <a:srgbClr val="FF0000"/>
                          </a:solidFill>
                        </a:rPr>
                        <a:t>10%</a:t>
                      </a:r>
                      <a:endParaRPr lang="en-US" b="1" dirty="0">
                        <a:solidFill>
                          <a:srgbClr val="FF0000"/>
                        </a:solidFill>
                      </a:endParaRPr>
                    </a:p>
                  </a:txBody>
                  <a:tcPr/>
                </a:tc>
              </a:tr>
              <a:tr h="370840">
                <a:tc>
                  <a:txBody>
                    <a:bodyPr/>
                    <a:lstStyle/>
                    <a:p>
                      <a:r>
                        <a:rPr lang="pt-BR" dirty="0" smtClean="0"/>
                        <a:t>TOTAL</a:t>
                      </a:r>
                      <a:endParaRPr lang="en-US" dirty="0"/>
                    </a:p>
                  </a:txBody>
                  <a:tcPr/>
                </a:tc>
                <a:tc>
                  <a:txBody>
                    <a:bodyPr/>
                    <a:lstStyle/>
                    <a:p>
                      <a:r>
                        <a:rPr lang="pt-BR" dirty="0" smtClean="0"/>
                        <a:t>100</a:t>
                      </a:r>
                      <a:endParaRPr lang="en-US" dirty="0"/>
                    </a:p>
                  </a:txBody>
                  <a:tcPr/>
                </a:tc>
                <a:tc>
                  <a:txBody>
                    <a:bodyPr/>
                    <a:lstStyle/>
                    <a:p>
                      <a:r>
                        <a:rPr lang="pt-BR" dirty="0" smtClean="0"/>
                        <a:t>100%</a:t>
                      </a:r>
                      <a:endParaRPr lang="en-US" dirty="0"/>
                    </a:p>
                  </a:txBody>
                  <a:tcPr/>
                </a:tc>
              </a:tr>
            </a:tbl>
          </a:graphicData>
        </a:graphic>
      </p:graphicFrame>
      <p:graphicFrame>
        <p:nvGraphicFramePr>
          <p:cNvPr id="5" name="Tabela 4"/>
          <p:cNvGraphicFramePr>
            <a:graphicFrameLocks noGrp="1"/>
          </p:cNvGraphicFramePr>
          <p:nvPr>
            <p:extLst/>
          </p:nvPr>
        </p:nvGraphicFramePr>
        <p:xfrm>
          <a:off x="3952056" y="4401904"/>
          <a:ext cx="5410200" cy="2123440"/>
        </p:xfrm>
        <a:graphic>
          <a:graphicData uri="http://schemas.openxmlformats.org/drawingml/2006/table">
            <a:tbl>
              <a:tblPr firstRow="1" bandRow="1">
                <a:tableStyleId>{5C22544A-7EE6-4342-B048-85BDC9FD1C3A}</a:tableStyleId>
              </a:tblPr>
              <a:tblGrid>
                <a:gridCol w="1803400"/>
                <a:gridCol w="1803400"/>
                <a:gridCol w="1803400"/>
              </a:tblGrid>
              <a:tr h="370840">
                <a:tc>
                  <a:txBody>
                    <a:bodyPr/>
                    <a:lstStyle/>
                    <a:p>
                      <a:r>
                        <a:rPr lang="pt-BR" dirty="0" smtClean="0"/>
                        <a:t>N.</a:t>
                      </a:r>
                      <a:r>
                        <a:rPr lang="pt-BR" baseline="0" dirty="0" smtClean="0"/>
                        <a:t> </a:t>
                      </a:r>
                      <a:r>
                        <a:rPr lang="pt-BR" dirty="0" smtClean="0"/>
                        <a:t>educacional</a:t>
                      </a:r>
                      <a:endParaRPr lang="en-US" dirty="0"/>
                    </a:p>
                  </a:txBody>
                  <a:tcPr/>
                </a:tc>
                <a:tc>
                  <a:txBody>
                    <a:bodyPr/>
                    <a:lstStyle/>
                    <a:p>
                      <a:r>
                        <a:rPr lang="pt-BR" dirty="0" err="1" smtClean="0"/>
                        <a:t>Frequencia</a:t>
                      </a:r>
                      <a:endParaRPr lang="en-US" dirty="0"/>
                    </a:p>
                  </a:txBody>
                  <a:tcPr/>
                </a:tc>
                <a:tc>
                  <a:txBody>
                    <a:bodyPr/>
                    <a:lstStyle/>
                    <a:p>
                      <a:r>
                        <a:rPr lang="pt-BR" dirty="0" smtClean="0"/>
                        <a:t>Frequência</a:t>
                      </a:r>
                      <a:r>
                        <a:rPr lang="pt-BR" baseline="0" dirty="0" smtClean="0"/>
                        <a:t> relativa</a:t>
                      </a:r>
                      <a:endParaRPr lang="en-US" dirty="0"/>
                    </a:p>
                  </a:txBody>
                  <a:tcPr/>
                </a:tc>
              </a:tr>
              <a:tr h="370840">
                <a:tc>
                  <a:txBody>
                    <a:bodyPr/>
                    <a:lstStyle/>
                    <a:p>
                      <a:r>
                        <a:rPr lang="pt-BR" dirty="0" smtClean="0"/>
                        <a:t>E. Fundamental</a:t>
                      </a:r>
                      <a:endParaRPr lang="en-US" dirty="0"/>
                    </a:p>
                  </a:txBody>
                  <a:tcPr/>
                </a:tc>
                <a:tc>
                  <a:txBody>
                    <a:bodyPr/>
                    <a:lstStyle/>
                    <a:p>
                      <a:r>
                        <a:rPr lang="pt-BR" dirty="0" smtClean="0"/>
                        <a:t>280</a:t>
                      </a:r>
                      <a:endParaRPr lang="en-US" dirty="0"/>
                    </a:p>
                  </a:txBody>
                  <a:tcPr/>
                </a:tc>
                <a:tc>
                  <a:txBody>
                    <a:bodyPr/>
                    <a:lstStyle/>
                    <a:p>
                      <a:r>
                        <a:rPr lang="pt-BR" dirty="0" smtClean="0"/>
                        <a:t>70%</a:t>
                      </a:r>
                      <a:endParaRPr lang="en-US" dirty="0"/>
                    </a:p>
                  </a:txBody>
                  <a:tcPr/>
                </a:tc>
              </a:tr>
              <a:tr h="370840">
                <a:tc>
                  <a:txBody>
                    <a:bodyPr/>
                    <a:lstStyle/>
                    <a:p>
                      <a:r>
                        <a:rPr lang="pt-BR" dirty="0" smtClean="0"/>
                        <a:t>E. Médio</a:t>
                      </a:r>
                      <a:endParaRPr lang="en-US" dirty="0"/>
                    </a:p>
                  </a:txBody>
                  <a:tcPr/>
                </a:tc>
                <a:tc>
                  <a:txBody>
                    <a:bodyPr/>
                    <a:lstStyle/>
                    <a:p>
                      <a:r>
                        <a:rPr lang="pt-BR" dirty="0" smtClean="0"/>
                        <a:t>100</a:t>
                      </a:r>
                      <a:endParaRPr lang="en-US" dirty="0"/>
                    </a:p>
                  </a:txBody>
                  <a:tcPr/>
                </a:tc>
                <a:tc>
                  <a:txBody>
                    <a:bodyPr/>
                    <a:lstStyle/>
                    <a:p>
                      <a:r>
                        <a:rPr lang="pt-BR" dirty="0" smtClean="0"/>
                        <a:t>25%</a:t>
                      </a:r>
                      <a:endParaRPr lang="en-US" dirty="0"/>
                    </a:p>
                  </a:txBody>
                  <a:tcPr/>
                </a:tc>
              </a:tr>
              <a:tr h="370840">
                <a:tc>
                  <a:txBody>
                    <a:bodyPr/>
                    <a:lstStyle/>
                    <a:p>
                      <a:r>
                        <a:rPr lang="pt-BR" dirty="0" smtClean="0"/>
                        <a:t>E. Superior</a:t>
                      </a:r>
                      <a:endParaRPr lang="en-US" dirty="0"/>
                    </a:p>
                  </a:txBody>
                  <a:tcPr/>
                </a:tc>
                <a:tc>
                  <a:txBody>
                    <a:bodyPr/>
                    <a:lstStyle/>
                    <a:p>
                      <a:r>
                        <a:rPr lang="pt-BR" dirty="0" smtClean="0"/>
                        <a:t>20</a:t>
                      </a:r>
                      <a:endParaRPr lang="en-US" dirty="0"/>
                    </a:p>
                  </a:txBody>
                  <a:tcPr/>
                </a:tc>
                <a:tc>
                  <a:txBody>
                    <a:bodyPr/>
                    <a:lstStyle/>
                    <a:p>
                      <a:r>
                        <a:rPr lang="pt-BR" b="1" dirty="0" smtClean="0">
                          <a:solidFill>
                            <a:srgbClr val="FF0000"/>
                          </a:solidFill>
                        </a:rPr>
                        <a:t>5%</a:t>
                      </a:r>
                      <a:endParaRPr lang="en-US" b="1" dirty="0">
                        <a:solidFill>
                          <a:srgbClr val="FF0000"/>
                        </a:solidFill>
                      </a:endParaRPr>
                    </a:p>
                  </a:txBody>
                  <a:tcPr/>
                </a:tc>
              </a:tr>
              <a:tr h="370840">
                <a:tc>
                  <a:txBody>
                    <a:bodyPr/>
                    <a:lstStyle/>
                    <a:p>
                      <a:r>
                        <a:rPr lang="pt-BR" dirty="0" smtClean="0"/>
                        <a:t>TOTAL</a:t>
                      </a:r>
                      <a:endParaRPr lang="en-US" dirty="0"/>
                    </a:p>
                  </a:txBody>
                  <a:tcPr/>
                </a:tc>
                <a:tc>
                  <a:txBody>
                    <a:bodyPr/>
                    <a:lstStyle/>
                    <a:p>
                      <a:r>
                        <a:rPr lang="pt-BR" dirty="0" smtClean="0"/>
                        <a:t>400</a:t>
                      </a:r>
                      <a:endParaRPr lang="en-US" dirty="0"/>
                    </a:p>
                  </a:txBody>
                  <a:tcPr/>
                </a:tc>
                <a:tc>
                  <a:txBody>
                    <a:bodyPr/>
                    <a:lstStyle/>
                    <a:p>
                      <a:r>
                        <a:rPr lang="pt-BR" dirty="0" smtClean="0"/>
                        <a:t>100%</a:t>
                      </a:r>
                      <a:endParaRPr lang="en-US" dirty="0"/>
                    </a:p>
                  </a:txBody>
                  <a:tcPr/>
                </a:tc>
              </a:tr>
            </a:tbl>
          </a:graphicData>
        </a:graphic>
      </p:graphicFrame>
      <p:sp>
        <p:nvSpPr>
          <p:cNvPr id="6" name="CaixaDeTexto 5"/>
          <p:cNvSpPr txBox="1"/>
          <p:nvPr/>
        </p:nvSpPr>
        <p:spPr>
          <a:xfrm>
            <a:off x="7304856" y="2954105"/>
            <a:ext cx="2895600" cy="1200329"/>
          </a:xfrm>
          <a:prstGeom prst="rect">
            <a:avLst/>
          </a:prstGeom>
          <a:noFill/>
        </p:spPr>
        <p:txBody>
          <a:bodyPr wrap="square" rtlCol="0">
            <a:spAutoFit/>
          </a:bodyPr>
          <a:lstStyle/>
          <a:p>
            <a:r>
              <a:rPr lang="pt-BR" dirty="0"/>
              <a:t>Vemos portanto que o nível educacional dos profissionais da primeira fábrica é mais elevado que o da segunda.</a:t>
            </a:r>
            <a:endParaRPr lang="en-US" dirty="0"/>
          </a:p>
        </p:txBody>
      </p:sp>
    </p:spTree>
    <p:extLst>
      <p:ext uri="{BB962C8B-B14F-4D97-AF65-F5344CB8AC3E}">
        <p14:creationId xmlns:p14="http://schemas.microsoft.com/office/powerpoint/2010/main" val="12578573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780361"/>
            <a:ext cx="8229600" cy="1143000"/>
          </a:xfrm>
        </p:spPr>
        <p:txBody>
          <a:bodyPr>
            <a:normAutofit fontScale="90000"/>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uma única variável</a:t>
            </a:r>
            <a:r>
              <a:rPr lang="pt-BR" b="1" dirty="0">
                <a:solidFill>
                  <a:srgbClr val="FFC000"/>
                </a:solidFill>
                <a:latin typeface="Cambria" pitchFamily="18" charset="0"/>
              </a:rPr>
              <a:t>}</a:t>
            </a:r>
            <a:endParaRPr lang="en-US" dirty="0"/>
          </a:p>
        </p:txBody>
      </p:sp>
      <p:sp>
        <p:nvSpPr>
          <p:cNvPr id="4" name="Retângulo 3"/>
          <p:cNvSpPr/>
          <p:nvPr/>
        </p:nvSpPr>
        <p:spPr>
          <a:xfrm>
            <a:off x="2133600" y="2144023"/>
            <a:ext cx="8077200" cy="1333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Enquanto a frequência absoluta é uma contagem de casos, a frequência relativa é a fração que esses casos representam do total. A frequência relativa obtém-se dividindo a frequência absoluta associada pelo total de observações.</a:t>
            </a:r>
            <a:endParaRPr lang="en-US" dirty="0">
              <a:solidFill>
                <a:schemeClr val="tx1"/>
              </a:solidFill>
            </a:endParaRPr>
          </a:p>
        </p:txBody>
      </p:sp>
      <p:sp>
        <p:nvSpPr>
          <p:cNvPr id="5" name="Retângulo 4"/>
          <p:cNvSpPr/>
          <p:nvPr/>
        </p:nvSpPr>
        <p:spPr>
          <a:xfrm>
            <a:off x="2521527" y="1953523"/>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Definição</a:t>
            </a:r>
            <a:endParaRPr lang="en-US" dirty="0"/>
          </a:p>
        </p:txBody>
      </p:sp>
      <p:sp>
        <p:nvSpPr>
          <p:cNvPr id="6" name="CaixaDeTexto 5"/>
          <p:cNvSpPr txBox="1"/>
          <p:nvPr/>
        </p:nvSpPr>
        <p:spPr>
          <a:xfrm>
            <a:off x="2133600" y="3629924"/>
            <a:ext cx="8077200" cy="2031325"/>
          </a:xfrm>
          <a:prstGeom prst="rect">
            <a:avLst/>
          </a:prstGeom>
          <a:noFill/>
        </p:spPr>
        <p:txBody>
          <a:bodyPr wrap="square" rtlCol="0">
            <a:spAutoFit/>
          </a:bodyPr>
          <a:lstStyle/>
          <a:p>
            <a:r>
              <a:rPr lang="pt-BR" dirty="0"/>
              <a:t>A descrição de uma única variável, seja ela feita por meio de uma tabela, de um histograma ou de um gráfico de barras, traz informação acerca da frequência absoluta ou relativa de cada valor (ou classe) assumido pela variável de interesse.</a:t>
            </a:r>
          </a:p>
          <a:p>
            <a:endParaRPr lang="pt-BR" dirty="0"/>
          </a:p>
          <a:p>
            <a:r>
              <a:rPr lang="pt-BR" dirty="0"/>
              <a:t>Em particular: O eixo “Y” de um histograma (ou de um gráfico de barras) é sempre uma frequência, seja ela absoluta (i.e. uma mera contagem) ou relativa.</a:t>
            </a:r>
          </a:p>
          <a:p>
            <a:endParaRPr lang="pt-BR" dirty="0"/>
          </a:p>
        </p:txBody>
      </p:sp>
    </p:spTree>
    <p:extLst>
      <p:ext uri="{BB962C8B-B14F-4D97-AF65-F5344CB8AC3E}">
        <p14:creationId xmlns:p14="http://schemas.microsoft.com/office/powerpoint/2010/main" val="979006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1"/>
            <a:ext cx="8153400" cy="3862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aixaDeTexto 4"/>
          <p:cNvSpPr txBox="1"/>
          <p:nvPr/>
        </p:nvSpPr>
        <p:spPr>
          <a:xfrm>
            <a:off x="1828800" y="284162"/>
            <a:ext cx="1899320" cy="369332"/>
          </a:xfrm>
          <a:prstGeom prst="rect">
            <a:avLst/>
          </a:prstGeom>
          <a:noFill/>
        </p:spPr>
        <p:txBody>
          <a:bodyPr wrap="square" rtlCol="0">
            <a:spAutoFit/>
          </a:bodyPr>
          <a:lstStyle/>
          <a:p>
            <a:r>
              <a:rPr lang="pt-BR" dirty="0"/>
              <a:t>Exemplo real</a:t>
            </a:r>
            <a:endParaRPr lang="en-US" dirty="0"/>
          </a:p>
        </p:txBody>
      </p:sp>
      <p:sp>
        <p:nvSpPr>
          <p:cNvPr id="6" name="CaixaDeTexto 5"/>
          <p:cNvSpPr txBox="1"/>
          <p:nvPr/>
        </p:nvSpPr>
        <p:spPr>
          <a:xfrm>
            <a:off x="1828800" y="926068"/>
            <a:ext cx="4724400" cy="369332"/>
          </a:xfrm>
          <a:prstGeom prst="rect">
            <a:avLst/>
          </a:prstGeom>
          <a:noFill/>
        </p:spPr>
        <p:txBody>
          <a:bodyPr wrap="square" rtlCol="0">
            <a:spAutoFit/>
          </a:bodyPr>
          <a:lstStyle/>
          <a:p>
            <a:r>
              <a:rPr lang="pt-BR" dirty="0"/>
              <a:t>Por que usamos % neste caso?</a:t>
            </a:r>
            <a:endParaRPr lang="en-US" dirty="0"/>
          </a:p>
        </p:txBody>
      </p:sp>
    </p:spTree>
    <p:extLst>
      <p:ext uri="{BB962C8B-B14F-4D97-AF65-F5344CB8AC3E}">
        <p14:creationId xmlns:p14="http://schemas.microsoft.com/office/powerpoint/2010/main" val="1762648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normAutofit/>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a:t>
            </a:r>
            <a:r>
              <a:rPr lang="pt-BR" b="1" dirty="0" smtClean="0">
                <a:solidFill>
                  <a:schemeClr val="tx2"/>
                </a:solidFill>
                <a:latin typeface="Cambria" pitchFamily="18" charset="0"/>
              </a:rPr>
              <a:t>duas variáveis</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Muitas vezes, queremos investigar se existe relação entre duas variáveis. Por exemplo, se quem tem maior nível educacional tem maior remuneração. A este respeito, já vimos que:</a:t>
            </a:r>
          </a:p>
        </p:txBody>
      </p:sp>
      <p:cxnSp>
        <p:nvCxnSpPr>
          <p:cNvPr id="4" name="Conector de seta reta 3"/>
          <p:cNvCxnSpPr/>
          <p:nvPr/>
        </p:nvCxnSpPr>
        <p:spPr>
          <a:xfrm>
            <a:off x="2198132" y="6260068"/>
            <a:ext cx="304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ector de seta reta 4"/>
          <p:cNvCxnSpPr/>
          <p:nvPr/>
        </p:nvCxnSpPr>
        <p:spPr>
          <a:xfrm flipV="1">
            <a:off x="2198132" y="3593068"/>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2198132" y="2697034"/>
            <a:ext cx="3581400" cy="646331"/>
          </a:xfrm>
          <a:prstGeom prst="rect">
            <a:avLst/>
          </a:prstGeom>
          <a:noFill/>
        </p:spPr>
        <p:txBody>
          <a:bodyPr wrap="square" rtlCol="0">
            <a:spAutoFit/>
          </a:bodyPr>
          <a:lstStyle/>
          <a:p>
            <a:r>
              <a:rPr lang="pt-BR" dirty="0"/>
              <a:t>Podemos fazer um gráfico de renda em função da idade...</a:t>
            </a:r>
            <a:endParaRPr lang="en-US" dirty="0"/>
          </a:p>
        </p:txBody>
      </p:sp>
      <p:sp>
        <p:nvSpPr>
          <p:cNvPr id="7" name="CaixaDeTexto 6"/>
          <p:cNvSpPr txBox="1"/>
          <p:nvPr/>
        </p:nvSpPr>
        <p:spPr>
          <a:xfrm>
            <a:off x="6541532" y="2678668"/>
            <a:ext cx="3810000" cy="923330"/>
          </a:xfrm>
          <a:prstGeom prst="rect">
            <a:avLst/>
          </a:prstGeom>
          <a:noFill/>
        </p:spPr>
        <p:txBody>
          <a:bodyPr wrap="square" rtlCol="0">
            <a:spAutoFit/>
          </a:bodyPr>
          <a:lstStyle/>
          <a:p>
            <a:r>
              <a:rPr lang="pt-BR" dirty="0"/>
              <a:t>...mas para relacionar gráfico de cor da camisa com gênero do consumidor, precisamos de uma tabela</a:t>
            </a:r>
            <a:endParaRPr lang="en-US" dirty="0"/>
          </a:p>
        </p:txBody>
      </p:sp>
      <p:sp>
        <p:nvSpPr>
          <p:cNvPr id="8" name="Elipse 7"/>
          <p:cNvSpPr/>
          <p:nvPr/>
        </p:nvSpPr>
        <p:spPr>
          <a:xfrm>
            <a:off x="2655332" y="5345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2883932" y="54980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4636532" y="3669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p:cNvSpPr/>
          <p:nvPr/>
        </p:nvSpPr>
        <p:spPr>
          <a:xfrm>
            <a:off x="4788932" y="3821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ipse 11"/>
          <p:cNvSpPr/>
          <p:nvPr/>
        </p:nvSpPr>
        <p:spPr>
          <a:xfrm>
            <a:off x="4407932" y="39740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p:cNvSpPr/>
          <p:nvPr/>
        </p:nvSpPr>
        <p:spPr>
          <a:xfrm>
            <a:off x="4484132" y="4202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4026932" y="43550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p:cNvSpPr/>
          <p:nvPr/>
        </p:nvSpPr>
        <p:spPr>
          <a:xfrm>
            <a:off x="3264932" y="4583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3583587" y="47360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3417332" y="4812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3188732" y="5040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ipse 18"/>
          <p:cNvSpPr/>
          <p:nvPr/>
        </p:nvSpPr>
        <p:spPr>
          <a:xfrm>
            <a:off x="3188732" y="4812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ipse 19"/>
          <p:cNvSpPr/>
          <p:nvPr/>
        </p:nvSpPr>
        <p:spPr>
          <a:xfrm>
            <a:off x="3493532" y="45074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lipse 20"/>
          <p:cNvSpPr/>
          <p:nvPr/>
        </p:nvSpPr>
        <p:spPr>
          <a:xfrm>
            <a:off x="3950732" y="46598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p:cNvSpPr/>
          <p:nvPr/>
        </p:nvSpPr>
        <p:spPr>
          <a:xfrm>
            <a:off x="3722132" y="4431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ipse 22"/>
          <p:cNvSpPr/>
          <p:nvPr/>
        </p:nvSpPr>
        <p:spPr>
          <a:xfrm>
            <a:off x="3950732" y="41264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ipse 23"/>
          <p:cNvSpPr/>
          <p:nvPr/>
        </p:nvSpPr>
        <p:spPr>
          <a:xfrm>
            <a:off x="2960132" y="48884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p:cNvSpPr/>
          <p:nvPr/>
        </p:nvSpPr>
        <p:spPr>
          <a:xfrm>
            <a:off x="3417332" y="51170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3264932" y="53456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lipse 26"/>
          <p:cNvSpPr/>
          <p:nvPr/>
        </p:nvSpPr>
        <p:spPr>
          <a:xfrm>
            <a:off x="2960132" y="5193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ipse 27"/>
          <p:cNvSpPr/>
          <p:nvPr/>
        </p:nvSpPr>
        <p:spPr>
          <a:xfrm>
            <a:off x="4331732" y="44312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ipse 28"/>
          <p:cNvSpPr/>
          <p:nvPr/>
        </p:nvSpPr>
        <p:spPr>
          <a:xfrm>
            <a:off x="4179332" y="41264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ixaDeTexto 29"/>
          <p:cNvSpPr txBox="1"/>
          <p:nvPr/>
        </p:nvSpPr>
        <p:spPr>
          <a:xfrm>
            <a:off x="2655332" y="6412468"/>
            <a:ext cx="2171700" cy="369332"/>
          </a:xfrm>
          <a:prstGeom prst="rect">
            <a:avLst/>
          </a:prstGeom>
          <a:noFill/>
        </p:spPr>
        <p:txBody>
          <a:bodyPr wrap="square" rtlCol="0">
            <a:spAutoFit/>
          </a:bodyPr>
          <a:lstStyle/>
          <a:p>
            <a:pPr algn="ctr"/>
            <a:r>
              <a:rPr lang="pt-BR" dirty="0"/>
              <a:t>idade</a:t>
            </a:r>
            <a:endParaRPr lang="en-US" dirty="0"/>
          </a:p>
        </p:txBody>
      </p:sp>
      <p:sp>
        <p:nvSpPr>
          <p:cNvPr id="31" name="CaixaDeTexto 30"/>
          <p:cNvSpPr txBox="1"/>
          <p:nvPr/>
        </p:nvSpPr>
        <p:spPr>
          <a:xfrm rot="16200000">
            <a:off x="927616" y="4684752"/>
            <a:ext cx="2171700" cy="369332"/>
          </a:xfrm>
          <a:prstGeom prst="rect">
            <a:avLst/>
          </a:prstGeom>
          <a:noFill/>
        </p:spPr>
        <p:txBody>
          <a:bodyPr wrap="square" rtlCol="0">
            <a:spAutoFit/>
          </a:bodyPr>
          <a:lstStyle/>
          <a:p>
            <a:pPr algn="ctr"/>
            <a:r>
              <a:rPr lang="pt-BR" dirty="0"/>
              <a:t>renda</a:t>
            </a:r>
            <a:endParaRPr lang="en-US" dirty="0"/>
          </a:p>
        </p:txBody>
      </p:sp>
      <p:graphicFrame>
        <p:nvGraphicFramePr>
          <p:cNvPr id="32" name="Tabela 31"/>
          <p:cNvGraphicFramePr>
            <a:graphicFrameLocks noGrp="1"/>
          </p:cNvGraphicFramePr>
          <p:nvPr>
            <p:extLst/>
          </p:nvPr>
        </p:nvGraphicFramePr>
        <p:xfrm>
          <a:off x="6827737" y="4348141"/>
          <a:ext cx="3429000" cy="1381760"/>
        </p:xfrm>
        <a:graphic>
          <a:graphicData uri="http://schemas.openxmlformats.org/drawingml/2006/table">
            <a:tbl>
              <a:tblPr firstRow="1" bandRow="1">
                <a:tableStyleId>{5C22544A-7EE6-4342-B048-85BDC9FD1C3A}</a:tableStyleId>
              </a:tblPr>
              <a:tblGrid>
                <a:gridCol w="1143000"/>
                <a:gridCol w="1143000"/>
                <a:gridCol w="1143000"/>
              </a:tblGrid>
              <a:tr h="370840">
                <a:tc>
                  <a:txBody>
                    <a:bodyPr/>
                    <a:lstStyle/>
                    <a:p>
                      <a:r>
                        <a:rPr lang="pt-BR" dirty="0" smtClean="0"/>
                        <a:t>Gênero / Cor</a:t>
                      </a:r>
                      <a:endParaRPr lang="en-US" dirty="0"/>
                    </a:p>
                  </a:txBody>
                  <a:tcPr/>
                </a:tc>
                <a:tc>
                  <a:txBody>
                    <a:bodyPr/>
                    <a:lstStyle/>
                    <a:p>
                      <a:r>
                        <a:rPr lang="pt-BR" dirty="0" smtClean="0"/>
                        <a:t>Verde</a:t>
                      </a:r>
                      <a:endParaRPr lang="en-US" dirty="0"/>
                    </a:p>
                  </a:txBody>
                  <a:tcPr/>
                </a:tc>
                <a:tc>
                  <a:txBody>
                    <a:bodyPr/>
                    <a:lstStyle/>
                    <a:p>
                      <a:r>
                        <a:rPr lang="pt-BR" dirty="0" smtClean="0"/>
                        <a:t>Amarelo</a:t>
                      </a:r>
                      <a:endParaRPr lang="en-US" dirty="0"/>
                    </a:p>
                  </a:txBody>
                  <a:tcPr/>
                </a:tc>
              </a:tr>
              <a:tr h="370840">
                <a:tc>
                  <a:txBody>
                    <a:bodyPr/>
                    <a:lstStyle/>
                    <a:p>
                      <a:r>
                        <a:rPr lang="pt-BR" dirty="0" smtClean="0"/>
                        <a:t>Masculino</a:t>
                      </a:r>
                      <a:endParaRPr lang="en-US" dirty="0"/>
                    </a:p>
                  </a:txBody>
                  <a:tcPr/>
                </a:tc>
                <a:tc>
                  <a:txBody>
                    <a:bodyPr/>
                    <a:lstStyle/>
                    <a:p>
                      <a:r>
                        <a:rPr lang="pt-BR" dirty="0" smtClean="0"/>
                        <a:t>26</a:t>
                      </a:r>
                      <a:endParaRPr lang="en-US" dirty="0"/>
                    </a:p>
                  </a:txBody>
                  <a:tcPr/>
                </a:tc>
                <a:tc>
                  <a:txBody>
                    <a:bodyPr/>
                    <a:lstStyle/>
                    <a:p>
                      <a:r>
                        <a:rPr lang="pt-BR" dirty="0" smtClean="0"/>
                        <a:t>18</a:t>
                      </a:r>
                      <a:endParaRPr lang="en-US" dirty="0"/>
                    </a:p>
                  </a:txBody>
                  <a:tcPr/>
                </a:tc>
              </a:tr>
              <a:tr h="370840">
                <a:tc>
                  <a:txBody>
                    <a:bodyPr/>
                    <a:lstStyle/>
                    <a:p>
                      <a:r>
                        <a:rPr lang="pt-BR" dirty="0" smtClean="0"/>
                        <a:t>Feminino</a:t>
                      </a:r>
                      <a:endParaRPr lang="en-US" dirty="0"/>
                    </a:p>
                  </a:txBody>
                  <a:tcPr/>
                </a:tc>
                <a:tc>
                  <a:txBody>
                    <a:bodyPr/>
                    <a:lstStyle/>
                    <a:p>
                      <a:r>
                        <a:rPr lang="pt-BR" dirty="0" smtClean="0"/>
                        <a:t>12</a:t>
                      </a:r>
                      <a:endParaRPr lang="en-US" dirty="0"/>
                    </a:p>
                  </a:txBody>
                  <a:tcPr/>
                </a:tc>
                <a:tc>
                  <a:txBody>
                    <a:bodyPr/>
                    <a:lstStyle/>
                    <a:p>
                      <a:r>
                        <a:rPr lang="pt-BR" dirty="0" smtClean="0"/>
                        <a:t>9</a:t>
                      </a:r>
                      <a:endParaRPr lang="en-US" dirty="0"/>
                    </a:p>
                  </a:txBody>
                  <a:tcPr/>
                </a:tc>
              </a:tr>
            </a:tbl>
          </a:graphicData>
        </a:graphic>
      </p:graphicFrame>
    </p:spTree>
    <p:extLst>
      <p:ext uri="{BB962C8B-B14F-4D97-AF65-F5344CB8AC3E}">
        <p14:creationId xmlns:p14="http://schemas.microsoft.com/office/powerpoint/2010/main" val="289538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1844606"/>
            <a:ext cx="8229600" cy="4525963"/>
          </a:xfrm>
        </p:spPr>
        <p:txBody>
          <a:bodyPr>
            <a:normAutofit/>
          </a:bodyPr>
          <a:lstStyle/>
          <a:p>
            <a:r>
              <a:rPr lang="pt-BR" sz="2000" dirty="0">
                <a:latin typeface="Cambria" pitchFamily="18" charset="0"/>
              </a:rPr>
              <a:t>O fato de não conseguirmos dar uma resposta exata para um problema não significa que não podemos dar uma resposta suficientemente boa.</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r>
              <a:rPr lang="pt-BR" sz="2000" dirty="0">
                <a:latin typeface="Cambria" pitchFamily="18" charset="0"/>
              </a:rPr>
              <a:t>Como fazemos isso? </a:t>
            </a:r>
          </a:p>
          <a:p>
            <a:pPr marL="0" indent="0">
              <a:buNone/>
            </a:pPr>
            <a:endParaRPr lang="pt-BR" sz="2000" dirty="0">
              <a:latin typeface="Cambria" pitchFamily="18" charset="0"/>
            </a:endParaRPr>
          </a:p>
          <a:p>
            <a:pPr marL="0" indent="0">
              <a:buNone/>
            </a:pPr>
            <a:r>
              <a:rPr lang="pt-BR" sz="2000" dirty="0">
                <a:latin typeface="Cambria" pitchFamily="18" charset="0"/>
              </a:rPr>
              <a:t>Olhando para o </a:t>
            </a:r>
            <a:r>
              <a:rPr lang="pt-BR" sz="2000" b="1" dirty="0">
                <a:solidFill>
                  <a:srgbClr val="7030A0"/>
                </a:solidFill>
                <a:latin typeface="Cambria" pitchFamily="18" charset="0"/>
              </a:rPr>
              <a:t>passado</a:t>
            </a:r>
            <a:r>
              <a:rPr lang="pt-BR" sz="2000" dirty="0">
                <a:solidFill>
                  <a:srgbClr val="7030A0"/>
                </a:solidFill>
                <a:latin typeface="Cambria" pitchFamily="18" charset="0"/>
              </a:rPr>
              <a:t> </a:t>
            </a:r>
            <a:r>
              <a:rPr lang="pt-BR" sz="2000" dirty="0">
                <a:latin typeface="Cambria" pitchFamily="18" charset="0"/>
              </a:rPr>
              <a:t>e estimando </a:t>
            </a:r>
            <a:r>
              <a:rPr lang="pt-BR" sz="2000" b="1" dirty="0">
                <a:solidFill>
                  <a:srgbClr val="7030A0"/>
                </a:solidFill>
                <a:latin typeface="Cambria" pitchFamily="18" charset="0"/>
              </a:rPr>
              <a:t>probabilidades</a:t>
            </a:r>
            <a:r>
              <a:rPr lang="pt-BR" sz="2000" dirty="0">
                <a:solidFill>
                  <a:srgbClr val="7030A0"/>
                </a:solidFill>
                <a:latin typeface="Cambria" pitchFamily="18" charset="0"/>
              </a:rPr>
              <a:t> </a:t>
            </a:r>
            <a:r>
              <a:rPr lang="pt-BR" sz="2000" dirty="0">
                <a:latin typeface="Cambria" pitchFamily="18" charset="0"/>
              </a:rPr>
              <a:t>sobre o que ocorrerá no futuro.</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en-US" sz="2000" dirty="0">
              <a:latin typeface="Cambria" pitchFamily="18" charset="0"/>
            </a:endParaRPr>
          </a:p>
        </p:txBody>
      </p:sp>
      <p:sp>
        <p:nvSpPr>
          <p:cNvPr id="4" name="Retângulo 3"/>
          <p:cNvSpPr/>
          <p:nvPr/>
        </p:nvSpPr>
        <p:spPr>
          <a:xfrm>
            <a:off x="2133600" y="2835205"/>
            <a:ext cx="8077200" cy="1066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Probabilidade e Estatística são as áreas da matemática que estudam como responder a problemas estocásticos da melhor forma possível.</a:t>
            </a:r>
            <a:endParaRPr lang="en-US" dirty="0">
              <a:solidFill>
                <a:schemeClr val="tx1"/>
              </a:solidFill>
            </a:endParaRPr>
          </a:p>
        </p:txBody>
      </p:sp>
      <p:sp>
        <p:nvSpPr>
          <p:cNvPr id="5" name="Retângulo 4"/>
          <p:cNvSpPr/>
          <p:nvPr/>
        </p:nvSpPr>
        <p:spPr>
          <a:xfrm>
            <a:off x="2514600" y="2682805"/>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Definição</a:t>
            </a:r>
            <a:endParaRPr lang="en-US" dirty="0"/>
          </a:p>
        </p:txBody>
      </p:sp>
      <p:cxnSp>
        <p:nvCxnSpPr>
          <p:cNvPr id="7" name="Conector de seta reta 6"/>
          <p:cNvCxnSpPr/>
          <p:nvPr/>
        </p:nvCxnSpPr>
        <p:spPr>
          <a:xfrm flipV="1">
            <a:off x="4343400" y="5121205"/>
            <a:ext cx="0" cy="6858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3048000" y="5807006"/>
            <a:ext cx="2590800" cy="646331"/>
          </a:xfrm>
          <a:prstGeom prst="rect">
            <a:avLst/>
          </a:prstGeom>
          <a:noFill/>
        </p:spPr>
        <p:txBody>
          <a:bodyPr wrap="square" rtlCol="0">
            <a:spAutoFit/>
          </a:bodyPr>
          <a:lstStyle/>
          <a:p>
            <a:pPr algn="ctr"/>
            <a:r>
              <a:rPr lang="pt-BR" dirty="0"/>
              <a:t>Estatística descritiva</a:t>
            </a:r>
          </a:p>
          <a:p>
            <a:pPr algn="ctr"/>
            <a:r>
              <a:rPr lang="pt-BR" dirty="0"/>
              <a:t>(parte 1 do curso)</a:t>
            </a:r>
            <a:endParaRPr lang="en-US" dirty="0"/>
          </a:p>
        </p:txBody>
      </p:sp>
      <p:cxnSp>
        <p:nvCxnSpPr>
          <p:cNvPr id="9" name="Conector de seta reta 8"/>
          <p:cNvCxnSpPr/>
          <p:nvPr/>
        </p:nvCxnSpPr>
        <p:spPr>
          <a:xfrm flipV="1">
            <a:off x="7010400" y="5121205"/>
            <a:ext cx="0" cy="6858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5562600" y="5807006"/>
            <a:ext cx="2971800" cy="646331"/>
          </a:xfrm>
          <a:prstGeom prst="rect">
            <a:avLst/>
          </a:prstGeom>
          <a:noFill/>
        </p:spPr>
        <p:txBody>
          <a:bodyPr wrap="square" rtlCol="0">
            <a:spAutoFit/>
          </a:bodyPr>
          <a:lstStyle/>
          <a:p>
            <a:pPr algn="ctr"/>
            <a:r>
              <a:rPr lang="pt-BR" dirty="0"/>
              <a:t>Probabilidade e Inferência</a:t>
            </a:r>
          </a:p>
          <a:p>
            <a:pPr algn="ctr"/>
            <a:r>
              <a:rPr lang="pt-BR" dirty="0"/>
              <a:t>(partes </a:t>
            </a:r>
            <a:r>
              <a:rPr lang="pt-BR" dirty="0" smtClean="0"/>
              <a:t>2, 3 e 4 do </a:t>
            </a:r>
            <a:r>
              <a:rPr lang="pt-BR" dirty="0"/>
              <a:t>curso)</a:t>
            </a:r>
            <a:endParaRPr lang="en-US" dirty="0"/>
          </a:p>
        </p:txBody>
      </p:sp>
      <p:sp>
        <p:nvSpPr>
          <p:cNvPr id="11" name="Título 1"/>
          <p:cNvSpPr txBox="1">
            <a:spLocks/>
          </p:cNvSpPr>
          <p:nvPr/>
        </p:nvSpPr>
        <p:spPr>
          <a:xfrm>
            <a:off x="1981200" y="529803"/>
            <a:ext cx="8710246" cy="1143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smtClean="0">
                <a:solidFill>
                  <a:srgbClr val="FFC000"/>
                </a:solidFill>
                <a:latin typeface="Cambria" pitchFamily="18" charset="0"/>
              </a:rPr>
              <a:t>{</a:t>
            </a:r>
            <a:r>
              <a:rPr lang="pt-BR" b="1" smtClean="0">
                <a:solidFill>
                  <a:schemeClr val="tx2"/>
                </a:solidFill>
                <a:latin typeface="Cambria" pitchFamily="18" charset="0"/>
              </a:rPr>
              <a:t>Por que métodos quantitativos?</a:t>
            </a:r>
            <a:r>
              <a:rPr lang="pt-BR" b="1" smtClean="0">
                <a:solidFill>
                  <a:srgbClr val="FFC000"/>
                </a:solidFill>
                <a:latin typeface="Cambria" pitchFamily="18" charset="0"/>
              </a:rPr>
              <a:t>}</a:t>
            </a:r>
            <a:endParaRPr lang="en-US" dirty="0"/>
          </a:p>
        </p:txBody>
      </p:sp>
    </p:spTree>
    <p:extLst>
      <p:ext uri="{BB962C8B-B14F-4D97-AF65-F5344CB8AC3E}">
        <p14:creationId xmlns:p14="http://schemas.microsoft.com/office/powerpoint/2010/main" val="423039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601811"/>
            <a:ext cx="8229600" cy="1143000"/>
          </a:xfrm>
        </p:spPr>
        <p:txBody>
          <a:bodyPr/>
          <a:lstStyle/>
          <a:p>
            <a:r>
              <a:rPr lang="pt-BR" b="1" dirty="0">
                <a:solidFill>
                  <a:srgbClr val="FFC000"/>
                </a:solidFill>
                <a:latin typeface="Cambria" pitchFamily="18" charset="0"/>
              </a:rPr>
              <a:t>{</a:t>
            </a:r>
            <a:r>
              <a:rPr lang="pt-BR" b="1" dirty="0">
                <a:solidFill>
                  <a:schemeClr val="tx2"/>
                </a:solidFill>
                <a:latin typeface="Cambria" pitchFamily="18" charset="0"/>
              </a:rPr>
              <a:t>Descrevendo duas variáveis</a:t>
            </a:r>
            <a:r>
              <a:rPr lang="pt-BR" b="1" dirty="0">
                <a:solidFill>
                  <a:srgbClr val="FFC000"/>
                </a:solidFill>
                <a:latin typeface="Cambria" pitchFamily="18" charset="0"/>
              </a:rPr>
              <a:t>}</a:t>
            </a:r>
            <a:endParaRPr lang="en-US" dirty="0"/>
          </a:p>
        </p:txBody>
      </p:sp>
      <p:sp>
        <p:nvSpPr>
          <p:cNvPr id="3" name="Espaço Reservado para Conteúdo 2"/>
          <p:cNvSpPr>
            <a:spLocks noGrp="1"/>
          </p:cNvSpPr>
          <p:nvPr>
            <p:ph idx="1"/>
          </p:nvPr>
        </p:nvSpPr>
        <p:spPr>
          <a:xfrm>
            <a:off x="1981200" y="1927374"/>
            <a:ext cx="8229600" cy="4525963"/>
          </a:xfrm>
        </p:spPr>
        <p:txBody>
          <a:bodyPr>
            <a:normAutofit/>
          </a:bodyPr>
          <a:lstStyle/>
          <a:p>
            <a:r>
              <a:rPr lang="pt-BR" sz="2000" dirty="0"/>
              <a:t>Ou seja, para relacionar duas variáveis quantitativas, fazemos um gráfico e para relacionar duas variáveis qualitativas, uma tabela. O gráfico se chama </a:t>
            </a:r>
            <a:r>
              <a:rPr lang="pt-BR" sz="2000" b="1" dirty="0">
                <a:solidFill>
                  <a:srgbClr val="002060"/>
                </a:solidFill>
              </a:rPr>
              <a:t>diagrama de dispersão ou </a:t>
            </a:r>
            <a:r>
              <a:rPr lang="pt-BR" sz="2000" b="1" i="1" dirty="0" err="1">
                <a:solidFill>
                  <a:srgbClr val="002060"/>
                </a:solidFill>
              </a:rPr>
              <a:t>scatter</a:t>
            </a:r>
            <a:r>
              <a:rPr lang="pt-BR" sz="2000" b="1" i="1" dirty="0">
                <a:solidFill>
                  <a:srgbClr val="002060"/>
                </a:solidFill>
              </a:rPr>
              <a:t> </a:t>
            </a:r>
            <a:r>
              <a:rPr lang="pt-BR" sz="2000" b="1" i="1" dirty="0" err="1">
                <a:solidFill>
                  <a:srgbClr val="002060"/>
                </a:solidFill>
              </a:rPr>
              <a:t>plot</a:t>
            </a:r>
            <a:r>
              <a:rPr lang="pt-BR" sz="2000" b="1" dirty="0">
                <a:solidFill>
                  <a:srgbClr val="002060"/>
                </a:solidFill>
              </a:rPr>
              <a:t> </a:t>
            </a:r>
            <a:r>
              <a:rPr lang="pt-BR" sz="2000" dirty="0"/>
              <a:t>e a tabela se chama </a:t>
            </a:r>
            <a:r>
              <a:rPr lang="pt-BR" sz="2000" b="1" dirty="0">
                <a:solidFill>
                  <a:srgbClr val="002060"/>
                </a:solidFill>
              </a:rPr>
              <a:t>tabela de dupla entrada</a:t>
            </a:r>
            <a:r>
              <a:rPr lang="pt-BR" sz="2000" dirty="0"/>
              <a:t>.</a:t>
            </a:r>
          </a:p>
          <a:p>
            <a:r>
              <a:rPr lang="pt-BR" sz="2000" dirty="0"/>
              <a:t>A pergunta que resta é como relacionar uma variável quantitativa com uma qualitativa.</a:t>
            </a:r>
          </a:p>
          <a:p>
            <a:r>
              <a:rPr lang="pt-BR" sz="2000" dirty="0"/>
              <a:t>Neste caso, usamos um gráfico chamado </a:t>
            </a:r>
            <a:r>
              <a:rPr lang="pt-BR" sz="2000" b="1" dirty="0" err="1">
                <a:solidFill>
                  <a:schemeClr val="tx2"/>
                </a:solidFill>
              </a:rPr>
              <a:t>boxplot</a:t>
            </a:r>
            <a:r>
              <a:rPr lang="pt-BR" sz="2000" dirty="0"/>
              <a:t>. Guarde este nome. Nós falaremos bastante sobre ele mais tarde – mas não agora.</a:t>
            </a:r>
          </a:p>
        </p:txBody>
      </p:sp>
    </p:spTree>
    <p:extLst>
      <p:ext uri="{BB962C8B-B14F-4D97-AF65-F5344CB8AC3E}">
        <p14:creationId xmlns:p14="http://schemas.microsoft.com/office/powerpoint/2010/main" val="716757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o 19"/>
          <p:cNvGrpSpPr/>
          <p:nvPr/>
        </p:nvGrpSpPr>
        <p:grpSpPr>
          <a:xfrm>
            <a:off x="3886200" y="609600"/>
            <a:ext cx="1371600" cy="1219200"/>
            <a:chOff x="1524000" y="1676400"/>
            <a:chExt cx="1371600" cy="1219200"/>
          </a:xfrm>
        </p:grpSpPr>
        <p:cxnSp>
          <p:nvCxnSpPr>
            <p:cNvPr id="5" name="Conector de seta reta 4"/>
            <p:cNvCxnSpPr/>
            <p:nvPr/>
          </p:nvCxnSpPr>
          <p:spPr>
            <a:xfrm>
              <a:off x="1524000" y="28956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flipV="1">
              <a:off x="1524000" y="1676400"/>
              <a:ext cx="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Elipse 7"/>
            <p:cNvSpPr/>
            <p:nvPr/>
          </p:nvSpPr>
          <p:spPr>
            <a:xfrm>
              <a:off x="1676400"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19050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21336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p:cNvSpPr/>
            <p:nvPr/>
          </p:nvSpPr>
          <p:spPr>
            <a:xfrm>
              <a:off x="22098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ipse 11"/>
            <p:cNvSpPr/>
            <p:nvPr/>
          </p:nvSpPr>
          <p:spPr>
            <a:xfrm>
              <a:off x="24384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p:cNvSpPr/>
            <p:nvPr/>
          </p:nvSpPr>
          <p:spPr>
            <a:xfrm>
              <a:off x="2667000" y="1828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19812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ipse 14"/>
            <p:cNvSpPr/>
            <p:nvPr/>
          </p:nvSpPr>
          <p:spPr>
            <a:xfrm>
              <a:off x="2438400" y="1905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2514600" y="1752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1752600" y="2286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20574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upo 57"/>
          <p:cNvGrpSpPr/>
          <p:nvPr/>
        </p:nvGrpSpPr>
        <p:grpSpPr>
          <a:xfrm>
            <a:off x="6248400" y="533400"/>
            <a:ext cx="1371600" cy="1295400"/>
            <a:chOff x="4038600" y="1600200"/>
            <a:chExt cx="1371600" cy="1295400"/>
          </a:xfrm>
        </p:grpSpPr>
        <p:cxnSp>
          <p:nvCxnSpPr>
            <p:cNvPr id="26" name="Conector de seta reta 25"/>
            <p:cNvCxnSpPr/>
            <p:nvPr/>
          </p:nvCxnSpPr>
          <p:spPr>
            <a:xfrm>
              <a:off x="4038600" y="28956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p:cNvCxnSpPr/>
            <p:nvPr/>
          </p:nvCxnSpPr>
          <p:spPr>
            <a:xfrm flipV="1">
              <a:off x="4038600" y="1676400"/>
              <a:ext cx="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tângulo 27"/>
            <p:cNvSpPr/>
            <p:nvPr/>
          </p:nvSpPr>
          <p:spPr>
            <a:xfrm>
              <a:off x="4343400" y="2019300"/>
              <a:ext cx="228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ector reto 29"/>
            <p:cNvCxnSpPr>
              <a:stCxn id="28" idx="1"/>
              <a:endCxn id="28" idx="3"/>
            </p:cNvCxnSpPr>
            <p:nvPr/>
          </p:nvCxnSpPr>
          <p:spPr>
            <a:xfrm>
              <a:off x="4343400" y="2286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4343400" y="1828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a:off x="4343400" y="27813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28" idx="0"/>
            </p:cNvCxnSpPr>
            <p:nvPr/>
          </p:nvCxnSpPr>
          <p:spPr>
            <a:xfrm>
              <a:off x="4457700" y="1828800"/>
              <a:ext cx="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to 37"/>
            <p:cNvCxnSpPr>
              <a:stCxn id="28" idx="2"/>
            </p:cNvCxnSpPr>
            <p:nvPr/>
          </p:nvCxnSpPr>
          <p:spPr>
            <a:xfrm>
              <a:off x="4457700" y="25527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4876800" y="1790700"/>
              <a:ext cx="228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ector reto 39"/>
            <p:cNvCxnSpPr>
              <a:stCxn id="39" idx="1"/>
              <a:endCxn id="39" idx="3"/>
            </p:cNvCxnSpPr>
            <p:nvPr/>
          </p:nvCxnSpPr>
          <p:spPr>
            <a:xfrm>
              <a:off x="4876800" y="20574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a:off x="4876800" y="1600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a:off x="4876800" y="25527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to 42"/>
            <p:cNvCxnSpPr>
              <a:endCxn id="39" idx="0"/>
            </p:cNvCxnSpPr>
            <p:nvPr/>
          </p:nvCxnSpPr>
          <p:spPr>
            <a:xfrm>
              <a:off x="4991100" y="1600200"/>
              <a:ext cx="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ector reto 43"/>
            <p:cNvCxnSpPr>
              <a:stCxn id="39" idx="2"/>
            </p:cNvCxnSpPr>
            <p:nvPr/>
          </p:nvCxnSpPr>
          <p:spPr>
            <a:xfrm>
              <a:off x="4991100" y="2324100"/>
              <a:ext cx="0" cy="228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Grupo 58"/>
          <p:cNvGrpSpPr/>
          <p:nvPr/>
        </p:nvGrpSpPr>
        <p:grpSpPr>
          <a:xfrm>
            <a:off x="6248400" y="2362200"/>
            <a:ext cx="1371600" cy="1219200"/>
            <a:chOff x="4038600" y="3581400"/>
            <a:chExt cx="1371600" cy="1219200"/>
          </a:xfrm>
        </p:grpSpPr>
        <p:sp>
          <p:nvSpPr>
            <p:cNvPr id="46" name="Retângulo 45"/>
            <p:cNvSpPr/>
            <p:nvPr/>
          </p:nvSpPr>
          <p:spPr>
            <a:xfrm>
              <a:off x="4038600" y="3581400"/>
              <a:ext cx="1371600" cy="1219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onector reto 47"/>
            <p:cNvCxnSpPr/>
            <p:nvPr/>
          </p:nvCxnSpPr>
          <p:spPr>
            <a:xfrm>
              <a:off x="4038600" y="3886200"/>
              <a:ext cx="1371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a:off x="4038600" y="41910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a:off x="4038600" y="4495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a:off x="4495800" y="3581400"/>
              <a:ext cx="0" cy="1219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a:off x="5029200" y="3581400"/>
              <a:ext cx="0" cy="1219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0" name="Retângulo 59"/>
          <p:cNvSpPr/>
          <p:nvPr/>
        </p:nvSpPr>
        <p:spPr>
          <a:xfrm>
            <a:off x="3429000" y="228600"/>
            <a:ext cx="4572000" cy="525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tângulo 60"/>
          <p:cNvSpPr/>
          <p:nvPr/>
        </p:nvSpPr>
        <p:spPr>
          <a:xfrm>
            <a:off x="2057400" y="228600"/>
            <a:ext cx="1371600" cy="525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aixaDeTexto 61"/>
          <p:cNvSpPr txBox="1"/>
          <p:nvPr/>
        </p:nvSpPr>
        <p:spPr>
          <a:xfrm>
            <a:off x="2057400" y="1078468"/>
            <a:ext cx="1447800" cy="369332"/>
          </a:xfrm>
          <a:prstGeom prst="rect">
            <a:avLst/>
          </a:prstGeom>
          <a:noFill/>
        </p:spPr>
        <p:txBody>
          <a:bodyPr wrap="square" rtlCol="0">
            <a:spAutoFit/>
          </a:bodyPr>
          <a:lstStyle/>
          <a:p>
            <a:r>
              <a:rPr lang="pt-BR" dirty="0"/>
              <a:t>Quantitativo</a:t>
            </a:r>
            <a:endParaRPr lang="en-US" dirty="0"/>
          </a:p>
        </p:txBody>
      </p:sp>
      <p:sp>
        <p:nvSpPr>
          <p:cNvPr id="63" name="CaixaDeTexto 62"/>
          <p:cNvSpPr txBox="1"/>
          <p:nvPr/>
        </p:nvSpPr>
        <p:spPr>
          <a:xfrm>
            <a:off x="2057400" y="2907268"/>
            <a:ext cx="1447800" cy="369332"/>
          </a:xfrm>
          <a:prstGeom prst="rect">
            <a:avLst/>
          </a:prstGeom>
          <a:noFill/>
        </p:spPr>
        <p:txBody>
          <a:bodyPr wrap="square" rtlCol="0">
            <a:spAutoFit/>
          </a:bodyPr>
          <a:lstStyle/>
          <a:p>
            <a:r>
              <a:rPr lang="pt-BR" dirty="0"/>
              <a:t>Qualitativo</a:t>
            </a:r>
            <a:endParaRPr lang="en-US" dirty="0"/>
          </a:p>
        </p:txBody>
      </p:sp>
      <p:cxnSp>
        <p:nvCxnSpPr>
          <p:cNvPr id="65" name="Conector reto 64"/>
          <p:cNvCxnSpPr/>
          <p:nvPr/>
        </p:nvCxnSpPr>
        <p:spPr>
          <a:xfrm>
            <a:off x="2057400" y="2133600"/>
            <a:ext cx="594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ector reto 65"/>
          <p:cNvCxnSpPr>
            <a:stCxn id="72" idx="2"/>
            <a:endCxn id="60" idx="0"/>
          </p:cNvCxnSpPr>
          <p:nvPr/>
        </p:nvCxnSpPr>
        <p:spPr>
          <a:xfrm flipV="1">
            <a:off x="5715000" y="228600"/>
            <a:ext cx="0" cy="64008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tângulo 71"/>
          <p:cNvSpPr/>
          <p:nvPr/>
        </p:nvSpPr>
        <p:spPr>
          <a:xfrm>
            <a:off x="3429000" y="5486400"/>
            <a:ext cx="45720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aixaDeTexto 72"/>
          <p:cNvSpPr txBox="1"/>
          <p:nvPr/>
        </p:nvSpPr>
        <p:spPr>
          <a:xfrm>
            <a:off x="3810000" y="5879068"/>
            <a:ext cx="1447800" cy="369332"/>
          </a:xfrm>
          <a:prstGeom prst="rect">
            <a:avLst/>
          </a:prstGeom>
          <a:noFill/>
        </p:spPr>
        <p:txBody>
          <a:bodyPr wrap="square" rtlCol="0">
            <a:spAutoFit/>
          </a:bodyPr>
          <a:lstStyle/>
          <a:p>
            <a:r>
              <a:rPr lang="pt-BR" dirty="0"/>
              <a:t>Quantitativo</a:t>
            </a:r>
            <a:endParaRPr lang="en-US" dirty="0"/>
          </a:p>
        </p:txBody>
      </p:sp>
      <p:sp>
        <p:nvSpPr>
          <p:cNvPr id="75" name="CaixaDeTexto 74"/>
          <p:cNvSpPr txBox="1"/>
          <p:nvPr/>
        </p:nvSpPr>
        <p:spPr>
          <a:xfrm>
            <a:off x="6172200" y="5867400"/>
            <a:ext cx="1447800" cy="369332"/>
          </a:xfrm>
          <a:prstGeom prst="rect">
            <a:avLst/>
          </a:prstGeom>
          <a:noFill/>
        </p:spPr>
        <p:txBody>
          <a:bodyPr wrap="square" rtlCol="0">
            <a:spAutoFit/>
          </a:bodyPr>
          <a:lstStyle/>
          <a:p>
            <a:r>
              <a:rPr lang="pt-BR" dirty="0"/>
              <a:t>Qualitativo</a:t>
            </a:r>
            <a:endParaRPr lang="en-US" dirty="0"/>
          </a:p>
        </p:txBody>
      </p:sp>
      <p:cxnSp>
        <p:nvCxnSpPr>
          <p:cNvPr id="56" name="Conector reto 55"/>
          <p:cNvCxnSpPr/>
          <p:nvPr/>
        </p:nvCxnSpPr>
        <p:spPr>
          <a:xfrm>
            <a:off x="2057400" y="38100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CaixaDeTexto 66"/>
          <p:cNvSpPr txBox="1"/>
          <p:nvPr/>
        </p:nvSpPr>
        <p:spPr>
          <a:xfrm>
            <a:off x="2057400" y="4343401"/>
            <a:ext cx="1447800" cy="646331"/>
          </a:xfrm>
          <a:prstGeom prst="rect">
            <a:avLst/>
          </a:prstGeom>
          <a:noFill/>
        </p:spPr>
        <p:txBody>
          <a:bodyPr wrap="square" rtlCol="0">
            <a:spAutoFit/>
          </a:bodyPr>
          <a:lstStyle/>
          <a:p>
            <a:r>
              <a:rPr lang="pt-BR" dirty="0"/>
              <a:t>Contagem ou porcentagem</a:t>
            </a:r>
            <a:endParaRPr lang="en-US" dirty="0"/>
          </a:p>
        </p:txBody>
      </p:sp>
      <p:grpSp>
        <p:nvGrpSpPr>
          <p:cNvPr id="55" name="Grupo 54"/>
          <p:cNvGrpSpPr/>
          <p:nvPr/>
        </p:nvGrpSpPr>
        <p:grpSpPr>
          <a:xfrm>
            <a:off x="3810000" y="4038601"/>
            <a:ext cx="1371600" cy="1219201"/>
            <a:chOff x="3505200" y="4038600"/>
            <a:chExt cx="1371600" cy="1219201"/>
          </a:xfrm>
        </p:grpSpPr>
        <p:cxnSp>
          <p:nvCxnSpPr>
            <p:cNvPr id="68" name="Conector de seta reta 67"/>
            <p:cNvCxnSpPr/>
            <p:nvPr/>
          </p:nvCxnSpPr>
          <p:spPr>
            <a:xfrm>
              <a:off x="3505200" y="52578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ector de seta reta 68"/>
            <p:cNvCxnSpPr/>
            <p:nvPr/>
          </p:nvCxnSpPr>
          <p:spPr>
            <a:xfrm flipV="1">
              <a:off x="3505200" y="4038600"/>
              <a:ext cx="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tângulo 52"/>
            <p:cNvSpPr/>
            <p:nvPr/>
          </p:nvSpPr>
          <p:spPr>
            <a:xfrm>
              <a:off x="3505200" y="4989731"/>
              <a:ext cx="152400" cy="26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tângulo 69"/>
            <p:cNvSpPr/>
            <p:nvPr/>
          </p:nvSpPr>
          <p:spPr>
            <a:xfrm>
              <a:off x="3657600" y="4876801"/>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tângulo 70"/>
            <p:cNvSpPr/>
            <p:nvPr/>
          </p:nvSpPr>
          <p:spPr>
            <a:xfrm>
              <a:off x="3810000" y="4666565"/>
              <a:ext cx="152400" cy="59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tângulo 73"/>
            <p:cNvSpPr/>
            <p:nvPr/>
          </p:nvSpPr>
          <p:spPr>
            <a:xfrm>
              <a:off x="3962400" y="4514165"/>
              <a:ext cx="152400" cy="743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tângulo 75"/>
            <p:cNvSpPr/>
            <p:nvPr/>
          </p:nvSpPr>
          <p:spPr>
            <a:xfrm>
              <a:off x="4114800" y="4361765"/>
              <a:ext cx="152400" cy="89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tângulo 76"/>
            <p:cNvSpPr/>
            <p:nvPr/>
          </p:nvSpPr>
          <p:spPr>
            <a:xfrm>
              <a:off x="4267200" y="46482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tângulo 77"/>
            <p:cNvSpPr/>
            <p:nvPr/>
          </p:nvSpPr>
          <p:spPr>
            <a:xfrm>
              <a:off x="4419600" y="4885982"/>
              <a:ext cx="152400" cy="371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tângulo 79"/>
            <p:cNvSpPr/>
            <p:nvPr/>
          </p:nvSpPr>
          <p:spPr>
            <a:xfrm>
              <a:off x="4572000" y="5071891"/>
              <a:ext cx="152400" cy="18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upo 56"/>
          <p:cNvGrpSpPr/>
          <p:nvPr/>
        </p:nvGrpSpPr>
        <p:grpSpPr>
          <a:xfrm>
            <a:off x="6172200" y="4038601"/>
            <a:ext cx="1371600" cy="1219200"/>
            <a:chOff x="5867400" y="4038601"/>
            <a:chExt cx="1371600" cy="1219200"/>
          </a:xfrm>
        </p:grpSpPr>
        <p:cxnSp>
          <p:nvCxnSpPr>
            <p:cNvPr id="81" name="Conector de seta reta 80"/>
            <p:cNvCxnSpPr/>
            <p:nvPr/>
          </p:nvCxnSpPr>
          <p:spPr>
            <a:xfrm>
              <a:off x="5867400" y="5257801"/>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Conector de seta reta 81"/>
            <p:cNvCxnSpPr/>
            <p:nvPr/>
          </p:nvCxnSpPr>
          <p:spPr>
            <a:xfrm flipV="1">
              <a:off x="5867400" y="4038601"/>
              <a:ext cx="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Retângulo 82"/>
            <p:cNvSpPr/>
            <p:nvPr/>
          </p:nvSpPr>
          <p:spPr>
            <a:xfrm>
              <a:off x="6019800" y="4361765"/>
              <a:ext cx="152400" cy="89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ângulo 83"/>
            <p:cNvSpPr/>
            <p:nvPr/>
          </p:nvSpPr>
          <p:spPr>
            <a:xfrm>
              <a:off x="6400800" y="46482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tângulo 84"/>
            <p:cNvSpPr/>
            <p:nvPr/>
          </p:nvSpPr>
          <p:spPr>
            <a:xfrm>
              <a:off x="6781800" y="4361765"/>
              <a:ext cx="152400" cy="89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Chave direita 63"/>
          <p:cNvSpPr/>
          <p:nvPr/>
        </p:nvSpPr>
        <p:spPr>
          <a:xfrm>
            <a:off x="8153400" y="228600"/>
            <a:ext cx="304800" cy="3505200"/>
          </a:xfrm>
          <a:prstGeom prst="rightBrace">
            <a:avLst>
              <a:gd name="adj1" fmla="val 446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CaixaDeTexto 85"/>
          <p:cNvSpPr txBox="1"/>
          <p:nvPr/>
        </p:nvSpPr>
        <p:spPr>
          <a:xfrm>
            <a:off x="8534400" y="1676401"/>
            <a:ext cx="1676400" cy="646331"/>
          </a:xfrm>
          <a:prstGeom prst="rect">
            <a:avLst/>
          </a:prstGeom>
          <a:noFill/>
        </p:spPr>
        <p:txBody>
          <a:bodyPr wrap="square" rtlCol="0">
            <a:spAutoFit/>
          </a:bodyPr>
          <a:lstStyle/>
          <a:p>
            <a:r>
              <a:rPr lang="pt-BR" dirty="0"/>
              <a:t>Relação entre </a:t>
            </a:r>
            <a:r>
              <a:rPr lang="pt-BR" b="1" u="sng" dirty="0">
                <a:solidFill>
                  <a:schemeClr val="tx2"/>
                </a:solidFill>
              </a:rPr>
              <a:t>duas</a:t>
            </a:r>
            <a:r>
              <a:rPr lang="pt-BR" dirty="0"/>
              <a:t> variáveis</a:t>
            </a:r>
            <a:endParaRPr lang="en-US" dirty="0"/>
          </a:p>
        </p:txBody>
      </p:sp>
      <p:sp>
        <p:nvSpPr>
          <p:cNvPr id="87" name="Chave direita 86"/>
          <p:cNvSpPr/>
          <p:nvPr/>
        </p:nvSpPr>
        <p:spPr>
          <a:xfrm>
            <a:off x="8153400" y="3733800"/>
            <a:ext cx="304800" cy="1752600"/>
          </a:xfrm>
          <a:prstGeom prst="rightBrace">
            <a:avLst>
              <a:gd name="adj1" fmla="val 446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CaixaDeTexto 87"/>
          <p:cNvSpPr txBox="1"/>
          <p:nvPr/>
        </p:nvSpPr>
        <p:spPr>
          <a:xfrm>
            <a:off x="8534400" y="4306669"/>
            <a:ext cx="1676400" cy="923330"/>
          </a:xfrm>
          <a:prstGeom prst="rect">
            <a:avLst/>
          </a:prstGeom>
          <a:noFill/>
        </p:spPr>
        <p:txBody>
          <a:bodyPr wrap="square" rtlCol="0">
            <a:spAutoFit/>
          </a:bodyPr>
          <a:lstStyle/>
          <a:p>
            <a:r>
              <a:rPr lang="pt-BR" dirty="0"/>
              <a:t>Descrição de </a:t>
            </a:r>
            <a:r>
              <a:rPr lang="pt-BR" b="1" u="sng" dirty="0">
                <a:solidFill>
                  <a:schemeClr val="tx2"/>
                </a:solidFill>
              </a:rPr>
              <a:t>uma</a:t>
            </a:r>
            <a:r>
              <a:rPr lang="pt-BR" dirty="0"/>
              <a:t> única variável</a:t>
            </a:r>
            <a:endParaRPr lang="en-US" dirty="0"/>
          </a:p>
        </p:txBody>
      </p:sp>
    </p:spTree>
    <p:extLst>
      <p:ext uri="{BB962C8B-B14F-4D97-AF65-F5344CB8AC3E}">
        <p14:creationId xmlns:p14="http://schemas.microsoft.com/office/powerpoint/2010/main" val="2063538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62000" y="3400759"/>
            <a:ext cx="10515600" cy="2852737"/>
          </a:xfrm>
        </p:spPr>
        <p:txBody>
          <a:bodyPr/>
          <a:lstStyle/>
          <a:p>
            <a:r>
              <a:rPr lang="pt-BR" dirty="0">
                <a:solidFill>
                  <a:srgbClr val="FFC000"/>
                </a:solidFill>
                <a:latin typeface="Cambria" pitchFamily="18" charset="0"/>
              </a:rPr>
              <a:t>{</a:t>
            </a:r>
            <a:r>
              <a:rPr lang="pt-BR" dirty="0">
                <a:solidFill>
                  <a:schemeClr val="tx2"/>
                </a:solidFill>
                <a:latin typeface="Cambria" pitchFamily="18" charset="0"/>
              </a:rPr>
              <a:t>Cuidados com gráficos</a:t>
            </a:r>
            <a:r>
              <a:rPr lang="pt-BR" dirty="0">
                <a:solidFill>
                  <a:srgbClr val="FFC000"/>
                </a:solidFill>
                <a:latin typeface="Cambria" pitchFamily="18" charset="0"/>
              </a:rPr>
              <a:t>}</a:t>
            </a:r>
            <a:endParaRPr lang="en-US" dirty="0"/>
          </a:p>
        </p:txBody>
      </p:sp>
      <p:pic>
        <p:nvPicPr>
          <p:cNvPr id="3074" name="Picture 2" descr="Sir Winston Churchi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685800"/>
            <a:ext cx="1734934" cy="2133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 name="Retângulo 5"/>
          <p:cNvSpPr/>
          <p:nvPr/>
        </p:nvSpPr>
        <p:spPr>
          <a:xfrm>
            <a:off x="4114800" y="671947"/>
            <a:ext cx="4572000" cy="1200329"/>
          </a:xfrm>
          <a:prstGeom prst="rect">
            <a:avLst/>
          </a:prstGeom>
        </p:spPr>
        <p:txBody>
          <a:bodyPr>
            <a:spAutoFit/>
          </a:bodyPr>
          <a:lstStyle/>
          <a:p>
            <a:r>
              <a:rPr lang="en-US" b="1" dirty="0"/>
              <a:t>The only statistics you can trust are those you falsified yourself.</a:t>
            </a:r>
            <a:endParaRPr lang="en-US" dirty="0"/>
          </a:p>
          <a:p>
            <a:r>
              <a:rPr lang="en-US" i="1" dirty="0"/>
              <a:t>Sir Winston Churchill (1874 - 1965)</a:t>
            </a:r>
            <a:br>
              <a:rPr lang="en-US" i="1" dirty="0"/>
            </a:br>
            <a:endParaRPr lang="en-US" dirty="0"/>
          </a:p>
        </p:txBody>
      </p:sp>
      <p:pic>
        <p:nvPicPr>
          <p:cNvPr id="3078" name="Picture 6" descr="Homer Simp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057401"/>
            <a:ext cx="1828800" cy="220756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tângulo 6"/>
          <p:cNvSpPr/>
          <p:nvPr/>
        </p:nvSpPr>
        <p:spPr>
          <a:xfrm>
            <a:off x="5638800" y="2217325"/>
            <a:ext cx="4572000" cy="923330"/>
          </a:xfrm>
          <a:prstGeom prst="rect">
            <a:avLst/>
          </a:prstGeom>
        </p:spPr>
        <p:txBody>
          <a:bodyPr>
            <a:spAutoFit/>
          </a:bodyPr>
          <a:lstStyle/>
          <a:p>
            <a:r>
              <a:rPr lang="en-US" b="1" dirty="0"/>
              <a:t>Oh, people can come up with statistics to prove anything. 14% of people know that.</a:t>
            </a:r>
            <a:endParaRPr lang="en-US" dirty="0"/>
          </a:p>
          <a:p>
            <a:r>
              <a:rPr lang="en-US" i="1" dirty="0"/>
              <a:t>Homer Simpson</a:t>
            </a:r>
            <a:endParaRPr lang="en-US" dirty="0"/>
          </a:p>
        </p:txBody>
      </p:sp>
    </p:spTree>
    <p:extLst>
      <p:ext uri="{BB962C8B-B14F-4D97-AF65-F5344CB8AC3E}">
        <p14:creationId xmlns:p14="http://schemas.microsoft.com/office/powerpoint/2010/main" val="28166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4" name="AutoShape 2" descr="https://mail-attachment.googleusercontent.com/attachment/u/0/?ui=2&amp;ik=37e9ff8a86&amp;view=att&amp;th=13e0f5236e215bc8&amp;attid=0.2&amp;disp=inline&amp;realattid=e28c5a235b2b47c9_0.1&amp;safe=1&amp;zw&amp;saduie=AG9B_P8gDpmaS2UxykfiM6KzkNsd&amp;sadet=1366057083098&amp;sads=eJb6kZSa5pjtVYRsBmmt1TuMB4c&amp;sadssc=1"/>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mail-attachment.googleusercontent.com/attachment/u/0/?ui=2&amp;ik=37e9ff8a86&amp;view=att&amp;th=13e0f5236e215bc8&amp;attid=0.2&amp;disp=inline&amp;realattid=e28c5a235b2b47c9_0.1&amp;safe=1&amp;zw&amp;saduie=AG9B_P8gDpmaS2UxykfiM6KzkNsd&amp;sadet=1366057083098&amp;sads=eJb6kZSa5pjtVYRsBmmt1TuMB4c&amp;sadssc=1"/>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mail-attachment.googleusercontent.com/attachment/u/0/?ui=2&amp;ik=37e9ff8a86&amp;view=att&amp;th=13e0f5236e215bc8&amp;attid=0.2&amp;disp=inline&amp;realattid=e28c5a235b2b47c9_0.1&amp;safe=1&amp;zw&amp;saduie=AG9B_P8gDpmaS2UxykfiM6KzkNsd&amp;sadet=1366057083098&amp;sads=eJb6kZSa5pjtVYRsBmmt1TuMB4c&amp;sadssc=1"/>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8036" r="53441" b="44196"/>
          <a:stretch/>
        </p:blipFill>
        <p:spPr bwMode="auto">
          <a:xfrm>
            <a:off x="1831975" y="838200"/>
            <a:ext cx="8454638"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038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ubenews.com.br/wp-content/uploads/2011/10/grafico_7bilhoes-crescimento-popula%C3%A7%C3%A3o-mundi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1" y="533400"/>
            <a:ext cx="8469127" cy="52863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222673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57808"/>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Cuidados com gráficos</a:t>
            </a:r>
            <a:r>
              <a:rPr lang="pt-BR" b="1" dirty="0" smtClean="0">
                <a:solidFill>
                  <a:srgbClr val="FFC000"/>
                </a:solidFill>
                <a:latin typeface="Cambria" pitchFamily="18" charset="0"/>
              </a:rPr>
              <a:t>}</a:t>
            </a:r>
            <a:endParaRPr lang="en-US" dirty="0"/>
          </a:p>
        </p:txBody>
      </p:sp>
      <p:sp>
        <p:nvSpPr>
          <p:cNvPr id="3" name="Espaço Reservado para Conteúdo 2"/>
          <p:cNvSpPr>
            <a:spLocks noGrp="1"/>
          </p:cNvSpPr>
          <p:nvPr>
            <p:ph idx="1"/>
          </p:nvPr>
        </p:nvSpPr>
        <p:spPr/>
        <p:txBody>
          <a:bodyPr>
            <a:normAutofit/>
          </a:bodyPr>
          <a:lstStyle/>
          <a:p>
            <a:r>
              <a:rPr lang="pt-BR" sz="2000" dirty="0"/>
              <a:t>Sempre olhe as variáveis que estão no eixos! Pergunte-se:</a:t>
            </a:r>
          </a:p>
          <a:p>
            <a:pPr lvl="1"/>
            <a:r>
              <a:rPr lang="pt-BR" sz="1600" dirty="0"/>
              <a:t>Quais são as variáveis?  Quais são suas unidades?</a:t>
            </a:r>
          </a:p>
          <a:p>
            <a:pPr lvl="1"/>
            <a:r>
              <a:rPr lang="pt-BR" sz="1600" dirty="0"/>
              <a:t>As unidades estão em forma de % ou de variação?</a:t>
            </a:r>
          </a:p>
          <a:p>
            <a:pPr lvl="1"/>
            <a:r>
              <a:rPr lang="pt-BR" sz="1600" dirty="0"/>
              <a:t>Qual é a escala do gráfico?</a:t>
            </a:r>
          </a:p>
          <a:p>
            <a:pPr lvl="1"/>
            <a:r>
              <a:rPr lang="pt-BR" sz="1600" dirty="0"/>
              <a:t>Se for um gráfico de valor monetário, as unidades estão corrigidas pela inflação?</a:t>
            </a:r>
          </a:p>
          <a:p>
            <a:pPr lvl="1"/>
            <a:r>
              <a:rPr lang="pt-BR" sz="1600" dirty="0"/>
              <a:t>Se forem regiões em um mapa (ex. número de mortes por atropelamento por estado), os dados são divididos pela área de cada região?</a:t>
            </a:r>
          </a:p>
          <a:p>
            <a:pPr marL="457200" lvl="1" indent="0">
              <a:buNone/>
            </a:pPr>
            <a:endParaRPr lang="pt-BR" sz="1600" dirty="0"/>
          </a:p>
          <a:p>
            <a:pPr lvl="1"/>
            <a:endParaRPr lang="pt-BR" sz="1600" dirty="0"/>
          </a:p>
          <a:p>
            <a:pPr lvl="1"/>
            <a:endParaRPr lang="pt-BR" sz="1600" dirty="0"/>
          </a:p>
        </p:txBody>
      </p:sp>
      <p:pic>
        <p:nvPicPr>
          <p:cNvPr id="1026" name="Picture 2" descr="Foto: http://dilbert.com/strips/comic/2009-03-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1" y="3810000"/>
            <a:ext cx="8332217" cy="259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654779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sleading-grap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3125"/>
            <a:ext cx="9296400" cy="68770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aixaDeTexto 3"/>
          <p:cNvSpPr txBox="1"/>
          <p:nvPr/>
        </p:nvSpPr>
        <p:spPr>
          <a:xfrm>
            <a:off x="7543800" y="1295400"/>
            <a:ext cx="1219200" cy="369332"/>
          </a:xfrm>
          <a:prstGeom prst="rect">
            <a:avLst/>
          </a:prstGeom>
          <a:noFill/>
        </p:spPr>
        <p:txBody>
          <a:bodyPr wrap="square" rtlCol="0">
            <a:spAutoFit/>
          </a:bodyPr>
          <a:lstStyle/>
          <a:p>
            <a:r>
              <a:rPr lang="pt-BR" dirty="0"/>
              <a:t>1929</a:t>
            </a:r>
            <a:endParaRPr lang="en-US" dirty="0"/>
          </a:p>
        </p:txBody>
      </p:sp>
      <p:sp>
        <p:nvSpPr>
          <p:cNvPr id="6" name="CaixaDeTexto 5"/>
          <p:cNvSpPr txBox="1"/>
          <p:nvPr/>
        </p:nvSpPr>
        <p:spPr>
          <a:xfrm>
            <a:off x="8458200" y="2983468"/>
            <a:ext cx="1219200" cy="369332"/>
          </a:xfrm>
          <a:prstGeom prst="rect">
            <a:avLst/>
          </a:prstGeom>
          <a:noFill/>
        </p:spPr>
        <p:txBody>
          <a:bodyPr wrap="square" rtlCol="0">
            <a:spAutoFit/>
          </a:bodyPr>
          <a:lstStyle/>
          <a:p>
            <a:r>
              <a:rPr lang="pt-BR" dirty="0"/>
              <a:t>2002</a:t>
            </a:r>
            <a:endParaRPr lang="en-US" dirty="0"/>
          </a:p>
        </p:txBody>
      </p:sp>
      <p:sp>
        <p:nvSpPr>
          <p:cNvPr id="7" name="CaixaDeTexto 6"/>
          <p:cNvSpPr txBox="1"/>
          <p:nvPr/>
        </p:nvSpPr>
        <p:spPr>
          <a:xfrm>
            <a:off x="4953000" y="5181600"/>
            <a:ext cx="1219200" cy="369332"/>
          </a:xfrm>
          <a:prstGeom prst="rect">
            <a:avLst/>
          </a:prstGeom>
          <a:noFill/>
        </p:spPr>
        <p:txBody>
          <a:bodyPr wrap="square" rtlCol="0">
            <a:spAutoFit/>
          </a:bodyPr>
          <a:lstStyle/>
          <a:p>
            <a:r>
              <a:rPr lang="pt-BR" dirty="0"/>
              <a:t>Crise atual</a:t>
            </a:r>
            <a:endParaRPr lang="en-US" dirty="0"/>
          </a:p>
        </p:txBody>
      </p:sp>
      <p:sp>
        <p:nvSpPr>
          <p:cNvPr id="8" name="CaixaDeTexto 7"/>
          <p:cNvSpPr txBox="1"/>
          <p:nvPr/>
        </p:nvSpPr>
        <p:spPr>
          <a:xfrm rot="16200000">
            <a:off x="1403866" y="3625334"/>
            <a:ext cx="1219200" cy="369332"/>
          </a:xfrm>
          <a:prstGeom prst="rect">
            <a:avLst/>
          </a:prstGeom>
          <a:noFill/>
        </p:spPr>
        <p:txBody>
          <a:bodyPr wrap="square" rtlCol="0">
            <a:spAutoFit/>
          </a:bodyPr>
          <a:lstStyle/>
          <a:p>
            <a:r>
              <a:rPr lang="pt-BR" dirty="0"/>
              <a:t>Jobs </a:t>
            </a:r>
            <a:r>
              <a:rPr lang="pt-BR" dirty="0" err="1"/>
              <a:t>lost</a:t>
            </a:r>
            <a:endParaRPr lang="en-US" dirty="0"/>
          </a:p>
        </p:txBody>
      </p:sp>
      <p:sp>
        <p:nvSpPr>
          <p:cNvPr id="5" name="CaixaDeTexto 4"/>
          <p:cNvSpPr txBox="1"/>
          <p:nvPr/>
        </p:nvSpPr>
        <p:spPr>
          <a:xfrm>
            <a:off x="2895600" y="1143000"/>
            <a:ext cx="4343400" cy="369332"/>
          </a:xfrm>
          <a:prstGeom prst="rect">
            <a:avLst/>
          </a:prstGeom>
          <a:noFill/>
        </p:spPr>
        <p:txBody>
          <a:bodyPr wrap="square" rtlCol="0">
            <a:spAutoFit/>
          </a:bodyPr>
          <a:lstStyle/>
          <a:p>
            <a:r>
              <a:rPr lang="pt-BR" dirty="0" err="1"/>
              <a:t>Number</a:t>
            </a:r>
            <a:r>
              <a:rPr lang="pt-BR" dirty="0"/>
              <a:t> </a:t>
            </a:r>
            <a:r>
              <a:rPr lang="pt-BR" dirty="0" err="1"/>
              <a:t>of</a:t>
            </a:r>
            <a:r>
              <a:rPr lang="pt-BR" dirty="0"/>
              <a:t> </a:t>
            </a:r>
            <a:r>
              <a:rPr lang="pt-BR" dirty="0" err="1"/>
              <a:t>months</a:t>
            </a:r>
            <a:endParaRPr lang="en-US" dirty="0"/>
          </a:p>
        </p:txBody>
      </p:sp>
    </p:spTree>
    <p:extLst>
      <p:ext uri="{BB962C8B-B14F-4D97-AF65-F5344CB8AC3E}">
        <p14:creationId xmlns:p14="http://schemas.microsoft.com/office/powerpoint/2010/main" val="11947164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Espaço Reservado para Conteúdo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l="22308" t="16480" r="21517" b="22201"/>
          <a:stretch>
            <a:fillRect/>
          </a:stretch>
        </p:blipFill>
        <p:spPr bwMode="auto">
          <a:xfrm>
            <a:off x="1524000" y="260648"/>
            <a:ext cx="9182500" cy="6264696"/>
          </a:xfrm>
          <a:prstGeom prst="rect">
            <a:avLst/>
          </a:prstGeom>
          <a:noFill/>
          <a:ln w="9525">
            <a:noFill/>
            <a:miter lim="800000"/>
            <a:headEnd/>
            <a:tailEnd/>
          </a:ln>
        </p:spPr>
      </p:pic>
    </p:spTree>
    <p:extLst>
      <p:ext uri="{BB962C8B-B14F-4D97-AF65-F5344CB8AC3E}">
        <p14:creationId xmlns:p14="http://schemas.microsoft.com/office/powerpoint/2010/main" val="6265698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874395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408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76672"/>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Quadro resumo</a:t>
            </a:r>
            <a:r>
              <a:rPr lang="pt-BR" b="1" dirty="0" smtClean="0">
                <a:solidFill>
                  <a:srgbClr val="FFC000"/>
                </a:solidFill>
                <a:latin typeface="Cambria" pitchFamily="18" charset="0"/>
              </a:rPr>
              <a:t>}</a:t>
            </a:r>
            <a:endParaRPr lang="en-US" dirty="0"/>
          </a:p>
        </p:txBody>
      </p:sp>
      <p:graphicFrame>
        <p:nvGraphicFramePr>
          <p:cNvPr id="5" name="Espaço Reservado para Conteúdo 4"/>
          <p:cNvGraphicFramePr>
            <a:graphicFrameLocks noGrp="1"/>
          </p:cNvGraphicFramePr>
          <p:nvPr>
            <p:ph idx="1"/>
            <p:extLst/>
          </p:nvPr>
        </p:nvGraphicFramePr>
        <p:xfrm>
          <a:off x="1981200" y="16288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842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1901370"/>
            <a:ext cx="8229600" cy="4525963"/>
          </a:xfrm>
        </p:spPr>
        <p:txBody>
          <a:bodyPr>
            <a:normAutofit/>
          </a:bodyPr>
          <a:lstStyle/>
          <a:p>
            <a:r>
              <a:rPr lang="pt-BR" sz="2000" dirty="0">
                <a:latin typeface="Cambria" pitchFamily="18" charset="0"/>
              </a:rPr>
              <a:t>Vamos ver como olhar para o passado nos ajuda a inferir sobre o futuro:</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endParaRPr lang="pt-BR" sz="2000" dirty="0">
              <a:latin typeface="Cambria" pitchFamily="18" charset="0"/>
            </a:endParaRPr>
          </a:p>
          <a:p>
            <a:pPr marL="0" indent="0">
              <a:buNone/>
            </a:pPr>
            <a:endParaRPr lang="pt-BR" sz="2000" dirty="0">
              <a:latin typeface="Cambria" pitchFamily="18" charset="0"/>
            </a:endParaRPr>
          </a:p>
          <a:p>
            <a:r>
              <a:rPr lang="pt-BR" sz="2000" dirty="0">
                <a:latin typeface="Cambria" pitchFamily="18" charset="0"/>
              </a:rPr>
              <a:t>Isto tem aplicações à tomada de decisão </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endParaRPr lang="pt-BR" sz="2000" dirty="0">
              <a:latin typeface="Cambria" pitchFamily="18" charset="0"/>
            </a:endParaRPr>
          </a:p>
          <a:p>
            <a:endParaRPr lang="pt-BR" sz="2000" dirty="0">
              <a:latin typeface="Cambria" pitchFamily="18" charset="0"/>
            </a:endParaRPr>
          </a:p>
          <a:p>
            <a:endParaRPr lang="en-US" sz="2000" dirty="0">
              <a:latin typeface="Cambria" pitchFamily="18" charset="0"/>
            </a:endParaRPr>
          </a:p>
        </p:txBody>
      </p:sp>
      <p:sp>
        <p:nvSpPr>
          <p:cNvPr id="4" name="Retângulo 3"/>
          <p:cNvSpPr/>
          <p:nvPr/>
        </p:nvSpPr>
        <p:spPr>
          <a:xfrm>
            <a:off x="2133600" y="2891969"/>
            <a:ext cx="8077200" cy="1295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Dois </a:t>
            </a:r>
            <a:r>
              <a:rPr lang="pt-BR" dirty="0" smtClean="0">
                <a:solidFill>
                  <a:schemeClr val="tx1"/>
                </a:solidFill>
              </a:rPr>
              <a:t>alunos participaram do reforço escolar. Paulo assistiu a todas as aulas e tirou 8 na primeira prova, </a:t>
            </a:r>
            <a:r>
              <a:rPr lang="pt-BR" dirty="0">
                <a:solidFill>
                  <a:schemeClr val="tx1"/>
                </a:solidFill>
              </a:rPr>
              <a:t>enquanto C</a:t>
            </a:r>
            <a:r>
              <a:rPr lang="pt-BR" dirty="0" smtClean="0">
                <a:solidFill>
                  <a:schemeClr val="tx1"/>
                </a:solidFill>
              </a:rPr>
              <a:t>arlos perdeu duas aulas e tirou 5. Qual será a nota de cada na próxima prova?</a:t>
            </a:r>
            <a:endParaRPr lang="en-US" dirty="0">
              <a:solidFill>
                <a:schemeClr val="tx1"/>
              </a:solidFill>
            </a:endParaRPr>
          </a:p>
        </p:txBody>
      </p:sp>
      <p:sp>
        <p:nvSpPr>
          <p:cNvPr id="5" name="Retângulo 4"/>
          <p:cNvSpPr/>
          <p:nvPr/>
        </p:nvSpPr>
        <p:spPr>
          <a:xfrm>
            <a:off x="2514600" y="2739569"/>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a:t>
            </a:r>
            <a:endParaRPr lang="en-US" dirty="0"/>
          </a:p>
        </p:txBody>
      </p:sp>
      <p:sp>
        <p:nvSpPr>
          <p:cNvPr id="7" name="Título 1"/>
          <p:cNvSpPr txBox="1">
            <a:spLocks/>
          </p:cNvSpPr>
          <p:nvPr/>
        </p:nvSpPr>
        <p:spPr>
          <a:xfrm>
            <a:off x="1981200" y="529803"/>
            <a:ext cx="8710246" cy="1143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smtClean="0">
                <a:solidFill>
                  <a:srgbClr val="FFC000"/>
                </a:solidFill>
                <a:latin typeface="Cambria" pitchFamily="18" charset="0"/>
              </a:rPr>
              <a:t>{</a:t>
            </a:r>
            <a:r>
              <a:rPr lang="pt-BR" b="1" smtClean="0">
                <a:solidFill>
                  <a:schemeClr val="tx2"/>
                </a:solidFill>
                <a:latin typeface="Cambria" pitchFamily="18" charset="0"/>
              </a:rPr>
              <a:t>Por que métodos quantitativos?</a:t>
            </a:r>
            <a:r>
              <a:rPr lang="pt-BR" b="1" smtClean="0">
                <a:solidFill>
                  <a:srgbClr val="FFC000"/>
                </a:solidFill>
                <a:latin typeface="Cambria" pitchFamily="18" charset="0"/>
              </a:rPr>
              <a:t>}</a:t>
            </a:r>
            <a:endParaRPr lang="en-US" dirty="0"/>
          </a:p>
        </p:txBody>
      </p:sp>
    </p:spTree>
    <p:extLst>
      <p:ext uri="{BB962C8B-B14F-4D97-AF65-F5344CB8AC3E}">
        <p14:creationId xmlns:p14="http://schemas.microsoft.com/office/powerpoint/2010/main" val="18543410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798587"/>
            <a:ext cx="8229600" cy="1143000"/>
          </a:xfrm>
        </p:spPr>
        <p:txBody>
          <a:bodyPr>
            <a:normAutofit fontScale="90000"/>
          </a:bodyPr>
          <a:lstStyle/>
          <a:p>
            <a:r>
              <a:rPr lang="en-US" dirty="0" err="1" smtClean="0">
                <a:solidFill>
                  <a:srgbClr val="002060"/>
                </a:solidFill>
              </a:rPr>
              <a:t>Análise</a:t>
            </a:r>
            <a:r>
              <a:rPr lang="en-US" dirty="0" smtClean="0">
                <a:solidFill>
                  <a:srgbClr val="002060"/>
                </a:solidFill>
              </a:rPr>
              <a:t> de </a:t>
            </a:r>
            <a:r>
              <a:rPr lang="en-US" dirty="0" err="1" smtClean="0">
                <a:solidFill>
                  <a:srgbClr val="002060"/>
                </a:solidFill>
              </a:rPr>
              <a:t>Distribuições</a:t>
            </a:r>
            <a:r>
              <a:rPr lang="en-US" dirty="0" smtClean="0">
                <a:solidFill>
                  <a:srgbClr val="002060"/>
                </a:solidFill>
              </a:rPr>
              <a:t> de </a:t>
            </a:r>
            <a:r>
              <a:rPr lang="en-US" dirty="0" err="1" smtClean="0">
                <a:solidFill>
                  <a:srgbClr val="002060"/>
                </a:solidFill>
              </a:rPr>
              <a:t>Frequência</a:t>
            </a:r>
            <a:r>
              <a:rPr lang="en-US" dirty="0" smtClean="0">
                <a:solidFill>
                  <a:srgbClr val="002060"/>
                </a:solidFill>
              </a:rPr>
              <a:t> e </a:t>
            </a:r>
            <a:r>
              <a:rPr lang="en-US" dirty="0" err="1" smtClean="0">
                <a:solidFill>
                  <a:srgbClr val="002060"/>
                </a:solidFill>
              </a:rPr>
              <a:t>Gráficos</a:t>
            </a:r>
            <a:r>
              <a:rPr lang="en-US" dirty="0" smtClean="0">
                <a:solidFill>
                  <a:srgbClr val="002060"/>
                </a:solidFill>
              </a:rPr>
              <a:t> – </a:t>
            </a:r>
            <a:r>
              <a:rPr lang="en-US" dirty="0" err="1" smtClean="0">
                <a:solidFill>
                  <a:srgbClr val="002060"/>
                </a:solidFill>
              </a:rPr>
              <a:t>resumo</a:t>
            </a:r>
            <a:endParaRPr lang="pt-BR" dirty="0">
              <a:solidFill>
                <a:srgbClr val="002060"/>
              </a:solidFill>
            </a:endParaRPr>
          </a:p>
        </p:txBody>
      </p:sp>
      <p:sp>
        <p:nvSpPr>
          <p:cNvPr id="3" name="Espaço Reservado para Conteúdo 2"/>
          <p:cNvSpPr>
            <a:spLocks noGrp="1"/>
          </p:cNvSpPr>
          <p:nvPr>
            <p:ph idx="1"/>
          </p:nvPr>
        </p:nvSpPr>
        <p:spPr>
          <a:xfrm>
            <a:off x="1981200" y="2124150"/>
            <a:ext cx="8435280" cy="4525963"/>
          </a:xfrm>
        </p:spPr>
        <p:txBody>
          <a:bodyPr/>
          <a:lstStyle/>
          <a:p>
            <a:r>
              <a:rPr lang="en-US" dirty="0" smtClean="0">
                <a:solidFill>
                  <a:srgbClr val="002060"/>
                </a:solidFill>
              </a:rPr>
              <a:t>Uma </a:t>
            </a:r>
            <a:r>
              <a:rPr lang="en-US" dirty="0" err="1" smtClean="0">
                <a:solidFill>
                  <a:srgbClr val="002060"/>
                </a:solidFill>
              </a:rPr>
              <a:t>variável</a:t>
            </a:r>
            <a:endParaRPr lang="en-US" dirty="0" smtClean="0">
              <a:solidFill>
                <a:srgbClr val="002060"/>
              </a:solidFill>
            </a:endParaRPr>
          </a:p>
          <a:p>
            <a:pPr lvl="1"/>
            <a:r>
              <a:rPr lang="en-US" dirty="0" err="1" smtClean="0">
                <a:solidFill>
                  <a:srgbClr val="002060"/>
                </a:solidFill>
              </a:rPr>
              <a:t>Qualitativa</a:t>
            </a:r>
            <a:endParaRPr lang="en-US" dirty="0" smtClean="0">
              <a:solidFill>
                <a:srgbClr val="002060"/>
              </a:solidFill>
            </a:endParaRPr>
          </a:p>
          <a:p>
            <a:pPr lvl="2"/>
            <a:r>
              <a:rPr lang="en-US" dirty="0" err="1" smtClean="0">
                <a:solidFill>
                  <a:srgbClr val="002060"/>
                </a:solidFill>
              </a:rPr>
              <a:t>Distribuição</a:t>
            </a:r>
            <a:r>
              <a:rPr lang="en-US" dirty="0" smtClean="0">
                <a:solidFill>
                  <a:srgbClr val="002060"/>
                </a:solidFill>
              </a:rPr>
              <a:t> de </a:t>
            </a:r>
            <a:r>
              <a:rPr lang="en-US" dirty="0" err="1" smtClean="0">
                <a:solidFill>
                  <a:srgbClr val="002060"/>
                </a:solidFill>
              </a:rPr>
              <a:t>frequência</a:t>
            </a:r>
            <a:endParaRPr lang="en-US" dirty="0" smtClean="0">
              <a:solidFill>
                <a:srgbClr val="002060"/>
              </a:solidFill>
            </a:endParaRPr>
          </a:p>
          <a:p>
            <a:pPr lvl="2"/>
            <a:r>
              <a:rPr lang="en-US" dirty="0" err="1" smtClean="0">
                <a:solidFill>
                  <a:srgbClr val="002060"/>
                </a:solidFill>
              </a:rPr>
              <a:t>Gráfico</a:t>
            </a:r>
            <a:r>
              <a:rPr lang="en-US" dirty="0" smtClean="0">
                <a:solidFill>
                  <a:srgbClr val="002060"/>
                </a:solidFill>
              </a:rPr>
              <a:t> de pizza e </a:t>
            </a:r>
            <a:r>
              <a:rPr lang="en-US" dirty="0" err="1" smtClean="0">
                <a:solidFill>
                  <a:srgbClr val="002060"/>
                </a:solidFill>
              </a:rPr>
              <a:t>gráfico</a:t>
            </a:r>
            <a:r>
              <a:rPr lang="en-US" dirty="0" smtClean="0">
                <a:solidFill>
                  <a:srgbClr val="002060"/>
                </a:solidFill>
              </a:rPr>
              <a:t> de </a:t>
            </a:r>
            <a:r>
              <a:rPr lang="en-US" dirty="0" err="1" smtClean="0">
                <a:solidFill>
                  <a:srgbClr val="002060"/>
                </a:solidFill>
              </a:rPr>
              <a:t>barras</a:t>
            </a:r>
            <a:endParaRPr lang="en-US" dirty="0" smtClean="0">
              <a:solidFill>
                <a:srgbClr val="002060"/>
              </a:solidFill>
            </a:endParaRPr>
          </a:p>
          <a:p>
            <a:pPr lvl="1"/>
            <a:r>
              <a:rPr lang="en-US" dirty="0" err="1" smtClean="0">
                <a:solidFill>
                  <a:srgbClr val="002060"/>
                </a:solidFill>
              </a:rPr>
              <a:t>Quantitativa</a:t>
            </a:r>
            <a:endParaRPr lang="en-US" dirty="0" smtClean="0">
              <a:solidFill>
                <a:srgbClr val="002060"/>
              </a:solidFill>
            </a:endParaRPr>
          </a:p>
          <a:p>
            <a:pPr lvl="2"/>
            <a:r>
              <a:rPr lang="en-US" dirty="0" err="1" smtClean="0">
                <a:solidFill>
                  <a:srgbClr val="002060"/>
                </a:solidFill>
              </a:rPr>
              <a:t>Distribuição</a:t>
            </a:r>
            <a:r>
              <a:rPr lang="en-US" dirty="0" smtClean="0">
                <a:solidFill>
                  <a:srgbClr val="002060"/>
                </a:solidFill>
              </a:rPr>
              <a:t> de </a:t>
            </a:r>
            <a:r>
              <a:rPr lang="en-US" dirty="0" err="1" smtClean="0">
                <a:solidFill>
                  <a:srgbClr val="002060"/>
                </a:solidFill>
              </a:rPr>
              <a:t>frequência</a:t>
            </a:r>
            <a:r>
              <a:rPr lang="en-US" dirty="0" smtClean="0">
                <a:solidFill>
                  <a:srgbClr val="002060"/>
                </a:solidFill>
              </a:rPr>
              <a:t> (dados </a:t>
            </a:r>
            <a:r>
              <a:rPr lang="en-US" dirty="0" err="1" smtClean="0">
                <a:solidFill>
                  <a:srgbClr val="002060"/>
                </a:solidFill>
              </a:rPr>
              <a:t>agrupados</a:t>
            </a:r>
            <a:r>
              <a:rPr lang="en-US" dirty="0" smtClean="0">
                <a:solidFill>
                  <a:srgbClr val="002060"/>
                </a:solidFill>
              </a:rPr>
              <a:t> </a:t>
            </a:r>
            <a:r>
              <a:rPr lang="en-US" dirty="0" err="1" smtClean="0">
                <a:solidFill>
                  <a:srgbClr val="002060"/>
                </a:solidFill>
              </a:rPr>
              <a:t>em</a:t>
            </a:r>
            <a:r>
              <a:rPr lang="en-US" dirty="0" smtClean="0">
                <a:solidFill>
                  <a:srgbClr val="002060"/>
                </a:solidFill>
              </a:rPr>
              <a:t> classes)</a:t>
            </a:r>
          </a:p>
          <a:p>
            <a:pPr lvl="2"/>
            <a:r>
              <a:rPr lang="en-US" dirty="0" err="1" smtClean="0">
                <a:solidFill>
                  <a:srgbClr val="002060"/>
                </a:solidFill>
              </a:rPr>
              <a:t>Histograma</a:t>
            </a:r>
            <a:endParaRPr lang="en-US" dirty="0" smtClean="0">
              <a:solidFill>
                <a:srgbClr val="002060"/>
              </a:solidFill>
            </a:endParaRPr>
          </a:p>
          <a:p>
            <a:pPr lvl="1"/>
            <a:endParaRPr lang="en-US" dirty="0" smtClean="0"/>
          </a:p>
        </p:txBody>
      </p:sp>
      <p:sp>
        <p:nvSpPr>
          <p:cNvPr id="4" name="Espaço Reservado para Número de Slide 3"/>
          <p:cNvSpPr>
            <a:spLocks noGrp="1"/>
          </p:cNvSpPr>
          <p:nvPr>
            <p:ph type="sldNum" sz="quarter" idx="12"/>
          </p:nvPr>
        </p:nvSpPr>
        <p:spPr>
          <a:xfrm>
            <a:off x="8077200" y="6880299"/>
            <a:ext cx="2133600" cy="365125"/>
          </a:xfrm>
        </p:spPr>
        <p:txBody>
          <a:bodyPr/>
          <a:lstStyle/>
          <a:p>
            <a:fld id="{2DD11676-F3BE-4E05-9E40-510E35769D83}" type="slidenum">
              <a:rPr lang="pt-BR" smtClean="0"/>
              <a:pPr/>
              <a:t>50</a:t>
            </a:fld>
            <a:endParaRPr lang="pt-BR"/>
          </a:p>
        </p:txBody>
      </p:sp>
    </p:spTree>
    <p:extLst>
      <p:ext uri="{BB962C8B-B14F-4D97-AF65-F5344CB8AC3E}">
        <p14:creationId xmlns:p14="http://schemas.microsoft.com/office/powerpoint/2010/main" val="3013122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726579"/>
            <a:ext cx="8229600" cy="1143000"/>
          </a:xfrm>
        </p:spPr>
        <p:txBody>
          <a:bodyPr>
            <a:normAutofit fontScale="90000"/>
          </a:bodyPr>
          <a:lstStyle/>
          <a:p>
            <a:r>
              <a:rPr lang="en-US" dirty="0" err="1" smtClean="0">
                <a:solidFill>
                  <a:srgbClr val="002060"/>
                </a:solidFill>
              </a:rPr>
              <a:t>Análise</a:t>
            </a:r>
            <a:r>
              <a:rPr lang="en-US" dirty="0" smtClean="0">
                <a:solidFill>
                  <a:srgbClr val="002060"/>
                </a:solidFill>
              </a:rPr>
              <a:t> de </a:t>
            </a:r>
            <a:r>
              <a:rPr lang="en-US" dirty="0" err="1" smtClean="0">
                <a:solidFill>
                  <a:srgbClr val="002060"/>
                </a:solidFill>
              </a:rPr>
              <a:t>Distribuições</a:t>
            </a:r>
            <a:r>
              <a:rPr lang="en-US" dirty="0" smtClean="0">
                <a:solidFill>
                  <a:srgbClr val="002060"/>
                </a:solidFill>
              </a:rPr>
              <a:t> de </a:t>
            </a:r>
            <a:r>
              <a:rPr lang="en-US" dirty="0" err="1" smtClean="0">
                <a:solidFill>
                  <a:srgbClr val="002060"/>
                </a:solidFill>
              </a:rPr>
              <a:t>Frequência</a:t>
            </a:r>
            <a:r>
              <a:rPr lang="en-US" dirty="0" smtClean="0">
                <a:solidFill>
                  <a:srgbClr val="002060"/>
                </a:solidFill>
              </a:rPr>
              <a:t> e </a:t>
            </a:r>
            <a:r>
              <a:rPr lang="en-US" dirty="0" err="1" smtClean="0">
                <a:solidFill>
                  <a:srgbClr val="002060"/>
                </a:solidFill>
              </a:rPr>
              <a:t>Gráficos</a:t>
            </a:r>
            <a:r>
              <a:rPr lang="en-US" dirty="0" smtClean="0">
                <a:solidFill>
                  <a:srgbClr val="002060"/>
                </a:solidFill>
              </a:rPr>
              <a:t> – </a:t>
            </a:r>
            <a:r>
              <a:rPr lang="en-US" dirty="0" err="1" smtClean="0">
                <a:solidFill>
                  <a:srgbClr val="002060"/>
                </a:solidFill>
              </a:rPr>
              <a:t>resumo</a:t>
            </a:r>
            <a:endParaRPr lang="pt-BR" dirty="0">
              <a:solidFill>
                <a:srgbClr val="002060"/>
              </a:solidFill>
            </a:endParaRPr>
          </a:p>
        </p:txBody>
      </p:sp>
      <p:sp>
        <p:nvSpPr>
          <p:cNvPr id="3" name="Espaço Reservado para Conteúdo 2"/>
          <p:cNvSpPr>
            <a:spLocks noGrp="1"/>
          </p:cNvSpPr>
          <p:nvPr>
            <p:ph idx="1"/>
          </p:nvPr>
        </p:nvSpPr>
        <p:spPr>
          <a:xfrm>
            <a:off x="1981200" y="2052142"/>
            <a:ext cx="8435280" cy="4525963"/>
          </a:xfrm>
        </p:spPr>
        <p:txBody>
          <a:bodyPr/>
          <a:lstStyle/>
          <a:p>
            <a:r>
              <a:rPr lang="en-US" dirty="0" err="1" smtClean="0">
                <a:solidFill>
                  <a:srgbClr val="002060"/>
                </a:solidFill>
              </a:rPr>
              <a:t>Duas</a:t>
            </a:r>
            <a:r>
              <a:rPr lang="en-US" dirty="0" smtClean="0">
                <a:solidFill>
                  <a:srgbClr val="002060"/>
                </a:solidFill>
              </a:rPr>
              <a:t> </a:t>
            </a:r>
            <a:r>
              <a:rPr lang="en-US" dirty="0" err="1" smtClean="0">
                <a:solidFill>
                  <a:srgbClr val="002060"/>
                </a:solidFill>
              </a:rPr>
              <a:t>variáveis</a:t>
            </a:r>
            <a:endParaRPr lang="en-US" dirty="0" smtClean="0">
              <a:solidFill>
                <a:srgbClr val="002060"/>
              </a:solidFill>
            </a:endParaRPr>
          </a:p>
          <a:p>
            <a:pPr lvl="1"/>
            <a:r>
              <a:rPr lang="en-US" dirty="0" err="1" smtClean="0">
                <a:solidFill>
                  <a:srgbClr val="002060"/>
                </a:solidFill>
              </a:rPr>
              <a:t>Qualitativa</a:t>
            </a:r>
            <a:r>
              <a:rPr lang="en-US" dirty="0" smtClean="0">
                <a:solidFill>
                  <a:srgbClr val="002060"/>
                </a:solidFill>
              </a:rPr>
              <a:t> e </a:t>
            </a:r>
            <a:r>
              <a:rPr lang="en-US" dirty="0" err="1" smtClean="0">
                <a:solidFill>
                  <a:srgbClr val="002060"/>
                </a:solidFill>
              </a:rPr>
              <a:t>Qualitativa</a:t>
            </a:r>
            <a:endParaRPr lang="en-US" dirty="0" smtClean="0">
              <a:solidFill>
                <a:srgbClr val="002060"/>
              </a:solidFill>
            </a:endParaRPr>
          </a:p>
          <a:p>
            <a:pPr lvl="2"/>
            <a:r>
              <a:rPr lang="en-US" dirty="0" err="1" smtClean="0">
                <a:solidFill>
                  <a:srgbClr val="002060"/>
                </a:solidFill>
              </a:rPr>
              <a:t>Tabela</a:t>
            </a:r>
            <a:r>
              <a:rPr lang="en-US" dirty="0" smtClean="0">
                <a:solidFill>
                  <a:srgbClr val="002060"/>
                </a:solidFill>
              </a:rPr>
              <a:t> de </a:t>
            </a:r>
            <a:r>
              <a:rPr lang="en-US" dirty="0" err="1" smtClean="0">
                <a:solidFill>
                  <a:srgbClr val="002060"/>
                </a:solidFill>
              </a:rPr>
              <a:t>dupla</a:t>
            </a:r>
            <a:r>
              <a:rPr lang="en-US" dirty="0" smtClean="0">
                <a:solidFill>
                  <a:srgbClr val="002060"/>
                </a:solidFill>
              </a:rPr>
              <a:t> </a:t>
            </a:r>
            <a:r>
              <a:rPr lang="en-US" dirty="0" err="1" smtClean="0">
                <a:solidFill>
                  <a:srgbClr val="002060"/>
                </a:solidFill>
              </a:rPr>
              <a:t>entrada</a:t>
            </a:r>
            <a:r>
              <a:rPr lang="en-US" dirty="0" smtClean="0">
                <a:solidFill>
                  <a:srgbClr val="002060"/>
                </a:solidFill>
              </a:rPr>
              <a:t> </a:t>
            </a:r>
            <a:r>
              <a:rPr lang="en-US" dirty="0" err="1" smtClean="0">
                <a:solidFill>
                  <a:srgbClr val="002060"/>
                </a:solidFill>
              </a:rPr>
              <a:t>ou</a:t>
            </a:r>
            <a:r>
              <a:rPr lang="en-US" dirty="0" smtClean="0">
                <a:solidFill>
                  <a:srgbClr val="002060"/>
                </a:solidFill>
              </a:rPr>
              <a:t> </a:t>
            </a:r>
            <a:r>
              <a:rPr lang="en-US" dirty="0" err="1" smtClean="0">
                <a:solidFill>
                  <a:srgbClr val="002060"/>
                </a:solidFill>
              </a:rPr>
              <a:t>tabela</a:t>
            </a:r>
            <a:r>
              <a:rPr lang="en-US" dirty="0" smtClean="0">
                <a:solidFill>
                  <a:srgbClr val="002060"/>
                </a:solidFill>
              </a:rPr>
              <a:t> de </a:t>
            </a:r>
            <a:r>
              <a:rPr lang="en-US" dirty="0" err="1" smtClean="0">
                <a:solidFill>
                  <a:srgbClr val="002060"/>
                </a:solidFill>
              </a:rPr>
              <a:t>contingência</a:t>
            </a:r>
            <a:endParaRPr lang="en-US" dirty="0" smtClean="0">
              <a:solidFill>
                <a:srgbClr val="002060"/>
              </a:solidFill>
            </a:endParaRPr>
          </a:p>
          <a:p>
            <a:pPr lvl="1"/>
            <a:r>
              <a:rPr lang="en-US" dirty="0" err="1" smtClean="0">
                <a:solidFill>
                  <a:srgbClr val="002060"/>
                </a:solidFill>
              </a:rPr>
              <a:t>Quantitativa</a:t>
            </a:r>
            <a:r>
              <a:rPr lang="en-US" dirty="0" smtClean="0">
                <a:solidFill>
                  <a:srgbClr val="002060"/>
                </a:solidFill>
              </a:rPr>
              <a:t> e </a:t>
            </a:r>
            <a:r>
              <a:rPr lang="en-US" dirty="0" err="1" smtClean="0">
                <a:solidFill>
                  <a:srgbClr val="002060"/>
                </a:solidFill>
              </a:rPr>
              <a:t>Quantitativa</a:t>
            </a:r>
            <a:endParaRPr lang="en-US" dirty="0" smtClean="0">
              <a:solidFill>
                <a:srgbClr val="002060"/>
              </a:solidFill>
            </a:endParaRPr>
          </a:p>
          <a:p>
            <a:pPr lvl="2"/>
            <a:r>
              <a:rPr lang="en-US" dirty="0" err="1" smtClean="0">
                <a:solidFill>
                  <a:srgbClr val="002060"/>
                </a:solidFill>
              </a:rPr>
              <a:t>Diagrama</a:t>
            </a:r>
            <a:r>
              <a:rPr lang="en-US" dirty="0" smtClean="0">
                <a:solidFill>
                  <a:srgbClr val="002060"/>
                </a:solidFill>
              </a:rPr>
              <a:t> de </a:t>
            </a:r>
            <a:r>
              <a:rPr lang="en-US" dirty="0" err="1" smtClean="0">
                <a:solidFill>
                  <a:srgbClr val="002060"/>
                </a:solidFill>
              </a:rPr>
              <a:t>dipersão</a:t>
            </a:r>
            <a:endParaRPr lang="en-US" dirty="0" smtClean="0">
              <a:solidFill>
                <a:srgbClr val="002060"/>
              </a:solidFill>
            </a:endParaRPr>
          </a:p>
          <a:p>
            <a:pPr lvl="1"/>
            <a:r>
              <a:rPr lang="en-US" dirty="0" err="1" smtClean="0">
                <a:solidFill>
                  <a:srgbClr val="002060"/>
                </a:solidFill>
              </a:rPr>
              <a:t>Quantitativa</a:t>
            </a:r>
            <a:r>
              <a:rPr lang="en-US" dirty="0" smtClean="0">
                <a:solidFill>
                  <a:srgbClr val="002060"/>
                </a:solidFill>
              </a:rPr>
              <a:t> e </a:t>
            </a:r>
            <a:r>
              <a:rPr lang="en-US" dirty="0" err="1" smtClean="0">
                <a:solidFill>
                  <a:srgbClr val="002060"/>
                </a:solidFill>
              </a:rPr>
              <a:t>Qualitativa</a:t>
            </a:r>
            <a:endParaRPr lang="en-US" dirty="0" smtClean="0">
              <a:solidFill>
                <a:srgbClr val="002060"/>
              </a:solidFill>
            </a:endParaRPr>
          </a:p>
          <a:p>
            <a:pPr lvl="2"/>
            <a:r>
              <a:rPr lang="en-US" dirty="0" err="1" smtClean="0">
                <a:solidFill>
                  <a:srgbClr val="002060"/>
                </a:solidFill>
              </a:rPr>
              <a:t>Tabela</a:t>
            </a:r>
            <a:r>
              <a:rPr lang="en-US" dirty="0" smtClean="0">
                <a:solidFill>
                  <a:srgbClr val="002060"/>
                </a:solidFill>
              </a:rPr>
              <a:t> </a:t>
            </a:r>
            <a:r>
              <a:rPr lang="en-US" dirty="0" err="1" smtClean="0">
                <a:solidFill>
                  <a:srgbClr val="002060"/>
                </a:solidFill>
              </a:rPr>
              <a:t>ou</a:t>
            </a:r>
            <a:r>
              <a:rPr lang="en-US" dirty="0" smtClean="0">
                <a:solidFill>
                  <a:srgbClr val="002060"/>
                </a:solidFill>
              </a:rPr>
              <a:t> </a:t>
            </a:r>
            <a:r>
              <a:rPr lang="en-US" dirty="0" err="1" smtClean="0">
                <a:solidFill>
                  <a:srgbClr val="002060"/>
                </a:solidFill>
              </a:rPr>
              <a:t>gráfico</a:t>
            </a:r>
            <a:r>
              <a:rPr lang="en-US" dirty="0" smtClean="0">
                <a:solidFill>
                  <a:srgbClr val="002060"/>
                </a:solidFill>
              </a:rPr>
              <a:t> de </a:t>
            </a:r>
            <a:r>
              <a:rPr lang="en-US" dirty="0" err="1" smtClean="0">
                <a:solidFill>
                  <a:srgbClr val="002060"/>
                </a:solidFill>
              </a:rPr>
              <a:t>barras</a:t>
            </a:r>
            <a:r>
              <a:rPr lang="en-US" dirty="0" smtClean="0">
                <a:solidFill>
                  <a:srgbClr val="002060"/>
                </a:solidFill>
              </a:rPr>
              <a:t> com </a:t>
            </a:r>
            <a:r>
              <a:rPr lang="en-US" dirty="0" err="1" smtClean="0">
                <a:solidFill>
                  <a:srgbClr val="002060"/>
                </a:solidFill>
              </a:rPr>
              <a:t>comparação</a:t>
            </a:r>
            <a:r>
              <a:rPr lang="en-US" dirty="0" smtClean="0">
                <a:solidFill>
                  <a:srgbClr val="002060"/>
                </a:solidFill>
              </a:rPr>
              <a:t> de </a:t>
            </a:r>
            <a:r>
              <a:rPr lang="en-US" dirty="0" err="1" smtClean="0">
                <a:solidFill>
                  <a:srgbClr val="002060"/>
                </a:solidFill>
              </a:rPr>
              <a:t>médias</a:t>
            </a:r>
            <a:r>
              <a:rPr lang="en-US" dirty="0" smtClean="0">
                <a:solidFill>
                  <a:srgbClr val="002060"/>
                </a:solidFill>
              </a:rPr>
              <a:t> (</a:t>
            </a:r>
            <a:r>
              <a:rPr lang="en-US" dirty="0" err="1" smtClean="0">
                <a:solidFill>
                  <a:srgbClr val="002060"/>
                </a:solidFill>
              </a:rPr>
              <a:t>por</a:t>
            </a:r>
            <a:r>
              <a:rPr lang="en-US" dirty="0" smtClean="0">
                <a:solidFill>
                  <a:srgbClr val="002060"/>
                </a:solidFill>
              </a:rPr>
              <a:t> </a:t>
            </a:r>
            <a:r>
              <a:rPr lang="en-US" dirty="0" err="1" smtClean="0">
                <a:solidFill>
                  <a:srgbClr val="002060"/>
                </a:solidFill>
              </a:rPr>
              <a:t>enquanto</a:t>
            </a:r>
            <a:r>
              <a:rPr lang="en-US" dirty="0" smtClean="0">
                <a:solidFill>
                  <a:srgbClr val="002060"/>
                </a:solidFill>
              </a:rPr>
              <a:t>…)</a:t>
            </a:r>
          </a:p>
          <a:p>
            <a:pPr lvl="1"/>
            <a:endParaRPr lang="en-US" dirty="0" smtClean="0"/>
          </a:p>
        </p:txBody>
      </p:sp>
      <p:sp>
        <p:nvSpPr>
          <p:cNvPr id="4" name="Espaço Reservado para Número de Slide 3"/>
          <p:cNvSpPr>
            <a:spLocks noGrp="1"/>
          </p:cNvSpPr>
          <p:nvPr>
            <p:ph type="sldNum" sz="quarter" idx="12"/>
          </p:nvPr>
        </p:nvSpPr>
        <p:spPr>
          <a:xfrm>
            <a:off x="8077200" y="6808292"/>
            <a:ext cx="2133600" cy="365125"/>
          </a:xfrm>
        </p:spPr>
        <p:txBody>
          <a:bodyPr/>
          <a:lstStyle/>
          <a:p>
            <a:fld id="{2DD11676-F3BE-4E05-9E40-510E35769D83}" type="slidenum">
              <a:rPr lang="pt-BR" smtClean="0"/>
              <a:pPr/>
              <a:t>51</a:t>
            </a:fld>
            <a:endParaRPr lang="pt-BR"/>
          </a:p>
        </p:txBody>
      </p:sp>
    </p:spTree>
    <p:extLst>
      <p:ext uri="{BB962C8B-B14F-4D97-AF65-F5344CB8AC3E}">
        <p14:creationId xmlns:p14="http://schemas.microsoft.com/office/powerpoint/2010/main" val="389016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328248" y="4005064"/>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14" name="Rectangle 13"/>
          <p:cNvSpPr/>
          <p:nvPr/>
        </p:nvSpPr>
        <p:spPr>
          <a:xfrm>
            <a:off x="4007768" y="1700808"/>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15" name="Rectangle 14"/>
          <p:cNvSpPr/>
          <p:nvPr/>
        </p:nvSpPr>
        <p:spPr>
          <a:xfrm>
            <a:off x="6168008" y="1700808"/>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16" name="Rectangle 15"/>
          <p:cNvSpPr/>
          <p:nvPr/>
        </p:nvSpPr>
        <p:spPr>
          <a:xfrm>
            <a:off x="8328248" y="1700808"/>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17" name="Rectangle 16"/>
          <p:cNvSpPr/>
          <p:nvPr/>
        </p:nvSpPr>
        <p:spPr>
          <a:xfrm>
            <a:off x="1847528" y="4005064"/>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18" name="Rectangle 17"/>
          <p:cNvSpPr/>
          <p:nvPr/>
        </p:nvSpPr>
        <p:spPr>
          <a:xfrm>
            <a:off x="4007768" y="4005064"/>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19" name="Rectangle 18"/>
          <p:cNvSpPr/>
          <p:nvPr/>
        </p:nvSpPr>
        <p:spPr>
          <a:xfrm>
            <a:off x="6168008" y="4005064"/>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13" name="Rectangle 12"/>
          <p:cNvSpPr/>
          <p:nvPr/>
        </p:nvSpPr>
        <p:spPr>
          <a:xfrm>
            <a:off x="1847528" y="1700808"/>
            <a:ext cx="1944216" cy="194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endParaRPr lang="pt-BR" dirty="0"/>
          </a:p>
        </p:txBody>
      </p:sp>
      <p:sp>
        <p:nvSpPr>
          <p:cNvPr id="2" name="Title 1"/>
          <p:cNvSpPr>
            <a:spLocks noGrp="1"/>
          </p:cNvSpPr>
          <p:nvPr>
            <p:ph type="title"/>
          </p:nvPr>
        </p:nvSpPr>
        <p:spPr>
          <a:xfrm>
            <a:off x="1981200" y="629816"/>
            <a:ext cx="8229600" cy="1143000"/>
          </a:xfrm>
        </p:spPr>
        <p:txBody>
          <a:bodyPr>
            <a:normAutofit/>
          </a:bodyPr>
          <a:lstStyle/>
          <a:p>
            <a:r>
              <a:rPr lang="en-US" b="1" i="1" dirty="0" err="1" smtClean="0">
                <a:solidFill>
                  <a:srgbClr val="231DA3"/>
                </a:solidFill>
                <a:effectLst>
                  <a:outerShdw blurRad="38100" dist="38100" dir="2700000" algn="tl">
                    <a:srgbClr val="000000">
                      <a:alpha val="43137"/>
                    </a:srgbClr>
                  </a:outerShdw>
                </a:effectLst>
              </a:rPr>
              <a:t>Revisão</a:t>
            </a:r>
            <a:endParaRPr lang="pt-BR" dirty="0"/>
          </a:p>
        </p:txBody>
      </p:sp>
      <p:sp>
        <p:nvSpPr>
          <p:cNvPr id="4" name="Rectangle 3"/>
          <p:cNvSpPr/>
          <p:nvPr/>
        </p:nvSpPr>
        <p:spPr>
          <a:xfrm>
            <a:off x="1847528" y="1700808"/>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Quais</a:t>
            </a:r>
            <a:r>
              <a:rPr lang="en-US" dirty="0"/>
              <a:t> </a:t>
            </a:r>
            <a:r>
              <a:rPr lang="en-US" dirty="0" err="1"/>
              <a:t>são</a:t>
            </a:r>
            <a:r>
              <a:rPr lang="en-US" dirty="0"/>
              <a:t> </a:t>
            </a:r>
            <a:r>
              <a:rPr lang="en-US" dirty="0" err="1"/>
              <a:t>os</a:t>
            </a:r>
            <a:r>
              <a:rPr lang="en-US" dirty="0"/>
              <a:t> </a:t>
            </a:r>
            <a:r>
              <a:rPr lang="en-US" dirty="0" err="1"/>
              <a:t>tipos</a:t>
            </a:r>
            <a:r>
              <a:rPr lang="en-US" dirty="0"/>
              <a:t> de </a:t>
            </a:r>
            <a:r>
              <a:rPr lang="en-US" dirty="0" err="1"/>
              <a:t>variáveis</a:t>
            </a:r>
            <a:r>
              <a:rPr lang="en-US" dirty="0"/>
              <a:t> e </a:t>
            </a:r>
            <a:r>
              <a:rPr lang="en-US" dirty="0" err="1"/>
              <a:t>seus</a:t>
            </a:r>
            <a:r>
              <a:rPr lang="en-US" dirty="0"/>
              <a:t> </a:t>
            </a:r>
            <a:r>
              <a:rPr lang="en-US" dirty="0" err="1"/>
              <a:t>subtipos</a:t>
            </a:r>
            <a:r>
              <a:rPr lang="en-US" dirty="0"/>
              <a:t>?</a:t>
            </a:r>
            <a:endParaRPr lang="pt-BR" dirty="0"/>
          </a:p>
        </p:txBody>
      </p:sp>
      <p:sp>
        <p:nvSpPr>
          <p:cNvPr id="5" name="Rectangle 4"/>
          <p:cNvSpPr/>
          <p:nvPr/>
        </p:nvSpPr>
        <p:spPr>
          <a:xfrm>
            <a:off x="4007768" y="1700808"/>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  </a:t>
            </a:r>
            <a:r>
              <a:rPr lang="en-US" dirty="0" err="1"/>
              <a:t>ou</a:t>
            </a:r>
            <a:r>
              <a:rPr lang="en-US" dirty="0"/>
              <a:t> F? “</a:t>
            </a:r>
            <a:r>
              <a:rPr lang="en-US" dirty="0" err="1"/>
              <a:t>Variáveis</a:t>
            </a:r>
            <a:r>
              <a:rPr lang="en-US" dirty="0"/>
              <a:t> </a:t>
            </a:r>
            <a:r>
              <a:rPr lang="en-US" dirty="0" err="1"/>
              <a:t>quantitativas</a:t>
            </a:r>
            <a:r>
              <a:rPr lang="en-US" dirty="0"/>
              <a:t> </a:t>
            </a:r>
            <a:r>
              <a:rPr lang="en-US" dirty="0" err="1"/>
              <a:t>são</a:t>
            </a:r>
            <a:r>
              <a:rPr lang="en-US" dirty="0"/>
              <a:t> </a:t>
            </a:r>
            <a:r>
              <a:rPr lang="en-US" dirty="0" err="1"/>
              <a:t>aquelas</a:t>
            </a:r>
            <a:r>
              <a:rPr lang="en-US" dirty="0"/>
              <a:t> </a:t>
            </a:r>
            <a:r>
              <a:rPr lang="en-US" dirty="0" err="1"/>
              <a:t>expressas</a:t>
            </a:r>
            <a:r>
              <a:rPr lang="en-US" dirty="0"/>
              <a:t> sob forma de </a:t>
            </a:r>
            <a:r>
              <a:rPr lang="en-US" dirty="0" err="1"/>
              <a:t>número</a:t>
            </a:r>
            <a:r>
              <a:rPr lang="en-US" dirty="0"/>
              <a:t>”</a:t>
            </a:r>
            <a:endParaRPr lang="pt-BR" dirty="0"/>
          </a:p>
        </p:txBody>
      </p:sp>
      <p:sp>
        <p:nvSpPr>
          <p:cNvPr id="6" name="Rectangle 5"/>
          <p:cNvSpPr/>
          <p:nvPr/>
        </p:nvSpPr>
        <p:spPr>
          <a:xfrm>
            <a:off x="6168008" y="1700808"/>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 </a:t>
            </a:r>
            <a:r>
              <a:rPr lang="en-US" dirty="0" err="1"/>
              <a:t>ou</a:t>
            </a:r>
            <a:r>
              <a:rPr lang="en-US" dirty="0"/>
              <a:t> F? “</a:t>
            </a:r>
            <a:r>
              <a:rPr lang="en-US" dirty="0" err="1"/>
              <a:t>Variáveis</a:t>
            </a:r>
            <a:r>
              <a:rPr lang="en-US" dirty="0"/>
              <a:t> </a:t>
            </a:r>
            <a:r>
              <a:rPr lang="en-US" dirty="0" err="1"/>
              <a:t>quantitativas</a:t>
            </a:r>
            <a:r>
              <a:rPr lang="en-US" dirty="0"/>
              <a:t> </a:t>
            </a:r>
            <a:r>
              <a:rPr lang="en-US" dirty="0" err="1"/>
              <a:t>discretas</a:t>
            </a:r>
            <a:r>
              <a:rPr lang="en-US" dirty="0"/>
              <a:t> </a:t>
            </a:r>
            <a:r>
              <a:rPr lang="en-US" dirty="0" err="1"/>
              <a:t>são</a:t>
            </a:r>
            <a:r>
              <a:rPr lang="en-US" dirty="0"/>
              <a:t> </a:t>
            </a:r>
            <a:r>
              <a:rPr lang="en-US" dirty="0" err="1"/>
              <a:t>aquelas</a:t>
            </a:r>
            <a:r>
              <a:rPr lang="en-US" dirty="0"/>
              <a:t> </a:t>
            </a:r>
            <a:r>
              <a:rPr lang="en-US" dirty="0" err="1"/>
              <a:t>representadas</a:t>
            </a:r>
            <a:r>
              <a:rPr lang="en-US" dirty="0"/>
              <a:t> </a:t>
            </a:r>
            <a:r>
              <a:rPr lang="en-US" dirty="0" err="1"/>
              <a:t>por</a:t>
            </a:r>
            <a:r>
              <a:rPr lang="en-US" dirty="0"/>
              <a:t> 1, 2, 3, e </a:t>
            </a:r>
            <a:r>
              <a:rPr lang="en-US" dirty="0" err="1"/>
              <a:t>demais</a:t>
            </a:r>
            <a:r>
              <a:rPr lang="en-US" dirty="0"/>
              <a:t> </a:t>
            </a:r>
            <a:r>
              <a:rPr lang="en-US" dirty="0" err="1"/>
              <a:t>inteiros</a:t>
            </a:r>
            <a:r>
              <a:rPr lang="en-US" dirty="0"/>
              <a:t>”</a:t>
            </a:r>
          </a:p>
        </p:txBody>
      </p:sp>
      <p:sp>
        <p:nvSpPr>
          <p:cNvPr id="7" name="Rectangle 6"/>
          <p:cNvSpPr/>
          <p:nvPr/>
        </p:nvSpPr>
        <p:spPr>
          <a:xfrm>
            <a:off x="8328248" y="1700808"/>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Dê</a:t>
            </a:r>
            <a:r>
              <a:rPr lang="en-US" dirty="0"/>
              <a:t> um </a:t>
            </a:r>
            <a:r>
              <a:rPr lang="en-US" dirty="0" err="1"/>
              <a:t>exemplo</a:t>
            </a:r>
            <a:r>
              <a:rPr lang="en-US" dirty="0"/>
              <a:t> de </a:t>
            </a:r>
            <a:r>
              <a:rPr lang="en-US" dirty="0" err="1"/>
              <a:t>cada</a:t>
            </a:r>
            <a:r>
              <a:rPr lang="en-US" dirty="0"/>
              <a:t> </a:t>
            </a:r>
            <a:r>
              <a:rPr lang="en-US" dirty="0" err="1"/>
              <a:t>tipo</a:t>
            </a:r>
            <a:r>
              <a:rPr lang="en-US" dirty="0"/>
              <a:t> e </a:t>
            </a:r>
            <a:r>
              <a:rPr lang="en-US" dirty="0" err="1"/>
              <a:t>subtipo</a:t>
            </a:r>
            <a:r>
              <a:rPr lang="en-US" dirty="0"/>
              <a:t> de </a:t>
            </a:r>
            <a:r>
              <a:rPr lang="en-US" dirty="0" err="1"/>
              <a:t>variável</a:t>
            </a:r>
            <a:endParaRPr lang="en-US" dirty="0"/>
          </a:p>
        </p:txBody>
      </p:sp>
      <p:sp>
        <p:nvSpPr>
          <p:cNvPr id="9" name="Rectangle 8"/>
          <p:cNvSpPr/>
          <p:nvPr/>
        </p:nvSpPr>
        <p:spPr>
          <a:xfrm>
            <a:off x="1847528" y="4005064"/>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Qual</a:t>
            </a:r>
            <a:r>
              <a:rPr lang="en-US" dirty="0"/>
              <a:t> a </a:t>
            </a:r>
            <a:r>
              <a:rPr lang="en-US" dirty="0" err="1"/>
              <a:t>diferença</a:t>
            </a:r>
            <a:r>
              <a:rPr lang="en-US" dirty="0"/>
              <a:t> entre um </a:t>
            </a:r>
            <a:r>
              <a:rPr lang="en-US" dirty="0" err="1"/>
              <a:t>gráfico</a:t>
            </a:r>
            <a:r>
              <a:rPr lang="en-US" dirty="0"/>
              <a:t> de </a:t>
            </a:r>
            <a:r>
              <a:rPr lang="en-US" dirty="0" err="1"/>
              <a:t>barras</a:t>
            </a:r>
            <a:r>
              <a:rPr lang="en-US" dirty="0"/>
              <a:t> e um </a:t>
            </a:r>
            <a:r>
              <a:rPr lang="en-US" dirty="0" err="1"/>
              <a:t>histograma</a:t>
            </a:r>
            <a:r>
              <a:rPr lang="en-US" dirty="0"/>
              <a:t>?</a:t>
            </a:r>
            <a:endParaRPr lang="pt-BR" dirty="0"/>
          </a:p>
        </p:txBody>
      </p:sp>
      <p:sp>
        <p:nvSpPr>
          <p:cNvPr id="10" name="Rectangle 9"/>
          <p:cNvSpPr/>
          <p:nvPr/>
        </p:nvSpPr>
        <p:spPr>
          <a:xfrm>
            <a:off x="4007768" y="4005064"/>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 </a:t>
            </a:r>
            <a:r>
              <a:rPr lang="en-US" dirty="0" err="1"/>
              <a:t>que</a:t>
            </a:r>
            <a:r>
              <a:rPr lang="en-US" dirty="0"/>
              <a:t> </a:t>
            </a:r>
            <a:r>
              <a:rPr lang="en-US" dirty="0" err="1"/>
              <a:t>está</a:t>
            </a:r>
            <a:r>
              <a:rPr lang="en-US" dirty="0"/>
              <a:t> no </a:t>
            </a:r>
            <a:r>
              <a:rPr lang="en-US" dirty="0" err="1"/>
              <a:t>eixo</a:t>
            </a:r>
            <a:r>
              <a:rPr lang="en-US" dirty="0"/>
              <a:t> X e no </a:t>
            </a:r>
            <a:r>
              <a:rPr lang="en-US" dirty="0" err="1"/>
              <a:t>eixo</a:t>
            </a:r>
            <a:r>
              <a:rPr lang="en-US" dirty="0"/>
              <a:t> Y de um </a:t>
            </a:r>
            <a:r>
              <a:rPr lang="en-US" dirty="0" err="1"/>
              <a:t>histograma</a:t>
            </a:r>
            <a:r>
              <a:rPr lang="en-US" dirty="0"/>
              <a:t>?</a:t>
            </a:r>
            <a:endParaRPr lang="pt-BR" dirty="0"/>
          </a:p>
        </p:txBody>
      </p:sp>
      <p:sp>
        <p:nvSpPr>
          <p:cNvPr id="11" name="Rectangle 10"/>
          <p:cNvSpPr/>
          <p:nvPr/>
        </p:nvSpPr>
        <p:spPr>
          <a:xfrm>
            <a:off x="6168008" y="4005064"/>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Qual a diferença entre </a:t>
            </a:r>
            <a:r>
              <a:rPr lang="pt-BR" dirty="0" err="1"/>
              <a:t>frequencia</a:t>
            </a:r>
            <a:r>
              <a:rPr lang="pt-BR" dirty="0"/>
              <a:t> absoluta e relativa? Quando é errado utilizar a primeira e correto </a:t>
            </a:r>
            <a:r>
              <a:rPr lang="pt-BR" dirty="0" err="1"/>
              <a:t>utiizar</a:t>
            </a:r>
            <a:r>
              <a:rPr lang="pt-BR" dirty="0"/>
              <a:t> a segunda?</a:t>
            </a:r>
          </a:p>
        </p:txBody>
      </p:sp>
      <p:sp>
        <p:nvSpPr>
          <p:cNvPr id="12" name="Rectangle 11"/>
          <p:cNvSpPr/>
          <p:nvPr/>
        </p:nvSpPr>
        <p:spPr>
          <a:xfrm>
            <a:off x="8328248" y="4005064"/>
            <a:ext cx="1944216"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Quais são as formas de se relacionar duas variáveis? Quando se usa cada uma?</a:t>
            </a:r>
          </a:p>
        </p:txBody>
      </p:sp>
    </p:spTree>
    <p:extLst>
      <p:ext uri="{BB962C8B-B14F-4D97-AF65-F5344CB8AC3E}">
        <p14:creationId xmlns:p14="http://schemas.microsoft.com/office/powerpoint/2010/main" val="126379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fmla="#ppt_w*sin(2.5*pi*$)">
                                          <p:val>
                                            <p:fltVal val="0"/>
                                          </p:val>
                                        </p:tav>
                                        <p:tav tm="100000">
                                          <p:val>
                                            <p:fltVal val="1"/>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fmla="#ppt_w*sin(2.5*pi*$)">
                                          <p:val>
                                            <p:fltVal val="0"/>
                                          </p:val>
                                        </p:tav>
                                        <p:tav tm="100000">
                                          <p:val>
                                            <p:fltVal val="1"/>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fmla="#ppt_w*sin(2.5*pi*$)">
                                          <p:val>
                                            <p:fltVal val="0"/>
                                          </p:val>
                                        </p:tav>
                                        <p:tav tm="100000">
                                          <p:val>
                                            <p:fltVal val="1"/>
                                          </p:val>
                                        </p:tav>
                                      </p:tavLst>
                                    </p:anim>
                                    <p:anim calcmode="lin" valueType="num">
                                      <p:cBhvr>
                                        <p:cTn id="20"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fmla="#ppt_w*sin(2.5*pi*$)">
                                          <p:val>
                                            <p:fltVal val="0"/>
                                          </p:val>
                                        </p:tav>
                                        <p:tav tm="100000">
                                          <p:val>
                                            <p:fltVal val="1"/>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fmla="#ppt_w*sin(2.5*pi*$)">
                                          <p:val>
                                            <p:fltVal val="0"/>
                                          </p:val>
                                        </p:tav>
                                        <p:tav tm="100000">
                                          <p:val>
                                            <p:fltVal val="1"/>
                                          </p:val>
                                        </p:tav>
                                      </p:tavLst>
                                    </p:anim>
                                    <p:anim calcmode="lin" valueType="num">
                                      <p:cBhvr>
                                        <p:cTn id="32"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fmla="#ppt_w*sin(2.5*pi*$)">
                                          <p:val>
                                            <p:fltVal val="0"/>
                                          </p:val>
                                        </p:tav>
                                        <p:tav tm="100000">
                                          <p:val>
                                            <p:fltVal val="1"/>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fmla="#ppt_w*sin(2.5*pi*$)">
                                          <p:val>
                                            <p:fltVal val="0"/>
                                          </p:val>
                                        </p:tav>
                                        <p:tav tm="100000">
                                          <p:val>
                                            <p:fltVal val="1"/>
                                          </p:val>
                                        </p:tav>
                                      </p:tavLst>
                                    </p:anim>
                                    <p:anim calcmode="lin" valueType="num">
                                      <p:cBhvr>
                                        <p:cTn id="44"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fmla="#ppt_w*sin(2.5*pi*$)">
                                          <p:val>
                                            <p:fltVal val="0"/>
                                          </p:val>
                                        </p:tav>
                                        <p:tav tm="100000">
                                          <p:val>
                                            <p:fltVal val="1"/>
                                          </p:val>
                                        </p:tav>
                                      </p:tavLst>
                                    </p:anim>
                                    <p:anim calcmode="lin" valueType="num">
                                      <p:cBhvr>
                                        <p:cTn id="50"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ço Reservado para Conteúdo 2"/>
          <p:cNvSpPr>
            <a:spLocks noGrp="1"/>
          </p:cNvSpPr>
          <p:nvPr>
            <p:ph idx="1"/>
          </p:nvPr>
        </p:nvSpPr>
        <p:spPr>
          <a:xfrm>
            <a:off x="1847850" y="1052513"/>
            <a:ext cx="8496300" cy="5256212"/>
          </a:xfrm>
        </p:spPr>
        <p:txBody>
          <a:bodyPr/>
          <a:lstStyle/>
          <a:p>
            <a:pPr>
              <a:buFont typeface="Wingdings" charset="2"/>
              <a:buChar char="§"/>
            </a:pPr>
            <a:r>
              <a:rPr lang="pt-BR" altLang="pt-BR">
                <a:latin typeface="Calibri" charset="0"/>
              </a:rPr>
              <a:t>Supermando é gerente geral de uma loja que vende colares, brincos e pulseiras em Gotham. O dono da empresa, Luthorino, desconfia que a gestão de Supermando não tem sido eficiente, já que alguns indicadores de desempenho da loja de Cripton (outra filial) têm sido superiores. </a:t>
            </a:r>
          </a:p>
          <a:p>
            <a:pPr>
              <a:buFont typeface="Wingdings" charset="2"/>
              <a:buChar char="§"/>
            </a:pPr>
            <a:endParaRPr lang="pt-BR" altLang="pt-BR">
              <a:latin typeface="Calibri" charset="0"/>
            </a:endParaRPr>
          </a:p>
          <a:p>
            <a:pPr>
              <a:buFont typeface="Wingdings" charset="2"/>
              <a:buChar char="§"/>
            </a:pPr>
            <a:r>
              <a:rPr lang="pt-BR" altLang="pt-BR">
                <a:latin typeface="Calibri" charset="0"/>
              </a:rPr>
              <a:t>Você foi contratado por Supermando para fazer uma análise, a partir de uma base de dados da empresa, que indique se há, de fato, um problema, e algum indício que possa ajudar a resolvê-lo.</a:t>
            </a:r>
          </a:p>
        </p:txBody>
      </p:sp>
      <p:sp>
        <p:nvSpPr>
          <p:cNvPr id="14339" name="Título 1"/>
          <p:cNvSpPr>
            <a:spLocks noGrp="1"/>
          </p:cNvSpPr>
          <p:nvPr>
            <p:ph type="title"/>
          </p:nvPr>
        </p:nvSpPr>
        <p:spPr>
          <a:xfrm>
            <a:off x="1847850" y="115889"/>
            <a:ext cx="7200900" cy="509587"/>
          </a:xfrm>
        </p:spPr>
        <p:txBody>
          <a:bodyPr>
            <a:normAutofit fontScale="90000"/>
          </a:bodyPr>
          <a:lstStyle/>
          <a:p>
            <a:r>
              <a:rPr lang="pt-BR" altLang="pt-BR"/>
              <a:t>O problema</a:t>
            </a:r>
          </a:p>
        </p:txBody>
      </p:sp>
    </p:spTree>
    <p:extLst>
      <p:ext uri="{BB962C8B-B14F-4D97-AF65-F5344CB8AC3E}">
        <p14:creationId xmlns:p14="http://schemas.microsoft.com/office/powerpoint/2010/main" val="1941217688"/>
      </p:ext>
    </p:extLst>
  </p:cSld>
  <p:clrMapOvr>
    <a:masterClrMapping/>
  </p:clrMapOvr>
  <p:transition spd="slow"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ço Reservado para Conteúdo 2"/>
          <p:cNvSpPr>
            <a:spLocks noGrp="1"/>
          </p:cNvSpPr>
          <p:nvPr>
            <p:ph idx="1"/>
          </p:nvPr>
        </p:nvSpPr>
        <p:spPr>
          <a:xfrm>
            <a:off x="1847850" y="1052513"/>
            <a:ext cx="8496300" cy="5256212"/>
          </a:xfrm>
        </p:spPr>
        <p:txBody>
          <a:bodyPr/>
          <a:lstStyle/>
          <a:p>
            <a:pPr>
              <a:buFont typeface="Wingdings" charset="2"/>
              <a:buChar char="§"/>
            </a:pPr>
            <a:r>
              <a:rPr lang="pt-BR" altLang="pt-BR">
                <a:latin typeface="Calibri" charset="0"/>
              </a:rPr>
              <a:t>Supermando possui, para todos os vendedores das lojas de Cripton e Gotham, os seguintes dados:</a:t>
            </a:r>
          </a:p>
          <a:p>
            <a:pPr lvl="1"/>
            <a:r>
              <a:rPr lang="pt-BR" altLang="pt-BR">
                <a:latin typeface="Calibri" charset="0"/>
              </a:rPr>
              <a:t>Vendas: volume de vendas dos vendedores no último ano (em R$).</a:t>
            </a:r>
          </a:p>
          <a:p>
            <a:pPr lvl="1"/>
            <a:r>
              <a:rPr lang="pt-BR" altLang="pt-BR">
                <a:latin typeface="Calibri" charset="0"/>
              </a:rPr>
              <a:t>Experiência: tempo de experiência em vendas dos vendedores (em anos).</a:t>
            </a:r>
          </a:p>
          <a:p>
            <a:pPr lvl="1"/>
            <a:r>
              <a:rPr lang="pt-BR" altLang="pt-BR">
                <a:latin typeface="Calibri" charset="0"/>
              </a:rPr>
              <a:t>Escolaridade: o nível de escolaridade dos vendedores (Ensino fundamental, ensino médio, ensino superior).</a:t>
            </a:r>
          </a:p>
          <a:p>
            <a:pPr lvl="1"/>
            <a:r>
              <a:rPr lang="en-US" altLang="pt-BR">
                <a:latin typeface="Calibri" charset="0"/>
              </a:rPr>
              <a:t>Local: local em que o funcionário trabalha (Cripton ou Gotham).</a:t>
            </a:r>
            <a:endParaRPr lang="pt-BR" altLang="pt-BR">
              <a:latin typeface="Calibri" charset="0"/>
            </a:endParaRPr>
          </a:p>
        </p:txBody>
      </p:sp>
      <p:sp>
        <p:nvSpPr>
          <p:cNvPr id="15363" name="Título 1"/>
          <p:cNvSpPr>
            <a:spLocks noGrp="1"/>
          </p:cNvSpPr>
          <p:nvPr>
            <p:ph type="title"/>
          </p:nvPr>
        </p:nvSpPr>
        <p:spPr>
          <a:xfrm>
            <a:off x="1847850" y="115889"/>
            <a:ext cx="7200900" cy="509587"/>
          </a:xfrm>
        </p:spPr>
        <p:txBody>
          <a:bodyPr>
            <a:normAutofit fontScale="90000"/>
          </a:bodyPr>
          <a:lstStyle/>
          <a:p>
            <a:r>
              <a:rPr lang="pt-BR" altLang="pt-BR"/>
              <a:t>Os dados</a:t>
            </a:r>
          </a:p>
        </p:txBody>
      </p:sp>
    </p:spTree>
    <p:extLst>
      <p:ext uri="{BB962C8B-B14F-4D97-AF65-F5344CB8AC3E}">
        <p14:creationId xmlns:p14="http://schemas.microsoft.com/office/powerpoint/2010/main" val="2112932752"/>
      </p:ext>
    </p:extLst>
  </p:cSld>
  <p:clrMapOvr>
    <a:masterClrMapping/>
  </p:clrMapOvr>
  <p:transition spd="slow"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ço Reservado para Conteúdo 2"/>
          <p:cNvSpPr>
            <a:spLocks noGrp="1"/>
          </p:cNvSpPr>
          <p:nvPr>
            <p:ph idx="1"/>
          </p:nvPr>
        </p:nvSpPr>
        <p:spPr>
          <a:xfrm>
            <a:off x="1847850" y="1052513"/>
            <a:ext cx="8496300" cy="5256212"/>
          </a:xfrm>
        </p:spPr>
        <p:txBody>
          <a:bodyPr/>
          <a:lstStyle/>
          <a:p>
            <a:pPr>
              <a:buFont typeface="Wingdings" charset="2"/>
              <a:buChar char="§"/>
            </a:pPr>
            <a:r>
              <a:rPr lang="pt-BR" altLang="pt-BR">
                <a:latin typeface="Calibri" charset="0"/>
              </a:rPr>
              <a:t>Antes de analisar os dados, precisamos entender o tipo de variáveis com as quais estamos tratando:</a:t>
            </a:r>
          </a:p>
          <a:p>
            <a:pPr>
              <a:buFont typeface="Wingdings" charset="2"/>
              <a:buChar char="§"/>
            </a:pPr>
            <a:r>
              <a:rPr lang="pt-BR" altLang="pt-BR">
                <a:latin typeface="Calibri" charset="0"/>
              </a:rPr>
              <a:t>Lembrando, estas podem ser:</a:t>
            </a:r>
          </a:p>
          <a:p>
            <a:pPr lvl="1"/>
            <a:r>
              <a:rPr lang="pt-BR" altLang="pt-BR">
                <a:latin typeface="Calibri" charset="0"/>
              </a:rPr>
              <a:t>Qualitativas</a:t>
            </a:r>
          </a:p>
          <a:p>
            <a:pPr lvl="2"/>
            <a:r>
              <a:rPr lang="pt-BR" altLang="pt-BR">
                <a:latin typeface="Calibri" charset="0"/>
              </a:rPr>
              <a:t>Discretas</a:t>
            </a:r>
          </a:p>
          <a:p>
            <a:pPr lvl="2"/>
            <a:r>
              <a:rPr lang="pt-BR" altLang="pt-BR">
                <a:latin typeface="Calibri" charset="0"/>
              </a:rPr>
              <a:t>Contínuas</a:t>
            </a:r>
          </a:p>
          <a:p>
            <a:pPr lvl="1"/>
            <a:r>
              <a:rPr lang="pt-BR" altLang="pt-BR">
                <a:latin typeface="Calibri" charset="0"/>
              </a:rPr>
              <a:t>Quantitativas</a:t>
            </a:r>
          </a:p>
          <a:p>
            <a:pPr lvl="2"/>
            <a:r>
              <a:rPr lang="pt-BR" altLang="pt-BR">
                <a:latin typeface="Calibri" charset="0"/>
              </a:rPr>
              <a:t>Nominais</a:t>
            </a:r>
          </a:p>
          <a:p>
            <a:pPr lvl="2"/>
            <a:r>
              <a:rPr lang="pt-BR" altLang="pt-BR">
                <a:latin typeface="Calibri" charset="0"/>
              </a:rPr>
              <a:t>Ordinais</a:t>
            </a:r>
          </a:p>
          <a:p>
            <a:pPr lvl="1"/>
            <a:endParaRPr lang="pt-BR" altLang="pt-BR">
              <a:latin typeface="Calibri" charset="0"/>
            </a:endParaRPr>
          </a:p>
        </p:txBody>
      </p:sp>
      <p:sp>
        <p:nvSpPr>
          <p:cNvPr id="16387" name="Título 1"/>
          <p:cNvSpPr>
            <a:spLocks noGrp="1"/>
          </p:cNvSpPr>
          <p:nvPr>
            <p:ph type="title"/>
          </p:nvPr>
        </p:nvSpPr>
        <p:spPr>
          <a:xfrm>
            <a:off x="1847850" y="115889"/>
            <a:ext cx="7200900" cy="509587"/>
          </a:xfrm>
        </p:spPr>
        <p:txBody>
          <a:bodyPr>
            <a:normAutofit fontScale="90000"/>
          </a:bodyPr>
          <a:lstStyle/>
          <a:p>
            <a:r>
              <a:rPr lang="pt-BR" altLang="pt-BR"/>
              <a:t>Entendendo os dados</a:t>
            </a:r>
          </a:p>
        </p:txBody>
      </p:sp>
      <p:sp>
        <p:nvSpPr>
          <p:cNvPr id="4" name="CaixaDeTexto 3"/>
          <p:cNvSpPr txBox="1">
            <a:spLocks noChangeArrowheads="1"/>
          </p:cNvSpPr>
          <p:nvPr/>
        </p:nvSpPr>
        <p:spPr bwMode="auto">
          <a:xfrm>
            <a:off x="5519739" y="3068639"/>
            <a:ext cx="38266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pt-BR" altLang="pt-BR">
                <a:solidFill>
                  <a:srgbClr val="002060"/>
                </a:solidFill>
                <a:latin typeface="Arial" charset="0"/>
              </a:rPr>
              <a:t>Vendas – Quantitativa contínua</a:t>
            </a:r>
          </a:p>
          <a:p>
            <a:pPr eaLnBrk="1" hangingPunct="1">
              <a:spcBef>
                <a:spcPct val="0"/>
              </a:spcBef>
              <a:buClrTx/>
              <a:buSzTx/>
              <a:buFontTx/>
              <a:buNone/>
            </a:pPr>
            <a:r>
              <a:rPr lang="pt-BR" altLang="pt-BR">
                <a:solidFill>
                  <a:srgbClr val="002060"/>
                </a:solidFill>
                <a:latin typeface="Arial" charset="0"/>
              </a:rPr>
              <a:t>Local – Qualitativa nominal</a:t>
            </a:r>
          </a:p>
          <a:p>
            <a:pPr eaLnBrk="1" hangingPunct="1">
              <a:spcBef>
                <a:spcPct val="0"/>
              </a:spcBef>
              <a:buClrTx/>
              <a:buSzTx/>
              <a:buFontTx/>
              <a:buNone/>
            </a:pPr>
            <a:r>
              <a:rPr lang="pt-BR" altLang="pt-BR">
                <a:solidFill>
                  <a:srgbClr val="002060"/>
                </a:solidFill>
                <a:latin typeface="Arial" charset="0"/>
              </a:rPr>
              <a:t>Escolaridade – Qualitativa ordinal</a:t>
            </a:r>
          </a:p>
          <a:p>
            <a:pPr eaLnBrk="1" hangingPunct="1">
              <a:spcBef>
                <a:spcPct val="0"/>
              </a:spcBef>
              <a:buClrTx/>
              <a:buSzTx/>
              <a:buFontTx/>
              <a:buNone/>
            </a:pPr>
            <a:r>
              <a:rPr lang="en-US" altLang="pt-BR">
                <a:solidFill>
                  <a:srgbClr val="002060"/>
                </a:solidFill>
                <a:latin typeface="Arial" charset="0"/>
              </a:rPr>
              <a:t>Experiência – Quantitativa contínua</a:t>
            </a:r>
            <a:endParaRPr lang="pt-BR" altLang="pt-BR">
              <a:solidFill>
                <a:srgbClr val="002060"/>
              </a:solidFill>
              <a:latin typeface="Arial" charset="0"/>
            </a:endParaRPr>
          </a:p>
        </p:txBody>
      </p:sp>
    </p:spTree>
    <p:extLst>
      <p:ext uri="{BB962C8B-B14F-4D97-AF65-F5344CB8AC3E}">
        <p14:creationId xmlns:p14="http://schemas.microsoft.com/office/powerpoint/2010/main" val="1488921748"/>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a:xfrm>
            <a:off x="1847850" y="115889"/>
            <a:ext cx="7200900" cy="509587"/>
          </a:xfrm>
        </p:spPr>
        <p:txBody>
          <a:bodyPr>
            <a:normAutofit fontScale="90000"/>
          </a:bodyPr>
          <a:lstStyle/>
          <a:p>
            <a:r>
              <a:rPr lang="en-US" altLang="pt-BR"/>
              <a:t>Explorando os dados</a:t>
            </a:r>
            <a:endParaRPr lang="pt-BR" altLang="pt-BR"/>
          </a:p>
        </p:txBody>
      </p:sp>
      <p:pic>
        <p:nvPicPr>
          <p:cNvPr id="17411" name="Picture 2"/>
          <p:cNvPicPr>
            <a:picLocks noChangeAspect="1" noChangeArrowheads="1"/>
          </p:cNvPicPr>
          <p:nvPr/>
        </p:nvPicPr>
        <p:blipFill>
          <a:blip r:embed="rId3">
            <a:extLst>
              <a:ext uri="{28A0092B-C50C-407E-A947-70E740481C1C}">
                <a14:useLocalDpi xmlns:a14="http://schemas.microsoft.com/office/drawing/2010/main" val="0"/>
              </a:ext>
            </a:extLst>
          </a:blip>
          <a:srcRect t="2800" r="17136" b="11194"/>
          <a:stretch>
            <a:fillRect/>
          </a:stretch>
        </p:blipFill>
        <p:spPr bwMode="auto">
          <a:xfrm>
            <a:off x="1689100" y="1557339"/>
            <a:ext cx="6351588"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412" name="CaixaDeTexto 4"/>
          <p:cNvSpPr txBox="1">
            <a:spLocks noChangeArrowheads="1"/>
          </p:cNvSpPr>
          <p:nvPr/>
        </p:nvSpPr>
        <p:spPr bwMode="auto">
          <a:xfrm>
            <a:off x="8183564" y="3644901"/>
            <a:ext cx="23764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Os dados “conversam” conosco?</a:t>
            </a:r>
          </a:p>
          <a:p>
            <a:pPr eaLnBrk="1" hangingPunct="1">
              <a:spcBef>
                <a:spcPct val="0"/>
              </a:spcBef>
              <a:buClrTx/>
              <a:buSzTx/>
              <a:buFontTx/>
              <a:buNone/>
            </a:pPr>
            <a:r>
              <a:rPr lang="en-US" altLang="pt-BR">
                <a:solidFill>
                  <a:srgbClr val="002060"/>
                </a:solidFill>
                <a:latin typeface="Arial" charset="0"/>
              </a:rPr>
              <a:t>Dizem alguma coisa?</a:t>
            </a:r>
            <a:endParaRPr lang="pt-BR" altLang="pt-BR">
              <a:solidFill>
                <a:srgbClr val="002060"/>
              </a:solidFill>
              <a:latin typeface="Arial" charset="0"/>
            </a:endParaRPr>
          </a:p>
        </p:txBody>
      </p:sp>
    </p:spTree>
    <p:extLst>
      <p:ext uri="{BB962C8B-B14F-4D97-AF65-F5344CB8AC3E}">
        <p14:creationId xmlns:p14="http://schemas.microsoft.com/office/powerpoint/2010/main" val="966747221"/>
      </p:ext>
    </p:extLst>
  </p:cSld>
  <p:clrMapOvr>
    <a:masterClrMapping/>
  </p:clrMapOvr>
  <p:transition spd="slow"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Conteúdo 2"/>
          <p:cNvSpPr>
            <a:spLocks noGrp="1"/>
          </p:cNvSpPr>
          <p:nvPr>
            <p:ph idx="1"/>
          </p:nvPr>
        </p:nvSpPr>
        <p:spPr>
          <a:xfrm>
            <a:off x="1847850" y="1052513"/>
            <a:ext cx="8496300" cy="5256212"/>
          </a:xfrm>
        </p:spPr>
        <p:txBody>
          <a:bodyPr/>
          <a:lstStyle/>
          <a:p>
            <a:pPr>
              <a:buFont typeface="Wingdings" charset="2"/>
              <a:buChar char="§"/>
            </a:pPr>
            <a:r>
              <a:rPr lang="en-US" altLang="pt-BR">
                <a:latin typeface="Calibri" charset="0"/>
              </a:rPr>
              <a:t>Antes de mais nada, é importante que exploremos os dados para entender algumas questões básicas:</a:t>
            </a:r>
          </a:p>
          <a:p>
            <a:pPr>
              <a:buFont typeface="Wingdings" charset="2"/>
              <a:buChar char="§"/>
            </a:pPr>
            <a:endParaRPr lang="en-US" altLang="pt-BR">
              <a:latin typeface="Calibri" charset="0"/>
            </a:endParaRPr>
          </a:p>
          <a:p>
            <a:pPr lvl="1"/>
            <a:r>
              <a:rPr lang="en-US" altLang="pt-BR">
                <a:latin typeface="Calibri" charset="0"/>
              </a:rPr>
              <a:t>Quantos vendedores há em Gotham e Cripton?</a:t>
            </a:r>
          </a:p>
          <a:p>
            <a:pPr lvl="1"/>
            <a:r>
              <a:rPr lang="en-US" altLang="pt-BR">
                <a:latin typeface="Calibri" charset="0"/>
              </a:rPr>
              <a:t>Qual a distribuição das vendas por funcionário?</a:t>
            </a:r>
          </a:p>
          <a:p>
            <a:pPr lvl="1"/>
            <a:r>
              <a:rPr lang="en-US" altLang="pt-BR">
                <a:latin typeface="Calibri" charset="0"/>
              </a:rPr>
              <a:t>Qual nível de escolaridade é mais comum?</a:t>
            </a:r>
          </a:p>
          <a:p>
            <a:pPr lvl="1"/>
            <a:endParaRPr lang="en-US" altLang="pt-BR">
              <a:latin typeface="Calibri" charset="0"/>
            </a:endParaRPr>
          </a:p>
        </p:txBody>
      </p:sp>
      <p:sp>
        <p:nvSpPr>
          <p:cNvPr id="18435" name="Título 1"/>
          <p:cNvSpPr>
            <a:spLocks noGrp="1"/>
          </p:cNvSpPr>
          <p:nvPr>
            <p:ph type="title"/>
          </p:nvPr>
        </p:nvSpPr>
        <p:spPr>
          <a:xfrm>
            <a:off x="1847850" y="115889"/>
            <a:ext cx="7200900" cy="509587"/>
          </a:xfrm>
        </p:spPr>
        <p:txBody>
          <a:bodyPr>
            <a:normAutofit fontScale="90000"/>
          </a:bodyPr>
          <a:lstStyle/>
          <a:p>
            <a:r>
              <a:rPr lang="en-US" altLang="pt-BR"/>
              <a:t>Explorando os dados</a:t>
            </a:r>
            <a:endParaRPr lang="pt-BR" altLang="pt-BR"/>
          </a:p>
        </p:txBody>
      </p:sp>
    </p:spTree>
    <p:extLst>
      <p:ext uri="{BB962C8B-B14F-4D97-AF65-F5344CB8AC3E}">
        <p14:creationId xmlns:p14="http://schemas.microsoft.com/office/powerpoint/2010/main" val="309007252"/>
      </p:ext>
    </p:extLst>
  </p:cSld>
  <p:clrMapOvr>
    <a:masterClrMapping/>
  </p:clrMapOvr>
  <p:transition spd="slow"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ço Reservado para Conteúdo 2"/>
          <p:cNvSpPr>
            <a:spLocks noGrp="1"/>
          </p:cNvSpPr>
          <p:nvPr>
            <p:ph idx="1"/>
          </p:nvPr>
        </p:nvSpPr>
        <p:spPr>
          <a:xfrm>
            <a:off x="1847850" y="1052513"/>
            <a:ext cx="8496300" cy="5256212"/>
          </a:xfrm>
        </p:spPr>
        <p:txBody>
          <a:bodyPr/>
          <a:lstStyle/>
          <a:p>
            <a:pPr>
              <a:buFont typeface="Wingdings" charset="2"/>
              <a:buChar char="§"/>
            </a:pPr>
            <a:r>
              <a:rPr lang="en-US" altLang="pt-BR">
                <a:latin typeface="Calibri" charset="0"/>
              </a:rPr>
              <a:t>Para as variáveis qualitativas, podemos começar por distribuições de frequência usando a tabela dinâmica.</a:t>
            </a:r>
            <a:endParaRPr lang="pt-BR" altLang="pt-BR">
              <a:latin typeface="Calibri" charset="0"/>
            </a:endParaRPr>
          </a:p>
        </p:txBody>
      </p:sp>
      <p:sp>
        <p:nvSpPr>
          <p:cNvPr id="19459" name="Título 1"/>
          <p:cNvSpPr>
            <a:spLocks noGrp="1"/>
          </p:cNvSpPr>
          <p:nvPr>
            <p:ph type="title"/>
          </p:nvPr>
        </p:nvSpPr>
        <p:spPr>
          <a:xfrm>
            <a:off x="1847850" y="115889"/>
            <a:ext cx="7200900" cy="509587"/>
          </a:xfrm>
        </p:spPr>
        <p:txBody>
          <a:bodyPr>
            <a:normAutofit fontScale="90000"/>
          </a:bodyPr>
          <a:lstStyle/>
          <a:p>
            <a:r>
              <a:rPr lang="en-US" altLang="pt-BR"/>
              <a:t>Distribuições de Frequência</a:t>
            </a:r>
            <a:endParaRPr lang="pt-BR" altLang="pt-BR"/>
          </a:p>
        </p:txBody>
      </p:sp>
      <p:sp>
        <p:nvSpPr>
          <p:cNvPr id="19460" name="CaixaDeTexto 5"/>
          <p:cNvSpPr txBox="1">
            <a:spLocks noChangeArrowheads="1"/>
          </p:cNvSpPr>
          <p:nvPr/>
        </p:nvSpPr>
        <p:spPr bwMode="auto">
          <a:xfrm>
            <a:off x="2063750" y="3868738"/>
            <a:ext cx="36195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No total, há 112 vendedores, sendo 46 em Cripton e 66 em Gotham.</a:t>
            </a:r>
          </a:p>
          <a:p>
            <a:pPr eaLnBrk="1" hangingPunct="1">
              <a:spcBef>
                <a:spcPct val="0"/>
              </a:spcBef>
              <a:buClrTx/>
              <a:buSzTx/>
              <a:buFontTx/>
              <a:buNone/>
            </a:pPr>
            <a:endParaRPr lang="en-US" altLang="pt-BR">
              <a:solidFill>
                <a:srgbClr val="002060"/>
              </a:solidFill>
              <a:latin typeface="Arial" charset="0"/>
            </a:endParaRPr>
          </a:p>
          <a:p>
            <a:pPr eaLnBrk="1" hangingPunct="1">
              <a:spcBef>
                <a:spcPct val="0"/>
              </a:spcBef>
              <a:buClrTx/>
              <a:buSzTx/>
              <a:buFontTx/>
              <a:buNone/>
            </a:pPr>
            <a:r>
              <a:rPr lang="en-US" altLang="pt-BR">
                <a:solidFill>
                  <a:srgbClr val="002060"/>
                </a:solidFill>
                <a:latin typeface="Arial" charset="0"/>
              </a:rPr>
              <a:t>A tabela acima é uma </a:t>
            </a:r>
            <a:r>
              <a:rPr lang="en-US" altLang="pt-BR" b="1">
                <a:solidFill>
                  <a:srgbClr val="002060"/>
                </a:solidFill>
                <a:latin typeface="Arial" charset="0"/>
              </a:rPr>
              <a:t>distribuição de frequências!</a:t>
            </a:r>
            <a:endParaRPr lang="pt-BR" altLang="pt-BR" b="1">
              <a:solidFill>
                <a:srgbClr val="002060"/>
              </a:solidFill>
              <a:latin typeface="Arial" charset="0"/>
            </a:endParaRPr>
          </a:p>
        </p:txBody>
      </p:sp>
      <p:sp>
        <p:nvSpPr>
          <p:cNvPr id="11" name="CaixaDeTexto 10"/>
          <p:cNvSpPr txBox="1">
            <a:spLocks noChangeArrowheads="1"/>
          </p:cNvSpPr>
          <p:nvPr/>
        </p:nvSpPr>
        <p:spPr bwMode="auto">
          <a:xfrm>
            <a:off x="6311900" y="3868739"/>
            <a:ext cx="36195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Se dividirmos a frequência de cada categoria pelo total, teremos as frequências relativas, que podem ser apresentadas em formato de porcentagem.</a:t>
            </a:r>
            <a:endParaRPr lang="pt-BR" altLang="pt-BR">
              <a:solidFill>
                <a:srgbClr val="002060"/>
              </a:solidFill>
              <a:latin typeface="Arial" charset="0"/>
            </a:endParaRPr>
          </a:p>
        </p:txBody>
      </p:sp>
      <p:pic>
        <p:nvPicPr>
          <p:cNvPr id="194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2355851"/>
            <a:ext cx="3332162"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901" y="2349501"/>
            <a:ext cx="33321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62669638"/>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p:nvPr>
        </p:nvSpPr>
        <p:spPr>
          <a:xfrm>
            <a:off x="1847849" y="115889"/>
            <a:ext cx="9007719" cy="649287"/>
          </a:xfrm>
        </p:spPr>
        <p:txBody>
          <a:bodyPr>
            <a:normAutofit fontScale="90000"/>
          </a:bodyPr>
          <a:lstStyle/>
          <a:p>
            <a:r>
              <a:rPr lang="en-US" altLang="pt-BR" dirty="0"/>
              <a:t>Local - </a:t>
            </a:r>
            <a:r>
              <a:rPr lang="en-US" altLang="pt-BR" dirty="0" err="1"/>
              <a:t>Distribuição</a:t>
            </a:r>
            <a:r>
              <a:rPr lang="en-US" altLang="pt-BR" dirty="0"/>
              <a:t> de </a:t>
            </a:r>
            <a:r>
              <a:rPr lang="en-US" altLang="pt-BR" dirty="0" err="1"/>
              <a:t>Frequências</a:t>
            </a:r>
            <a:r>
              <a:rPr lang="en-US" altLang="pt-BR" dirty="0"/>
              <a:t> e </a:t>
            </a:r>
            <a:br>
              <a:rPr lang="en-US" altLang="pt-BR" dirty="0"/>
            </a:br>
            <a:r>
              <a:rPr lang="en-US" altLang="pt-BR" dirty="0" err="1"/>
              <a:t>Representação</a:t>
            </a:r>
            <a:r>
              <a:rPr lang="en-US" altLang="pt-BR" dirty="0"/>
              <a:t> </a:t>
            </a:r>
            <a:r>
              <a:rPr lang="en-US" altLang="pt-BR" dirty="0" err="1"/>
              <a:t>Gráfica</a:t>
            </a:r>
            <a:endParaRPr lang="pt-BR" altLang="pt-BR" dirty="0"/>
          </a:p>
        </p:txBody>
      </p:sp>
      <p:graphicFrame>
        <p:nvGraphicFramePr>
          <p:cNvPr id="6" name="Tabela 5"/>
          <p:cNvGraphicFramePr>
            <a:graphicFrameLocks noGrp="1"/>
          </p:cNvGraphicFramePr>
          <p:nvPr/>
        </p:nvGraphicFramePr>
        <p:xfrm>
          <a:off x="2640013" y="1657350"/>
          <a:ext cx="6881812" cy="1485900"/>
        </p:xfrm>
        <a:graphic>
          <a:graphicData uri="http://schemas.openxmlformats.org/drawingml/2006/table">
            <a:tbl>
              <a:tblPr/>
              <a:tblGrid>
                <a:gridCol w="2293937"/>
                <a:gridCol w="2293938"/>
                <a:gridCol w="2293937"/>
              </a:tblGrid>
              <a:tr h="37147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Local</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Frequência</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Frequência Relativa</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Cripton</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46</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41,1%</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37147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Gotham</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66</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58,9%</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7147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Total</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112</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3366"/>
                          </a:solidFill>
                          <a:effectLst/>
                          <a:latin typeface="Calibri" charset="0"/>
                          <a:ea typeface="Arial" charset="0"/>
                          <a:cs typeface="Arial" charset="0"/>
                        </a:rPr>
                        <a:t>100%</a:t>
                      </a:r>
                      <a:endParaRPr kumimoji="0" lang="pt-BR" altLang="x-none" sz="1800" b="0" i="0" u="none" strike="noStrike" cap="none" normalizeH="0" baseline="0">
                        <a:ln>
                          <a:noFill/>
                        </a:ln>
                        <a:solidFill>
                          <a:srgbClr val="003366"/>
                        </a:solidFill>
                        <a:effectLst/>
                        <a:latin typeface="Calibri" charset="0"/>
                        <a:ea typeface="Arial" charset="0"/>
                        <a:cs typeface="Arial" charset="0"/>
                      </a:endParaRPr>
                    </a:p>
                  </a:txBody>
                  <a:tcPr marL="91431" marR="91431"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bl>
          </a:graphicData>
        </a:graphic>
      </p:graphicFrame>
      <p:sp>
        <p:nvSpPr>
          <p:cNvPr id="20505" name="CaixaDeTexto 9"/>
          <p:cNvSpPr txBox="1">
            <a:spLocks noChangeArrowheads="1"/>
          </p:cNvSpPr>
          <p:nvPr/>
        </p:nvSpPr>
        <p:spPr bwMode="auto">
          <a:xfrm>
            <a:off x="2351089" y="3716338"/>
            <a:ext cx="45370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b="1">
                <a:solidFill>
                  <a:srgbClr val="002060"/>
                </a:solidFill>
                <a:latin typeface="Arial" charset="0"/>
              </a:rPr>
              <a:t>Gráfico de pizza</a:t>
            </a:r>
          </a:p>
          <a:p>
            <a:pPr eaLnBrk="1" hangingPunct="1">
              <a:spcBef>
                <a:spcPct val="0"/>
              </a:spcBef>
              <a:buClrTx/>
              <a:buSzTx/>
              <a:buFontTx/>
              <a:buNone/>
            </a:pPr>
            <a:endParaRPr lang="en-US" altLang="pt-BR">
              <a:solidFill>
                <a:srgbClr val="002060"/>
              </a:solidFill>
              <a:latin typeface="Arial" charset="0"/>
            </a:endParaRPr>
          </a:p>
          <a:p>
            <a:pPr eaLnBrk="1" hangingPunct="1">
              <a:spcBef>
                <a:spcPct val="0"/>
              </a:spcBef>
              <a:buClrTx/>
              <a:buSzTx/>
              <a:buFontTx/>
              <a:buNone/>
            </a:pPr>
            <a:r>
              <a:rPr lang="en-US" altLang="pt-BR">
                <a:solidFill>
                  <a:srgbClr val="002060"/>
                </a:solidFill>
                <a:latin typeface="Arial" charset="0"/>
              </a:rPr>
              <a:t>Adequado para variáveis nominais</a:t>
            </a:r>
          </a:p>
          <a:p>
            <a:pPr eaLnBrk="1" hangingPunct="1">
              <a:spcBef>
                <a:spcPct val="0"/>
              </a:spcBef>
              <a:buClrTx/>
              <a:buSzTx/>
              <a:buFontTx/>
              <a:buNone/>
            </a:pPr>
            <a:r>
              <a:rPr lang="en-US" altLang="pt-BR">
                <a:solidFill>
                  <a:srgbClr val="002060"/>
                </a:solidFill>
                <a:latin typeface="Arial" charset="0"/>
              </a:rPr>
              <a:t>com poucas categorias.</a:t>
            </a:r>
          </a:p>
          <a:p>
            <a:pPr eaLnBrk="1" hangingPunct="1">
              <a:spcBef>
                <a:spcPct val="0"/>
              </a:spcBef>
              <a:buClrTx/>
              <a:buSzTx/>
              <a:buFontTx/>
              <a:buNone/>
            </a:pPr>
            <a:endParaRPr lang="en-US" altLang="pt-BR">
              <a:solidFill>
                <a:srgbClr val="002060"/>
              </a:solidFill>
              <a:latin typeface="Arial" charset="0"/>
            </a:endParaRPr>
          </a:p>
          <a:p>
            <a:pPr eaLnBrk="1" hangingPunct="1">
              <a:spcBef>
                <a:spcPct val="0"/>
              </a:spcBef>
              <a:buClrTx/>
              <a:buSzTx/>
              <a:buFontTx/>
              <a:buNone/>
            </a:pPr>
            <a:r>
              <a:rPr lang="en-US" altLang="pt-BR">
                <a:solidFill>
                  <a:srgbClr val="002060"/>
                </a:solidFill>
                <a:latin typeface="Arial" charset="0"/>
              </a:rPr>
              <a:t>O gráfico nos mostra que há mais vendedores em Gotham que em Cripton.</a:t>
            </a:r>
            <a:endParaRPr lang="pt-BR" altLang="pt-BR">
              <a:solidFill>
                <a:srgbClr val="002060"/>
              </a:solidFill>
              <a:latin typeface="Arial" charset="0"/>
            </a:endParaRPr>
          </a:p>
        </p:txBody>
      </p:sp>
      <p:pic>
        <p:nvPicPr>
          <p:cNvPr id="20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38" y="3294064"/>
            <a:ext cx="3529012"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22218064"/>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1628801"/>
            <a:ext cx="8229600" cy="4680520"/>
          </a:xfrm>
        </p:spPr>
        <p:txBody>
          <a:bodyPr>
            <a:normAutofit/>
          </a:bodyPr>
          <a:lstStyle/>
          <a:p>
            <a:r>
              <a:rPr lang="pt-BR" sz="2000" dirty="0">
                <a:latin typeface="Cambria" pitchFamily="18" charset="0"/>
              </a:rPr>
              <a:t>No mundo real, muitos problemas são estocásticos. A Estatística é fundamental por permitir a interpretação de fenômenos e a tomada de decisão</a:t>
            </a: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endParaRPr lang="pt-BR" sz="2000" dirty="0">
              <a:latin typeface="Cambria" pitchFamily="18" charset="0"/>
            </a:endParaRPr>
          </a:p>
          <a:p>
            <a:r>
              <a:rPr lang="pt-BR" sz="2000" dirty="0">
                <a:latin typeface="Cambria" pitchFamily="18" charset="0"/>
              </a:rPr>
              <a:t>De fato, a Estatística é usada em várias áreas </a:t>
            </a:r>
            <a:r>
              <a:rPr lang="pt-BR" sz="2000" dirty="0" smtClean="0">
                <a:latin typeface="Cambria" pitchFamily="18" charset="0"/>
              </a:rPr>
              <a:t>das Políticas Públicas:</a:t>
            </a:r>
            <a:endParaRPr lang="pt-BR" sz="2000" dirty="0">
              <a:latin typeface="Cambria" pitchFamily="18" charset="0"/>
            </a:endParaRPr>
          </a:p>
          <a:p>
            <a:pPr marL="0" indent="0">
              <a:buNone/>
            </a:pPr>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endParaRPr lang="pt-BR" sz="2000" dirty="0">
              <a:latin typeface="Cambria" pitchFamily="18" charset="0"/>
            </a:endParaRPr>
          </a:p>
          <a:p>
            <a:pPr marL="0" indent="0">
              <a:buNone/>
            </a:pPr>
            <a:endParaRPr lang="pt-BR" sz="2000" dirty="0">
              <a:latin typeface="Cambria" pitchFamily="18" charset="0"/>
            </a:endParaRPr>
          </a:p>
          <a:p>
            <a:endParaRPr lang="pt-BR" sz="2000" dirty="0">
              <a:latin typeface="Cambria" pitchFamily="18" charset="0"/>
            </a:endParaRPr>
          </a:p>
          <a:p>
            <a:endParaRPr lang="en-US" sz="2000" dirty="0">
              <a:latin typeface="Cambria" pitchFamily="18" charset="0"/>
            </a:endParaRPr>
          </a:p>
        </p:txBody>
      </p:sp>
      <p:sp>
        <p:nvSpPr>
          <p:cNvPr id="4" name="Retângulo 3"/>
          <p:cNvSpPr/>
          <p:nvPr/>
        </p:nvSpPr>
        <p:spPr>
          <a:xfrm>
            <a:off x="2133600" y="2875384"/>
            <a:ext cx="8077200" cy="2209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pt-BR" dirty="0">
                <a:solidFill>
                  <a:schemeClr val="tx1"/>
                </a:solidFill>
              </a:rPr>
              <a:t>Como projetar a capacidade de um negócio para atender à demanda?</a:t>
            </a:r>
          </a:p>
          <a:p>
            <a:pPr marL="285750" indent="-285750">
              <a:buFont typeface="Arial" pitchFamily="34" charset="0"/>
              <a:buChar char="•"/>
            </a:pPr>
            <a:r>
              <a:rPr lang="pt-BR" dirty="0">
                <a:solidFill>
                  <a:schemeClr val="tx1"/>
                </a:solidFill>
              </a:rPr>
              <a:t>Como estimar a desigualdade social nos países latino-americanos?</a:t>
            </a:r>
          </a:p>
          <a:p>
            <a:pPr marL="285750" indent="-285750">
              <a:buFont typeface="Arial" pitchFamily="34" charset="0"/>
              <a:buChar char="•"/>
            </a:pPr>
            <a:r>
              <a:rPr lang="pt-BR" dirty="0">
                <a:solidFill>
                  <a:schemeClr val="tx1"/>
                </a:solidFill>
              </a:rPr>
              <a:t>Como estimar o impacto de uma promoção?</a:t>
            </a:r>
          </a:p>
          <a:p>
            <a:pPr marL="285750" indent="-285750">
              <a:buFont typeface="Arial" pitchFamily="34" charset="0"/>
              <a:buChar char="•"/>
            </a:pPr>
            <a:r>
              <a:rPr lang="pt-BR" dirty="0">
                <a:solidFill>
                  <a:schemeClr val="tx1"/>
                </a:solidFill>
              </a:rPr>
              <a:t>Quantos caixas contratar para evitar que o cliente desista por causa da fila sem incorrer em custos de mão de obra ociosa?</a:t>
            </a:r>
          </a:p>
          <a:p>
            <a:pPr marL="285750" indent="-285750">
              <a:buFont typeface="Arial" pitchFamily="34" charset="0"/>
              <a:buChar char="•"/>
            </a:pPr>
            <a:r>
              <a:rPr lang="pt-BR" dirty="0">
                <a:solidFill>
                  <a:schemeClr val="tx1"/>
                </a:solidFill>
              </a:rPr>
              <a:t>Como projetar o resultado de eleições?</a:t>
            </a:r>
          </a:p>
        </p:txBody>
      </p:sp>
      <p:sp>
        <p:nvSpPr>
          <p:cNvPr id="5" name="Retângulo 4"/>
          <p:cNvSpPr/>
          <p:nvPr/>
        </p:nvSpPr>
        <p:spPr>
          <a:xfrm>
            <a:off x="2514600" y="2722984"/>
            <a:ext cx="2133600" cy="381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Exemplos</a:t>
            </a:r>
            <a:endParaRPr lang="en-US" dirty="0"/>
          </a:p>
        </p:txBody>
      </p:sp>
      <p:sp>
        <p:nvSpPr>
          <p:cNvPr id="7" name="Título 1"/>
          <p:cNvSpPr txBox="1">
            <a:spLocks/>
          </p:cNvSpPr>
          <p:nvPr/>
        </p:nvSpPr>
        <p:spPr>
          <a:xfrm>
            <a:off x="1981200" y="529803"/>
            <a:ext cx="8710246" cy="1143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smtClean="0">
                <a:solidFill>
                  <a:srgbClr val="FFC000"/>
                </a:solidFill>
                <a:latin typeface="Cambria" pitchFamily="18" charset="0"/>
              </a:rPr>
              <a:t>{</a:t>
            </a:r>
            <a:r>
              <a:rPr lang="pt-BR" b="1" smtClean="0">
                <a:solidFill>
                  <a:schemeClr val="tx2"/>
                </a:solidFill>
                <a:latin typeface="Cambria" pitchFamily="18" charset="0"/>
              </a:rPr>
              <a:t>Por que métodos quantitativos?</a:t>
            </a:r>
            <a:r>
              <a:rPr lang="pt-BR" b="1" smtClean="0">
                <a:solidFill>
                  <a:srgbClr val="FFC000"/>
                </a:solidFill>
                <a:latin typeface="Cambria" pitchFamily="18" charset="0"/>
              </a:rPr>
              <a:t>}</a:t>
            </a:r>
            <a:endParaRPr lang="en-US" dirty="0"/>
          </a:p>
        </p:txBody>
      </p:sp>
    </p:spTree>
    <p:extLst>
      <p:ext uri="{BB962C8B-B14F-4D97-AF65-F5344CB8AC3E}">
        <p14:creationId xmlns:p14="http://schemas.microsoft.com/office/powerpoint/2010/main" val="16276782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p:nvPr>
        </p:nvSpPr>
        <p:spPr>
          <a:xfrm>
            <a:off x="1847850" y="115889"/>
            <a:ext cx="9687658" cy="649287"/>
          </a:xfrm>
        </p:spPr>
        <p:txBody>
          <a:bodyPr>
            <a:normAutofit fontScale="90000"/>
          </a:bodyPr>
          <a:lstStyle/>
          <a:p>
            <a:r>
              <a:rPr lang="en-US" altLang="pt-BR" dirty="0" err="1"/>
              <a:t>Escolaridade</a:t>
            </a:r>
            <a:r>
              <a:rPr lang="en-US" altLang="pt-BR" dirty="0"/>
              <a:t> - </a:t>
            </a:r>
            <a:r>
              <a:rPr lang="en-US" altLang="pt-BR" dirty="0" err="1"/>
              <a:t>Distribuição</a:t>
            </a:r>
            <a:r>
              <a:rPr lang="en-US" altLang="pt-BR" dirty="0"/>
              <a:t> de </a:t>
            </a:r>
            <a:r>
              <a:rPr lang="en-US" altLang="pt-BR" dirty="0" err="1"/>
              <a:t>Frequências</a:t>
            </a:r>
            <a:r>
              <a:rPr lang="en-US" altLang="pt-BR" dirty="0"/>
              <a:t> e </a:t>
            </a:r>
            <a:r>
              <a:rPr lang="en-US" altLang="pt-BR" dirty="0" err="1"/>
              <a:t>Representação</a:t>
            </a:r>
            <a:r>
              <a:rPr lang="en-US" altLang="pt-BR" dirty="0"/>
              <a:t> </a:t>
            </a:r>
            <a:r>
              <a:rPr lang="en-US" altLang="pt-BR" dirty="0" err="1"/>
              <a:t>Gráfica</a:t>
            </a:r>
            <a:endParaRPr lang="pt-BR" altLang="pt-BR" dirty="0"/>
          </a:p>
        </p:txBody>
      </p:sp>
      <p:graphicFrame>
        <p:nvGraphicFramePr>
          <p:cNvPr id="5" name="Tabela 4"/>
          <p:cNvGraphicFramePr>
            <a:graphicFrameLocks noGrp="1"/>
          </p:cNvGraphicFramePr>
          <p:nvPr/>
        </p:nvGraphicFramePr>
        <p:xfrm>
          <a:off x="1847850" y="1628775"/>
          <a:ext cx="6305550" cy="1515096"/>
        </p:xfrm>
        <a:graphic>
          <a:graphicData uri="http://schemas.openxmlformats.org/drawingml/2006/table">
            <a:tbl>
              <a:tblPr/>
              <a:tblGrid>
                <a:gridCol w="2101850"/>
                <a:gridCol w="2101850"/>
                <a:gridCol w="2101850"/>
              </a:tblGrid>
              <a:tr h="36512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Escolaridade</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27" marR="91427"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Frequência</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27" marR="91427"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Frequência Relativa</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27" marR="91427"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87338">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rgbClr val="000000"/>
                          </a:solidFill>
                          <a:effectLst/>
                          <a:latin typeface="Calibri" charset="0"/>
                          <a:ea typeface="Arial" charset="0"/>
                          <a:cs typeface="Arial" charset="0"/>
                        </a:rPr>
                        <a:t>Ensino básico</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38</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33,9%</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87338">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rgbClr val="000000"/>
                          </a:solidFill>
                          <a:effectLst/>
                          <a:latin typeface="Calibri" charset="0"/>
                          <a:ea typeface="Arial" charset="0"/>
                          <a:cs typeface="Arial" charset="0"/>
                        </a:rPr>
                        <a:t>Ensino médio</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34</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30,4%</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287338">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rgbClr val="000000"/>
                          </a:solidFill>
                          <a:effectLst/>
                          <a:latin typeface="Calibri" charset="0"/>
                          <a:ea typeface="Arial" charset="0"/>
                          <a:cs typeface="Arial" charset="0"/>
                        </a:rPr>
                        <a:t>Ensino superior</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40</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35,7%</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87338">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3366"/>
                          </a:solidFill>
                          <a:effectLst/>
                          <a:latin typeface="Calibri" charset="0"/>
                          <a:ea typeface="Arial" charset="0"/>
                          <a:cs typeface="Arial" charset="0"/>
                        </a:rPr>
                        <a:t>Total Geral</a:t>
                      </a:r>
                      <a:endParaRPr kumimoji="0" lang="pt-BR" altLang="x-none" sz="1600" b="1"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1" i="0" u="none" strike="noStrike" cap="none" normalizeH="0" baseline="0">
                          <a:ln>
                            <a:noFill/>
                          </a:ln>
                          <a:solidFill>
                            <a:srgbClr val="000000"/>
                          </a:solidFill>
                          <a:effectLst/>
                          <a:latin typeface="Calibri" charset="0"/>
                          <a:ea typeface="Arial" charset="0"/>
                          <a:cs typeface="Arial" charset="0"/>
                        </a:rPr>
                        <a:t>112</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1" i="0" u="none" strike="noStrike" cap="none" normalizeH="0" baseline="0">
                          <a:ln>
                            <a:noFill/>
                          </a:ln>
                          <a:solidFill>
                            <a:srgbClr val="000000"/>
                          </a:solidFill>
                          <a:effectLst/>
                          <a:latin typeface="Calibri" charset="0"/>
                          <a:ea typeface="Arial" charset="0"/>
                          <a:cs typeface="Arial" charset="0"/>
                        </a:rPr>
                        <a:t>100,0%</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bl>
          </a:graphicData>
        </a:graphic>
      </p:graphicFrame>
      <p:sp>
        <p:nvSpPr>
          <p:cNvPr id="21533" name="CaixaDeTexto 8"/>
          <p:cNvSpPr txBox="1">
            <a:spLocks noChangeArrowheads="1"/>
          </p:cNvSpPr>
          <p:nvPr/>
        </p:nvSpPr>
        <p:spPr bwMode="auto">
          <a:xfrm>
            <a:off x="1847850" y="3716339"/>
            <a:ext cx="4535488"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b="1">
                <a:solidFill>
                  <a:srgbClr val="002060"/>
                </a:solidFill>
                <a:latin typeface="Arial" charset="0"/>
              </a:rPr>
              <a:t>Gráfico de barras</a:t>
            </a:r>
          </a:p>
          <a:p>
            <a:pPr eaLnBrk="1" hangingPunct="1">
              <a:spcBef>
                <a:spcPct val="0"/>
              </a:spcBef>
              <a:buClrTx/>
              <a:buSzTx/>
              <a:buFontTx/>
              <a:buNone/>
            </a:pPr>
            <a:endParaRPr lang="en-US" altLang="pt-BR">
              <a:solidFill>
                <a:srgbClr val="002060"/>
              </a:solidFill>
              <a:latin typeface="Arial" charset="0"/>
            </a:endParaRPr>
          </a:p>
          <a:p>
            <a:pPr eaLnBrk="1" hangingPunct="1">
              <a:spcBef>
                <a:spcPct val="0"/>
              </a:spcBef>
              <a:buClrTx/>
              <a:buSzTx/>
              <a:buFontTx/>
              <a:buNone/>
            </a:pPr>
            <a:r>
              <a:rPr lang="en-US" altLang="pt-BR">
                <a:solidFill>
                  <a:srgbClr val="002060"/>
                </a:solidFill>
                <a:latin typeface="Arial" charset="0"/>
              </a:rPr>
              <a:t>Adequado para variáveis ordinais</a:t>
            </a:r>
          </a:p>
          <a:p>
            <a:pPr eaLnBrk="1" hangingPunct="1">
              <a:spcBef>
                <a:spcPct val="0"/>
              </a:spcBef>
              <a:buClrTx/>
              <a:buSzTx/>
              <a:buFontTx/>
              <a:buNone/>
            </a:pPr>
            <a:r>
              <a:rPr lang="en-US" altLang="pt-BR">
                <a:solidFill>
                  <a:srgbClr val="002060"/>
                </a:solidFill>
                <a:latin typeface="Arial" charset="0"/>
              </a:rPr>
              <a:t>e quantitativas discretas,</a:t>
            </a:r>
          </a:p>
          <a:p>
            <a:pPr eaLnBrk="1" hangingPunct="1">
              <a:spcBef>
                <a:spcPct val="0"/>
              </a:spcBef>
              <a:buClrTx/>
              <a:buSzTx/>
              <a:buFontTx/>
              <a:buNone/>
            </a:pPr>
            <a:r>
              <a:rPr lang="en-US" altLang="pt-BR">
                <a:solidFill>
                  <a:srgbClr val="002060"/>
                </a:solidFill>
                <a:latin typeface="Arial" charset="0"/>
              </a:rPr>
              <a:t>o gráfico nos mostra que as frequências relativas de cada nível de escolaridade são semelhantes entre si.</a:t>
            </a:r>
          </a:p>
          <a:p>
            <a:pPr eaLnBrk="1" hangingPunct="1">
              <a:spcBef>
                <a:spcPct val="0"/>
              </a:spcBef>
              <a:buClrTx/>
              <a:buSzTx/>
              <a:buFontTx/>
              <a:buNone/>
            </a:pPr>
            <a:r>
              <a:rPr lang="en-US" altLang="pt-BR">
                <a:solidFill>
                  <a:srgbClr val="002060"/>
                </a:solidFill>
                <a:latin typeface="Arial" charset="0"/>
              </a:rPr>
              <a:t>A escolaridade mais comum (denominada </a:t>
            </a:r>
            <a:r>
              <a:rPr lang="en-US" altLang="pt-BR" b="1" u="sng">
                <a:solidFill>
                  <a:srgbClr val="002060"/>
                </a:solidFill>
                <a:latin typeface="Arial" charset="0"/>
              </a:rPr>
              <a:t>moda</a:t>
            </a:r>
            <a:r>
              <a:rPr lang="en-US" altLang="pt-BR">
                <a:solidFill>
                  <a:srgbClr val="002060"/>
                </a:solidFill>
                <a:latin typeface="Arial" charset="0"/>
              </a:rPr>
              <a:t>) é o ensino superior.</a:t>
            </a:r>
            <a:endParaRPr lang="pt-BR" altLang="pt-BR">
              <a:solidFill>
                <a:srgbClr val="002060"/>
              </a:solidFill>
              <a:latin typeface="Arial" charset="0"/>
            </a:endParaRPr>
          </a:p>
        </p:txBody>
      </p:sp>
      <p:graphicFrame>
        <p:nvGraphicFramePr>
          <p:cNvPr id="7" name="Gráfico 6"/>
          <p:cNvGraphicFramePr>
            <a:graphicFrameLocks/>
          </p:cNvGraphicFramePr>
          <p:nvPr/>
        </p:nvGraphicFramePr>
        <p:xfrm>
          <a:off x="6066882" y="3525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3732072"/>
      </p:ext>
    </p:extLst>
  </p:cSld>
  <p:clrMapOvr>
    <a:masterClrMapping/>
  </p:clrMapOvr>
  <p:transition spd="slow"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Conteúdo 2"/>
          <p:cNvSpPr>
            <a:spLocks noGrp="1"/>
          </p:cNvSpPr>
          <p:nvPr>
            <p:ph idx="1"/>
          </p:nvPr>
        </p:nvSpPr>
        <p:spPr>
          <a:xfrm>
            <a:off x="1847850" y="1052513"/>
            <a:ext cx="8496300" cy="5256212"/>
          </a:xfrm>
        </p:spPr>
        <p:txBody>
          <a:bodyPr/>
          <a:lstStyle/>
          <a:p>
            <a:pPr>
              <a:buFont typeface="Wingdings" charset="2"/>
              <a:buChar char="§"/>
            </a:pPr>
            <a:r>
              <a:rPr lang="pt-BR" altLang="pt-BR">
                <a:latin typeface="Calibri" charset="0"/>
              </a:rPr>
              <a:t>A variável “Vendas” é contínua. </a:t>
            </a:r>
          </a:p>
          <a:p>
            <a:pPr lvl="1"/>
            <a:r>
              <a:rPr lang="en-US" altLang="pt-BR">
                <a:latin typeface="Calibri" charset="0"/>
              </a:rPr>
              <a:t>Agrupar as observações em classes.</a:t>
            </a:r>
            <a:endParaRPr lang="pt-BR" altLang="pt-BR">
              <a:latin typeface="Calibri" charset="0"/>
            </a:endParaRPr>
          </a:p>
          <a:p>
            <a:pPr>
              <a:buFont typeface="Wingdings" charset="2"/>
              <a:buChar char="§"/>
            </a:pPr>
            <a:endParaRPr lang="pt-BR" altLang="pt-BR">
              <a:latin typeface="Calibri" charset="0"/>
            </a:endParaRPr>
          </a:p>
        </p:txBody>
      </p:sp>
      <p:sp>
        <p:nvSpPr>
          <p:cNvPr id="22531" name="Título 1"/>
          <p:cNvSpPr>
            <a:spLocks noGrp="1"/>
          </p:cNvSpPr>
          <p:nvPr>
            <p:ph type="title"/>
          </p:nvPr>
        </p:nvSpPr>
        <p:spPr>
          <a:xfrm>
            <a:off x="1847850" y="115889"/>
            <a:ext cx="10039350" cy="587496"/>
          </a:xfrm>
        </p:spPr>
        <p:txBody>
          <a:bodyPr>
            <a:normAutofit fontScale="90000"/>
          </a:bodyPr>
          <a:lstStyle/>
          <a:p>
            <a:r>
              <a:rPr lang="en-US" altLang="pt-BR" dirty="0" err="1"/>
              <a:t>Vendas</a:t>
            </a:r>
            <a:r>
              <a:rPr lang="en-US" altLang="pt-BR" dirty="0"/>
              <a:t> – </a:t>
            </a:r>
            <a:r>
              <a:rPr lang="en-US" altLang="pt-BR" dirty="0" err="1"/>
              <a:t>Distribuição</a:t>
            </a:r>
            <a:r>
              <a:rPr lang="en-US" altLang="pt-BR" dirty="0"/>
              <a:t> de </a:t>
            </a:r>
            <a:r>
              <a:rPr lang="en-US" altLang="pt-BR" dirty="0" err="1"/>
              <a:t>Frequência</a:t>
            </a:r>
            <a:r>
              <a:rPr lang="en-US" altLang="pt-BR" dirty="0"/>
              <a:t> de Classes </a:t>
            </a:r>
            <a:endParaRPr lang="pt-BR" altLang="pt-BR" dirty="0"/>
          </a:p>
        </p:txBody>
      </p:sp>
      <p:sp>
        <p:nvSpPr>
          <p:cNvPr id="14" name="CaixaDeTexto 13"/>
          <p:cNvSpPr txBox="1"/>
          <p:nvPr/>
        </p:nvSpPr>
        <p:spPr>
          <a:xfrm>
            <a:off x="5591176" y="3068638"/>
            <a:ext cx="4608513" cy="2032000"/>
          </a:xfrm>
          <a:prstGeom prst="rect">
            <a:avLst/>
          </a:prstGeom>
          <a:noFill/>
        </p:spPr>
        <p:txBody>
          <a:bodyPr>
            <a:spAutoFit/>
          </a:bodyPr>
          <a:lstStyle/>
          <a:p>
            <a:pPr>
              <a:defRPr/>
            </a:pPr>
            <a:r>
              <a:rPr lang="en-US" dirty="0" err="1">
                <a:solidFill>
                  <a:srgbClr val="002060"/>
                </a:solidFill>
              </a:rPr>
              <a:t>Escolha</a:t>
            </a:r>
            <a:r>
              <a:rPr lang="en-US" dirty="0">
                <a:solidFill>
                  <a:srgbClr val="002060"/>
                </a:solidFill>
              </a:rPr>
              <a:t> do </a:t>
            </a:r>
            <a:r>
              <a:rPr lang="en-US" dirty="0" err="1">
                <a:solidFill>
                  <a:srgbClr val="002060"/>
                </a:solidFill>
              </a:rPr>
              <a:t>número</a:t>
            </a:r>
            <a:r>
              <a:rPr lang="en-US" dirty="0">
                <a:solidFill>
                  <a:srgbClr val="002060"/>
                </a:solidFill>
              </a:rPr>
              <a:t> de classes:</a:t>
            </a:r>
          </a:p>
          <a:p>
            <a:pPr marL="285750" indent="-285750">
              <a:buFont typeface="Arial" pitchFamily="34" charset="0"/>
              <a:buChar char="•"/>
              <a:defRPr/>
            </a:pPr>
            <a:r>
              <a:rPr lang="en-US" dirty="0" err="1">
                <a:solidFill>
                  <a:srgbClr val="002060"/>
                </a:solidFill>
              </a:rPr>
              <a:t>Limites</a:t>
            </a:r>
            <a:r>
              <a:rPr lang="en-US" dirty="0">
                <a:solidFill>
                  <a:srgbClr val="002060"/>
                </a:solidFill>
              </a:rPr>
              <a:t> com </a:t>
            </a:r>
            <a:r>
              <a:rPr lang="en-US" dirty="0" err="1">
                <a:solidFill>
                  <a:srgbClr val="002060"/>
                </a:solidFill>
              </a:rPr>
              <a:t>números</a:t>
            </a:r>
            <a:r>
              <a:rPr lang="en-US" dirty="0">
                <a:solidFill>
                  <a:srgbClr val="002060"/>
                </a:solidFill>
              </a:rPr>
              <a:t> “</a:t>
            </a:r>
            <a:r>
              <a:rPr lang="en-US" dirty="0" err="1">
                <a:solidFill>
                  <a:srgbClr val="002060"/>
                </a:solidFill>
              </a:rPr>
              <a:t>redondos</a:t>
            </a:r>
            <a:r>
              <a:rPr lang="en-US" dirty="0">
                <a:solidFill>
                  <a:srgbClr val="002060"/>
                </a:solidFill>
              </a:rPr>
              <a:t>” (100, 250, 500), </a:t>
            </a:r>
            <a:r>
              <a:rPr lang="en-US" dirty="0" err="1">
                <a:solidFill>
                  <a:srgbClr val="002060"/>
                </a:solidFill>
              </a:rPr>
              <a:t>ou</a:t>
            </a:r>
            <a:r>
              <a:rPr lang="en-US" dirty="0">
                <a:solidFill>
                  <a:srgbClr val="002060"/>
                </a:solidFill>
              </a:rPr>
              <a:t> </a:t>
            </a:r>
            <a:r>
              <a:rPr lang="en-US" dirty="0" err="1">
                <a:solidFill>
                  <a:srgbClr val="002060"/>
                </a:solidFill>
              </a:rPr>
              <a:t>múltiplos</a:t>
            </a:r>
            <a:r>
              <a:rPr lang="en-US" dirty="0">
                <a:solidFill>
                  <a:srgbClr val="002060"/>
                </a:solidFill>
              </a:rPr>
              <a:t> de </a:t>
            </a:r>
            <a:r>
              <a:rPr lang="en-US" dirty="0" err="1">
                <a:solidFill>
                  <a:srgbClr val="002060"/>
                </a:solidFill>
              </a:rPr>
              <a:t>valores</a:t>
            </a:r>
            <a:r>
              <a:rPr lang="en-US" dirty="0">
                <a:solidFill>
                  <a:srgbClr val="002060"/>
                </a:solidFill>
              </a:rPr>
              <a:t> </a:t>
            </a:r>
            <a:r>
              <a:rPr lang="en-US" dirty="0" err="1">
                <a:solidFill>
                  <a:srgbClr val="002060"/>
                </a:solidFill>
              </a:rPr>
              <a:t>conhecidos</a:t>
            </a:r>
            <a:r>
              <a:rPr lang="en-US" dirty="0">
                <a:solidFill>
                  <a:srgbClr val="002060"/>
                </a:solidFill>
              </a:rPr>
              <a:t> (</a:t>
            </a:r>
            <a:r>
              <a:rPr lang="en-US" dirty="0" err="1">
                <a:solidFill>
                  <a:srgbClr val="002060"/>
                </a:solidFill>
              </a:rPr>
              <a:t>salário</a:t>
            </a:r>
            <a:r>
              <a:rPr lang="en-US" dirty="0">
                <a:solidFill>
                  <a:srgbClr val="002060"/>
                </a:solidFill>
              </a:rPr>
              <a:t> </a:t>
            </a:r>
            <a:r>
              <a:rPr lang="en-US" dirty="0" err="1">
                <a:solidFill>
                  <a:srgbClr val="002060"/>
                </a:solidFill>
              </a:rPr>
              <a:t>mínimo</a:t>
            </a:r>
            <a:r>
              <a:rPr lang="en-US" dirty="0">
                <a:solidFill>
                  <a:srgbClr val="002060"/>
                </a:solidFill>
              </a:rPr>
              <a:t>, </a:t>
            </a:r>
            <a:r>
              <a:rPr lang="en-US" dirty="0" err="1">
                <a:solidFill>
                  <a:srgbClr val="002060"/>
                </a:solidFill>
              </a:rPr>
              <a:t>por</a:t>
            </a:r>
            <a:r>
              <a:rPr lang="en-US" dirty="0">
                <a:solidFill>
                  <a:srgbClr val="002060"/>
                </a:solidFill>
              </a:rPr>
              <a:t> </a:t>
            </a:r>
            <a:r>
              <a:rPr lang="en-US" dirty="0" err="1">
                <a:solidFill>
                  <a:srgbClr val="002060"/>
                </a:solidFill>
              </a:rPr>
              <a:t>exemplo</a:t>
            </a:r>
            <a:r>
              <a:rPr lang="en-US" dirty="0">
                <a:solidFill>
                  <a:srgbClr val="002060"/>
                </a:solidFill>
              </a:rPr>
              <a:t>).</a:t>
            </a:r>
          </a:p>
          <a:p>
            <a:pPr marL="285750" indent="-285750">
              <a:buFont typeface="Arial" pitchFamily="34" charset="0"/>
              <a:buChar char="•"/>
              <a:defRPr/>
            </a:pPr>
            <a:r>
              <a:rPr lang="en-US" dirty="0">
                <a:solidFill>
                  <a:srgbClr val="002060"/>
                </a:solidFill>
              </a:rPr>
              <a:t>Entre 5 e 20 classes.</a:t>
            </a:r>
          </a:p>
          <a:p>
            <a:pPr marL="285750" indent="-285750">
              <a:buFont typeface="Arial" pitchFamily="34" charset="0"/>
              <a:buChar char="•"/>
              <a:defRPr/>
            </a:pPr>
            <a:endParaRPr lang="en-US" dirty="0">
              <a:solidFill>
                <a:srgbClr val="002060"/>
              </a:solidFill>
            </a:endParaRPr>
          </a:p>
          <a:p>
            <a:pPr>
              <a:defRPr/>
            </a:pPr>
            <a:r>
              <a:rPr lang="en-US" dirty="0" err="1">
                <a:solidFill>
                  <a:srgbClr val="002060"/>
                </a:solidFill>
              </a:rPr>
              <a:t>Usar</a:t>
            </a:r>
            <a:r>
              <a:rPr lang="en-US" dirty="0">
                <a:solidFill>
                  <a:srgbClr val="002060"/>
                </a:solidFill>
              </a:rPr>
              <a:t> </a:t>
            </a:r>
            <a:r>
              <a:rPr lang="en-US" dirty="0" err="1">
                <a:solidFill>
                  <a:srgbClr val="002060"/>
                </a:solidFill>
              </a:rPr>
              <a:t>tabela</a:t>
            </a:r>
            <a:r>
              <a:rPr lang="en-US" dirty="0">
                <a:solidFill>
                  <a:srgbClr val="002060"/>
                </a:solidFill>
              </a:rPr>
              <a:t> </a:t>
            </a:r>
            <a:r>
              <a:rPr lang="en-US" dirty="0" err="1">
                <a:solidFill>
                  <a:srgbClr val="002060"/>
                </a:solidFill>
              </a:rPr>
              <a:t>dinâmica</a:t>
            </a:r>
            <a:r>
              <a:rPr lang="en-US" dirty="0">
                <a:solidFill>
                  <a:srgbClr val="002060"/>
                </a:solidFill>
              </a:rPr>
              <a:t> (</a:t>
            </a:r>
            <a:r>
              <a:rPr lang="en-US" dirty="0" err="1">
                <a:solidFill>
                  <a:srgbClr val="002060"/>
                </a:solidFill>
              </a:rPr>
              <a:t>botão</a:t>
            </a:r>
            <a:r>
              <a:rPr lang="en-US" dirty="0">
                <a:solidFill>
                  <a:srgbClr val="002060"/>
                </a:solidFill>
              </a:rPr>
              <a:t> </a:t>
            </a:r>
            <a:r>
              <a:rPr lang="en-US" dirty="0" err="1">
                <a:solidFill>
                  <a:srgbClr val="002060"/>
                </a:solidFill>
              </a:rPr>
              <a:t>direito</a:t>
            </a:r>
            <a:r>
              <a:rPr lang="en-US" dirty="0">
                <a:solidFill>
                  <a:srgbClr val="002060"/>
                </a:solidFill>
              </a:rPr>
              <a:t> -&gt; </a:t>
            </a:r>
            <a:r>
              <a:rPr lang="en-US" dirty="0" err="1">
                <a:solidFill>
                  <a:srgbClr val="002060"/>
                </a:solidFill>
              </a:rPr>
              <a:t>agrupar</a:t>
            </a:r>
            <a:r>
              <a:rPr lang="en-US" dirty="0">
                <a:solidFill>
                  <a:srgbClr val="002060"/>
                </a:solidFill>
              </a:rPr>
              <a:t>)</a:t>
            </a:r>
            <a:endParaRPr lang="pt-BR" dirty="0">
              <a:solidFill>
                <a:srgbClr val="002060"/>
              </a:solidFill>
            </a:endParaRPr>
          </a:p>
        </p:txBody>
      </p:sp>
      <p:graphicFrame>
        <p:nvGraphicFramePr>
          <p:cNvPr id="7" name="Tabela 6"/>
          <p:cNvGraphicFramePr>
            <a:graphicFrameLocks noGrp="1"/>
          </p:cNvGraphicFramePr>
          <p:nvPr/>
        </p:nvGraphicFramePr>
        <p:xfrm>
          <a:off x="2063751" y="2492375"/>
          <a:ext cx="3325813" cy="3170238"/>
        </p:xfrm>
        <a:graphic>
          <a:graphicData uri="http://schemas.openxmlformats.org/drawingml/2006/table">
            <a:tbl>
              <a:tblPr/>
              <a:tblGrid>
                <a:gridCol w="1663700"/>
                <a:gridCol w="1662113"/>
              </a:tblGrid>
              <a:tr h="579438">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1" i="0" u="none" strike="noStrike" cap="none" normalizeH="0" baseline="0">
                          <a:ln>
                            <a:noFill/>
                          </a:ln>
                          <a:solidFill>
                            <a:srgbClr val="FFFFFF"/>
                          </a:solidFill>
                          <a:effectLst/>
                          <a:latin typeface="Calibri" charset="0"/>
                          <a:ea typeface="Arial" charset="0"/>
                          <a:cs typeface="Arial" charset="0"/>
                        </a:rPr>
                        <a:t>Vendas</a:t>
                      </a:r>
                      <a:endParaRPr kumimoji="0" lang="pt-BR" altLang="x-none" sz="1600" b="1" i="0" u="none" strike="noStrike" cap="none" normalizeH="0" baseline="0">
                        <a:ln>
                          <a:noFill/>
                        </a:ln>
                        <a:solidFill>
                          <a:srgbClr val="FFFFFF"/>
                        </a:solidFill>
                        <a:effectLst/>
                        <a:latin typeface="Calibri" charset="0"/>
                        <a:ea typeface="Arial" charset="0"/>
                        <a:cs typeface="Arial" charset="0"/>
                      </a:endParaRPr>
                    </a:p>
                  </a:txBody>
                  <a:tcPr marL="91427" marR="91427"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1" i="0" u="none" strike="noStrike" cap="none" normalizeH="0" baseline="0">
                          <a:ln>
                            <a:noFill/>
                          </a:ln>
                          <a:solidFill>
                            <a:srgbClr val="FFFFFF"/>
                          </a:solidFill>
                          <a:effectLst/>
                          <a:latin typeface="Calibri" charset="0"/>
                          <a:ea typeface="Arial" charset="0"/>
                          <a:cs typeface="Arial" charset="0"/>
                        </a:rPr>
                        <a:t>Frequência relativa</a:t>
                      </a:r>
                      <a:endParaRPr kumimoji="0" lang="pt-BR" altLang="x-none" sz="1600" b="1" i="0" u="none" strike="noStrike" cap="none" normalizeH="0" baseline="0">
                        <a:ln>
                          <a:noFill/>
                        </a:ln>
                        <a:solidFill>
                          <a:srgbClr val="FFFFFF"/>
                        </a:solidFill>
                        <a:effectLst/>
                        <a:latin typeface="Calibri" charset="0"/>
                        <a:ea typeface="Arial" charset="0"/>
                        <a:cs typeface="Arial" charset="0"/>
                      </a:endParaRPr>
                    </a:p>
                  </a:txBody>
                  <a:tcPr marL="91427" marR="91427"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250|-500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1,8%</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500|-750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3,6%</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750|-1000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8,0%</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1000|-1250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12,5%</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1250|-1500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15,2%</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1500|-1750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10,7%</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1750|-2000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10,7%</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2000|-2250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8,9%</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2250|-2500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10,7%</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2500|-2750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9,8%</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2750|-3000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6,3%</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2159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3366"/>
                          </a:solidFill>
                          <a:effectLst/>
                          <a:latin typeface="Calibri" charset="0"/>
                          <a:ea typeface="Arial" charset="0"/>
                          <a:cs typeface="Arial" charset="0"/>
                        </a:rPr>
                        <a:t>3000|-3250</a:t>
                      </a:r>
                      <a:endParaRPr kumimoji="0" lang="pt-BR" altLang="x-none" sz="1200" b="0" i="0" u="none" strike="noStrike" cap="none" normalizeH="0" baseline="0">
                        <a:ln>
                          <a:noFill/>
                        </a:ln>
                        <a:solidFill>
                          <a:srgbClr val="000000"/>
                        </a:solidFill>
                        <a:effectLst/>
                        <a:latin typeface="Calibri" charset="0"/>
                        <a:ea typeface="Arial" charset="0"/>
                        <a:cs typeface="Arial" charset="0"/>
                      </a:endParaRP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200" b="0" i="0" u="none" strike="noStrike" cap="none" normalizeH="0" baseline="0">
                          <a:ln>
                            <a:noFill/>
                          </a:ln>
                          <a:solidFill>
                            <a:srgbClr val="000000"/>
                          </a:solidFill>
                          <a:effectLst/>
                          <a:latin typeface="Calibri" charset="0"/>
                          <a:ea typeface="Arial" charset="0"/>
                          <a:cs typeface="Arial" charset="0"/>
                        </a:rPr>
                        <a:t>1,8%</a:t>
                      </a:r>
                    </a:p>
                  </a:txBody>
                  <a:tcPr marL="9524" marR="9524" marT="9524"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bl>
          </a:graphicData>
        </a:graphic>
      </p:graphicFrame>
    </p:spTree>
    <p:extLst>
      <p:ext uri="{BB962C8B-B14F-4D97-AF65-F5344CB8AC3E}">
        <p14:creationId xmlns:p14="http://schemas.microsoft.com/office/powerpoint/2010/main" val="1372751616"/>
      </p:ext>
    </p:extLst>
  </p:cSld>
  <p:clrMapOvr>
    <a:masterClrMapping/>
  </p:clrMapOvr>
  <p:transition spd="slow"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Conteúdo 2"/>
          <p:cNvSpPr>
            <a:spLocks noGrp="1"/>
          </p:cNvSpPr>
          <p:nvPr>
            <p:ph idx="1"/>
          </p:nvPr>
        </p:nvSpPr>
        <p:spPr>
          <a:xfrm>
            <a:off x="1847850" y="1052513"/>
            <a:ext cx="8496300" cy="5256212"/>
          </a:xfrm>
        </p:spPr>
        <p:txBody>
          <a:bodyPr/>
          <a:lstStyle/>
          <a:p>
            <a:pPr>
              <a:buFont typeface="Wingdings" charset="2"/>
              <a:buChar char="§"/>
            </a:pPr>
            <a:r>
              <a:rPr lang="pt-BR" altLang="pt-BR">
                <a:latin typeface="Calibri" charset="0"/>
              </a:rPr>
              <a:t>Para representar graficamente as classes de vendas, utilizamos um histograma.</a:t>
            </a:r>
          </a:p>
          <a:p>
            <a:pPr>
              <a:buFont typeface="Wingdings" charset="2"/>
              <a:buChar char="§"/>
            </a:pPr>
            <a:endParaRPr lang="pt-BR" altLang="pt-BR">
              <a:latin typeface="Calibri" charset="0"/>
            </a:endParaRPr>
          </a:p>
        </p:txBody>
      </p:sp>
      <p:sp>
        <p:nvSpPr>
          <p:cNvPr id="23555" name="Título 1"/>
          <p:cNvSpPr>
            <a:spLocks noGrp="1"/>
          </p:cNvSpPr>
          <p:nvPr>
            <p:ph type="title"/>
          </p:nvPr>
        </p:nvSpPr>
        <p:spPr>
          <a:xfrm>
            <a:off x="1847850" y="115889"/>
            <a:ext cx="9500088" cy="638358"/>
          </a:xfrm>
        </p:spPr>
        <p:txBody>
          <a:bodyPr>
            <a:normAutofit fontScale="90000"/>
          </a:bodyPr>
          <a:lstStyle/>
          <a:p>
            <a:r>
              <a:rPr lang="en-US" altLang="pt-BR" dirty="0" err="1"/>
              <a:t>Vendas</a:t>
            </a:r>
            <a:r>
              <a:rPr lang="en-US" altLang="pt-BR" dirty="0"/>
              <a:t> – </a:t>
            </a:r>
            <a:r>
              <a:rPr lang="en-US" altLang="pt-BR" dirty="0" err="1"/>
              <a:t>Histograma</a:t>
            </a:r>
            <a:r>
              <a:rPr lang="en-US" altLang="pt-BR" dirty="0"/>
              <a:t> de </a:t>
            </a:r>
            <a:r>
              <a:rPr lang="en-US" altLang="pt-BR" dirty="0" err="1"/>
              <a:t>Frequência</a:t>
            </a:r>
            <a:r>
              <a:rPr lang="en-US" altLang="pt-BR" dirty="0"/>
              <a:t> </a:t>
            </a:r>
            <a:r>
              <a:rPr lang="en-US" altLang="pt-BR" dirty="0" err="1"/>
              <a:t>Relativa</a:t>
            </a:r>
            <a:endParaRPr lang="pt-BR" altLang="pt-BR" dirty="0"/>
          </a:p>
        </p:txBody>
      </p:sp>
      <p:sp>
        <p:nvSpPr>
          <p:cNvPr id="23556" name="CaixaDeTexto 6"/>
          <p:cNvSpPr txBox="1">
            <a:spLocks noChangeArrowheads="1"/>
          </p:cNvSpPr>
          <p:nvPr/>
        </p:nvSpPr>
        <p:spPr bwMode="auto">
          <a:xfrm>
            <a:off x="1774826" y="3381375"/>
            <a:ext cx="36734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O histograma de frequência relativa assemelha-se ao gráfico de barras, porém com barras contíguas.</a:t>
            </a:r>
          </a:p>
          <a:p>
            <a:pPr eaLnBrk="1" hangingPunct="1">
              <a:spcBef>
                <a:spcPct val="0"/>
              </a:spcBef>
              <a:buClrTx/>
              <a:buSzTx/>
              <a:buFontTx/>
              <a:buNone/>
            </a:pPr>
            <a:endParaRPr lang="en-US" altLang="pt-BR">
              <a:solidFill>
                <a:schemeClr val="tx1"/>
              </a:solidFill>
              <a:latin typeface="Arial" charset="0"/>
            </a:endParaRPr>
          </a:p>
        </p:txBody>
      </p:sp>
      <p:graphicFrame>
        <p:nvGraphicFramePr>
          <p:cNvPr id="8" name="Gráfico 7"/>
          <p:cNvGraphicFramePr>
            <a:graphicFrameLocks/>
          </p:cNvGraphicFramePr>
          <p:nvPr/>
        </p:nvGraphicFramePr>
        <p:xfrm>
          <a:off x="5303912" y="2132856"/>
          <a:ext cx="5364088" cy="4104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2383367"/>
      </p:ext>
    </p:extLst>
  </p:cSld>
  <p:clrMapOvr>
    <a:masterClrMapping/>
  </p:clrMapOvr>
  <p:transition spd="slow"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p:nvPr>
        </p:nvSpPr>
        <p:spPr>
          <a:xfrm>
            <a:off x="1847850" y="115889"/>
            <a:ext cx="10344150" cy="470265"/>
          </a:xfrm>
        </p:spPr>
        <p:txBody>
          <a:bodyPr>
            <a:normAutofit fontScale="90000"/>
          </a:bodyPr>
          <a:lstStyle/>
          <a:p>
            <a:r>
              <a:rPr lang="en-US" altLang="pt-BR" dirty="0" err="1"/>
              <a:t>Experiência</a:t>
            </a:r>
            <a:r>
              <a:rPr lang="en-US" altLang="pt-BR" dirty="0"/>
              <a:t> – </a:t>
            </a:r>
            <a:r>
              <a:rPr lang="en-US" altLang="pt-BR" dirty="0" err="1"/>
              <a:t>Histograma</a:t>
            </a:r>
            <a:r>
              <a:rPr lang="en-US" altLang="pt-BR" dirty="0"/>
              <a:t> de </a:t>
            </a:r>
            <a:r>
              <a:rPr lang="en-US" altLang="pt-BR" dirty="0" err="1"/>
              <a:t>Frequência</a:t>
            </a:r>
            <a:r>
              <a:rPr lang="en-US" altLang="pt-BR" dirty="0"/>
              <a:t> </a:t>
            </a:r>
            <a:r>
              <a:rPr lang="en-US" altLang="pt-BR" dirty="0" err="1"/>
              <a:t>Relativa</a:t>
            </a:r>
            <a:endParaRPr lang="pt-BR" altLang="pt-BR" dirty="0"/>
          </a:p>
        </p:txBody>
      </p:sp>
      <p:graphicFrame>
        <p:nvGraphicFramePr>
          <p:cNvPr id="5" name="Gráfico 4"/>
          <p:cNvGraphicFramePr>
            <a:graphicFrameLocks/>
          </p:cNvGraphicFramePr>
          <p:nvPr/>
        </p:nvGraphicFramePr>
        <p:xfrm>
          <a:off x="1847528" y="1628800"/>
          <a:ext cx="5976664"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24580" name="CaixaDeTexto 5"/>
          <p:cNvSpPr txBox="1">
            <a:spLocks noChangeArrowheads="1"/>
          </p:cNvSpPr>
          <p:nvPr/>
        </p:nvSpPr>
        <p:spPr bwMode="auto">
          <a:xfrm>
            <a:off x="7788276" y="3789363"/>
            <a:ext cx="28797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Os vendedores têm entre 1 e 13 anos de experiência.</a:t>
            </a:r>
            <a:endParaRPr lang="pt-BR" altLang="pt-BR">
              <a:solidFill>
                <a:srgbClr val="002060"/>
              </a:solidFill>
              <a:latin typeface="Arial" charset="0"/>
            </a:endParaRPr>
          </a:p>
        </p:txBody>
      </p:sp>
    </p:spTree>
    <p:extLst>
      <p:ext uri="{BB962C8B-B14F-4D97-AF65-F5344CB8AC3E}">
        <p14:creationId xmlns:p14="http://schemas.microsoft.com/office/powerpoint/2010/main" val="1667581605"/>
      </p:ext>
    </p:extLst>
  </p:cSld>
  <p:clrMapOvr>
    <a:masterClrMapping/>
  </p:clrMapOvr>
  <p:transition spd="slow"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p:cNvSpPr>
            <a:spLocks noGrp="1"/>
          </p:cNvSpPr>
          <p:nvPr>
            <p:ph type="title"/>
          </p:nvPr>
        </p:nvSpPr>
        <p:spPr>
          <a:xfrm>
            <a:off x="1847850" y="115889"/>
            <a:ext cx="9406304" cy="590117"/>
          </a:xfrm>
        </p:spPr>
        <p:txBody>
          <a:bodyPr>
            <a:normAutofit fontScale="90000"/>
          </a:bodyPr>
          <a:lstStyle/>
          <a:p>
            <a:r>
              <a:rPr lang="en-US" altLang="pt-BR" dirty="0" err="1"/>
              <a:t>Comparando</a:t>
            </a:r>
            <a:r>
              <a:rPr lang="en-US" altLang="pt-BR" dirty="0"/>
              <a:t> o </a:t>
            </a:r>
            <a:r>
              <a:rPr lang="en-US" altLang="pt-BR" dirty="0" err="1"/>
              <a:t>desempenho</a:t>
            </a:r>
            <a:r>
              <a:rPr lang="en-US" altLang="pt-BR" dirty="0"/>
              <a:t> de </a:t>
            </a:r>
            <a:r>
              <a:rPr lang="en-US" altLang="pt-BR" dirty="0" err="1"/>
              <a:t>Cripton</a:t>
            </a:r>
            <a:r>
              <a:rPr lang="en-US" altLang="pt-BR" dirty="0"/>
              <a:t> e Gotham</a:t>
            </a:r>
            <a:endParaRPr lang="pt-BR" altLang="pt-BR" dirty="0"/>
          </a:p>
        </p:txBody>
      </p:sp>
      <p:sp>
        <p:nvSpPr>
          <p:cNvPr id="25603" name="CaixaDeTexto 5"/>
          <p:cNvSpPr txBox="1">
            <a:spLocks noChangeArrowheads="1"/>
          </p:cNvSpPr>
          <p:nvPr/>
        </p:nvSpPr>
        <p:spPr bwMode="auto">
          <a:xfrm>
            <a:off x="7437439" y="1444625"/>
            <a:ext cx="26983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b="1">
                <a:solidFill>
                  <a:schemeClr val="tx1"/>
                </a:solidFill>
                <a:latin typeface="Arial" charset="0"/>
              </a:rPr>
              <a:t>Vendas totais por local</a:t>
            </a:r>
            <a:endParaRPr lang="pt-BR" altLang="pt-BR" b="1">
              <a:solidFill>
                <a:schemeClr val="tx1"/>
              </a:solidFill>
              <a:latin typeface="Arial" charset="0"/>
            </a:endParaRPr>
          </a:p>
        </p:txBody>
      </p:sp>
      <p:sp>
        <p:nvSpPr>
          <p:cNvPr id="25604" name="CaixaDeTexto 6"/>
          <p:cNvSpPr txBox="1">
            <a:spLocks noChangeArrowheads="1"/>
          </p:cNvSpPr>
          <p:nvPr/>
        </p:nvSpPr>
        <p:spPr bwMode="auto">
          <a:xfrm>
            <a:off x="1847850" y="1628775"/>
            <a:ext cx="44640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2400">
                <a:solidFill>
                  <a:srgbClr val="002060"/>
                </a:solidFill>
                <a:latin typeface="Arial" charset="0"/>
              </a:rPr>
              <a:t>Como comparar o desempenho de Cripton e Gotham?</a:t>
            </a:r>
            <a:endParaRPr lang="pt-BR" altLang="pt-BR" sz="2400">
              <a:solidFill>
                <a:srgbClr val="002060"/>
              </a:solidFill>
              <a:latin typeface="Arial" charset="0"/>
            </a:endParaRPr>
          </a:p>
          <a:p>
            <a:pPr eaLnBrk="1" hangingPunct="1">
              <a:spcBef>
                <a:spcPct val="0"/>
              </a:spcBef>
              <a:buClrTx/>
              <a:buSzTx/>
              <a:buFontTx/>
              <a:buNone/>
            </a:pPr>
            <a:endParaRPr lang="pt-BR" altLang="pt-BR" sz="2400">
              <a:solidFill>
                <a:srgbClr val="002060"/>
              </a:solidFill>
              <a:latin typeface="Arial" charset="0"/>
            </a:endParaRPr>
          </a:p>
          <a:p>
            <a:pPr eaLnBrk="1" hangingPunct="1">
              <a:spcBef>
                <a:spcPct val="0"/>
              </a:spcBef>
              <a:buClrTx/>
              <a:buSzTx/>
              <a:buFontTx/>
              <a:buNone/>
            </a:pPr>
            <a:r>
              <a:rPr lang="pt-BR" altLang="pt-BR" sz="2400">
                <a:solidFill>
                  <a:srgbClr val="002060"/>
                </a:solidFill>
                <a:latin typeface="Arial" charset="0"/>
              </a:rPr>
              <a:t>Vendas totais?</a:t>
            </a:r>
          </a:p>
          <a:p>
            <a:pPr eaLnBrk="1" hangingPunct="1">
              <a:spcBef>
                <a:spcPct val="0"/>
              </a:spcBef>
              <a:buClrTx/>
              <a:buSzTx/>
              <a:buFontTx/>
              <a:buNone/>
            </a:pPr>
            <a:endParaRPr lang="pt-BR" altLang="pt-BR" sz="2400">
              <a:solidFill>
                <a:srgbClr val="002060"/>
              </a:solidFill>
              <a:latin typeface="Arial" charset="0"/>
            </a:endParaRPr>
          </a:p>
          <a:p>
            <a:pPr eaLnBrk="1" hangingPunct="1">
              <a:spcBef>
                <a:spcPct val="0"/>
              </a:spcBef>
              <a:buClrTx/>
              <a:buSzTx/>
              <a:buFontTx/>
              <a:buNone/>
            </a:pPr>
            <a:r>
              <a:rPr lang="pt-BR" altLang="pt-BR" sz="2400">
                <a:solidFill>
                  <a:srgbClr val="002060"/>
                </a:solidFill>
                <a:latin typeface="Arial" charset="0"/>
              </a:rPr>
              <a:t>Pela tabela dinâmica:</a:t>
            </a:r>
          </a:p>
        </p:txBody>
      </p:sp>
      <p:sp>
        <p:nvSpPr>
          <p:cNvPr id="25605" name="CaixaDeTexto 13"/>
          <p:cNvSpPr txBox="1">
            <a:spLocks noChangeArrowheads="1"/>
          </p:cNvSpPr>
          <p:nvPr/>
        </p:nvSpPr>
        <p:spPr bwMode="auto">
          <a:xfrm>
            <a:off x="7175500" y="5229226"/>
            <a:ext cx="3041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pt-BR" altLang="pt-BR" sz="2400">
                <a:solidFill>
                  <a:srgbClr val="002060"/>
                </a:solidFill>
                <a:latin typeface="Arial" charset="0"/>
              </a:rPr>
              <a:t>A comparação é justa?</a:t>
            </a:r>
          </a:p>
        </p:txBody>
      </p:sp>
      <p:pic>
        <p:nvPicPr>
          <p:cNvPr id="256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4462464"/>
            <a:ext cx="35941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9" name="Gráfico 8"/>
          <p:cNvGraphicFramePr>
            <a:graphicFrameLocks/>
          </p:cNvGraphicFramePr>
          <p:nvPr/>
        </p:nvGraphicFramePr>
        <p:xfrm>
          <a:off x="6096000" y="1916832"/>
          <a:ext cx="4572000" cy="33123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68162880"/>
      </p:ext>
    </p:extLst>
  </p:cSld>
  <p:clrMapOvr>
    <a:masterClrMapping/>
  </p:clrMapOvr>
  <p:transition spd="slow"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p:nvPr>
        </p:nvSpPr>
        <p:spPr>
          <a:xfrm>
            <a:off x="1847850" y="502190"/>
            <a:ext cx="8820150" cy="751619"/>
          </a:xfrm>
        </p:spPr>
        <p:txBody>
          <a:bodyPr>
            <a:normAutofit fontScale="90000"/>
          </a:bodyPr>
          <a:lstStyle/>
          <a:p>
            <a:r>
              <a:rPr lang="en-US" altLang="pt-BR" dirty="0" err="1"/>
              <a:t>Comparando</a:t>
            </a:r>
            <a:r>
              <a:rPr lang="en-US" altLang="pt-BR" dirty="0"/>
              <a:t> o </a:t>
            </a:r>
            <a:r>
              <a:rPr lang="en-US" altLang="pt-BR" dirty="0" err="1"/>
              <a:t>desempenho</a:t>
            </a:r>
            <a:r>
              <a:rPr lang="en-US" altLang="pt-BR" dirty="0"/>
              <a:t> de </a:t>
            </a:r>
            <a:r>
              <a:rPr lang="en-US" altLang="pt-BR" dirty="0" err="1"/>
              <a:t>Cripton</a:t>
            </a:r>
            <a:r>
              <a:rPr lang="en-US" altLang="pt-BR" dirty="0"/>
              <a:t> e Gotham</a:t>
            </a:r>
            <a:endParaRPr lang="pt-BR" altLang="pt-BR" dirty="0"/>
          </a:p>
        </p:txBody>
      </p:sp>
      <p:sp>
        <p:nvSpPr>
          <p:cNvPr id="26627" name="CaixaDeTexto 6"/>
          <p:cNvSpPr txBox="1">
            <a:spLocks noChangeArrowheads="1"/>
          </p:cNvSpPr>
          <p:nvPr/>
        </p:nvSpPr>
        <p:spPr bwMode="auto">
          <a:xfrm>
            <a:off x="7294564" y="1844675"/>
            <a:ext cx="2954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b="1">
                <a:solidFill>
                  <a:schemeClr val="tx1"/>
                </a:solidFill>
                <a:latin typeface="Arial" charset="0"/>
              </a:rPr>
              <a:t>Vendas médias por Local</a:t>
            </a:r>
            <a:endParaRPr lang="pt-BR" altLang="pt-BR" b="1">
              <a:solidFill>
                <a:schemeClr val="tx1"/>
              </a:solidFill>
              <a:latin typeface="Arial" charset="0"/>
            </a:endParaRPr>
          </a:p>
        </p:txBody>
      </p:sp>
      <p:sp>
        <p:nvSpPr>
          <p:cNvPr id="26628" name="CaixaDeTexto 8"/>
          <p:cNvSpPr txBox="1">
            <a:spLocks noChangeArrowheads="1"/>
          </p:cNvSpPr>
          <p:nvPr/>
        </p:nvSpPr>
        <p:spPr bwMode="auto">
          <a:xfrm>
            <a:off x="1703388" y="1700213"/>
            <a:ext cx="4464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2400">
                <a:solidFill>
                  <a:srgbClr val="002060"/>
                </a:solidFill>
                <a:latin typeface="Arial" charset="0"/>
              </a:rPr>
              <a:t>Comparando as vendas médias…</a:t>
            </a:r>
            <a:endParaRPr lang="pt-BR" altLang="pt-BR" sz="2400">
              <a:solidFill>
                <a:srgbClr val="002060"/>
              </a:solidFill>
              <a:latin typeface="Arial" charset="0"/>
            </a:endParaRPr>
          </a:p>
          <a:p>
            <a:pPr eaLnBrk="1" hangingPunct="1">
              <a:spcBef>
                <a:spcPct val="0"/>
              </a:spcBef>
              <a:buClrTx/>
              <a:buSzTx/>
              <a:buFontTx/>
              <a:buNone/>
            </a:pPr>
            <a:endParaRPr lang="pt-BR" altLang="pt-BR" sz="2400">
              <a:solidFill>
                <a:srgbClr val="002060"/>
              </a:solidFill>
              <a:latin typeface="Arial" charset="0"/>
            </a:endParaRPr>
          </a:p>
          <a:p>
            <a:pPr eaLnBrk="1" hangingPunct="1">
              <a:spcBef>
                <a:spcPct val="0"/>
              </a:spcBef>
              <a:buClrTx/>
              <a:buSzTx/>
              <a:buFontTx/>
              <a:buNone/>
            </a:pPr>
            <a:endParaRPr lang="en-US" altLang="pt-BR" sz="2400">
              <a:solidFill>
                <a:srgbClr val="002060"/>
              </a:solidFill>
              <a:latin typeface="Arial" charset="0"/>
            </a:endParaRPr>
          </a:p>
          <a:p>
            <a:pPr eaLnBrk="1" hangingPunct="1">
              <a:spcBef>
                <a:spcPct val="0"/>
              </a:spcBef>
              <a:buClrTx/>
              <a:buSzTx/>
              <a:buFontTx/>
              <a:buNone/>
            </a:pPr>
            <a:endParaRPr lang="pt-BR" altLang="pt-BR" sz="2400">
              <a:solidFill>
                <a:srgbClr val="002060"/>
              </a:solidFill>
              <a:latin typeface="Arial" charset="0"/>
            </a:endParaRPr>
          </a:p>
          <a:p>
            <a:pPr eaLnBrk="1" hangingPunct="1">
              <a:spcBef>
                <a:spcPct val="0"/>
              </a:spcBef>
              <a:buClrTx/>
              <a:buSzTx/>
              <a:buFontTx/>
              <a:buNone/>
            </a:pPr>
            <a:r>
              <a:rPr lang="pt-BR" altLang="pt-BR" sz="2400">
                <a:solidFill>
                  <a:srgbClr val="002060"/>
                </a:solidFill>
                <a:latin typeface="Arial" charset="0"/>
              </a:rPr>
              <a:t>Pela tabela dinâmica:</a:t>
            </a:r>
          </a:p>
        </p:txBody>
      </p:sp>
      <p:sp>
        <p:nvSpPr>
          <p:cNvPr id="26629" name="CaixaDeTexto 10"/>
          <p:cNvSpPr txBox="1">
            <a:spLocks noChangeArrowheads="1"/>
          </p:cNvSpPr>
          <p:nvPr/>
        </p:nvSpPr>
        <p:spPr bwMode="auto">
          <a:xfrm>
            <a:off x="5935663" y="5078413"/>
            <a:ext cx="448151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algn="ctr" eaLnBrk="1" hangingPunct="1">
              <a:spcBef>
                <a:spcPct val="0"/>
              </a:spcBef>
              <a:buClrTx/>
              <a:buSzTx/>
              <a:buFontTx/>
              <a:buNone/>
            </a:pPr>
            <a:r>
              <a:rPr lang="pt-BR" altLang="pt-BR" sz="2000">
                <a:solidFill>
                  <a:srgbClr val="002060"/>
                </a:solidFill>
                <a:latin typeface="Arial" charset="0"/>
              </a:rPr>
              <a:t>Em média, os vendedores de Cripton vendem mais. </a:t>
            </a:r>
            <a:r>
              <a:rPr lang="pt-BR" altLang="pt-BR" sz="2000" b="1" u="sng">
                <a:solidFill>
                  <a:srgbClr val="002060"/>
                </a:solidFill>
                <a:latin typeface="Arial" charset="0"/>
              </a:rPr>
              <a:t>Aparentemente, temos um problema!</a:t>
            </a:r>
          </a:p>
        </p:txBody>
      </p:sp>
      <p:pic>
        <p:nvPicPr>
          <p:cNvPr id="266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4149726"/>
            <a:ext cx="3671888"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10" name="Gráfico 9"/>
          <p:cNvGraphicFramePr>
            <a:graphicFrameLocks/>
          </p:cNvGraphicFramePr>
          <p:nvPr/>
        </p:nvGraphicFramePr>
        <p:xfrm>
          <a:off x="6096000" y="229378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371709"/>
      </p:ext>
    </p:extLst>
  </p:cSld>
  <p:clrMapOvr>
    <a:masterClrMapping/>
  </p:clrMapOvr>
  <p:transition spd="slow"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Conteúdo 2"/>
          <p:cNvSpPr>
            <a:spLocks noGrp="1"/>
          </p:cNvSpPr>
          <p:nvPr>
            <p:ph idx="1"/>
          </p:nvPr>
        </p:nvSpPr>
        <p:spPr>
          <a:xfrm>
            <a:off x="1847850" y="1052513"/>
            <a:ext cx="8496300" cy="5256212"/>
          </a:xfrm>
        </p:spPr>
        <p:txBody>
          <a:bodyPr/>
          <a:lstStyle/>
          <a:p>
            <a:pPr>
              <a:buFont typeface="Wingdings" charset="2"/>
              <a:buChar char="§"/>
            </a:pPr>
            <a:endParaRPr lang="en-US" altLang="pt-BR">
              <a:latin typeface="Calibri" charset="0"/>
            </a:endParaRPr>
          </a:p>
          <a:p>
            <a:pPr>
              <a:buFont typeface="Wingdings" charset="2"/>
              <a:buChar char="§"/>
            </a:pPr>
            <a:r>
              <a:rPr lang="en-US" altLang="pt-BR">
                <a:latin typeface="Calibri" charset="0"/>
              </a:rPr>
              <a:t>Por que os desempenhos são tão diferentes?</a:t>
            </a:r>
          </a:p>
          <a:p>
            <a:pPr>
              <a:buFont typeface="Wingdings" charset="2"/>
              <a:buChar char="§"/>
            </a:pPr>
            <a:endParaRPr lang="en-US" altLang="pt-BR">
              <a:latin typeface="Calibri" charset="0"/>
            </a:endParaRPr>
          </a:p>
          <a:p>
            <a:pPr lvl="1"/>
            <a:r>
              <a:rPr lang="en-US" altLang="pt-BR">
                <a:latin typeface="Calibri" charset="0"/>
              </a:rPr>
              <a:t>Os mercado são diferentes? (um consultor em análise de mercado garantiu que não…)</a:t>
            </a:r>
          </a:p>
          <a:p>
            <a:pPr lvl="1"/>
            <a:r>
              <a:rPr lang="en-US" altLang="pt-BR">
                <a:latin typeface="Calibri" charset="0"/>
              </a:rPr>
              <a:t>Diferenças de escolaridade?</a:t>
            </a:r>
          </a:p>
          <a:p>
            <a:pPr lvl="1"/>
            <a:r>
              <a:rPr lang="en-US" altLang="pt-BR">
                <a:latin typeface="Calibri" charset="0"/>
              </a:rPr>
              <a:t>Diferenças de experiência?</a:t>
            </a:r>
          </a:p>
          <a:p>
            <a:pPr lvl="1"/>
            <a:endParaRPr lang="pt-BR" altLang="pt-BR">
              <a:latin typeface="Calibri" charset="0"/>
            </a:endParaRPr>
          </a:p>
        </p:txBody>
      </p:sp>
      <p:sp>
        <p:nvSpPr>
          <p:cNvPr id="27651" name="Título 1"/>
          <p:cNvSpPr>
            <a:spLocks noGrp="1"/>
          </p:cNvSpPr>
          <p:nvPr>
            <p:ph type="title"/>
          </p:nvPr>
        </p:nvSpPr>
        <p:spPr>
          <a:xfrm>
            <a:off x="1847850" y="511910"/>
            <a:ext cx="9054612" cy="540603"/>
          </a:xfrm>
        </p:spPr>
        <p:txBody>
          <a:bodyPr>
            <a:normAutofit fontScale="90000"/>
          </a:bodyPr>
          <a:lstStyle/>
          <a:p>
            <a:r>
              <a:rPr lang="en-US" altLang="pt-BR" dirty="0" err="1"/>
              <a:t>Entendendo</a:t>
            </a:r>
            <a:r>
              <a:rPr lang="en-US" altLang="pt-BR" dirty="0"/>
              <a:t> as </a:t>
            </a:r>
            <a:r>
              <a:rPr lang="en-US" altLang="pt-BR" dirty="0" err="1"/>
              <a:t>diferenças</a:t>
            </a:r>
            <a:r>
              <a:rPr lang="en-US" altLang="pt-BR" dirty="0"/>
              <a:t> entre </a:t>
            </a:r>
            <a:r>
              <a:rPr lang="en-US" altLang="pt-BR" dirty="0" err="1"/>
              <a:t>Cripton</a:t>
            </a:r>
            <a:r>
              <a:rPr lang="en-US" altLang="pt-BR" dirty="0"/>
              <a:t> e Gotham</a:t>
            </a:r>
            <a:endParaRPr lang="pt-BR" altLang="pt-BR" dirty="0"/>
          </a:p>
        </p:txBody>
      </p:sp>
    </p:spTree>
    <p:extLst>
      <p:ext uri="{BB962C8B-B14F-4D97-AF65-F5344CB8AC3E}">
        <p14:creationId xmlns:p14="http://schemas.microsoft.com/office/powerpoint/2010/main" val="787033343"/>
      </p:ext>
    </p:extLst>
  </p:cSld>
  <p:clrMapOvr>
    <a:masterClrMapping/>
  </p:clrMapOvr>
  <p:transition spd="slow"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ço Reservado para Conteúdo 7"/>
          <p:cNvGraphicFramePr>
            <a:graphicFrameLocks noGrp="1"/>
          </p:cNvGraphicFramePr>
          <p:nvPr>
            <p:ph idx="1"/>
          </p:nvPr>
        </p:nvGraphicFramePr>
        <p:xfrm>
          <a:off x="1692276" y="2852738"/>
          <a:ext cx="6219825" cy="1665290"/>
        </p:xfrm>
        <a:graphic>
          <a:graphicData uri="http://schemas.openxmlformats.org/drawingml/2006/table">
            <a:tbl>
              <a:tblPr/>
              <a:tblGrid>
                <a:gridCol w="1036638"/>
                <a:gridCol w="1036637"/>
                <a:gridCol w="1036638"/>
                <a:gridCol w="1036637"/>
                <a:gridCol w="1036638"/>
                <a:gridCol w="1036637"/>
              </a:tblGrid>
              <a:tr h="31432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x-none" altLang="x-none" sz="11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x-none" altLang="x-none" sz="11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gridSpan="4">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2000" b="0" i="0" u="none" strike="noStrike" cap="none" normalizeH="0" baseline="0">
                          <a:ln>
                            <a:noFill/>
                          </a:ln>
                          <a:solidFill>
                            <a:srgbClr val="003366"/>
                          </a:solidFill>
                          <a:effectLst/>
                          <a:latin typeface="Calibri" charset="0"/>
                          <a:ea typeface="Arial" charset="0"/>
                          <a:cs typeface="Arial" charset="0"/>
                        </a:rPr>
                        <a:t>Escolaridade</a:t>
                      </a:r>
                      <a:endParaRPr kumimoji="0" lang="pt-BR" altLang="x-none" sz="20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hMerge="1">
                  <a:txBody>
                    <a:bodyPr/>
                    <a:lstStyle/>
                    <a:p>
                      <a:endParaRPr lang="pt-BR"/>
                    </a:p>
                  </a:txBody>
                  <a:tcPr/>
                </a:tc>
                <a:tc hMerge="1">
                  <a:txBody>
                    <a:bodyPr/>
                    <a:lstStyle/>
                    <a:p>
                      <a:endParaRPr lang="pt-BR"/>
                    </a:p>
                  </a:txBody>
                  <a:tcPr/>
                </a:tc>
                <a:tc hMerge="1">
                  <a:txBody>
                    <a:bodyPr/>
                    <a:lstStyle/>
                    <a:p>
                      <a:endParaRPr lang="pt-BR"/>
                    </a:p>
                  </a:txBody>
                  <a:tcPr/>
                </a:tc>
              </a:tr>
              <a:tr h="436563">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x-none" altLang="x-none" sz="11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800" b="0" i="0" u="none" strike="noStrike" cap="none" normalizeH="0" baseline="0">
                          <a:ln>
                            <a:noFill/>
                          </a:ln>
                          <a:solidFill>
                            <a:srgbClr val="003366"/>
                          </a:solidFill>
                          <a:effectLst/>
                          <a:latin typeface="Calibri" charset="0"/>
                          <a:ea typeface="Arial" charset="0"/>
                          <a:cs typeface="Arial" charset="0"/>
                        </a:rPr>
                        <a:t> </a:t>
                      </a:r>
                      <a:endParaRPr kumimoji="0" lang="pt-BR" altLang="x-none" sz="1800" b="0" i="0" u="none" strike="noStrike" cap="none" normalizeH="0" baseline="0">
                        <a:ln>
                          <a:noFill/>
                        </a:ln>
                        <a:solidFill>
                          <a:srgbClr val="000000"/>
                        </a:solidFill>
                        <a:effectLst/>
                        <a:latin typeface="Arial"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Ensino básico</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Ensino médio</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Ensino superior</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Total Geral</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04800">
                <a:tc rowSpan="3">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pt-BR" altLang="x-none" sz="1800" b="0" i="0" u="none" strike="noStrike" cap="none" normalizeH="0" baseline="0">
                          <a:ln>
                            <a:noFill/>
                          </a:ln>
                          <a:solidFill>
                            <a:srgbClr val="003366"/>
                          </a:solidFill>
                          <a:effectLst/>
                          <a:latin typeface="Calibri" charset="0"/>
                          <a:ea typeface="Arial" charset="0"/>
                          <a:cs typeface="Arial" charset="0"/>
                        </a:rPr>
                        <a:t>Local</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3366"/>
                          </a:solidFill>
                          <a:effectLst/>
                          <a:latin typeface="Calibri" charset="0"/>
                          <a:ea typeface="Arial" charset="0"/>
                          <a:cs typeface="Arial" charset="0"/>
                        </a:rPr>
                        <a:t>Cripton</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12</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13</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21</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46</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04800">
                <a:tc vMerge="1">
                  <a:txBody>
                    <a:bodyPr/>
                    <a:lstStyle/>
                    <a:p>
                      <a:endParaRPr lang="pt-BR"/>
                    </a:p>
                  </a:txBody>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3366"/>
                          </a:solidFill>
                          <a:effectLst/>
                          <a:latin typeface="Calibri" charset="0"/>
                          <a:ea typeface="Arial" charset="0"/>
                          <a:cs typeface="Arial" charset="0"/>
                        </a:rPr>
                        <a:t>Gotham</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26</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21</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19</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66</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04800">
                <a:tc vMerge="1">
                  <a:txBody>
                    <a:bodyPr/>
                    <a:lstStyle/>
                    <a:p>
                      <a:endParaRPr lang="pt-BR"/>
                    </a:p>
                  </a:txBody>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3366"/>
                          </a:solidFill>
                          <a:effectLst/>
                          <a:latin typeface="Calibri" charset="0"/>
                          <a:ea typeface="Arial" charset="0"/>
                          <a:cs typeface="Arial" charset="0"/>
                        </a:rPr>
                        <a:t>Total Geral</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38</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34</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40</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112</a:t>
                      </a:r>
                    </a:p>
                  </a:txBody>
                  <a:tcPr marL="12668" marR="12668"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bl>
          </a:graphicData>
        </a:graphic>
      </p:graphicFrame>
      <p:sp>
        <p:nvSpPr>
          <p:cNvPr id="28713" name="Título 1"/>
          <p:cNvSpPr>
            <a:spLocks noGrp="1"/>
          </p:cNvSpPr>
          <p:nvPr>
            <p:ph type="title"/>
          </p:nvPr>
        </p:nvSpPr>
        <p:spPr>
          <a:xfrm>
            <a:off x="1847849" y="115889"/>
            <a:ext cx="9617319" cy="730251"/>
          </a:xfrm>
        </p:spPr>
        <p:txBody>
          <a:bodyPr>
            <a:normAutofit fontScale="90000"/>
          </a:bodyPr>
          <a:lstStyle/>
          <a:p>
            <a:r>
              <a:rPr lang="en-US" altLang="pt-BR" dirty="0" err="1"/>
              <a:t>Escolaridade</a:t>
            </a:r>
            <a:r>
              <a:rPr lang="en-US" altLang="pt-BR" dirty="0"/>
              <a:t> e local – </a:t>
            </a:r>
            <a:r>
              <a:rPr lang="en-US" altLang="pt-BR" dirty="0" err="1"/>
              <a:t>Tabela</a:t>
            </a:r>
            <a:r>
              <a:rPr lang="en-US" altLang="pt-BR" dirty="0"/>
              <a:t> de </a:t>
            </a:r>
            <a:r>
              <a:rPr lang="en-US" altLang="pt-BR" dirty="0" err="1"/>
              <a:t>contingência</a:t>
            </a:r>
            <a:endParaRPr lang="pt-BR" altLang="pt-BR" dirty="0"/>
          </a:p>
        </p:txBody>
      </p:sp>
      <p:graphicFrame>
        <p:nvGraphicFramePr>
          <p:cNvPr id="9" name="Espaço Reservado para Conteúdo 7"/>
          <p:cNvGraphicFramePr>
            <a:graphicFrameLocks noGrp="1"/>
          </p:cNvGraphicFramePr>
          <p:nvPr>
            <p:ph idx="4294967295"/>
          </p:nvPr>
        </p:nvGraphicFramePr>
        <p:xfrm>
          <a:off x="1703388" y="4652963"/>
          <a:ext cx="6208712" cy="1665290"/>
        </p:xfrm>
        <a:graphic>
          <a:graphicData uri="http://schemas.openxmlformats.org/drawingml/2006/table">
            <a:tbl>
              <a:tblPr/>
              <a:tblGrid>
                <a:gridCol w="1035050"/>
                <a:gridCol w="1035050"/>
                <a:gridCol w="1033462"/>
                <a:gridCol w="1035050"/>
                <a:gridCol w="1035050"/>
                <a:gridCol w="1035050"/>
              </a:tblGrid>
              <a:tr h="31432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x-none" altLang="x-none" sz="11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x-none" altLang="x-none" sz="11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gridSpan="4">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2000" b="0" i="0" u="none" strike="noStrike" cap="none" normalizeH="0" baseline="0">
                          <a:ln>
                            <a:noFill/>
                          </a:ln>
                          <a:solidFill>
                            <a:srgbClr val="003366"/>
                          </a:solidFill>
                          <a:effectLst/>
                          <a:latin typeface="Calibri" charset="0"/>
                          <a:ea typeface="Arial" charset="0"/>
                          <a:cs typeface="Arial" charset="0"/>
                        </a:rPr>
                        <a:t>Escolaridade</a:t>
                      </a:r>
                      <a:endParaRPr kumimoji="0" lang="pt-BR" altLang="x-none" sz="20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hMerge="1">
                  <a:txBody>
                    <a:bodyPr/>
                    <a:lstStyle/>
                    <a:p>
                      <a:endParaRPr lang="pt-BR"/>
                    </a:p>
                  </a:txBody>
                  <a:tcPr/>
                </a:tc>
                <a:tc hMerge="1">
                  <a:txBody>
                    <a:bodyPr/>
                    <a:lstStyle/>
                    <a:p>
                      <a:endParaRPr lang="pt-BR"/>
                    </a:p>
                  </a:txBody>
                  <a:tcPr/>
                </a:tc>
                <a:tc hMerge="1">
                  <a:txBody>
                    <a:bodyPr/>
                    <a:lstStyle/>
                    <a:p>
                      <a:endParaRPr lang="pt-BR"/>
                    </a:p>
                  </a:txBody>
                  <a:tcPr/>
                </a:tc>
              </a:tr>
              <a:tr h="436563">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x-none" altLang="x-none" sz="11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800" b="0" i="0" u="none" strike="noStrike" cap="none" normalizeH="0" baseline="0">
                          <a:ln>
                            <a:noFill/>
                          </a:ln>
                          <a:solidFill>
                            <a:srgbClr val="003366"/>
                          </a:solidFill>
                          <a:effectLst/>
                          <a:latin typeface="Calibri" charset="0"/>
                          <a:ea typeface="Arial" charset="0"/>
                          <a:cs typeface="Arial" charset="0"/>
                        </a:rPr>
                        <a:t> </a:t>
                      </a:r>
                      <a:endParaRPr kumimoji="0" lang="pt-BR" altLang="x-none" sz="1800" b="0" i="0" u="none" strike="noStrike" cap="none" normalizeH="0" baseline="0">
                        <a:ln>
                          <a:noFill/>
                        </a:ln>
                        <a:solidFill>
                          <a:srgbClr val="000000"/>
                        </a:solidFill>
                        <a:effectLst/>
                        <a:latin typeface="Arial"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Ensino básico</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Ensino médio</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Ensino superior</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Total Geral</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04800">
                <a:tc rowSpan="3">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pt-BR" altLang="x-none" sz="1800" b="0" i="0" u="none" strike="noStrike" cap="none" normalizeH="0" baseline="0">
                          <a:ln>
                            <a:noFill/>
                          </a:ln>
                          <a:solidFill>
                            <a:srgbClr val="003366"/>
                          </a:solidFill>
                          <a:effectLst/>
                          <a:latin typeface="Calibri" charset="0"/>
                          <a:ea typeface="Arial" charset="0"/>
                          <a:cs typeface="Arial" charset="0"/>
                        </a:rPr>
                        <a:t>Local</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3366"/>
                          </a:solidFill>
                          <a:effectLst/>
                          <a:latin typeface="Calibri" charset="0"/>
                          <a:ea typeface="Arial" charset="0"/>
                          <a:cs typeface="Arial" charset="0"/>
                        </a:rPr>
                        <a:t>Cripton</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26%</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28%</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46%</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100%</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04800">
                <a:tc vMerge="1">
                  <a:txBody>
                    <a:bodyPr/>
                    <a:lstStyle/>
                    <a:p>
                      <a:endParaRPr lang="pt-BR"/>
                    </a:p>
                  </a:txBody>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3366"/>
                          </a:solidFill>
                          <a:effectLst/>
                          <a:latin typeface="Calibri" charset="0"/>
                          <a:ea typeface="Arial" charset="0"/>
                          <a:cs typeface="Arial" charset="0"/>
                        </a:rPr>
                        <a:t>Gotham</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39%</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32%</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29%</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0000"/>
                          </a:solidFill>
                          <a:effectLst/>
                          <a:latin typeface="Calibri" charset="0"/>
                          <a:ea typeface="Arial" charset="0"/>
                          <a:cs typeface="Arial" charset="0"/>
                        </a:rPr>
                        <a:t>100%</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04800">
                <a:tc vMerge="1">
                  <a:txBody>
                    <a:bodyPr/>
                    <a:lstStyle/>
                    <a:p>
                      <a:endParaRPr lang="pt-BR"/>
                    </a:p>
                  </a:txBody>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400" b="0" i="0" u="none" strike="noStrike" cap="none" normalizeH="0" baseline="0">
                          <a:ln>
                            <a:noFill/>
                          </a:ln>
                          <a:solidFill>
                            <a:srgbClr val="003366"/>
                          </a:solidFill>
                          <a:effectLst/>
                          <a:latin typeface="Calibri" charset="0"/>
                          <a:ea typeface="Arial" charset="0"/>
                          <a:cs typeface="Arial" charset="0"/>
                        </a:rPr>
                        <a:t>Total Geral</a:t>
                      </a:r>
                      <a:endParaRPr kumimoji="0" lang="pt-BR" altLang="x-none" sz="1400" b="0" i="0" u="none" strike="noStrike" cap="none" normalizeH="0" baseline="0">
                        <a:ln>
                          <a:noFill/>
                        </a:ln>
                        <a:solidFill>
                          <a:srgbClr val="000000"/>
                        </a:solidFill>
                        <a:effectLst/>
                        <a:latin typeface="Calibri" charset="0"/>
                        <a:ea typeface="Arial" charset="0"/>
                        <a:cs typeface="Arial" charset="0"/>
                      </a:endParaRP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34%</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30%</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36%</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400" b="1" i="0" u="none" strike="noStrike" cap="none" normalizeH="0" baseline="0">
                          <a:ln>
                            <a:noFill/>
                          </a:ln>
                          <a:solidFill>
                            <a:srgbClr val="000000"/>
                          </a:solidFill>
                          <a:effectLst/>
                          <a:latin typeface="Calibri" charset="0"/>
                          <a:ea typeface="Arial" charset="0"/>
                          <a:cs typeface="Arial" charset="0"/>
                        </a:rPr>
                        <a:t>100%</a:t>
                      </a:r>
                    </a:p>
                  </a:txBody>
                  <a:tcPr marL="9525" marR="9525" marT="9527"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bl>
          </a:graphicData>
        </a:graphic>
      </p:graphicFrame>
      <p:sp>
        <p:nvSpPr>
          <p:cNvPr id="28753" name="CaixaDeTexto 9"/>
          <p:cNvSpPr txBox="1">
            <a:spLocks noChangeArrowheads="1"/>
          </p:cNvSpPr>
          <p:nvPr/>
        </p:nvSpPr>
        <p:spPr bwMode="auto">
          <a:xfrm>
            <a:off x="1703389" y="981075"/>
            <a:ext cx="83534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2000">
                <a:solidFill>
                  <a:srgbClr val="002060"/>
                </a:solidFill>
                <a:latin typeface="Arial" charset="0"/>
              </a:rPr>
              <a:t>Cripton e Gotham apresentam as mesmas proporções de vendedores por nível de escolaridade?</a:t>
            </a:r>
          </a:p>
          <a:p>
            <a:pPr eaLnBrk="1" hangingPunct="1">
              <a:spcBef>
                <a:spcPct val="0"/>
              </a:spcBef>
              <a:buClrTx/>
              <a:buSzTx/>
              <a:buFontTx/>
              <a:buNone/>
            </a:pPr>
            <a:r>
              <a:rPr lang="en-US" altLang="pt-BR" sz="2000">
                <a:solidFill>
                  <a:srgbClr val="002060"/>
                </a:solidFill>
                <a:latin typeface="Arial" charset="0"/>
              </a:rPr>
              <a:t>Para analisar a relação entre duas variáveis qualitativas (Escolaridade e Local), usamos uma </a:t>
            </a:r>
            <a:r>
              <a:rPr lang="en-US" altLang="pt-BR" sz="2000" b="1" u="sng">
                <a:solidFill>
                  <a:srgbClr val="002060"/>
                </a:solidFill>
                <a:latin typeface="Arial" charset="0"/>
              </a:rPr>
              <a:t>tabela de contingência ou tabela de dupla entrada</a:t>
            </a:r>
            <a:endParaRPr lang="pt-BR" altLang="pt-BR" sz="2000" b="1" u="sng">
              <a:solidFill>
                <a:srgbClr val="002060"/>
              </a:solidFill>
              <a:latin typeface="Arial" charset="0"/>
            </a:endParaRPr>
          </a:p>
        </p:txBody>
      </p:sp>
      <p:sp>
        <p:nvSpPr>
          <p:cNvPr id="28754" name="CaixaDeTexto 10"/>
          <p:cNvSpPr txBox="1">
            <a:spLocks noChangeArrowheads="1"/>
          </p:cNvSpPr>
          <p:nvPr/>
        </p:nvSpPr>
        <p:spPr bwMode="auto">
          <a:xfrm>
            <a:off x="8256588" y="3213100"/>
            <a:ext cx="2519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2000">
                <a:solidFill>
                  <a:srgbClr val="002060"/>
                </a:solidFill>
                <a:latin typeface="Arial" charset="0"/>
              </a:rPr>
              <a:t>Aqui é difícil ver…</a:t>
            </a:r>
            <a:endParaRPr lang="pt-BR" altLang="pt-BR" sz="2000">
              <a:solidFill>
                <a:srgbClr val="002060"/>
              </a:solidFill>
              <a:latin typeface="Arial" charset="0"/>
            </a:endParaRPr>
          </a:p>
        </p:txBody>
      </p:sp>
      <p:sp>
        <p:nvSpPr>
          <p:cNvPr id="28755" name="CaixaDeTexto 11"/>
          <p:cNvSpPr txBox="1">
            <a:spLocks noChangeArrowheads="1"/>
          </p:cNvSpPr>
          <p:nvPr/>
        </p:nvSpPr>
        <p:spPr bwMode="auto">
          <a:xfrm>
            <a:off x="8293100" y="3860800"/>
            <a:ext cx="23749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Aqui fica mais fácil…</a:t>
            </a:r>
          </a:p>
          <a:p>
            <a:pPr eaLnBrk="1" hangingPunct="1">
              <a:spcBef>
                <a:spcPct val="0"/>
              </a:spcBef>
              <a:buClrTx/>
              <a:buSzTx/>
              <a:buFontTx/>
              <a:buNone/>
            </a:pPr>
            <a:r>
              <a:rPr lang="en-US" altLang="pt-BR">
                <a:solidFill>
                  <a:srgbClr val="002060"/>
                </a:solidFill>
                <a:latin typeface="Arial" charset="0"/>
              </a:rPr>
              <a:t>Cripton tem maior frequência relativa de vendedores com ensino superior e Gotham, ensino básico.</a:t>
            </a:r>
          </a:p>
          <a:p>
            <a:pPr eaLnBrk="1" hangingPunct="1">
              <a:spcBef>
                <a:spcPct val="0"/>
              </a:spcBef>
              <a:buClrTx/>
              <a:buSzTx/>
              <a:buFontTx/>
              <a:buNone/>
            </a:pPr>
            <a:r>
              <a:rPr lang="en-US" altLang="pt-BR" b="1" u="sng">
                <a:solidFill>
                  <a:srgbClr val="002060"/>
                </a:solidFill>
                <a:latin typeface="Arial" charset="0"/>
              </a:rPr>
              <a:t>Será esse o problema?</a:t>
            </a:r>
            <a:endParaRPr lang="pt-BR" altLang="pt-BR" b="1" u="sng">
              <a:solidFill>
                <a:srgbClr val="002060"/>
              </a:solidFill>
              <a:latin typeface="Arial" charset="0"/>
            </a:endParaRPr>
          </a:p>
        </p:txBody>
      </p:sp>
      <p:cxnSp>
        <p:nvCxnSpPr>
          <p:cNvPr id="5" name="Conector de seta reta 4"/>
          <p:cNvCxnSpPr>
            <a:stCxn id="28755" idx="1"/>
            <a:endCxn id="9" idx="3"/>
          </p:cNvCxnSpPr>
          <p:nvPr/>
        </p:nvCxnSpPr>
        <p:spPr>
          <a:xfrm flipH="1">
            <a:off x="7912100" y="5153820"/>
            <a:ext cx="381000" cy="3317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H="1">
            <a:off x="8066088" y="3455989"/>
            <a:ext cx="252412" cy="1920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20032"/>
      </p:ext>
    </p:extLst>
  </p:cSld>
  <p:clrMapOvr>
    <a:masterClrMapping/>
  </p:clrMapOvr>
  <p:transition spd="slow"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a:xfrm>
            <a:off x="1847849" y="115889"/>
            <a:ext cx="9265627" cy="845285"/>
          </a:xfrm>
        </p:spPr>
        <p:txBody>
          <a:bodyPr>
            <a:normAutofit fontScale="90000"/>
          </a:bodyPr>
          <a:lstStyle/>
          <a:p>
            <a:r>
              <a:rPr lang="en-US" altLang="pt-BR" dirty="0" err="1"/>
              <a:t>Escolaridade</a:t>
            </a:r>
            <a:r>
              <a:rPr lang="en-US" altLang="pt-BR" dirty="0"/>
              <a:t> e </a:t>
            </a:r>
            <a:r>
              <a:rPr lang="en-US" altLang="pt-BR" dirty="0" err="1"/>
              <a:t>Vendas</a:t>
            </a:r>
            <a:r>
              <a:rPr lang="en-US" altLang="pt-BR" dirty="0"/>
              <a:t> </a:t>
            </a:r>
            <a:r>
              <a:rPr lang="en-US" altLang="pt-BR" dirty="0" err="1"/>
              <a:t>comparando</a:t>
            </a:r>
            <a:r>
              <a:rPr lang="en-US" altLang="pt-BR" dirty="0"/>
              <a:t> </a:t>
            </a:r>
            <a:r>
              <a:rPr lang="en-US" altLang="pt-BR" dirty="0" err="1"/>
              <a:t>médias</a:t>
            </a:r>
            <a:r>
              <a:rPr lang="en-US" altLang="pt-BR" dirty="0"/>
              <a:t>…</a:t>
            </a:r>
            <a:endParaRPr lang="pt-BR" altLang="pt-BR" dirty="0"/>
          </a:p>
        </p:txBody>
      </p:sp>
      <p:graphicFrame>
        <p:nvGraphicFramePr>
          <p:cNvPr id="6" name="Tabela 5"/>
          <p:cNvGraphicFramePr>
            <a:graphicFrameLocks noGrp="1"/>
          </p:cNvGraphicFramePr>
          <p:nvPr/>
        </p:nvGraphicFramePr>
        <p:xfrm>
          <a:off x="2135188" y="1916113"/>
          <a:ext cx="7200900" cy="1657350"/>
        </p:xfrm>
        <a:graphic>
          <a:graphicData uri="http://schemas.openxmlformats.org/drawingml/2006/table">
            <a:tbl>
              <a:tblPr/>
              <a:tblGrid>
                <a:gridCol w="3600450"/>
                <a:gridCol w="3600450"/>
              </a:tblGrid>
              <a:tr h="40005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Escolaridade</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41" marR="91441" marT="45752" marB="457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Calibri" charset="0"/>
                          <a:ea typeface="Arial" charset="0"/>
                          <a:cs typeface="Arial" charset="0"/>
                        </a:rPr>
                        <a:t>Média de Vendas (R$)</a:t>
                      </a:r>
                      <a:endParaRPr kumimoji="0" lang="pt-BR" altLang="x-none" sz="1800" b="1" i="0" u="none" strike="noStrike" cap="none" normalizeH="0" baseline="0">
                        <a:ln>
                          <a:noFill/>
                        </a:ln>
                        <a:solidFill>
                          <a:srgbClr val="FFFFFF"/>
                        </a:solidFill>
                        <a:effectLst/>
                        <a:latin typeface="Calibri" charset="0"/>
                        <a:ea typeface="Arial" charset="0"/>
                        <a:cs typeface="Arial" charset="0"/>
                      </a:endParaRPr>
                    </a:p>
                  </a:txBody>
                  <a:tcPr marL="91441" marR="91441" marT="45752" marB="4575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1432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rgbClr val="000000"/>
                          </a:solidFill>
                          <a:effectLst/>
                          <a:latin typeface="Calibri" charset="0"/>
                          <a:ea typeface="Arial" charset="0"/>
                          <a:cs typeface="Arial" charset="0"/>
                        </a:rPr>
                        <a:t>Ensino básico</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3366"/>
                          </a:solidFill>
                          <a:effectLst/>
                          <a:latin typeface="Calibri" charset="0"/>
                          <a:ea typeface="Arial" charset="0"/>
                          <a:cs typeface="Arial" charset="0"/>
                        </a:rPr>
                        <a:t>1.721,29</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31432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rgbClr val="000000"/>
                          </a:solidFill>
                          <a:effectLst/>
                          <a:latin typeface="Calibri" charset="0"/>
                          <a:ea typeface="Arial" charset="0"/>
                          <a:cs typeface="Arial" charset="0"/>
                        </a:rPr>
                        <a:t>Ensino médio</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3366"/>
                          </a:solidFill>
                          <a:effectLst/>
                          <a:latin typeface="Calibri" charset="0"/>
                          <a:ea typeface="Arial" charset="0"/>
                          <a:cs typeface="Arial" charset="0"/>
                        </a:rPr>
                        <a:t>1.785,32</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r h="31432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rgbClr val="000000"/>
                          </a:solidFill>
                          <a:effectLst/>
                          <a:latin typeface="Calibri" charset="0"/>
                          <a:ea typeface="Arial" charset="0"/>
                          <a:cs typeface="Arial" charset="0"/>
                        </a:rPr>
                        <a:t>Ensino superior</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3366"/>
                          </a:solidFill>
                          <a:effectLst/>
                          <a:latin typeface="Calibri" charset="0"/>
                          <a:ea typeface="Arial" charset="0"/>
                          <a:cs typeface="Arial" charset="0"/>
                        </a:rPr>
                        <a:t>1.764,79</a:t>
                      </a:r>
                      <a:endParaRPr kumimoji="0" lang="pt-BR" altLang="x-none" sz="1600" b="0"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3"/>
                    </a:solidFill>
                  </a:tcPr>
                </a:tc>
              </a:tr>
              <a:tr h="314325">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3366"/>
                          </a:solidFill>
                          <a:effectLst/>
                          <a:latin typeface="Calibri" charset="0"/>
                          <a:ea typeface="Arial" charset="0"/>
                          <a:cs typeface="Arial" charset="0"/>
                        </a:rPr>
                        <a:t>Total Geral</a:t>
                      </a:r>
                      <a:endParaRPr kumimoji="0" lang="pt-BR" altLang="x-none" sz="1600" b="1"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3366"/>
                          </a:solidFill>
                          <a:effectLst/>
                          <a:latin typeface="Calibri" charset="0"/>
                          <a:ea typeface="Arial" charset="0"/>
                          <a:cs typeface="Arial" charset="0"/>
                        </a:rPr>
                        <a:t>1.756,26</a:t>
                      </a:r>
                      <a:endParaRPr kumimoji="0" lang="pt-BR" altLang="x-none" sz="1600" b="1" i="0" u="none" strike="noStrike" cap="none" normalizeH="0" baseline="0">
                        <a:ln>
                          <a:noFill/>
                        </a:ln>
                        <a:solidFill>
                          <a:srgbClr val="000000"/>
                        </a:solidFill>
                        <a:effectLst/>
                        <a:latin typeface="Calibri" charset="0"/>
                        <a:ea typeface="Arial" charset="0"/>
                        <a:cs typeface="Arial" charset="0"/>
                      </a:endParaRPr>
                    </a:p>
                  </a:txBody>
                  <a:tcPr marL="9525" marR="9525" marT="9532"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A"/>
                    </a:solidFill>
                  </a:tcPr>
                </a:tc>
              </a:tr>
            </a:tbl>
          </a:graphicData>
        </a:graphic>
      </p:graphicFrame>
      <p:graphicFrame>
        <p:nvGraphicFramePr>
          <p:cNvPr id="8" name="Gráfico 7"/>
          <p:cNvGraphicFramePr>
            <a:graphicFrameLocks/>
          </p:cNvGraphicFramePr>
          <p:nvPr/>
        </p:nvGraphicFramePr>
        <p:xfrm>
          <a:off x="2135560" y="349411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9720" name="CaixaDeTexto 8"/>
          <p:cNvSpPr txBox="1">
            <a:spLocks noChangeArrowheads="1"/>
          </p:cNvSpPr>
          <p:nvPr/>
        </p:nvSpPr>
        <p:spPr bwMode="auto">
          <a:xfrm>
            <a:off x="7391400" y="4227514"/>
            <a:ext cx="2628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As vendas médias por nível de escolaridade são muito semelhantes…</a:t>
            </a:r>
          </a:p>
        </p:txBody>
      </p:sp>
      <p:sp>
        <p:nvSpPr>
          <p:cNvPr id="29721" name="Retângulo 2"/>
          <p:cNvSpPr>
            <a:spLocks noChangeArrowheads="1"/>
          </p:cNvSpPr>
          <p:nvPr/>
        </p:nvSpPr>
        <p:spPr bwMode="auto">
          <a:xfrm>
            <a:off x="7458076" y="5294313"/>
            <a:ext cx="2864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E quanto à experiência?...</a:t>
            </a:r>
          </a:p>
        </p:txBody>
      </p:sp>
      <p:sp>
        <p:nvSpPr>
          <p:cNvPr id="29722" name="Retângulo 9"/>
          <p:cNvSpPr>
            <a:spLocks noChangeArrowheads="1"/>
          </p:cNvSpPr>
          <p:nvPr/>
        </p:nvSpPr>
        <p:spPr bwMode="auto">
          <a:xfrm>
            <a:off x="2671763" y="1196976"/>
            <a:ext cx="7745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Para analisar a relação entre uma variável quantitativa (Vendas) e uma qualitativa (Escolaridade) podemos comparar médias (por enquanto!)</a:t>
            </a:r>
            <a:endParaRPr lang="pt-BR" altLang="pt-BR" b="1" u="sng">
              <a:solidFill>
                <a:srgbClr val="002060"/>
              </a:solidFill>
              <a:latin typeface="Arial" charset="0"/>
            </a:endParaRPr>
          </a:p>
        </p:txBody>
      </p:sp>
    </p:spTree>
    <p:extLst>
      <p:ext uri="{BB962C8B-B14F-4D97-AF65-F5344CB8AC3E}">
        <p14:creationId xmlns:p14="http://schemas.microsoft.com/office/powerpoint/2010/main" val="1537059485"/>
      </p:ext>
    </p:extLst>
  </p:cSld>
  <p:clrMapOvr>
    <a:masterClrMapping/>
  </p:clrMapOvr>
  <p:transition spd="slow"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p:cNvGraphicFramePr>
            <a:graphicFrameLocks noGrp="1"/>
          </p:cNvGraphicFramePr>
          <p:nvPr>
            <p:ph idx="1"/>
          </p:nvPr>
        </p:nvGraphicFramePr>
        <p:xfrm>
          <a:off x="6527801" y="1665288"/>
          <a:ext cx="3814763" cy="1016000"/>
        </p:xfrm>
        <a:graphic>
          <a:graphicData uri="http://schemas.openxmlformats.org/drawingml/2006/table">
            <a:tbl>
              <a:tblPr/>
              <a:tblGrid>
                <a:gridCol w="1830388"/>
                <a:gridCol w="1984375"/>
              </a:tblGrid>
              <a:tr h="2540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600" b="1" i="0" u="none" strike="noStrike" cap="none" normalizeH="0" baseline="0">
                          <a:ln>
                            <a:noFill/>
                          </a:ln>
                          <a:solidFill>
                            <a:srgbClr val="000000"/>
                          </a:solidFill>
                          <a:effectLst/>
                          <a:latin typeface="Calibri" charset="0"/>
                          <a:ea typeface="Arial" charset="0"/>
                          <a:cs typeface="Arial" charset="0"/>
                        </a:rPr>
                        <a:t>Local</a:t>
                      </a:r>
                    </a:p>
                  </a:txBody>
                  <a:tcPr marL="17836" marR="17836" marT="9534" marB="0" anchor="b" horzOverflow="overflow">
                    <a:lnL>
                      <a:noFill/>
                    </a:lnL>
                    <a:lnR>
                      <a:noFill/>
                    </a:lnR>
                    <a:lnT>
                      <a:noFill/>
                    </a:lnT>
                    <a:lnB w="6350" cap="flat" cmpd="sng" algn="ctr">
                      <a:solidFill>
                        <a:srgbClr val="95B3D7"/>
                      </a:solidFill>
                      <a:prstDash val="solid"/>
                      <a:round/>
                      <a:headEnd type="none" w="med" len="med"/>
                      <a:tailEnd type="none" w="med" len="med"/>
                    </a:lnB>
                    <a:lnTlToBr>
                      <a:noFill/>
                    </a:lnTlToBr>
                    <a:lnBlToTr>
                      <a:noFill/>
                    </a:lnBlToTr>
                    <a:solidFill>
                      <a:srgbClr val="DCE6F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600" b="1" i="0" u="none" strike="noStrike" cap="none" normalizeH="0" baseline="0">
                          <a:ln>
                            <a:noFill/>
                          </a:ln>
                          <a:solidFill>
                            <a:srgbClr val="000000"/>
                          </a:solidFill>
                          <a:effectLst/>
                          <a:latin typeface="Calibri" charset="0"/>
                          <a:ea typeface="Arial" charset="0"/>
                          <a:cs typeface="Arial" charset="0"/>
                        </a:rPr>
                        <a:t>Média de Experiencia</a:t>
                      </a:r>
                    </a:p>
                  </a:txBody>
                  <a:tcPr marL="17836" marR="17836" marT="9534" marB="0" anchor="b" horzOverflow="overflow">
                    <a:lnL>
                      <a:noFill/>
                    </a:lnL>
                    <a:lnR>
                      <a:noFill/>
                    </a:lnR>
                    <a:lnT>
                      <a:noFill/>
                    </a:lnT>
                    <a:lnB w="6350" cap="flat" cmpd="sng" algn="ctr">
                      <a:solidFill>
                        <a:srgbClr val="95B3D7"/>
                      </a:solidFill>
                      <a:prstDash val="solid"/>
                      <a:round/>
                      <a:headEnd type="none" w="med" len="med"/>
                      <a:tailEnd type="none" w="med" len="med"/>
                    </a:lnB>
                    <a:lnTlToBr>
                      <a:noFill/>
                    </a:lnTlToBr>
                    <a:lnBlToTr>
                      <a:noFill/>
                    </a:lnBlToTr>
                    <a:solidFill>
                      <a:srgbClr val="DCE6F1"/>
                    </a:solidFill>
                  </a:tcPr>
                </a:tc>
              </a:tr>
              <a:tr h="2540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Cripton</a:t>
                      </a:r>
                    </a:p>
                  </a:txBody>
                  <a:tcPr marL="17836" marR="17836" marT="9534" marB="0" anchor="b" horzOverflow="overflow">
                    <a:lnL>
                      <a:noFill/>
                    </a:lnL>
                    <a:lnR>
                      <a:noFill/>
                    </a:lnR>
                    <a:lnT w="635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8,9</a:t>
                      </a:r>
                    </a:p>
                  </a:txBody>
                  <a:tcPr marL="17836" marR="17836" marT="9534" marB="0" anchor="b" horzOverflow="overflow">
                    <a:lnL>
                      <a:noFill/>
                    </a:lnL>
                    <a:lnR>
                      <a:noFill/>
                    </a:lnR>
                    <a:lnT w="6350" cap="flat" cmpd="sng" algn="ctr">
                      <a:solidFill>
                        <a:srgbClr val="95B3D7"/>
                      </a:solidFill>
                      <a:prstDash val="solid"/>
                      <a:round/>
                      <a:headEnd type="none" w="med" len="med"/>
                      <a:tailEnd type="none" w="med" len="med"/>
                    </a:lnT>
                    <a:lnB>
                      <a:noFill/>
                    </a:lnB>
                    <a:lnTlToBr>
                      <a:noFill/>
                    </a:lnTlToBr>
                    <a:lnBlToTr>
                      <a:noFill/>
                    </a:lnBlToTr>
                    <a:noFill/>
                  </a:tcPr>
                </a:tc>
              </a:tr>
              <a:tr h="2540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Gotham</a:t>
                      </a:r>
                    </a:p>
                  </a:txBody>
                  <a:tcPr marL="17836" marR="17836" marT="9534" marB="0" anchor="b" horzOverflow="overflow">
                    <a:lnL>
                      <a:noFill/>
                    </a:lnL>
                    <a:lnR>
                      <a:noFill/>
                    </a:lnR>
                    <a:lnT>
                      <a:noFill/>
                    </a:lnT>
                    <a:lnB w="6350" cap="flat" cmpd="sng" algn="ctr">
                      <a:solidFill>
                        <a:srgbClr val="95B3D7"/>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pt-BR" altLang="x-none" sz="1600" b="0" i="0" u="none" strike="noStrike" cap="none" normalizeH="0" baseline="0">
                          <a:ln>
                            <a:noFill/>
                          </a:ln>
                          <a:solidFill>
                            <a:srgbClr val="000000"/>
                          </a:solidFill>
                          <a:effectLst/>
                          <a:latin typeface="Calibri" charset="0"/>
                          <a:ea typeface="Arial" charset="0"/>
                          <a:cs typeface="Arial" charset="0"/>
                        </a:rPr>
                        <a:t>5,5</a:t>
                      </a:r>
                    </a:p>
                  </a:txBody>
                  <a:tcPr marL="17836" marR="17836" marT="9534" marB="0" anchor="b" horzOverflow="overflow">
                    <a:lnL>
                      <a:noFill/>
                    </a:lnL>
                    <a:lnR>
                      <a:noFill/>
                    </a:lnR>
                    <a:lnT>
                      <a:noFill/>
                    </a:lnT>
                    <a:lnB w="6350" cap="flat" cmpd="sng" algn="ctr">
                      <a:solidFill>
                        <a:srgbClr val="95B3D7"/>
                      </a:solidFill>
                      <a:prstDash val="solid"/>
                      <a:round/>
                      <a:headEnd type="none" w="med" len="med"/>
                      <a:tailEnd type="none" w="med" len="med"/>
                    </a:lnB>
                    <a:lnTlToBr>
                      <a:noFill/>
                    </a:lnTlToBr>
                    <a:lnBlToTr>
                      <a:noFill/>
                    </a:lnBlToTr>
                    <a:noFill/>
                  </a:tcPr>
                </a:tc>
              </a:tr>
              <a:tr h="254000">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pt-BR" altLang="x-none" sz="1600" b="1" i="0" u="none" strike="noStrike" cap="none" normalizeH="0" baseline="0">
                          <a:ln>
                            <a:noFill/>
                          </a:ln>
                          <a:solidFill>
                            <a:srgbClr val="000000"/>
                          </a:solidFill>
                          <a:effectLst/>
                          <a:latin typeface="Calibri" charset="0"/>
                          <a:ea typeface="Arial" charset="0"/>
                          <a:cs typeface="Arial" charset="0"/>
                        </a:rPr>
                        <a:t>Total Geral</a:t>
                      </a:r>
                    </a:p>
                  </a:txBody>
                  <a:tcPr marL="17836" marR="17836" marT="9534" marB="0" anchor="b" horzOverflow="overflow">
                    <a:lnL>
                      <a:noFill/>
                    </a:lnL>
                    <a:lnR>
                      <a:noFill/>
                    </a:lnR>
                    <a:lnT w="6350" cap="flat" cmpd="sng" algn="ctr">
                      <a:solidFill>
                        <a:srgbClr val="95B3D7"/>
                      </a:solidFill>
                      <a:prstDash val="solid"/>
                      <a:round/>
                      <a:headEnd type="none" w="med" len="med"/>
                      <a:tailEnd type="none" w="med" len="med"/>
                    </a:lnT>
                    <a:lnB>
                      <a:noFill/>
                    </a:lnB>
                    <a:lnTlToBr>
                      <a:noFill/>
                    </a:lnTlToBr>
                    <a:lnBlToTr>
                      <a:noFill/>
                    </a:lnBlToTr>
                    <a:solidFill>
                      <a:srgbClr val="DCE6F1"/>
                    </a:solidFill>
                  </a:tcPr>
                </a:tc>
                <a:tc>
                  <a:txBody>
                    <a:bodyPr/>
                    <a:lstStyle>
                      <a:lvl1pPr eaLnBrk="0" hangingPunct="0">
                        <a:spcBef>
                          <a:spcPct val="20000"/>
                        </a:spcBef>
                        <a:buClr>
                          <a:srgbClr val="FFCC66"/>
                        </a:buClr>
                        <a:buSzPct val="100000"/>
                        <a:buFont typeface="Wingdings" charset="2"/>
                        <a:defRPr sz="1600">
                          <a:solidFill>
                            <a:srgbClr val="003366"/>
                          </a:solidFill>
                          <a:latin typeface="Trebuchet MS" charset="0"/>
                        </a:defRPr>
                      </a:lvl1pPr>
                      <a:lvl2pPr marL="742950" indent="-285750" eaLnBrk="0" hangingPunct="0">
                        <a:spcBef>
                          <a:spcPct val="20000"/>
                        </a:spcBef>
                        <a:buClr>
                          <a:srgbClr val="FFCC66"/>
                        </a:buClr>
                        <a:buSzPct val="100000"/>
                        <a:buFont typeface="Wingdings" charset="2"/>
                        <a:defRPr sz="1600">
                          <a:solidFill>
                            <a:srgbClr val="003366"/>
                          </a:solidFill>
                          <a:latin typeface="Trebuchet MS" charset="0"/>
                        </a:defRPr>
                      </a:lvl2pPr>
                      <a:lvl3pPr marL="1143000" indent="-228600" eaLnBrk="0" hangingPunct="0">
                        <a:spcBef>
                          <a:spcPct val="20000"/>
                        </a:spcBef>
                        <a:buClr>
                          <a:srgbClr val="FFCC66"/>
                        </a:buClr>
                        <a:buSzPct val="100000"/>
                        <a:buFont typeface="Wingdings" charset="2"/>
                        <a:defRPr sz="1400">
                          <a:solidFill>
                            <a:srgbClr val="003366"/>
                          </a:solidFill>
                          <a:latin typeface="Trebuchet MS" charset="0"/>
                        </a:defRPr>
                      </a:lvl3pPr>
                      <a:lvl4pPr marL="1600200" indent="-228600" eaLnBrk="0" hangingPunct="0">
                        <a:spcBef>
                          <a:spcPct val="20000"/>
                        </a:spcBef>
                        <a:buClr>
                          <a:srgbClr val="FFCC66"/>
                        </a:buClr>
                        <a:buSzPct val="100000"/>
                        <a:buFont typeface="Wingdings" charset="2"/>
                        <a:defRPr sz="1200">
                          <a:solidFill>
                            <a:srgbClr val="003366"/>
                          </a:solidFill>
                          <a:latin typeface="Trebuchet MS" charset="0"/>
                        </a:defRPr>
                      </a:lvl4pPr>
                      <a:lvl5pPr marL="2057400" indent="-228600" eaLnBrk="0" hangingPunct="0">
                        <a:spcBef>
                          <a:spcPct val="20000"/>
                        </a:spcBef>
                        <a:buClr>
                          <a:srgbClr val="FFCC66"/>
                        </a:buClr>
                        <a:buSzPct val="100000"/>
                        <a:buFont typeface="Wingdings" charset="2"/>
                        <a:defRPr sz="12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defRPr sz="1200">
                          <a:solidFill>
                            <a:srgbClr val="003366"/>
                          </a:solidFill>
                          <a:latin typeface="Trebuchet MS"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x-none" sz="1600" b="1" i="0" u="none" strike="noStrike" cap="none" normalizeH="0" baseline="0">
                          <a:ln>
                            <a:noFill/>
                          </a:ln>
                          <a:solidFill>
                            <a:srgbClr val="000000"/>
                          </a:solidFill>
                          <a:effectLst/>
                          <a:latin typeface="Calibri" charset="0"/>
                          <a:ea typeface="Arial" charset="0"/>
                          <a:cs typeface="Arial" charset="0"/>
                        </a:rPr>
                        <a:t>6,9</a:t>
                      </a:r>
                      <a:endParaRPr kumimoji="0" lang="pt-BR" altLang="x-none" sz="1600" b="1" i="0" u="none" strike="noStrike" cap="none" normalizeH="0" baseline="0">
                        <a:ln>
                          <a:noFill/>
                        </a:ln>
                        <a:solidFill>
                          <a:srgbClr val="000000"/>
                        </a:solidFill>
                        <a:effectLst/>
                        <a:latin typeface="Calibri" charset="0"/>
                        <a:ea typeface="Arial" charset="0"/>
                        <a:cs typeface="Arial" charset="0"/>
                      </a:endParaRPr>
                    </a:p>
                  </a:txBody>
                  <a:tcPr marL="17836" marR="17836" marT="9534" marB="0" anchor="b" horzOverflow="overflow">
                    <a:lnL>
                      <a:noFill/>
                    </a:lnL>
                    <a:lnR>
                      <a:noFill/>
                    </a:lnR>
                    <a:lnT w="6350" cap="flat" cmpd="sng" algn="ctr">
                      <a:solidFill>
                        <a:srgbClr val="95B3D7"/>
                      </a:solidFill>
                      <a:prstDash val="solid"/>
                      <a:round/>
                      <a:headEnd type="none" w="med" len="med"/>
                      <a:tailEnd type="none" w="med" len="med"/>
                    </a:lnT>
                    <a:lnB>
                      <a:noFill/>
                    </a:lnB>
                    <a:lnTlToBr>
                      <a:noFill/>
                    </a:lnTlToBr>
                    <a:lnBlToTr>
                      <a:noFill/>
                    </a:lnBlToTr>
                    <a:solidFill>
                      <a:srgbClr val="DCE6F1"/>
                    </a:solidFill>
                  </a:tcPr>
                </a:tc>
              </a:tr>
            </a:tbl>
          </a:graphicData>
        </a:graphic>
      </p:graphicFrame>
      <p:sp>
        <p:nvSpPr>
          <p:cNvPr id="30733" name="Título 1"/>
          <p:cNvSpPr>
            <a:spLocks noGrp="1"/>
          </p:cNvSpPr>
          <p:nvPr>
            <p:ph type="title"/>
          </p:nvPr>
        </p:nvSpPr>
        <p:spPr>
          <a:xfrm>
            <a:off x="1847850" y="115889"/>
            <a:ext cx="9500088" cy="576261"/>
          </a:xfrm>
        </p:spPr>
        <p:txBody>
          <a:bodyPr>
            <a:normAutofit fontScale="90000"/>
          </a:bodyPr>
          <a:lstStyle/>
          <a:p>
            <a:r>
              <a:rPr lang="en-US" altLang="pt-BR" dirty="0" err="1"/>
              <a:t>Experiência</a:t>
            </a:r>
            <a:r>
              <a:rPr lang="en-US" altLang="pt-BR" dirty="0"/>
              <a:t> e Local </a:t>
            </a:r>
            <a:r>
              <a:rPr lang="en-US" altLang="pt-BR" dirty="0" err="1"/>
              <a:t>comparando</a:t>
            </a:r>
            <a:r>
              <a:rPr lang="en-US" altLang="pt-BR" dirty="0"/>
              <a:t> as </a:t>
            </a:r>
            <a:r>
              <a:rPr lang="en-US" altLang="pt-BR" dirty="0" err="1"/>
              <a:t>médias</a:t>
            </a:r>
            <a:r>
              <a:rPr lang="en-US" altLang="pt-BR" dirty="0"/>
              <a:t>…</a:t>
            </a:r>
            <a:endParaRPr lang="pt-BR" altLang="pt-BR" dirty="0"/>
          </a:p>
        </p:txBody>
      </p:sp>
      <p:pic>
        <p:nvPicPr>
          <p:cNvPr id="307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3078163"/>
            <a:ext cx="5473700"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735" name="CaixaDeTexto 5"/>
          <p:cNvSpPr txBox="1">
            <a:spLocks noChangeArrowheads="1"/>
          </p:cNvSpPr>
          <p:nvPr/>
        </p:nvSpPr>
        <p:spPr bwMode="auto">
          <a:xfrm>
            <a:off x="7608888" y="3651250"/>
            <a:ext cx="2951162"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Em média, os vendedores de Cripton tem 8,9 anos de experiência e os de Gotham 5,5 anos.</a:t>
            </a:r>
          </a:p>
          <a:p>
            <a:pPr eaLnBrk="1" hangingPunct="1">
              <a:spcBef>
                <a:spcPct val="0"/>
              </a:spcBef>
              <a:buClrTx/>
              <a:buSzTx/>
              <a:buFontTx/>
              <a:buNone/>
            </a:pPr>
            <a:endParaRPr lang="en-US" altLang="pt-BR">
              <a:solidFill>
                <a:srgbClr val="002060"/>
              </a:solidFill>
              <a:latin typeface="Arial" charset="0"/>
            </a:endParaRPr>
          </a:p>
          <a:p>
            <a:pPr eaLnBrk="1" hangingPunct="1">
              <a:spcBef>
                <a:spcPct val="0"/>
              </a:spcBef>
              <a:buClrTx/>
              <a:buSzTx/>
              <a:buFontTx/>
              <a:buNone/>
            </a:pPr>
            <a:r>
              <a:rPr lang="en-US" altLang="pt-BR">
                <a:solidFill>
                  <a:srgbClr val="002060"/>
                </a:solidFill>
                <a:latin typeface="Arial" charset="0"/>
              </a:rPr>
              <a:t>Isto poderia ser uma explicação, se vendedores menos experientes vendem menos…</a:t>
            </a:r>
            <a:endParaRPr lang="pt-BR" altLang="pt-BR">
              <a:solidFill>
                <a:srgbClr val="002060"/>
              </a:solidFill>
              <a:latin typeface="Arial" charset="0"/>
            </a:endParaRPr>
          </a:p>
        </p:txBody>
      </p:sp>
      <p:sp>
        <p:nvSpPr>
          <p:cNvPr id="30736" name="CaixaDeTexto 8"/>
          <p:cNvSpPr txBox="1">
            <a:spLocks noChangeArrowheads="1"/>
          </p:cNvSpPr>
          <p:nvPr/>
        </p:nvSpPr>
        <p:spPr bwMode="auto">
          <a:xfrm>
            <a:off x="2847975" y="2708275"/>
            <a:ext cx="3313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b="1">
                <a:solidFill>
                  <a:schemeClr val="tx1"/>
                </a:solidFill>
                <a:latin typeface="Arial" charset="0"/>
              </a:rPr>
              <a:t>Experiência média por Local</a:t>
            </a:r>
            <a:endParaRPr lang="pt-BR" altLang="pt-BR" b="1">
              <a:solidFill>
                <a:schemeClr val="tx1"/>
              </a:solidFill>
              <a:latin typeface="Arial" charset="0"/>
            </a:endParaRPr>
          </a:p>
        </p:txBody>
      </p:sp>
      <p:sp>
        <p:nvSpPr>
          <p:cNvPr id="30737" name="Retângulo 2"/>
          <p:cNvSpPr>
            <a:spLocks noChangeArrowheads="1"/>
          </p:cNvSpPr>
          <p:nvPr/>
        </p:nvSpPr>
        <p:spPr bwMode="auto">
          <a:xfrm>
            <a:off x="1828801" y="855663"/>
            <a:ext cx="77454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Para analisar a relação entre uma variável quantitativa (Experiência) e uma qualitativa (Local) podemos comparar médias (por enquanto!)</a:t>
            </a:r>
            <a:endParaRPr lang="pt-BR" altLang="pt-BR" b="1" u="sng">
              <a:solidFill>
                <a:srgbClr val="002060"/>
              </a:solidFill>
              <a:latin typeface="Arial" charset="0"/>
            </a:endParaRPr>
          </a:p>
        </p:txBody>
      </p:sp>
    </p:spTree>
    <p:extLst>
      <p:ext uri="{BB962C8B-B14F-4D97-AF65-F5344CB8AC3E}">
        <p14:creationId xmlns:p14="http://schemas.microsoft.com/office/powerpoint/2010/main" val="1277974632"/>
      </p:ext>
    </p:extLst>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43198"/>
            <a:ext cx="8229600" cy="1143000"/>
          </a:xfrm>
        </p:spPr>
        <p:txBody>
          <a:bodyPr/>
          <a:lstStyle/>
          <a:p>
            <a:r>
              <a:rPr lang="pt-BR" b="1" dirty="0" smtClean="0">
                <a:solidFill>
                  <a:srgbClr val="FFC000"/>
                </a:solidFill>
                <a:latin typeface="Cambria" pitchFamily="18" charset="0"/>
              </a:rPr>
              <a:t>{</a:t>
            </a:r>
            <a:r>
              <a:rPr lang="pt-BR" b="1" dirty="0" smtClean="0">
                <a:solidFill>
                  <a:schemeClr val="tx2"/>
                </a:solidFill>
                <a:latin typeface="Cambria" pitchFamily="18" charset="0"/>
              </a:rPr>
              <a:t>Áreas</a:t>
            </a:r>
            <a:r>
              <a:rPr lang="pt-BR" b="1" dirty="0" smtClean="0">
                <a:solidFill>
                  <a:srgbClr val="FFC000"/>
                </a:solidFill>
                <a:latin typeface="Cambria" pitchFamily="18" charset="0"/>
              </a:rPr>
              <a:t>}</a:t>
            </a:r>
            <a:endParaRPr lang="en-US" dirty="0"/>
          </a:p>
        </p:txBody>
      </p:sp>
      <p:pic>
        <p:nvPicPr>
          <p:cNvPr id="2050" name="Picture 2" descr="http://solvedassignments.org/index_clip_image0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7728" y="1966798"/>
            <a:ext cx="6629400" cy="47025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5" name="CaixaDeTexto 4"/>
          <p:cNvSpPr txBox="1"/>
          <p:nvPr/>
        </p:nvSpPr>
        <p:spPr>
          <a:xfrm>
            <a:off x="2895600" y="1575628"/>
            <a:ext cx="6553200" cy="369332"/>
          </a:xfrm>
          <a:prstGeom prst="rect">
            <a:avLst/>
          </a:prstGeom>
          <a:noFill/>
        </p:spPr>
        <p:txBody>
          <a:bodyPr wrap="square" rtlCol="0">
            <a:spAutoFit/>
          </a:bodyPr>
          <a:lstStyle/>
          <a:p>
            <a:pPr algn="ctr"/>
            <a:r>
              <a:rPr lang="pt-BR" b="1" u="sng" dirty="0">
                <a:solidFill>
                  <a:schemeClr val="tx2"/>
                </a:solidFill>
              </a:rPr>
              <a:t>Classificação quanto aos objetivos</a:t>
            </a:r>
            <a:endParaRPr lang="en-US" b="1" u="sng" dirty="0">
              <a:solidFill>
                <a:schemeClr val="tx2"/>
              </a:solidFill>
            </a:endParaRPr>
          </a:p>
        </p:txBody>
      </p:sp>
    </p:spTree>
    <p:extLst>
      <p:ext uri="{BB962C8B-B14F-4D97-AF65-F5344CB8AC3E}">
        <p14:creationId xmlns:p14="http://schemas.microsoft.com/office/powerpoint/2010/main" val="14105374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p:nvPr>
        </p:nvSpPr>
        <p:spPr>
          <a:xfrm>
            <a:off x="1847850" y="115889"/>
            <a:ext cx="9453196" cy="681280"/>
          </a:xfrm>
        </p:spPr>
        <p:txBody>
          <a:bodyPr>
            <a:normAutofit fontScale="90000"/>
          </a:bodyPr>
          <a:lstStyle/>
          <a:p>
            <a:r>
              <a:rPr lang="en-US" altLang="pt-BR" dirty="0" err="1"/>
              <a:t>Experiência</a:t>
            </a:r>
            <a:r>
              <a:rPr lang="en-US" altLang="pt-BR" dirty="0"/>
              <a:t> e </a:t>
            </a:r>
            <a:r>
              <a:rPr lang="en-US" altLang="pt-BR" dirty="0" err="1"/>
              <a:t>Vendas</a:t>
            </a:r>
            <a:r>
              <a:rPr lang="en-US" altLang="pt-BR" dirty="0"/>
              <a:t> </a:t>
            </a:r>
            <a:r>
              <a:rPr lang="en-US" altLang="pt-BR" dirty="0" err="1"/>
              <a:t>Diagrama</a:t>
            </a:r>
            <a:r>
              <a:rPr lang="en-US" altLang="pt-BR" dirty="0"/>
              <a:t> de </a:t>
            </a:r>
            <a:r>
              <a:rPr lang="en-US" altLang="pt-BR" dirty="0" err="1"/>
              <a:t>dispersão</a:t>
            </a:r>
            <a:endParaRPr lang="pt-BR" altLang="pt-BR" dirty="0"/>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6" y="2420938"/>
            <a:ext cx="6049963" cy="355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1748" name="CaixaDeTexto 5"/>
          <p:cNvSpPr txBox="1">
            <a:spLocks noChangeArrowheads="1"/>
          </p:cNvSpPr>
          <p:nvPr/>
        </p:nvSpPr>
        <p:spPr bwMode="auto">
          <a:xfrm>
            <a:off x="7580313" y="2636839"/>
            <a:ext cx="29511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Quanto mais experientes os vendedores, maiores tendem a ser as suas vendas…</a:t>
            </a:r>
            <a:endParaRPr lang="pt-BR" altLang="pt-BR">
              <a:solidFill>
                <a:srgbClr val="002060"/>
              </a:solidFill>
              <a:latin typeface="Arial" charset="0"/>
            </a:endParaRPr>
          </a:p>
        </p:txBody>
      </p:sp>
      <p:sp>
        <p:nvSpPr>
          <p:cNvPr id="31749" name="CaixaDeTexto 6"/>
          <p:cNvSpPr txBox="1">
            <a:spLocks noChangeArrowheads="1"/>
          </p:cNvSpPr>
          <p:nvPr/>
        </p:nvSpPr>
        <p:spPr bwMode="auto">
          <a:xfrm>
            <a:off x="7715250" y="4305301"/>
            <a:ext cx="2952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b="1">
                <a:solidFill>
                  <a:srgbClr val="FF0000"/>
                </a:solidFill>
                <a:latin typeface="Arial" charset="0"/>
              </a:rPr>
              <a:t>O problema de Gotham pode estar na pouca experiência dos seus vendedores!</a:t>
            </a:r>
            <a:endParaRPr lang="pt-BR" altLang="pt-BR" b="1">
              <a:solidFill>
                <a:srgbClr val="FF0000"/>
              </a:solidFill>
              <a:latin typeface="Arial" charset="0"/>
            </a:endParaRPr>
          </a:p>
        </p:txBody>
      </p:sp>
      <p:sp>
        <p:nvSpPr>
          <p:cNvPr id="31750" name="CaixaDeTexto 7"/>
          <p:cNvSpPr txBox="1">
            <a:spLocks noChangeArrowheads="1"/>
          </p:cNvSpPr>
          <p:nvPr/>
        </p:nvSpPr>
        <p:spPr bwMode="auto">
          <a:xfrm>
            <a:off x="1703389" y="981075"/>
            <a:ext cx="88280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2000">
                <a:solidFill>
                  <a:srgbClr val="002060"/>
                </a:solidFill>
                <a:latin typeface="Arial" charset="0"/>
              </a:rPr>
              <a:t>Vendedores menos experientes vendem menos?</a:t>
            </a:r>
          </a:p>
          <a:p>
            <a:pPr eaLnBrk="1" hangingPunct="1">
              <a:spcBef>
                <a:spcPct val="0"/>
              </a:spcBef>
              <a:buClrTx/>
              <a:buSzTx/>
              <a:buFontTx/>
              <a:buNone/>
            </a:pPr>
            <a:r>
              <a:rPr lang="en-US" altLang="pt-BR" sz="2000">
                <a:solidFill>
                  <a:srgbClr val="002060"/>
                </a:solidFill>
                <a:latin typeface="Arial" charset="0"/>
              </a:rPr>
              <a:t>Para analisar a relação entre duas variáveis quantitativas (experiência e vendas), usamos um </a:t>
            </a:r>
            <a:r>
              <a:rPr lang="en-US" altLang="pt-BR" sz="2000" b="1" u="sng">
                <a:solidFill>
                  <a:srgbClr val="002060"/>
                </a:solidFill>
                <a:latin typeface="Arial" charset="0"/>
              </a:rPr>
              <a:t>diagrama de dispersão</a:t>
            </a:r>
            <a:r>
              <a:rPr lang="en-US" altLang="pt-BR" sz="2000">
                <a:solidFill>
                  <a:srgbClr val="002060"/>
                </a:solidFill>
                <a:latin typeface="Arial" charset="0"/>
              </a:rPr>
              <a:t>.</a:t>
            </a:r>
            <a:endParaRPr lang="pt-BR" altLang="pt-BR" sz="2000" b="1" u="sng">
              <a:solidFill>
                <a:srgbClr val="002060"/>
              </a:solidFill>
              <a:latin typeface="Arial" charset="0"/>
            </a:endParaRPr>
          </a:p>
        </p:txBody>
      </p:sp>
    </p:spTree>
    <p:extLst>
      <p:ext uri="{BB962C8B-B14F-4D97-AF65-F5344CB8AC3E}">
        <p14:creationId xmlns:p14="http://schemas.microsoft.com/office/powerpoint/2010/main" val="1935686377"/>
      </p:ext>
    </p:extLst>
  </p:cSld>
  <p:clrMapOvr>
    <a:masterClrMapping/>
  </p:clrMapOvr>
  <p:transition spd="slow"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ço Reservado para Conteúdo 2"/>
          <p:cNvSpPr>
            <a:spLocks noGrp="1"/>
          </p:cNvSpPr>
          <p:nvPr>
            <p:ph idx="1"/>
          </p:nvPr>
        </p:nvSpPr>
        <p:spPr>
          <a:xfrm>
            <a:off x="1847850" y="1594337"/>
            <a:ext cx="8496300" cy="4714387"/>
          </a:xfrm>
        </p:spPr>
        <p:txBody>
          <a:bodyPr/>
          <a:lstStyle/>
          <a:p>
            <a:pPr>
              <a:buFont typeface="Wingdings" charset="2"/>
              <a:buChar char="§"/>
            </a:pPr>
            <a:r>
              <a:rPr lang="en-US" altLang="pt-BR" dirty="0">
                <a:latin typeface="Calibri" charset="0"/>
              </a:rPr>
              <a:t>Uma </a:t>
            </a:r>
            <a:r>
              <a:rPr lang="en-US" altLang="pt-BR" dirty="0" err="1">
                <a:latin typeface="Calibri" charset="0"/>
              </a:rPr>
              <a:t>variável</a:t>
            </a:r>
            <a:endParaRPr lang="en-US" altLang="pt-BR" dirty="0">
              <a:latin typeface="Calibri" charset="0"/>
            </a:endParaRPr>
          </a:p>
          <a:p>
            <a:pPr lvl="1"/>
            <a:r>
              <a:rPr lang="en-US" altLang="pt-BR" dirty="0" err="1">
                <a:latin typeface="Calibri" charset="0"/>
              </a:rPr>
              <a:t>Qualitativa</a:t>
            </a:r>
            <a:endParaRPr lang="en-US" altLang="pt-BR" dirty="0">
              <a:latin typeface="Calibri" charset="0"/>
            </a:endParaRPr>
          </a:p>
          <a:p>
            <a:pPr lvl="2"/>
            <a:r>
              <a:rPr lang="en-US" altLang="pt-BR" dirty="0" err="1">
                <a:latin typeface="Calibri" charset="0"/>
              </a:rPr>
              <a:t>Distribuição</a:t>
            </a:r>
            <a:r>
              <a:rPr lang="en-US" altLang="pt-BR" dirty="0">
                <a:latin typeface="Calibri" charset="0"/>
              </a:rPr>
              <a:t> de </a:t>
            </a:r>
            <a:r>
              <a:rPr lang="en-US" altLang="pt-BR" dirty="0" err="1">
                <a:latin typeface="Calibri" charset="0"/>
              </a:rPr>
              <a:t>frequência</a:t>
            </a:r>
            <a:endParaRPr lang="en-US" altLang="pt-BR" dirty="0">
              <a:latin typeface="Calibri" charset="0"/>
            </a:endParaRPr>
          </a:p>
          <a:p>
            <a:pPr lvl="2"/>
            <a:r>
              <a:rPr lang="en-US" altLang="pt-BR" dirty="0" err="1">
                <a:latin typeface="Calibri" charset="0"/>
              </a:rPr>
              <a:t>Gráfico</a:t>
            </a:r>
            <a:r>
              <a:rPr lang="en-US" altLang="pt-BR" dirty="0">
                <a:latin typeface="Calibri" charset="0"/>
              </a:rPr>
              <a:t> de pizza e </a:t>
            </a:r>
            <a:r>
              <a:rPr lang="en-US" altLang="pt-BR" dirty="0" err="1">
                <a:latin typeface="Calibri" charset="0"/>
              </a:rPr>
              <a:t>gráfico</a:t>
            </a:r>
            <a:r>
              <a:rPr lang="en-US" altLang="pt-BR" dirty="0">
                <a:latin typeface="Calibri" charset="0"/>
              </a:rPr>
              <a:t> de </a:t>
            </a:r>
            <a:r>
              <a:rPr lang="en-US" altLang="pt-BR" dirty="0" err="1">
                <a:latin typeface="Calibri" charset="0"/>
              </a:rPr>
              <a:t>barras</a:t>
            </a:r>
            <a:endParaRPr lang="en-US" altLang="pt-BR" dirty="0">
              <a:latin typeface="Calibri" charset="0"/>
            </a:endParaRPr>
          </a:p>
          <a:p>
            <a:pPr lvl="1"/>
            <a:r>
              <a:rPr lang="en-US" altLang="pt-BR" dirty="0" err="1">
                <a:latin typeface="Calibri" charset="0"/>
              </a:rPr>
              <a:t>Quantitativa</a:t>
            </a:r>
            <a:endParaRPr lang="en-US" altLang="pt-BR" dirty="0">
              <a:latin typeface="Calibri" charset="0"/>
            </a:endParaRPr>
          </a:p>
          <a:p>
            <a:pPr lvl="2"/>
            <a:r>
              <a:rPr lang="en-US" altLang="pt-BR" dirty="0" err="1">
                <a:latin typeface="Calibri" charset="0"/>
              </a:rPr>
              <a:t>Distribuição</a:t>
            </a:r>
            <a:r>
              <a:rPr lang="en-US" altLang="pt-BR" dirty="0">
                <a:latin typeface="Calibri" charset="0"/>
              </a:rPr>
              <a:t> de </a:t>
            </a:r>
            <a:r>
              <a:rPr lang="en-US" altLang="pt-BR" dirty="0" err="1">
                <a:latin typeface="Calibri" charset="0"/>
              </a:rPr>
              <a:t>frequência</a:t>
            </a:r>
            <a:r>
              <a:rPr lang="en-US" altLang="pt-BR" dirty="0">
                <a:latin typeface="Calibri" charset="0"/>
              </a:rPr>
              <a:t> (dados </a:t>
            </a:r>
            <a:r>
              <a:rPr lang="en-US" altLang="pt-BR" dirty="0" err="1">
                <a:latin typeface="Calibri" charset="0"/>
              </a:rPr>
              <a:t>agrupados</a:t>
            </a:r>
            <a:r>
              <a:rPr lang="en-US" altLang="pt-BR" dirty="0">
                <a:latin typeface="Calibri" charset="0"/>
              </a:rPr>
              <a:t> </a:t>
            </a:r>
            <a:r>
              <a:rPr lang="en-US" altLang="pt-BR" dirty="0" err="1">
                <a:latin typeface="Calibri" charset="0"/>
              </a:rPr>
              <a:t>em</a:t>
            </a:r>
            <a:r>
              <a:rPr lang="en-US" altLang="pt-BR" dirty="0">
                <a:latin typeface="Calibri" charset="0"/>
              </a:rPr>
              <a:t> classes)</a:t>
            </a:r>
          </a:p>
          <a:p>
            <a:pPr lvl="2"/>
            <a:r>
              <a:rPr lang="en-US" altLang="pt-BR" dirty="0" err="1">
                <a:latin typeface="Calibri" charset="0"/>
              </a:rPr>
              <a:t>Histograma</a:t>
            </a:r>
            <a:endParaRPr lang="en-US" altLang="pt-BR" dirty="0">
              <a:latin typeface="Calibri" charset="0"/>
            </a:endParaRPr>
          </a:p>
          <a:p>
            <a:pPr lvl="1"/>
            <a:endParaRPr lang="en-US" altLang="pt-BR" dirty="0">
              <a:latin typeface="Calibri" charset="0"/>
            </a:endParaRPr>
          </a:p>
        </p:txBody>
      </p:sp>
      <p:sp>
        <p:nvSpPr>
          <p:cNvPr id="32771" name="Título 1"/>
          <p:cNvSpPr>
            <a:spLocks noGrp="1"/>
          </p:cNvSpPr>
          <p:nvPr>
            <p:ph type="title"/>
          </p:nvPr>
        </p:nvSpPr>
        <p:spPr>
          <a:xfrm>
            <a:off x="1847850" y="115889"/>
            <a:ext cx="10109688" cy="936624"/>
          </a:xfrm>
        </p:spPr>
        <p:txBody>
          <a:bodyPr>
            <a:normAutofit fontScale="90000"/>
          </a:bodyPr>
          <a:lstStyle/>
          <a:p>
            <a:r>
              <a:rPr lang="en-US" altLang="pt-BR" dirty="0" err="1"/>
              <a:t>Análise</a:t>
            </a:r>
            <a:r>
              <a:rPr lang="en-US" altLang="pt-BR" dirty="0"/>
              <a:t> de </a:t>
            </a:r>
            <a:r>
              <a:rPr lang="en-US" altLang="pt-BR" dirty="0" err="1"/>
              <a:t>Distribuições</a:t>
            </a:r>
            <a:r>
              <a:rPr lang="en-US" altLang="pt-BR" dirty="0"/>
              <a:t> de </a:t>
            </a:r>
            <a:r>
              <a:rPr lang="en-US" altLang="pt-BR" dirty="0" err="1"/>
              <a:t>Frequência</a:t>
            </a:r>
            <a:r>
              <a:rPr lang="en-US" altLang="pt-BR" dirty="0"/>
              <a:t> e </a:t>
            </a:r>
            <a:br>
              <a:rPr lang="en-US" altLang="pt-BR" dirty="0"/>
            </a:br>
            <a:r>
              <a:rPr lang="en-US" altLang="pt-BR" dirty="0" err="1"/>
              <a:t>Gráficos</a:t>
            </a:r>
            <a:r>
              <a:rPr lang="en-US" altLang="pt-BR" dirty="0"/>
              <a:t> – </a:t>
            </a:r>
            <a:r>
              <a:rPr lang="en-US" altLang="pt-BR" dirty="0" err="1"/>
              <a:t>resumo</a:t>
            </a:r>
            <a:endParaRPr lang="pt-BR" altLang="pt-BR" dirty="0"/>
          </a:p>
        </p:txBody>
      </p:sp>
    </p:spTree>
    <p:extLst>
      <p:ext uri="{BB962C8B-B14F-4D97-AF65-F5344CB8AC3E}">
        <p14:creationId xmlns:p14="http://schemas.microsoft.com/office/powerpoint/2010/main" val="851169836"/>
      </p:ext>
    </p:extLst>
  </p:cSld>
  <p:clrMapOvr>
    <a:masterClrMapping/>
  </p:clrMapOvr>
  <p:transition spd="slow"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ço Reservado para Conteúdo 2"/>
          <p:cNvSpPr>
            <a:spLocks noGrp="1"/>
          </p:cNvSpPr>
          <p:nvPr>
            <p:ph idx="1"/>
          </p:nvPr>
        </p:nvSpPr>
        <p:spPr>
          <a:xfrm>
            <a:off x="1847850" y="1477107"/>
            <a:ext cx="8496300" cy="4831617"/>
          </a:xfrm>
        </p:spPr>
        <p:txBody>
          <a:bodyPr/>
          <a:lstStyle/>
          <a:p>
            <a:pPr>
              <a:buFont typeface="Wingdings" charset="2"/>
              <a:buChar char="§"/>
            </a:pPr>
            <a:r>
              <a:rPr lang="en-US" altLang="pt-BR" dirty="0" err="1">
                <a:latin typeface="Calibri" charset="0"/>
              </a:rPr>
              <a:t>Duas</a:t>
            </a:r>
            <a:r>
              <a:rPr lang="en-US" altLang="pt-BR" dirty="0">
                <a:latin typeface="Calibri" charset="0"/>
              </a:rPr>
              <a:t> </a:t>
            </a:r>
            <a:r>
              <a:rPr lang="en-US" altLang="pt-BR" dirty="0" err="1">
                <a:latin typeface="Calibri" charset="0"/>
              </a:rPr>
              <a:t>variáveis</a:t>
            </a:r>
            <a:endParaRPr lang="en-US" altLang="pt-BR" dirty="0">
              <a:latin typeface="Calibri" charset="0"/>
            </a:endParaRPr>
          </a:p>
          <a:p>
            <a:pPr lvl="1"/>
            <a:r>
              <a:rPr lang="en-US" altLang="pt-BR" dirty="0" err="1">
                <a:latin typeface="Calibri" charset="0"/>
              </a:rPr>
              <a:t>Qualitativa</a:t>
            </a:r>
            <a:r>
              <a:rPr lang="en-US" altLang="pt-BR" dirty="0">
                <a:latin typeface="Calibri" charset="0"/>
              </a:rPr>
              <a:t> e </a:t>
            </a:r>
            <a:r>
              <a:rPr lang="en-US" altLang="pt-BR" dirty="0" err="1">
                <a:latin typeface="Calibri" charset="0"/>
              </a:rPr>
              <a:t>Qualitativa</a:t>
            </a:r>
            <a:endParaRPr lang="en-US" altLang="pt-BR" dirty="0">
              <a:latin typeface="Calibri" charset="0"/>
            </a:endParaRPr>
          </a:p>
          <a:p>
            <a:pPr lvl="2"/>
            <a:r>
              <a:rPr lang="en-US" altLang="pt-BR" dirty="0" err="1">
                <a:latin typeface="Calibri" charset="0"/>
              </a:rPr>
              <a:t>Tabela</a:t>
            </a:r>
            <a:r>
              <a:rPr lang="en-US" altLang="pt-BR" dirty="0">
                <a:latin typeface="Calibri" charset="0"/>
              </a:rPr>
              <a:t> de </a:t>
            </a:r>
            <a:r>
              <a:rPr lang="en-US" altLang="pt-BR" dirty="0" err="1">
                <a:latin typeface="Calibri" charset="0"/>
              </a:rPr>
              <a:t>dupla</a:t>
            </a:r>
            <a:r>
              <a:rPr lang="en-US" altLang="pt-BR" dirty="0">
                <a:latin typeface="Calibri" charset="0"/>
              </a:rPr>
              <a:t> entrada </a:t>
            </a:r>
            <a:r>
              <a:rPr lang="en-US" altLang="pt-BR" dirty="0" err="1">
                <a:latin typeface="Calibri" charset="0"/>
              </a:rPr>
              <a:t>ou</a:t>
            </a:r>
            <a:r>
              <a:rPr lang="en-US" altLang="pt-BR" dirty="0">
                <a:latin typeface="Calibri" charset="0"/>
              </a:rPr>
              <a:t> </a:t>
            </a:r>
            <a:r>
              <a:rPr lang="en-US" altLang="pt-BR" dirty="0" err="1">
                <a:latin typeface="Calibri" charset="0"/>
              </a:rPr>
              <a:t>tabela</a:t>
            </a:r>
            <a:r>
              <a:rPr lang="en-US" altLang="pt-BR" dirty="0">
                <a:latin typeface="Calibri" charset="0"/>
              </a:rPr>
              <a:t> de </a:t>
            </a:r>
            <a:r>
              <a:rPr lang="en-US" altLang="pt-BR" dirty="0" err="1">
                <a:latin typeface="Calibri" charset="0"/>
              </a:rPr>
              <a:t>contingência</a:t>
            </a:r>
            <a:endParaRPr lang="en-US" altLang="pt-BR" dirty="0">
              <a:latin typeface="Calibri" charset="0"/>
            </a:endParaRPr>
          </a:p>
          <a:p>
            <a:pPr lvl="1"/>
            <a:r>
              <a:rPr lang="en-US" altLang="pt-BR" dirty="0" err="1">
                <a:latin typeface="Calibri" charset="0"/>
              </a:rPr>
              <a:t>Quantitativa</a:t>
            </a:r>
            <a:r>
              <a:rPr lang="en-US" altLang="pt-BR" dirty="0">
                <a:latin typeface="Calibri" charset="0"/>
              </a:rPr>
              <a:t> e </a:t>
            </a:r>
            <a:r>
              <a:rPr lang="en-US" altLang="pt-BR" dirty="0" err="1">
                <a:latin typeface="Calibri" charset="0"/>
              </a:rPr>
              <a:t>Quantitativa</a:t>
            </a:r>
            <a:endParaRPr lang="en-US" altLang="pt-BR" dirty="0">
              <a:latin typeface="Calibri" charset="0"/>
            </a:endParaRPr>
          </a:p>
          <a:p>
            <a:pPr lvl="2"/>
            <a:r>
              <a:rPr lang="en-US" altLang="pt-BR" dirty="0" err="1">
                <a:latin typeface="Calibri" charset="0"/>
              </a:rPr>
              <a:t>Diagrama</a:t>
            </a:r>
            <a:r>
              <a:rPr lang="en-US" altLang="pt-BR" dirty="0">
                <a:latin typeface="Calibri" charset="0"/>
              </a:rPr>
              <a:t> de </a:t>
            </a:r>
            <a:r>
              <a:rPr lang="en-US" altLang="pt-BR" dirty="0" err="1">
                <a:latin typeface="Calibri" charset="0"/>
              </a:rPr>
              <a:t>dipersão</a:t>
            </a:r>
            <a:endParaRPr lang="en-US" altLang="pt-BR" dirty="0">
              <a:latin typeface="Calibri" charset="0"/>
            </a:endParaRPr>
          </a:p>
          <a:p>
            <a:pPr lvl="1"/>
            <a:r>
              <a:rPr lang="en-US" altLang="pt-BR" dirty="0" err="1">
                <a:latin typeface="Calibri" charset="0"/>
              </a:rPr>
              <a:t>Quantitativa</a:t>
            </a:r>
            <a:r>
              <a:rPr lang="en-US" altLang="pt-BR" dirty="0">
                <a:latin typeface="Calibri" charset="0"/>
              </a:rPr>
              <a:t> e </a:t>
            </a:r>
            <a:r>
              <a:rPr lang="en-US" altLang="pt-BR" dirty="0" err="1">
                <a:latin typeface="Calibri" charset="0"/>
              </a:rPr>
              <a:t>Qualitativa</a:t>
            </a:r>
            <a:endParaRPr lang="en-US" altLang="pt-BR" dirty="0">
              <a:latin typeface="Calibri" charset="0"/>
            </a:endParaRPr>
          </a:p>
          <a:p>
            <a:pPr lvl="2"/>
            <a:r>
              <a:rPr lang="en-US" altLang="pt-BR" dirty="0" err="1">
                <a:latin typeface="Calibri" charset="0"/>
              </a:rPr>
              <a:t>Tabela</a:t>
            </a:r>
            <a:r>
              <a:rPr lang="en-US" altLang="pt-BR" dirty="0">
                <a:latin typeface="Calibri" charset="0"/>
              </a:rPr>
              <a:t> </a:t>
            </a:r>
            <a:r>
              <a:rPr lang="en-US" altLang="pt-BR" dirty="0" err="1">
                <a:latin typeface="Calibri" charset="0"/>
              </a:rPr>
              <a:t>ou</a:t>
            </a:r>
            <a:r>
              <a:rPr lang="en-US" altLang="pt-BR" dirty="0">
                <a:latin typeface="Calibri" charset="0"/>
              </a:rPr>
              <a:t> </a:t>
            </a:r>
            <a:r>
              <a:rPr lang="en-US" altLang="pt-BR" dirty="0" err="1">
                <a:latin typeface="Calibri" charset="0"/>
              </a:rPr>
              <a:t>gráfico</a:t>
            </a:r>
            <a:r>
              <a:rPr lang="en-US" altLang="pt-BR" dirty="0">
                <a:latin typeface="Calibri" charset="0"/>
              </a:rPr>
              <a:t> de </a:t>
            </a:r>
            <a:r>
              <a:rPr lang="en-US" altLang="pt-BR" dirty="0" err="1">
                <a:latin typeface="Calibri" charset="0"/>
              </a:rPr>
              <a:t>barras</a:t>
            </a:r>
            <a:r>
              <a:rPr lang="en-US" altLang="pt-BR" dirty="0">
                <a:latin typeface="Calibri" charset="0"/>
              </a:rPr>
              <a:t> com </a:t>
            </a:r>
            <a:r>
              <a:rPr lang="en-US" altLang="pt-BR" dirty="0" err="1">
                <a:latin typeface="Calibri" charset="0"/>
              </a:rPr>
              <a:t>comparação</a:t>
            </a:r>
            <a:r>
              <a:rPr lang="en-US" altLang="pt-BR" dirty="0">
                <a:latin typeface="Calibri" charset="0"/>
              </a:rPr>
              <a:t> de </a:t>
            </a:r>
            <a:r>
              <a:rPr lang="en-US" altLang="pt-BR" dirty="0" err="1">
                <a:latin typeface="Calibri" charset="0"/>
              </a:rPr>
              <a:t>médias</a:t>
            </a:r>
            <a:r>
              <a:rPr lang="en-US" altLang="pt-BR" dirty="0">
                <a:latin typeface="Calibri" charset="0"/>
              </a:rPr>
              <a:t> (</a:t>
            </a:r>
            <a:r>
              <a:rPr lang="en-US" altLang="pt-BR" dirty="0" err="1">
                <a:latin typeface="Calibri" charset="0"/>
              </a:rPr>
              <a:t>por</a:t>
            </a:r>
            <a:r>
              <a:rPr lang="en-US" altLang="pt-BR" dirty="0">
                <a:latin typeface="Calibri" charset="0"/>
              </a:rPr>
              <a:t> </a:t>
            </a:r>
            <a:r>
              <a:rPr lang="en-US" altLang="pt-BR" dirty="0" err="1">
                <a:latin typeface="Calibri" charset="0"/>
              </a:rPr>
              <a:t>enquanto</a:t>
            </a:r>
            <a:r>
              <a:rPr lang="en-US" altLang="pt-BR" dirty="0">
                <a:latin typeface="Calibri" charset="0"/>
              </a:rPr>
              <a:t>…)</a:t>
            </a:r>
          </a:p>
          <a:p>
            <a:pPr lvl="1"/>
            <a:endParaRPr lang="en-US" altLang="pt-BR" dirty="0">
              <a:latin typeface="Calibri" charset="0"/>
            </a:endParaRPr>
          </a:p>
        </p:txBody>
      </p:sp>
      <p:sp>
        <p:nvSpPr>
          <p:cNvPr id="33795" name="Título 1"/>
          <p:cNvSpPr>
            <a:spLocks noGrp="1"/>
          </p:cNvSpPr>
          <p:nvPr>
            <p:ph type="title"/>
          </p:nvPr>
        </p:nvSpPr>
        <p:spPr>
          <a:xfrm>
            <a:off x="1847849" y="115889"/>
            <a:ext cx="10180027" cy="939188"/>
          </a:xfrm>
        </p:spPr>
        <p:txBody>
          <a:bodyPr>
            <a:normAutofit fontScale="90000"/>
          </a:bodyPr>
          <a:lstStyle/>
          <a:p>
            <a:r>
              <a:rPr lang="en-US" altLang="pt-BR" dirty="0" err="1"/>
              <a:t>Análise</a:t>
            </a:r>
            <a:r>
              <a:rPr lang="en-US" altLang="pt-BR" dirty="0"/>
              <a:t> de </a:t>
            </a:r>
            <a:r>
              <a:rPr lang="en-US" altLang="pt-BR" dirty="0" err="1"/>
              <a:t>Distribuições</a:t>
            </a:r>
            <a:r>
              <a:rPr lang="en-US" altLang="pt-BR" dirty="0"/>
              <a:t> de </a:t>
            </a:r>
            <a:r>
              <a:rPr lang="en-US" altLang="pt-BR" dirty="0" err="1"/>
              <a:t>Frequência</a:t>
            </a:r>
            <a:r>
              <a:rPr lang="en-US" altLang="pt-BR" dirty="0"/>
              <a:t> e </a:t>
            </a:r>
            <a:br>
              <a:rPr lang="en-US" altLang="pt-BR" dirty="0"/>
            </a:br>
            <a:r>
              <a:rPr lang="en-US" altLang="pt-BR" dirty="0" err="1"/>
              <a:t>Gráficos</a:t>
            </a:r>
            <a:r>
              <a:rPr lang="en-US" altLang="pt-BR" dirty="0"/>
              <a:t> – </a:t>
            </a:r>
            <a:r>
              <a:rPr lang="en-US" altLang="pt-BR" dirty="0" err="1"/>
              <a:t>resumo</a:t>
            </a:r>
            <a:endParaRPr lang="pt-BR" altLang="pt-BR" dirty="0"/>
          </a:p>
        </p:txBody>
      </p:sp>
    </p:spTree>
    <p:extLst>
      <p:ext uri="{BB962C8B-B14F-4D97-AF65-F5344CB8AC3E}">
        <p14:creationId xmlns:p14="http://schemas.microsoft.com/office/powerpoint/2010/main" val="1222860985"/>
      </p:ext>
    </p:extLst>
  </p:cSld>
  <p:clrMapOvr>
    <a:masterClrMapping/>
  </p:clrMapOvr>
  <p:transition spd="slow"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Conteúdo 2"/>
          <p:cNvSpPr>
            <a:spLocks noGrp="1"/>
          </p:cNvSpPr>
          <p:nvPr>
            <p:ph idx="1"/>
          </p:nvPr>
        </p:nvSpPr>
        <p:spPr>
          <a:xfrm>
            <a:off x="1847850" y="1052513"/>
            <a:ext cx="8496300" cy="5256212"/>
          </a:xfrm>
        </p:spPr>
        <p:txBody>
          <a:bodyPr/>
          <a:lstStyle/>
          <a:p>
            <a:pPr>
              <a:buFont typeface="Wingdings" charset="2"/>
              <a:buChar char="§"/>
            </a:pPr>
            <a:r>
              <a:rPr lang="en-US" altLang="pt-BR">
                <a:latin typeface="Calibri" charset="0"/>
              </a:rPr>
              <a:t>Atenção à escala!</a:t>
            </a:r>
            <a:endParaRPr lang="pt-BR" altLang="pt-BR">
              <a:latin typeface="Calibri" charset="0"/>
            </a:endParaRPr>
          </a:p>
        </p:txBody>
      </p:sp>
      <p:sp>
        <p:nvSpPr>
          <p:cNvPr id="34819" name="Título 1"/>
          <p:cNvSpPr>
            <a:spLocks noGrp="1"/>
          </p:cNvSpPr>
          <p:nvPr>
            <p:ph type="title"/>
          </p:nvPr>
        </p:nvSpPr>
        <p:spPr>
          <a:xfrm>
            <a:off x="1847850" y="115889"/>
            <a:ext cx="7200900" cy="509587"/>
          </a:xfrm>
        </p:spPr>
        <p:txBody>
          <a:bodyPr>
            <a:normAutofit fontScale="90000"/>
          </a:bodyPr>
          <a:lstStyle/>
          <a:p>
            <a:r>
              <a:rPr lang="en-US" altLang="pt-BR"/>
              <a:t>Cuidados com gráficos</a:t>
            </a:r>
            <a:endParaRPr lang="pt-BR" altLang="pt-BR"/>
          </a:p>
        </p:txBody>
      </p:sp>
      <p:graphicFrame>
        <p:nvGraphicFramePr>
          <p:cNvPr id="5" name="Gráfico 4"/>
          <p:cNvGraphicFramePr>
            <a:graphicFrameLocks/>
          </p:cNvGraphicFramePr>
          <p:nvPr/>
        </p:nvGraphicFramePr>
        <p:xfrm>
          <a:off x="1524000" y="1916832"/>
          <a:ext cx="4572000" cy="2468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noChangeAspect="1"/>
          </p:cNvGraphicFramePr>
          <p:nvPr/>
        </p:nvGraphicFramePr>
        <p:xfrm>
          <a:off x="6096000" y="1916832"/>
          <a:ext cx="4572000" cy="2468880"/>
        </p:xfrm>
        <a:graphic>
          <a:graphicData uri="http://schemas.openxmlformats.org/drawingml/2006/chart">
            <c:chart xmlns:c="http://schemas.openxmlformats.org/drawingml/2006/chart" xmlns:r="http://schemas.openxmlformats.org/officeDocument/2006/relationships" r:id="rId3"/>
          </a:graphicData>
        </a:graphic>
      </p:graphicFrame>
      <p:sp>
        <p:nvSpPr>
          <p:cNvPr id="34822" name="CaixaDeTexto 6"/>
          <p:cNvSpPr txBox="1">
            <a:spLocks noChangeArrowheads="1"/>
          </p:cNvSpPr>
          <p:nvPr/>
        </p:nvSpPr>
        <p:spPr bwMode="auto">
          <a:xfrm>
            <a:off x="2063750" y="4821238"/>
            <a:ext cx="4032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Propaganda eleitoral do prefeito mostrando desemprego antes e depois do seu mandato.</a:t>
            </a:r>
          </a:p>
          <a:p>
            <a:pPr eaLnBrk="1" hangingPunct="1">
              <a:spcBef>
                <a:spcPct val="0"/>
              </a:spcBef>
              <a:buClrTx/>
              <a:buSzTx/>
              <a:buFontTx/>
              <a:buNone/>
            </a:pPr>
            <a:r>
              <a:rPr lang="en-US" altLang="pt-BR">
                <a:solidFill>
                  <a:srgbClr val="002060"/>
                </a:solidFill>
                <a:latin typeface="Arial" charset="0"/>
              </a:rPr>
              <a:t>Origem do eixo: 10,9%.</a:t>
            </a:r>
            <a:endParaRPr lang="pt-BR" altLang="pt-BR">
              <a:solidFill>
                <a:srgbClr val="002060"/>
              </a:solidFill>
              <a:latin typeface="Arial" charset="0"/>
            </a:endParaRPr>
          </a:p>
        </p:txBody>
      </p:sp>
      <p:sp>
        <p:nvSpPr>
          <p:cNvPr id="8" name="CaixaDeTexto 7"/>
          <p:cNvSpPr txBox="1">
            <a:spLocks noChangeArrowheads="1"/>
          </p:cNvSpPr>
          <p:nvPr/>
        </p:nvSpPr>
        <p:spPr bwMode="auto">
          <a:xfrm>
            <a:off x="6616700" y="4973638"/>
            <a:ext cx="403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rgbClr val="002060"/>
                </a:solidFill>
                <a:latin typeface="Arial" charset="0"/>
              </a:rPr>
              <a:t>O mesmo gráfico.</a:t>
            </a:r>
          </a:p>
          <a:p>
            <a:pPr eaLnBrk="1" hangingPunct="1">
              <a:spcBef>
                <a:spcPct val="0"/>
              </a:spcBef>
              <a:buClrTx/>
              <a:buSzTx/>
              <a:buFontTx/>
              <a:buNone/>
            </a:pPr>
            <a:r>
              <a:rPr lang="en-US" altLang="pt-BR">
                <a:solidFill>
                  <a:srgbClr val="002060"/>
                </a:solidFill>
                <a:latin typeface="Arial" charset="0"/>
              </a:rPr>
              <a:t>Origem do eixo: 0%.</a:t>
            </a:r>
            <a:endParaRPr lang="pt-BR" altLang="pt-BR">
              <a:solidFill>
                <a:srgbClr val="002060"/>
              </a:solidFill>
              <a:latin typeface="Arial" charset="0"/>
            </a:endParaRPr>
          </a:p>
        </p:txBody>
      </p:sp>
    </p:spTree>
    <p:extLst>
      <p:ext uri="{BB962C8B-B14F-4D97-AF65-F5344CB8AC3E}">
        <p14:creationId xmlns:p14="http://schemas.microsoft.com/office/powerpoint/2010/main" val="1206073105"/>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ítulo 1"/>
          <p:cNvSpPr>
            <a:spLocks noGrp="1"/>
          </p:cNvSpPr>
          <p:nvPr>
            <p:ph type="title"/>
          </p:nvPr>
        </p:nvSpPr>
        <p:spPr>
          <a:xfrm>
            <a:off x="1847850" y="115889"/>
            <a:ext cx="7200900" cy="509587"/>
          </a:xfrm>
        </p:spPr>
        <p:txBody>
          <a:bodyPr>
            <a:normAutofit fontScale="90000"/>
          </a:bodyPr>
          <a:lstStyle/>
          <a:p>
            <a:r>
              <a:rPr lang="en-US" altLang="pt-BR"/>
              <a:t>Cuidado com os gráficos: Quem deve ser promovido?</a:t>
            </a:r>
            <a:endParaRPr lang="pt-BR" altLang="pt-BR"/>
          </a:p>
        </p:txBody>
      </p:sp>
      <p:graphicFrame>
        <p:nvGraphicFramePr>
          <p:cNvPr id="5" name="Gráfico 4"/>
          <p:cNvGraphicFramePr>
            <a:graphicFrameLocks/>
          </p:cNvGraphicFramePr>
          <p:nvPr/>
        </p:nvGraphicFramePr>
        <p:xfrm>
          <a:off x="1524000" y="26369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nvGraphicFramePr>
        <p:xfrm>
          <a:off x="6096000" y="263691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5845" name="CaixaDeTexto 7"/>
          <p:cNvSpPr txBox="1">
            <a:spLocks noChangeArrowheads="1"/>
          </p:cNvSpPr>
          <p:nvPr/>
        </p:nvSpPr>
        <p:spPr bwMode="auto">
          <a:xfrm>
            <a:off x="3605214" y="2276475"/>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chemeClr val="tx1"/>
                </a:solidFill>
                <a:latin typeface="Arial" charset="0"/>
              </a:rPr>
              <a:t>Renato</a:t>
            </a:r>
            <a:endParaRPr lang="pt-BR" altLang="pt-BR">
              <a:solidFill>
                <a:schemeClr val="tx1"/>
              </a:solidFill>
              <a:latin typeface="Arial" charset="0"/>
            </a:endParaRPr>
          </a:p>
        </p:txBody>
      </p:sp>
      <p:sp>
        <p:nvSpPr>
          <p:cNvPr id="35846" name="CaixaDeTexto 8"/>
          <p:cNvSpPr txBox="1">
            <a:spLocks noChangeArrowheads="1"/>
          </p:cNvSpPr>
          <p:nvPr/>
        </p:nvSpPr>
        <p:spPr bwMode="auto">
          <a:xfrm>
            <a:off x="8256589" y="229235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chemeClr val="tx1"/>
                </a:solidFill>
                <a:latin typeface="Arial" charset="0"/>
              </a:rPr>
              <a:t>Marlon</a:t>
            </a:r>
            <a:endParaRPr lang="pt-BR" altLang="pt-BR">
              <a:solidFill>
                <a:schemeClr val="tx1"/>
              </a:solidFill>
              <a:latin typeface="Arial" charset="0"/>
            </a:endParaRPr>
          </a:p>
        </p:txBody>
      </p:sp>
      <p:sp>
        <p:nvSpPr>
          <p:cNvPr id="35847" name="CaixaDeTexto 9"/>
          <p:cNvSpPr txBox="1">
            <a:spLocks noChangeArrowheads="1"/>
          </p:cNvSpPr>
          <p:nvPr/>
        </p:nvSpPr>
        <p:spPr bwMode="auto">
          <a:xfrm>
            <a:off x="1703389" y="1341439"/>
            <a:ext cx="88280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2000">
                <a:solidFill>
                  <a:srgbClr val="002060"/>
                </a:solidFill>
                <a:latin typeface="Arial" charset="0"/>
              </a:rPr>
              <a:t>O gerente de vendas tem que decidir quem promover, Renato ou Marlon. Observou o número de vendas fechadas nas últimas 10 semanas e obteve o resultado abaixo.</a:t>
            </a:r>
            <a:endParaRPr lang="pt-BR" altLang="pt-BR" sz="2000" b="1" u="sng">
              <a:solidFill>
                <a:srgbClr val="002060"/>
              </a:solidFill>
              <a:latin typeface="Arial" charset="0"/>
            </a:endParaRPr>
          </a:p>
        </p:txBody>
      </p:sp>
      <p:sp>
        <p:nvSpPr>
          <p:cNvPr id="35848" name="CaixaDeTexto 10"/>
          <p:cNvSpPr txBox="1">
            <a:spLocks noChangeArrowheads="1"/>
          </p:cNvSpPr>
          <p:nvPr/>
        </p:nvSpPr>
        <p:spPr bwMode="auto">
          <a:xfrm>
            <a:off x="1812925" y="5300663"/>
            <a:ext cx="8828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algn="ctr" eaLnBrk="1" hangingPunct="1">
              <a:spcBef>
                <a:spcPct val="0"/>
              </a:spcBef>
              <a:buClrTx/>
              <a:buSzTx/>
              <a:buFontTx/>
              <a:buNone/>
            </a:pPr>
            <a:r>
              <a:rPr lang="en-US" altLang="pt-BR" sz="2000">
                <a:solidFill>
                  <a:srgbClr val="002060"/>
                </a:solidFill>
                <a:latin typeface="Arial" charset="0"/>
              </a:rPr>
              <a:t>Os gráficos são iguais! Quem promover?</a:t>
            </a:r>
            <a:endParaRPr lang="pt-BR" altLang="pt-BR" sz="2000" b="1" u="sng">
              <a:solidFill>
                <a:srgbClr val="002060"/>
              </a:solidFill>
              <a:latin typeface="Arial" charset="0"/>
            </a:endParaRPr>
          </a:p>
        </p:txBody>
      </p:sp>
    </p:spTree>
    <p:extLst>
      <p:ext uri="{BB962C8B-B14F-4D97-AF65-F5344CB8AC3E}">
        <p14:creationId xmlns:p14="http://schemas.microsoft.com/office/powerpoint/2010/main" val="372531702"/>
      </p:ext>
    </p:extLst>
  </p:cSld>
  <p:clrMapOvr>
    <a:masterClrMapping/>
  </p:clrMapOvr>
  <p:transition spd="slow"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ço Reservado para Conteúdo 2"/>
          <p:cNvSpPr>
            <a:spLocks noGrp="1"/>
          </p:cNvSpPr>
          <p:nvPr>
            <p:ph idx="1"/>
          </p:nvPr>
        </p:nvSpPr>
        <p:spPr>
          <a:xfrm>
            <a:off x="1847850" y="1052513"/>
            <a:ext cx="8496300" cy="5256212"/>
          </a:xfrm>
        </p:spPr>
        <p:txBody>
          <a:bodyPr/>
          <a:lstStyle/>
          <a:p>
            <a:pPr>
              <a:buFont typeface="Wingdings" charset="2"/>
              <a:buChar char="§"/>
            </a:pPr>
            <a:r>
              <a:rPr lang="en-US" altLang="pt-BR">
                <a:latin typeface="Calibri" charset="0"/>
              </a:rPr>
              <a:t>Falta uma informação importante: a evolução das vendas ao longo do tempo!</a:t>
            </a:r>
          </a:p>
        </p:txBody>
      </p:sp>
      <p:sp>
        <p:nvSpPr>
          <p:cNvPr id="36867" name="Título 1"/>
          <p:cNvSpPr>
            <a:spLocks noGrp="1"/>
          </p:cNvSpPr>
          <p:nvPr>
            <p:ph type="title"/>
          </p:nvPr>
        </p:nvSpPr>
        <p:spPr>
          <a:xfrm>
            <a:off x="1847850" y="115889"/>
            <a:ext cx="9992458" cy="717769"/>
          </a:xfrm>
        </p:spPr>
        <p:txBody>
          <a:bodyPr>
            <a:normAutofit fontScale="90000"/>
          </a:bodyPr>
          <a:lstStyle/>
          <a:p>
            <a:r>
              <a:rPr lang="en-US" altLang="pt-BR" dirty="0" err="1"/>
              <a:t>Olhando</a:t>
            </a:r>
            <a:r>
              <a:rPr lang="en-US" altLang="pt-BR" dirty="0"/>
              <a:t> </a:t>
            </a:r>
            <a:r>
              <a:rPr lang="en-US" altLang="pt-BR" dirty="0" err="1"/>
              <a:t>os</a:t>
            </a:r>
            <a:r>
              <a:rPr lang="en-US" altLang="pt-BR" dirty="0"/>
              <a:t> dados de </a:t>
            </a:r>
            <a:r>
              <a:rPr lang="en-US" altLang="pt-BR" dirty="0" err="1"/>
              <a:t>várias</a:t>
            </a:r>
            <a:r>
              <a:rPr lang="en-US" altLang="pt-BR" dirty="0"/>
              <a:t> </a:t>
            </a:r>
            <a:r>
              <a:rPr lang="en-US" altLang="pt-BR" dirty="0" err="1"/>
              <a:t>formas</a:t>
            </a:r>
            <a:r>
              <a:rPr lang="en-US" altLang="pt-BR" dirty="0"/>
              <a:t>:</a:t>
            </a:r>
            <a:br>
              <a:rPr lang="en-US" altLang="pt-BR" dirty="0"/>
            </a:br>
            <a:r>
              <a:rPr lang="en-US" altLang="pt-BR" dirty="0" err="1"/>
              <a:t>Quem</a:t>
            </a:r>
            <a:r>
              <a:rPr lang="en-US" altLang="pt-BR" dirty="0"/>
              <a:t> </a:t>
            </a:r>
            <a:r>
              <a:rPr lang="en-US" altLang="pt-BR" dirty="0" err="1"/>
              <a:t>deve</a:t>
            </a:r>
            <a:r>
              <a:rPr lang="en-US" altLang="pt-BR" dirty="0"/>
              <a:t> </a:t>
            </a:r>
            <a:r>
              <a:rPr lang="en-US" altLang="pt-BR" dirty="0" err="1"/>
              <a:t>ser</a:t>
            </a:r>
            <a:r>
              <a:rPr lang="en-US" altLang="pt-BR" dirty="0"/>
              <a:t> </a:t>
            </a:r>
            <a:r>
              <a:rPr lang="en-US" altLang="pt-BR" dirty="0" err="1"/>
              <a:t>promovido</a:t>
            </a:r>
            <a:r>
              <a:rPr lang="en-US" altLang="pt-BR" dirty="0"/>
              <a:t>?</a:t>
            </a:r>
            <a:endParaRPr lang="pt-BR" altLang="pt-BR" dirty="0"/>
          </a:p>
        </p:txBody>
      </p:sp>
      <p:graphicFrame>
        <p:nvGraphicFramePr>
          <p:cNvPr id="5" name="Gráfico 4"/>
          <p:cNvGraphicFramePr>
            <a:graphicFrameLocks/>
          </p:cNvGraphicFramePr>
          <p:nvPr/>
        </p:nvGraphicFramePr>
        <p:xfrm>
          <a:off x="1524000" y="26369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nvGraphicFramePr>
        <p:xfrm>
          <a:off x="6096000" y="263691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6870" name="CaixaDeTexto 6"/>
          <p:cNvSpPr txBox="1">
            <a:spLocks noChangeArrowheads="1"/>
          </p:cNvSpPr>
          <p:nvPr/>
        </p:nvSpPr>
        <p:spPr bwMode="auto">
          <a:xfrm>
            <a:off x="3605214" y="2276475"/>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chemeClr val="tx1"/>
                </a:solidFill>
                <a:latin typeface="Arial" charset="0"/>
              </a:rPr>
              <a:t>Renato</a:t>
            </a:r>
            <a:endParaRPr lang="pt-BR" altLang="pt-BR">
              <a:solidFill>
                <a:schemeClr val="tx1"/>
              </a:solidFill>
              <a:latin typeface="Arial" charset="0"/>
            </a:endParaRPr>
          </a:p>
        </p:txBody>
      </p:sp>
      <p:sp>
        <p:nvSpPr>
          <p:cNvPr id="36871" name="CaixaDeTexto 7"/>
          <p:cNvSpPr txBox="1">
            <a:spLocks noChangeArrowheads="1"/>
          </p:cNvSpPr>
          <p:nvPr/>
        </p:nvSpPr>
        <p:spPr bwMode="auto">
          <a:xfrm>
            <a:off x="8256589" y="2292350"/>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a:solidFill>
                  <a:schemeClr val="tx1"/>
                </a:solidFill>
                <a:latin typeface="Arial" charset="0"/>
              </a:rPr>
              <a:t>Marlon</a:t>
            </a:r>
            <a:endParaRPr lang="pt-BR" altLang="pt-BR">
              <a:solidFill>
                <a:schemeClr val="tx1"/>
              </a:solidFill>
              <a:latin typeface="Arial" charset="0"/>
            </a:endParaRPr>
          </a:p>
        </p:txBody>
      </p:sp>
      <p:sp>
        <p:nvSpPr>
          <p:cNvPr id="36872" name="CaixaDeTexto 9"/>
          <p:cNvSpPr txBox="1">
            <a:spLocks noChangeArrowheads="1"/>
          </p:cNvSpPr>
          <p:nvPr/>
        </p:nvSpPr>
        <p:spPr bwMode="auto">
          <a:xfrm>
            <a:off x="2566988" y="5443539"/>
            <a:ext cx="7453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b="1">
                <a:solidFill>
                  <a:srgbClr val="002060"/>
                </a:solidFill>
                <a:latin typeface="Arial" charset="0"/>
              </a:rPr>
              <a:t>Gráficos de linha </a:t>
            </a:r>
            <a:r>
              <a:rPr lang="en-US" altLang="pt-BR">
                <a:solidFill>
                  <a:srgbClr val="002060"/>
                </a:solidFill>
                <a:latin typeface="Arial" charset="0"/>
              </a:rPr>
              <a:t>são adequados para mostrar a evolução ao longo do tempo.</a:t>
            </a:r>
            <a:endParaRPr lang="pt-BR" altLang="pt-BR">
              <a:solidFill>
                <a:srgbClr val="002060"/>
              </a:solidFill>
              <a:latin typeface="Arial" charset="0"/>
            </a:endParaRPr>
          </a:p>
        </p:txBody>
      </p:sp>
    </p:spTree>
    <p:extLst>
      <p:ext uri="{BB962C8B-B14F-4D97-AF65-F5344CB8AC3E}">
        <p14:creationId xmlns:p14="http://schemas.microsoft.com/office/powerpoint/2010/main" val="1225484509"/>
      </p:ext>
    </p:extLst>
  </p:cSld>
  <p:clrMapOvr>
    <a:masterClrMapping/>
  </p:clrMapOvr>
  <p:transition spd="slow"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ubtítulo 2"/>
          <p:cNvSpPr>
            <a:spLocks noGrp="1"/>
          </p:cNvSpPr>
          <p:nvPr>
            <p:ph idx="1"/>
          </p:nvPr>
        </p:nvSpPr>
        <p:spPr>
          <a:xfrm>
            <a:off x="1847850" y="1052513"/>
            <a:ext cx="8496300" cy="5256212"/>
          </a:xfrm>
        </p:spPr>
        <p:txBody>
          <a:bodyPr/>
          <a:lstStyle/>
          <a:p>
            <a:pPr>
              <a:buFont typeface="Wingdings" charset="2"/>
              <a:buChar char="§"/>
            </a:pPr>
            <a:r>
              <a:rPr lang="en-US" altLang="pt-BR">
                <a:latin typeface="Calibri" charset="0"/>
              </a:rPr>
              <a:t>Medidas Resumo</a:t>
            </a:r>
            <a:endParaRPr lang="pt-BR" altLang="pt-BR">
              <a:latin typeface="Calibri" charset="0"/>
            </a:endParaRPr>
          </a:p>
        </p:txBody>
      </p:sp>
      <p:sp>
        <p:nvSpPr>
          <p:cNvPr id="37891" name="Título 1"/>
          <p:cNvSpPr>
            <a:spLocks noGrp="1"/>
          </p:cNvSpPr>
          <p:nvPr>
            <p:ph type="title"/>
          </p:nvPr>
        </p:nvSpPr>
        <p:spPr>
          <a:xfrm>
            <a:off x="1847850" y="115889"/>
            <a:ext cx="7200900" cy="509587"/>
          </a:xfrm>
        </p:spPr>
        <p:txBody>
          <a:bodyPr>
            <a:normAutofit fontScale="90000"/>
          </a:bodyPr>
          <a:lstStyle/>
          <a:p>
            <a:r>
              <a:rPr lang="en-US" altLang="pt-BR"/>
              <a:t>Estatística Descritiva</a:t>
            </a:r>
            <a:endParaRPr lang="pt-BR" altLang="pt-BR"/>
          </a:p>
        </p:txBody>
      </p:sp>
    </p:spTree>
    <p:extLst>
      <p:ext uri="{BB962C8B-B14F-4D97-AF65-F5344CB8AC3E}">
        <p14:creationId xmlns:p14="http://schemas.microsoft.com/office/powerpoint/2010/main" val="202484386"/>
      </p:ext>
    </p:extLst>
  </p:cSld>
  <p:clrMapOvr>
    <a:masterClrMapping/>
  </p:clrMapOvr>
  <p:transition spd="slow" advClick="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ço Reservado para Conteúdo 2"/>
          <p:cNvSpPr>
            <a:spLocks noGrp="1"/>
          </p:cNvSpPr>
          <p:nvPr>
            <p:ph idx="1"/>
          </p:nvPr>
        </p:nvSpPr>
        <p:spPr>
          <a:xfrm>
            <a:off x="1847850" y="1828799"/>
            <a:ext cx="8496300" cy="4479925"/>
          </a:xfrm>
        </p:spPr>
        <p:txBody>
          <a:bodyPr/>
          <a:lstStyle/>
          <a:p>
            <a:pPr>
              <a:buFont typeface="Wingdings" charset="2"/>
              <a:buChar char="§"/>
            </a:pPr>
            <a:r>
              <a:rPr lang="en-US" altLang="pt-BR" dirty="0">
                <a:latin typeface="Calibri" charset="0"/>
              </a:rPr>
              <a:t>Roberval </a:t>
            </a:r>
            <a:r>
              <a:rPr lang="en-US" altLang="pt-BR" dirty="0" err="1">
                <a:latin typeface="Calibri" charset="0"/>
              </a:rPr>
              <a:t>trabalha</a:t>
            </a:r>
            <a:r>
              <a:rPr lang="en-US" altLang="pt-BR" dirty="0">
                <a:latin typeface="Calibri" charset="0"/>
              </a:rPr>
              <a:t> </a:t>
            </a:r>
            <a:r>
              <a:rPr lang="en-US" altLang="pt-BR" dirty="0" err="1">
                <a:latin typeface="Calibri" charset="0"/>
              </a:rPr>
              <a:t>em</a:t>
            </a:r>
            <a:r>
              <a:rPr lang="en-US" altLang="pt-BR" dirty="0">
                <a:latin typeface="Calibri" charset="0"/>
              </a:rPr>
              <a:t> um banco </a:t>
            </a:r>
            <a:r>
              <a:rPr lang="en-US" altLang="pt-BR" dirty="0" err="1">
                <a:latin typeface="Calibri" charset="0"/>
              </a:rPr>
              <a:t>como</a:t>
            </a:r>
            <a:r>
              <a:rPr lang="en-US" altLang="pt-BR" dirty="0">
                <a:latin typeface="Calibri" charset="0"/>
              </a:rPr>
              <a:t> gestor de um </a:t>
            </a:r>
            <a:r>
              <a:rPr lang="en-US" altLang="pt-BR" dirty="0" err="1">
                <a:latin typeface="Calibri" charset="0"/>
              </a:rPr>
              <a:t>departamento</a:t>
            </a:r>
            <a:r>
              <a:rPr lang="en-US" altLang="pt-BR" dirty="0">
                <a:latin typeface="Calibri" charset="0"/>
              </a:rPr>
              <a:t> de </a:t>
            </a:r>
            <a:r>
              <a:rPr lang="en-US" altLang="pt-BR" dirty="0" err="1">
                <a:latin typeface="Calibri" charset="0"/>
              </a:rPr>
              <a:t>análise</a:t>
            </a:r>
            <a:r>
              <a:rPr lang="en-US" altLang="pt-BR" dirty="0">
                <a:latin typeface="Calibri" charset="0"/>
              </a:rPr>
              <a:t> de </a:t>
            </a:r>
            <a:r>
              <a:rPr lang="en-US" altLang="pt-BR" dirty="0" err="1" smtClean="0">
                <a:latin typeface="Calibri" charset="0"/>
              </a:rPr>
              <a:t>microcrédito</a:t>
            </a:r>
            <a:r>
              <a:rPr lang="en-US" altLang="pt-BR" dirty="0">
                <a:latin typeface="Calibri" charset="0"/>
              </a:rPr>
              <a:t>. </a:t>
            </a:r>
          </a:p>
          <a:p>
            <a:pPr>
              <a:buFont typeface="Wingdings" charset="2"/>
              <a:buChar char="§"/>
            </a:pPr>
            <a:r>
              <a:rPr lang="en-US" altLang="pt-BR" dirty="0" smtClean="0">
                <a:latin typeface="Calibri" charset="0"/>
              </a:rPr>
              <a:t>Um MEI </a:t>
            </a:r>
            <a:r>
              <a:rPr lang="en-US" altLang="pt-BR" dirty="0" err="1" smtClean="0">
                <a:latin typeface="Calibri" charset="0"/>
              </a:rPr>
              <a:t>solicitou</a:t>
            </a:r>
            <a:r>
              <a:rPr lang="en-US" altLang="pt-BR" dirty="0" smtClean="0">
                <a:latin typeface="Calibri" charset="0"/>
              </a:rPr>
              <a:t> </a:t>
            </a:r>
            <a:r>
              <a:rPr lang="en-US" altLang="pt-BR" dirty="0" err="1">
                <a:latin typeface="Calibri" charset="0"/>
              </a:rPr>
              <a:t>crédito</a:t>
            </a:r>
            <a:r>
              <a:rPr lang="en-US" altLang="pt-BR" dirty="0">
                <a:latin typeface="Calibri" charset="0"/>
              </a:rPr>
              <a:t>. </a:t>
            </a:r>
            <a:r>
              <a:rPr lang="en-US" altLang="pt-BR" dirty="0" err="1">
                <a:latin typeface="Calibri" charset="0"/>
              </a:rPr>
              <a:t>Quanto</a:t>
            </a:r>
            <a:r>
              <a:rPr lang="en-US" altLang="pt-BR" dirty="0">
                <a:latin typeface="Calibri" charset="0"/>
              </a:rPr>
              <a:t> </a:t>
            </a:r>
            <a:r>
              <a:rPr lang="en-US" altLang="pt-BR" dirty="0" err="1">
                <a:latin typeface="Calibri" charset="0"/>
              </a:rPr>
              <a:t>mais</a:t>
            </a:r>
            <a:r>
              <a:rPr lang="en-US" altLang="pt-BR" dirty="0">
                <a:latin typeface="Calibri" charset="0"/>
              </a:rPr>
              <a:t> </a:t>
            </a:r>
            <a:r>
              <a:rPr lang="en-US" altLang="pt-BR" dirty="0" err="1">
                <a:latin typeface="Calibri" charset="0"/>
              </a:rPr>
              <a:t>rápido</a:t>
            </a:r>
            <a:r>
              <a:rPr lang="en-US" altLang="pt-BR" dirty="0">
                <a:latin typeface="Calibri" charset="0"/>
              </a:rPr>
              <a:t> o </a:t>
            </a:r>
            <a:r>
              <a:rPr lang="en-US" altLang="pt-BR" dirty="0" err="1">
                <a:latin typeface="Calibri" charset="0"/>
              </a:rPr>
              <a:t>relatório</a:t>
            </a:r>
            <a:r>
              <a:rPr lang="en-US" altLang="pt-BR" dirty="0">
                <a:latin typeface="Calibri" charset="0"/>
              </a:rPr>
              <a:t> for </a:t>
            </a:r>
            <a:r>
              <a:rPr lang="en-US" altLang="pt-BR" dirty="0" err="1">
                <a:latin typeface="Calibri" charset="0"/>
              </a:rPr>
              <a:t>obtido</a:t>
            </a:r>
            <a:r>
              <a:rPr lang="en-US" altLang="pt-BR" dirty="0">
                <a:latin typeface="Calibri" charset="0"/>
              </a:rPr>
              <a:t>, </a:t>
            </a:r>
            <a:r>
              <a:rPr lang="en-US" altLang="pt-BR" dirty="0" err="1">
                <a:latin typeface="Calibri" charset="0"/>
              </a:rPr>
              <a:t>melhor</a:t>
            </a:r>
            <a:r>
              <a:rPr lang="en-US" altLang="pt-BR" dirty="0">
                <a:latin typeface="Calibri" charset="0"/>
              </a:rPr>
              <a:t>, </a:t>
            </a:r>
            <a:r>
              <a:rPr lang="en-US" altLang="pt-BR" dirty="0" smtClean="0">
                <a:latin typeface="Calibri" charset="0"/>
              </a:rPr>
              <a:t>e </a:t>
            </a:r>
            <a:r>
              <a:rPr lang="en-US" altLang="pt-BR" dirty="0">
                <a:latin typeface="Calibri" charset="0"/>
              </a:rPr>
              <a:t>o </a:t>
            </a:r>
            <a:r>
              <a:rPr lang="en-US" altLang="pt-BR" dirty="0" err="1" smtClean="0">
                <a:latin typeface="Calibri" charset="0"/>
              </a:rPr>
              <a:t>crédito</a:t>
            </a:r>
            <a:r>
              <a:rPr lang="en-US" altLang="pt-BR" dirty="0" smtClean="0">
                <a:latin typeface="Calibri" charset="0"/>
              </a:rPr>
              <a:t> </a:t>
            </a:r>
            <a:r>
              <a:rPr lang="en-US" altLang="pt-BR" dirty="0" err="1" smtClean="0">
                <a:latin typeface="Calibri" charset="0"/>
              </a:rPr>
              <a:t>não</a:t>
            </a:r>
            <a:r>
              <a:rPr lang="en-US" altLang="pt-BR" dirty="0" smtClean="0">
                <a:latin typeface="Calibri" charset="0"/>
              </a:rPr>
              <a:t> </a:t>
            </a:r>
            <a:r>
              <a:rPr lang="en-US" altLang="pt-BR" dirty="0" err="1" smtClean="0">
                <a:latin typeface="Calibri" charset="0"/>
              </a:rPr>
              <a:t>será</a:t>
            </a:r>
            <a:r>
              <a:rPr lang="en-US" altLang="pt-BR" dirty="0" smtClean="0">
                <a:latin typeface="Calibri" charset="0"/>
              </a:rPr>
              <a:t> </a:t>
            </a:r>
            <a:r>
              <a:rPr lang="en-US" altLang="pt-BR" dirty="0" err="1" smtClean="0">
                <a:latin typeface="Calibri" charset="0"/>
              </a:rPr>
              <a:t>mais</a:t>
            </a:r>
            <a:r>
              <a:rPr lang="en-US" altLang="pt-BR" dirty="0" smtClean="0">
                <a:latin typeface="Calibri" charset="0"/>
              </a:rPr>
              <a:t> </a:t>
            </a:r>
            <a:r>
              <a:rPr lang="en-US" altLang="pt-BR" dirty="0" err="1" smtClean="0">
                <a:latin typeface="Calibri" charset="0"/>
              </a:rPr>
              <a:t>útil</a:t>
            </a:r>
            <a:r>
              <a:rPr lang="en-US" altLang="pt-BR" dirty="0" smtClean="0">
                <a:latin typeface="Calibri" charset="0"/>
              </a:rPr>
              <a:t> se o </a:t>
            </a:r>
            <a:r>
              <a:rPr lang="en-US" altLang="pt-BR" dirty="0" err="1" smtClean="0">
                <a:latin typeface="Calibri" charset="0"/>
              </a:rPr>
              <a:t>relatório</a:t>
            </a:r>
            <a:r>
              <a:rPr lang="en-US" altLang="pt-BR" dirty="0" smtClean="0">
                <a:latin typeface="Calibri" charset="0"/>
              </a:rPr>
              <a:t> </a:t>
            </a:r>
            <a:r>
              <a:rPr lang="en-US" altLang="pt-BR" dirty="0" err="1">
                <a:latin typeface="Calibri" charset="0"/>
              </a:rPr>
              <a:t>demorar</a:t>
            </a:r>
            <a:r>
              <a:rPr lang="en-US" altLang="pt-BR" dirty="0">
                <a:latin typeface="Calibri" charset="0"/>
              </a:rPr>
              <a:t> </a:t>
            </a:r>
            <a:r>
              <a:rPr lang="en-US" altLang="pt-BR" dirty="0" err="1">
                <a:latin typeface="Calibri" charset="0"/>
              </a:rPr>
              <a:t>mais</a:t>
            </a:r>
            <a:r>
              <a:rPr lang="en-US" altLang="pt-BR" dirty="0">
                <a:latin typeface="Calibri" charset="0"/>
              </a:rPr>
              <a:t> que 18 </a:t>
            </a:r>
            <a:r>
              <a:rPr lang="en-US" altLang="pt-BR" dirty="0" err="1">
                <a:latin typeface="Calibri" charset="0"/>
              </a:rPr>
              <a:t>dias</a:t>
            </a:r>
            <a:r>
              <a:rPr lang="en-US" altLang="pt-BR" dirty="0">
                <a:latin typeface="Calibri" charset="0"/>
              </a:rPr>
              <a:t>.</a:t>
            </a:r>
          </a:p>
          <a:p>
            <a:pPr>
              <a:buFont typeface="Wingdings" charset="2"/>
              <a:buChar char="§"/>
            </a:pPr>
            <a:r>
              <a:rPr lang="en-US" altLang="pt-BR" dirty="0" err="1">
                <a:latin typeface="Calibri" charset="0"/>
              </a:rPr>
              <a:t>Qual</a:t>
            </a:r>
            <a:r>
              <a:rPr lang="en-US" altLang="pt-BR" dirty="0">
                <a:latin typeface="Calibri" charset="0"/>
              </a:rPr>
              <a:t> dos </a:t>
            </a:r>
            <a:r>
              <a:rPr lang="en-US" altLang="pt-BR" dirty="0" err="1">
                <a:latin typeface="Calibri" charset="0"/>
              </a:rPr>
              <a:t>analistas</a:t>
            </a:r>
            <a:r>
              <a:rPr lang="en-US" altLang="pt-BR">
                <a:latin typeface="Calibri" charset="0"/>
              </a:rPr>
              <a:t> </a:t>
            </a:r>
            <a:r>
              <a:rPr lang="en-US" altLang="pt-BR" smtClean="0">
                <a:latin typeface="Calibri" charset="0"/>
              </a:rPr>
              <a:t>(</a:t>
            </a:r>
            <a:r>
              <a:rPr lang="en-US" altLang="pt-BR" dirty="0" err="1">
                <a:latin typeface="Calibri" charset="0"/>
              </a:rPr>
              <a:t>João</a:t>
            </a:r>
            <a:r>
              <a:rPr lang="en-US" altLang="pt-BR" dirty="0">
                <a:latin typeface="Calibri" charset="0"/>
              </a:rPr>
              <a:t>, Pedro e Carlos) </a:t>
            </a:r>
            <a:r>
              <a:rPr lang="en-US" altLang="pt-BR" dirty="0" err="1">
                <a:latin typeface="Calibri" charset="0"/>
              </a:rPr>
              <a:t>deveria</a:t>
            </a:r>
            <a:r>
              <a:rPr lang="en-US" altLang="pt-BR" dirty="0">
                <a:latin typeface="Calibri" charset="0"/>
              </a:rPr>
              <a:t> </a:t>
            </a:r>
            <a:r>
              <a:rPr lang="en-US" altLang="pt-BR" dirty="0" err="1">
                <a:latin typeface="Calibri" charset="0"/>
              </a:rPr>
              <a:t>ser</a:t>
            </a:r>
            <a:r>
              <a:rPr lang="en-US" altLang="pt-BR" dirty="0">
                <a:latin typeface="Calibri" charset="0"/>
              </a:rPr>
              <a:t> </a:t>
            </a:r>
            <a:r>
              <a:rPr lang="en-US" altLang="pt-BR" dirty="0" err="1">
                <a:latin typeface="Calibri" charset="0"/>
              </a:rPr>
              <a:t>indicado</a:t>
            </a:r>
            <a:r>
              <a:rPr lang="en-US" altLang="pt-BR" dirty="0">
                <a:latin typeface="Calibri" charset="0"/>
              </a:rPr>
              <a:t> para o </a:t>
            </a:r>
            <a:r>
              <a:rPr lang="en-US" altLang="pt-BR" dirty="0" err="1">
                <a:latin typeface="Calibri" charset="0"/>
              </a:rPr>
              <a:t>trabalho</a:t>
            </a:r>
            <a:r>
              <a:rPr lang="en-US" altLang="pt-BR" dirty="0">
                <a:latin typeface="Calibri" charset="0"/>
              </a:rPr>
              <a:t>? </a:t>
            </a:r>
            <a:endParaRPr lang="pt-BR" altLang="pt-BR" dirty="0">
              <a:latin typeface="Calibri" charset="0"/>
            </a:endParaRPr>
          </a:p>
        </p:txBody>
      </p:sp>
      <p:sp>
        <p:nvSpPr>
          <p:cNvPr id="38915" name="Título 1"/>
          <p:cNvSpPr>
            <a:spLocks noGrp="1"/>
          </p:cNvSpPr>
          <p:nvPr>
            <p:ph type="title"/>
          </p:nvPr>
        </p:nvSpPr>
        <p:spPr>
          <a:xfrm>
            <a:off x="1847849" y="115889"/>
            <a:ext cx="10156582" cy="728173"/>
          </a:xfrm>
        </p:spPr>
        <p:txBody>
          <a:bodyPr>
            <a:normAutofit fontScale="90000"/>
          </a:bodyPr>
          <a:lstStyle/>
          <a:p>
            <a:r>
              <a:rPr lang="en-US" altLang="pt-BR" dirty="0" err="1"/>
              <a:t>Quanto</a:t>
            </a:r>
            <a:r>
              <a:rPr lang="en-US" altLang="pt-BR" dirty="0"/>
              <a:t> tempo leva para </a:t>
            </a:r>
            <a:r>
              <a:rPr lang="en-US" altLang="pt-BR" dirty="0" err="1"/>
              <a:t>elaborar</a:t>
            </a:r>
            <a:r>
              <a:rPr lang="en-US" altLang="pt-BR" dirty="0"/>
              <a:t> um </a:t>
            </a:r>
            <a:r>
              <a:rPr lang="en-US" altLang="pt-BR" dirty="0" err="1"/>
              <a:t>relatório</a:t>
            </a:r>
            <a:r>
              <a:rPr lang="en-US" altLang="pt-BR" dirty="0"/>
              <a:t> de </a:t>
            </a:r>
            <a:r>
              <a:rPr lang="en-US" altLang="pt-BR" dirty="0" err="1"/>
              <a:t>análise</a:t>
            </a:r>
            <a:r>
              <a:rPr lang="en-US" altLang="pt-BR" dirty="0"/>
              <a:t> de </a:t>
            </a:r>
            <a:r>
              <a:rPr lang="en-US" altLang="pt-BR" dirty="0" err="1" smtClean="0"/>
              <a:t>microcrédito</a:t>
            </a:r>
            <a:r>
              <a:rPr lang="en-US" altLang="pt-BR" dirty="0" smtClean="0"/>
              <a:t> </a:t>
            </a:r>
            <a:r>
              <a:rPr lang="en-US" altLang="pt-BR" dirty="0" err="1" smtClean="0"/>
              <a:t>produtivo</a:t>
            </a:r>
            <a:endParaRPr lang="pt-BR" altLang="pt-BR" dirty="0"/>
          </a:p>
        </p:txBody>
      </p:sp>
    </p:spTree>
    <p:extLst>
      <p:ext uri="{BB962C8B-B14F-4D97-AF65-F5344CB8AC3E}">
        <p14:creationId xmlns:p14="http://schemas.microsoft.com/office/powerpoint/2010/main" val="1540978654"/>
      </p:ext>
    </p:extLst>
  </p:cSld>
  <p:clrMapOvr>
    <a:masterClrMapping/>
  </p:clrMapOvr>
  <p:transition spd="slow" advClick="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a:xfrm>
            <a:off x="1847850" y="115889"/>
            <a:ext cx="9500088" cy="649287"/>
          </a:xfrm>
        </p:spPr>
        <p:txBody>
          <a:bodyPr>
            <a:normAutofit fontScale="90000"/>
          </a:bodyPr>
          <a:lstStyle/>
          <a:p>
            <a:r>
              <a:rPr lang="en-US" altLang="pt-BR" dirty="0"/>
              <a:t>Tempo para </a:t>
            </a:r>
            <a:r>
              <a:rPr lang="en-US" altLang="pt-BR" dirty="0" err="1"/>
              <a:t>elaborar</a:t>
            </a:r>
            <a:r>
              <a:rPr lang="en-US" altLang="pt-BR" dirty="0"/>
              <a:t> um </a:t>
            </a:r>
            <a:r>
              <a:rPr lang="en-US" altLang="pt-BR" dirty="0" err="1"/>
              <a:t>relatório</a:t>
            </a:r>
            <a:r>
              <a:rPr lang="en-US" altLang="pt-BR" dirty="0"/>
              <a:t> para </a:t>
            </a:r>
            <a:r>
              <a:rPr lang="en-US" altLang="pt-BR" dirty="0" err="1"/>
              <a:t>João</a:t>
            </a:r>
            <a:r>
              <a:rPr lang="en-US" altLang="pt-BR" dirty="0"/>
              <a:t>, </a:t>
            </a:r>
            <a:br>
              <a:rPr lang="en-US" altLang="pt-BR" dirty="0"/>
            </a:br>
            <a:r>
              <a:rPr lang="en-US" altLang="pt-BR" dirty="0"/>
              <a:t>Pedro e Carlos </a:t>
            </a:r>
            <a:endParaRPr lang="pt-BR" altLang="pt-BR" dirty="0"/>
          </a:p>
        </p:txBody>
      </p:sp>
      <p:sp>
        <p:nvSpPr>
          <p:cNvPr id="39939" name="CaixaDeTexto 333"/>
          <p:cNvSpPr txBox="1">
            <a:spLocks noChangeArrowheads="1"/>
          </p:cNvSpPr>
          <p:nvPr/>
        </p:nvSpPr>
        <p:spPr bwMode="auto">
          <a:xfrm>
            <a:off x="1905001" y="3840164"/>
            <a:ext cx="5725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1400">
                <a:solidFill>
                  <a:schemeClr val="tx1"/>
                </a:solidFill>
                <a:latin typeface="Arial" charset="0"/>
              </a:rPr>
              <a:t>João</a:t>
            </a:r>
            <a:endParaRPr lang="pt-BR" altLang="pt-BR" sz="1400">
              <a:solidFill>
                <a:schemeClr val="tx1"/>
              </a:solidFill>
              <a:latin typeface="Arial" charset="0"/>
            </a:endParaRPr>
          </a:p>
        </p:txBody>
      </p:sp>
      <p:sp>
        <p:nvSpPr>
          <p:cNvPr id="39940" name="CaixaDeTexto 334"/>
          <p:cNvSpPr txBox="1">
            <a:spLocks noChangeArrowheads="1"/>
          </p:cNvSpPr>
          <p:nvPr/>
        </p:nvSpPr>
        <p:spPr bwMode="auto">
          <a:xfrm>
            <a:off x="1919289" y="4560889"/>
            <a:ext cx="662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1400">
                <a:solidFill>
                  <a:schemeClr val="tx1"/>
                </a:solidFill>
                <a:latin typeface="Arial" charset="0"/>
              </a:rPr>
              <a:t>Pedro</a:t>
            </a:r>
            <a:endParaRPr lang="pt-BR" altLang="pt-BR" sz="1400">
              <a:solidFill>
                <a:schemeClr val="tx1"/>
              </a:solidFill>
              <a:latin typeface="Arial" charset="0"/>
            </a:endParaRPr>
          </a:p>
        </p:txBody>
      </p:sp>
      <p:sp>
        <p:nvSpPr>
          <p:cNvPr id="39941" name="CaixaDeTexto 335"/>
          <p:cNvSpPr txBox="1">
            <a:spLocks noChangeArrowheads="1"/>
          </p:cNvSpPr>
          <p:nvPr/>
        </p:nvSpPr>
        <p:spPr bwMode="auto">
          <a:xfrm>
            <a:off x="1930400" y="5280026"/>
            <a:ext cx="702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eaLnBrk="1" hangingPunct="1">
              <a:spcBef>
                <a:spcPct val="0"/>
              </a:spcBef>
              <a:buClrTx/>
              <a:buSzTx/>
              <a:buFontTx/>
              <a:buNone/>
            </a:pPr>
            <a:r>
              <a:rPr lang="en-US" altLang="pt-BR" sz="1400">
                <a:solidFill>
                  <a:schemeClr val="tx1"/>
                </a:solidFill>
                <a:latin typeface="Arial" charset="0"/>
              </a:rPr>
              <a:t>Carlos</a:t>
            </a:r>
            <a:endParaRPr lang="pt-BR" altLang="pt-BR" sz="1400">
              <a:solidFill>
                <a:schemeClr val="tx1"/>
              </a:solidFill>
              <a:latin typeface="Arial" charset="0"/>
            </a:endParaRPr>
          </a:p>
        </p:txBody>
      </p:sp>
      <p:sp>
        <p:nvSpPr>
          <p:cNvPr id="39942" name="CaixaDeTexto 342"/>
          <p:cNvSpPr txBox="1">
            <a:spLocks noChangeArrowheads="1"/>
          </p:cNvSpPr>
          <p:nvPr/>
        </p:nvSpPr>
        <p:spPr bwMode="auto">
          <a:xfrm>
            <a:off x="3071813" y="1557338"/>
            <a:ext cx="68246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CC66"/>
              </a:buClr>
              <a:buSzPct val="100000"/>
              <a:buFont typeface="Wingdings" charset="2"/>
              <a:buChar char="§"/>
              <a:defRPr>
                <a:solidFill>
                  <a:srgbClr val="003366"/>
                </a:solidFill>
                <a:latin typeface="Trebuchet MS" charset="0"/>
              </a:defRPr>
            </a:lvl1pPr>
            <a:lvl2pPr marL="742950" indent="-285750" eaLnBrk="0" hangingPunct="0">
              <a:spcBef>
                <a:spcPct val="20000"/>
              </a:spcBef>
              <a:buClr>
                <a:srgbClr val="FFCC66"/>
              </a:buClr>
              <a:buSzPct val="100000"/>
              <a:buFont typeface="Wingdings" charset="2"/>
              <a:buChar char="§"/>
              <a:defRPr>
                <a:solidFill>
                  <a:srgbClr val="003366"/>
                </a:solidFill>
                <a:latin typeface="Trebuchet MS" charset="0"/>
              </a:defRPr>
            </a:lvl2pPr>
            <a:lvl3pPr marL="1143000" indent="-228600" eaLnBrk="0" hangingPunct="0">
              <a:spcBef>
                <a:spcPct val="20000"/>
              </a:spcBef>
              <a:buClr>
                <a:srgbClr val="FFCC66"/>
              </a:buClr>
              <a:buSzPct val="100000"/>
              <a:buFont typeface="Wingdings" charset="2"/>
              <a:buChar char="§"/>
              <a:defRPr sz="1600">
                <a:solidFill>
                  <a:srgbClr val="003366"/>
                </a:solidFill>
                <a:latin typeface="Trebuchet MS" charset="0"/>
              </a:defRPr>
            </a:lvl3pPr>
            <a:lvl4pPr marL="1600200" indent="-228600" eaLnBrk="0" hangingPunct="0">
              <a:spcBef>
                <a:spcPct val="20000"/>
              </a:spcBef>
              <a:buClr>
                <a:srgbClr val="FFCC66"/>
              </a:buClr>
              <a:buSzPct val="100000"/>
              <a:buFont typeface="Wingdings" charset="2"/>
              <a:buChar char="§"/>
              <a:defRPr sz="1400">
                <a:solidFill>
                  <a:srgbClr val="003366"/>
                </a:solidFill>
                <a:latin typeface="Trebuchet MS" charset="0"/>
              </a:defRPr>
            </a:lvl4pPr>
            <a:lvl5pPr marL="2057400" indent="-228600" eaLnBrk="0" hangingPunct="0">
              <a:spcBef>
                <a:spcPct val="20000"/>
              </a:spcBef>
              <a:buClr>
                <a:srgbClr val="FFCC66"/>
              </a:buClr>
              <a:buSzPct val="100000"/>
              <a:buFont typeface="Wingdings" charset="2"/>
              <a:buChar char="§"/>
              <a:defRPr sz="1400">
                <a:solidFill>
                  <a:srgbClr val="003366"/>
                </a:solidFill>
                <a:latin typeface="Trebuchet MS" charset="0"/>
              </a:defRPr>
            </a:lvl5pPr>
            <a:lvl6pPr marL="25146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6pPr>
            <a:lvl7pPr marL="29718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7pPr>
            <a:lvl8pPr marL="34290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8pPr>
            <a:lvl9pPr marL="3886200" indent="-228600" eaLnBrk="0" fontAlgn="base" hangingPunct="0">
              <a:spcBef>
                <a:spcPct val="20000"/>
              </a:spcBef>
              <a:spcAft>
                <a:spcPct val="0"/>
              </a:spcAft>
              <a:buClr>
                <a:srgbClr val="FFCC66"/>
              </a:buClr>
              <a:buSzPct val="100000"/>
              <a:buFont typeface="Wingdings" charset="2"/>
              <a:buChar char="§"/>
              <a:defRPr sz="1400">
                <a:solidFill>
                  <a:srgbClr val="003366"/>
                </a:solidFill>
                <a:latin typeface="Trebuchet MS" charset="0"/>
              </a:defRPr>
            </a:lvl9pPr>
          </a:lstStyle>
          <a:p>
            <a:pPr algn="ctr" eaLnBrk="1" hangingPunct="1">
              <a:spcBef>
                <a:spcPct val="0"/>
              </a:spcBef>
              <a:buClrTx/>
              <a:buSzTx/>
              <a:buFontTx/>
              <a:buNone/>
            </a:pPr>
            <a:r>
              <a:rPr lang="en-US" altLang="pt-BR" b="1">
                <a:solidFill>
                  <a:srgbClr val="002060"/>
                </a:solidFill>
                <a:latin typeface="Arial" charset="0"/>
              </a:rPr>
              <a:t>Tempo para elaboração do relatório (em dias) para uma amostra de 10 relatórios de cada analista, ordenados do menor para o maior.</a:t>
            </a:r>
          </a:p>
        </p:txBody>
      </p:sp>
      <p:pic>
        <p:nvPicPr>
          <p:cNvPr id="3994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2492376"/>
            <a:ext cx="76009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9944" name="Picture 8"/>
          <p:cNvPicPr>
            <a:picLocks noChangeAspect="1" noChangeArrowheads="1"/>
          </p:cNvPicPr>
          <p:nvPr/>
        </p:nvPicPr>
        <p:blipFill>
          <a:blip r:embed="rId3">
            <a:extLst>
              <a:ext uri="{28A0092B-C50C-407E-A947-70E740481C1C}">
                <a14:useLocalDpi xmlns:a14="http://schemas.microsoft.com/office/drawing/2010/main" val="0"/>
              </a:ext>
            </a:extLst>
          </a:blip>
          <a:srcRect r="8768"/>
          <a:stretch>
            <a:fillRect/>
          </a:stretch>
        </p:blipFill>
        <p:spPr bwMode="auto">
          <a:xfrm>
            <a:off x="3359150" y="3716338"/>
            <a:ext cx="5892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75454958"/>
      </p:ext>
    </p:extLst>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2"/>
          <p:cNvSpPr>
            <a:spLocks noGrp="1"/>
          </p:cNvSpPr>
          <p:nvPr>
            <p:ph type="title"/>
          </p:nvPr>
        </p:nvSpPr>
        <p:spPr>
          <a:xfrm>
            <a:off x="1847850" y="115889"/>
            <a:ext cx="7200900" cy="509587"/>
          </a:xfrm>
        </p:spPr>
        <p:txBody>
          <a:bodyPr>
            <a:normAutofit fontScale="90000"/>
          </a:bodyPr>
          <a:lstStyle/>
          <a:p>
            <a:r>
              <a:rPr lang="en-US">
                <a:latin typeface="Calibri" charset="0"/>
              </a:rPr>
              <a:t>Estatística descritiva e inferencial</a:t>
            </a:r>
            <a:endParaRPr lang="pt-BR">
              <a:latin typeface="Calibri" charset="0"/>
            </a:endParaRPr>
          </a:p>
        </p:txBody>
      </p:sp>
      <p:sp>
        <p:nvSpPr>
          <p:cNvPr id="39" name="Retângulo 38"/>
          <p:cNvSpPr/>
          <p:nvPr/>
        </p:nvSpPr>
        <p:spPr>
          <a:xfrm>
            <a:off x="2208213" y="1412875"/>
            <a:ext cx="2089150" cy="153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0" name="Retângulo 39"/>
          <p:cNvSpPr/>
          <p:nvPr/>
        </p:nvSpPr>
        <p:spPr>
          <a:xfrm>
            <a:off x="7104063" y="1412875"/>
            <a:ext cx="2089150" cy="153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1" name="Retângulo 40"/>
          <p:cNvSpPr/>
          <p:nvPr/>
        </p:nvSpPr>
        <p:spPr>
          <a:xfrm>
            <a:off x="2208213" y="3871913"/>
            <a:ext cx="2089150" cy="153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2" name="Retângulo 41"/>
          <p:cNvSpPr/>
          <p:nvPr/>
        </p:nvSpPr>
        <p:spPr>
          <a:xfrm>
            <a:off x="7104063" y="3819525"/>
            <a:ext cx="2089150" cy="153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2295" name="CaixaDeTexto 42"/>
          <p:cNvSpPr txBox="1">
            <a:spLocks noChangeArrowheads="1"/>
          </p:cNvSpPr>
          <p:nvPr/>
        </p:nvSpPr>
        <p:spPr bwMode="auto">
          <a:xfrm>
            <a:off x="2278011" y="1752601"/>
            <a:ext cx="194796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rgbClr val="003366"/>
                </a:solidFill>
                <a:latin typeface="Trebuchet MS" charset="0"/>
                <a:ea typeface="ＭＳ Ｐゴシック" charset="0"/>
              </a:defRPr>
            </a:lvl1pPr>
            <a:lvl2pPr>
              <a:defRPr>
                <a:solidFill>
                  <a:srgbClr val="003366"/>
                </a:solidFill>
                <a:latin typeface="Trebuchet MS" charset="0"/>
                <a:ea typeface="ＭＳ Ｐゴシック" charset="0"/>
              </a:defRPr>
            </a:lvl2pPr>
            <a:lvl3pPr>
              <a:defRPr sz="1600">
                <a:solidFill>
                  <a:srgbClr val="003366"/>
                </a:solidFill>
                <a:latin typeface="Trebuchet MS" charset="0"/>
                <a:ea typeface="ＭＳ Ｐゴシック" charset="0"/>
              </a:defRPr>
            </a:lvl3pPr>
            <a:lvl4pPr>
              <a:defRPr sz="1400">
                <a:solidFill>
                  <a:srgbClr val="003366"/>
                </a:solidFill>
                <a:latin typeface="Trebuchet MS" charset="0"/>
                <a:ea typeface="ＭＳ Ｐゴシック" charset="0"/>
              </a:defRPr>
            </a:lvl4pPr>
            <a:lvl5pPr>
              <a:defRPr sz="1400">
                <a:solidFill>
                  <a:srgbClr val="003366"/>
                </a:solidFill>
                <a:latin typeface="Trebuchet MS" charset="0"/>
                <a:ea typeface="ＭＳ Ｐゴシック" charset="0"/>
              </a:defRPr>
            </a:lvl5pPr>
            <a:lvl6pPr eaLnBrk="0" hangingPunct="0">
              <a:buClr>
                <a:srgbClr val="FFCC66"/>
              </a:buClr>
              <a:buFont typeface="Wingdings" charset="0"/>
              <a:buChar char="§"/>
              <a:defRPr sz="1400">
                <a:solidFill>
                  <a:srgbClr val="003366"/>
                </a:solidFill>
                <a:latin typeface="Trebuchet MS" charset="0"/>
                <a:ea typeface="ＭＳ Ｐゴシック" charset="0"/>
              </a:defRPr>
            </a:lvl6pPr>
            <a:lvl7pPr eaLnBrk="0" hangingPunct="0">
              <a:buClr>
                <a:srgbClr val="FFCC66"/>
              </a:buClr>
              <a:buFont typeface="Wingdings" charset="0"/>
              <a:buChar char="§"/>
              <a:defRPr sz="1400">
                <a:solidFill>
                  <a:srgbClr val="003366"/>
                </a:solidFill>
                <a:latin typeface="Trebuchet MS" charset="0"/>
                <a:ea typeface="ＭＳ Ｐゴシック" charset="0"/>
              </a:defRPr>
            </a:lvl7pPr>
            <a:lvl8pPr eaLnBrk="0" hangingPunct="0">
              <a:buClr>
                <a:srgbClr val="FFCC66"/>
              </a:buClr>
              <a:buFont typeface="Wingdings" charset="0"/>
              <a:buChar char="§"/>
              <a:defRPr sz="1400">
                <a:solidFill>
                  <a:srgbClr val="003366"/>
                </a:solidFill>
                <a:latin typeface="Trebuchet MS" charset="0"/>
                <a:ea typeface="ＭＳ Ｐゴシック" charset="0"/>
              </a:defRPr>
            </a:lvl8pPr>
            <a:lvl9pPr eaLnBrk="0" hangingPunct="0">
              <a:buClr>
                <a:srgbClr val="FFCC66"/>
              </a:buClr>
              <a:buFont typeface="Wingdings" charset="0"/>
              <a:buChar char="§"/>
              <a:defRPr sz="1400">
                <a:solidFill>
                  <a:srgbClr val="003366"/>
                </a:solidFill>
                <a:latin typeface="Trebuchet MS" charset="0"/>
                <a:ea typeface="ＭＳ Ｐゴシック" charset="0"/>
              </a:defRPr>
            </a:lvl9pPr>
          </a:lstStyle>
          <a:p>
            <a:pPr algn="ctr"/>
            <a:r>
              <a:rPr lang="en-US" sz="2400">
                <a:solidFill>
                  <a:srgbClr val="002060"/>
                </a:solidFill>
                <a:latin typeface="Arial" charset="0"/>
              </a:rPr>
              <a:t>População</a:t>
            </a:r>
          </a:p>
          <a:p>
            <a:pPr algn="ctr"/>
            <a:r>
              <a:rPr lang="en-US" sz="2400">
                <a:solidFill>
                  <a:srgbClr val="002060"/>
                </a:solidFill>
                <a:latin typeface="Arial" charset="0"/>
              </a:rPr>
              <a:t>(parâmetros)</a:t>
            </a:r>
            <a:endParaRPr lang="pt-BR" sz="2400">
              <a:solidFill>
                <a:srgbClr val="002060"/>
              </a:solidFill>
              <a:latin typeface="Arial" charset="0"/>
            </a:endParaRPr>
          </a:p>
        </p:txBody>
      </p:sp>
      <p:sp>
        <p:nvSpPr>
          <p:cNvPr id="12296" name="CaixaDeTexto 43"/>
          <p:cNvSpPr txBox="1">
            <a:spLocks noChangeArrowheads="1"/>
          </p:cNvSpPr>
          <p:nvPr/>
        </p:nvSpPr>
        <p:spPr bwMode="auto">
          <a:xfrm>
            <a:off x="7184271" y="1792289"/>
            <a:ext cx="192873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rgbClr val="003366"/>
                </a:solidFill>
                <a:latin typeface="Trebuchet MS" charset="0"/>
                <a:ea typeface="ＭＳ Ｐゴシック" charset="0"/>
              </a:defRPr>
            </a:lvl1pPr>
            <a:lvl2pPr>
              <a:defRPr>
                <a:solidFill>
                  <a:srgbClr val="003366"/>
                </a:solidFill>
                <a:latin typeface="Trebuchet MS" charset="0"/>
                <a:ea typeface="ＭＳ Ｐゴシック" charset="0"/>
              </a:defRPr>
            </a:lvl2pPr>
            <a:lvl3pPr>
              <a:defRPr sz="1600">
                <a:solidFill>
                  <a:srgbClr val="003366"/>
                </a:solidFill>
                <a:latin typeface="Trebuchet MS" charset="0"/>
                <a:ea typeface="ＭＳ Ｐゴシック" charset="0"/>
              </a:defRPr>
            </a:lvl3pPr>
            <a:lvl4pPr>
              <a:defRPr sz="1400">
                <a:solidFill>
                  <a:srgbClr val="003366"/>
                </a:solidFill>
                <a:latin typeface="Trebuchet MS" charset="0"/>
                <a:ea typeface="ＭＳ Ｐゴシック" charset="0"/>
              </a:defRPr>
            </a:lvl4pPr>
            <a:lvl5pPr>
              <a:defRPr sz="1400">
                <a:solidFill>
                  <a:srgbClr val="003366"/>
                </a:solidFill>
                <a:latin typeface="Trebuchet MS" charset="0"/>
                <a:ea typeface="ＭＳ Ｐゴシック" charset="0"/>
              </a:defRPr>
            </a:lvl5pPr>
            <a:lvl6pPr eaLnBrk="0" hangingPunct="0">
              <a:buClr>
                <a:srgbClr val="FFCC66"/>
              </a:buClr>
              <a:buFont typeface="Wingdings" charset="0"/>
              <a:buChar char="§"/>
              <a:defRPr sz="1400">
                <a:solidFill>
                  <a:srgbClr val="003366"/>
                </a:solidFill>
                <a:latin typeface="Trebuchet MS" charset="0"/>
                <a:ea typeface="ＭＳ Ｐゴシック" charset="0"/>
              </a:defRPr>
            </a:lvl6pPr>
            <a:lvl7pPr eaLnBrk="0" hangingPunct="0">
              <a:buClr>
                <a:srgbClr val="FFCC66"/>
              </a:buClr>
              <a:buFont typeface="Wingdings" charset="0"/>
              <a:buChar char="§"/>
              <a:defRPr sz="1400">
                <a:solidFill>
                  <a:srgbClr val="003366"/>
                </a:solidFill>
                <a:latin typeface="Trebuchet MS" charset="0"/>
                <a:ea typeface="ＭＳ Ｐゴシック" charset="0"/>
              </a:defRPr>
            </a:lvl7pPr>
            <a:lvl8pPr eaLnBrk="0" hangingPunct="0">
              <a:buClr>
                <a:srgbClr val="FFCC66"/>
              </a:buClr>
              <a:buFont typeface="Wingdings" charset="0"/>
              <a:buChar char="§"/>
              <a:defRPr sz="1400">
                <a:solidFill>
                  <a:srgbClr val="003366"/>
                </a:solidFill>
                <a:latin typeface="Trebuchet MS" charset="0"/>
                <a:ea typeface="ＭＳ Ｐゴシック" charset="0"/>
              </a:defRPr>
            </a:lvl8pPr>
            <a:lvl9pPr eaLnBrk="0" hangingPunct="0">
              <a:buClr>
                <a:srgbClr val="FFCC66"/>
              </a:buClr>
              <a:buFont typeface="Wingdings" charset="0"/>
              <a:buChar char="§"/>
              <a:defRPr sz="1400">
                <a:solidFill>
                  <a:srgbClr val="003366"/>
                </a:solidFill>
                <a:latin typeface="Trebuchet MS" charset="0"/>
                <a:ea typeface="ＭＳ Ｐゴシック" charset="0"/>
              </a:defRPr>
            </a:lvl9pPr>
          </a:lstStyle>
          <a:p>
            <a:pPr algn="ctr"/>
            <a:r>
              <a:rPr lang="en-US" sz="2400">
                <a:solidFill>
                  <a:srgbClr val="002060"/>
                </a:solidFill>
                <a:latin typeface="Arial" charset="0"/>
              </a:rPr>
              <a:t>Amostra</a:t>
            </a:r>
          </a:p>
          <a:p>
            <a:pPr algn="ctr"/>
            <a:r>
              <a:rPr lang="en-US" sz="2400">
                <a:solidFill>
                  <a:srgbClr val="002060"/>
                </a:solidFill>
                <a:latin typeface="Arial" charset="0"/>
              </a:rPr>
              <a:t>(estatísticas)</a:t>
            </a:r>
            <a:endParaRPr lang="pt-BR" sz="2400">
              <a:solidFill>
                <a:srgbClr val="002060"/>
              </a:solidFill>
              <a:latin typeface="Arial" charset="0"/>
            </a:endParaRPr>
          </a:p>
        </p:txBody>
      </p:sp>
      <p:sp>
        <p:nvSpPr>
          <p:cNvPr id="12297" name="CaixaDeTexto 44"/>
          <p:cNvSpPr txBox="1">
            <a:spLocks noChangeArrowheads="1"/>
          </p:cNvSpPr>
          <p:nvPr/>
        </p:nvSpPr>
        <p:spPr bwMode="auto">
          <a:xfrm>
            <a:off x="6918326" y="4024313"/>
            <a:ext cx="2417763"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rgbClr val="003366"/>
                </a:solidFill>
                <a:latin typeface="Trebuchet MS" charset="0"/>
                <a:ea typeface="ＭＳ Ｐゴシック" charset="0"/>
              </a:defRPr>
            </a:lvl1pPr>
            <a:lvl2pPr>
              <a:defRPr>
                <a:solidFill>
                  <a:srgbClr val="003366"/>
                </a:solidFill>
                <a:latin typeface="Trebuchet MS" charset="0"/>
                <a:ea typeface="ＭＳ Ｐゴシック" charset="0"/>
              </a:defRPr>
            </a:lvl2pPr>
            <a:lvl3pPr>
              <a:defRPr sz="1600">
                <a:solidFill>
                  <a:srgbClr val="003366"/>
                </a:solidFill>
                <a:latin typeface="Trebuchet MS" charset="0"/>
                <a:ea typeface="ＭＳ Ｐゴシック" charset="0"/>
              </a:defRPr>
            </a:lvl3pPr>
            <a:lvl4pPr>
              <a:defRPr sz="1400">
                <a:solidFill>
                  <a:srgbClr val="003366"/>
                </a:solidFill>
                <a:latin typeface="Trebuchet MS" charset="0"/>
                <a:ea typeface="ＭＳ Ｐゴシック" charset="0"/>
              </a:defRPr>
            </a:lvl4pPr>
            <a:lvl5pPr>
              <a:defRPr sz="1400">
                <a:solidFill>
                  <a:srgbClr val="003366"/>
                </a:solidFill>
                <a:latin typeface="Trebuchet MS" charset="0"/>
                <a:ea typeface="ＭＳ Ｐゴシック" charset="0"/>
              </a:defRPr>
            </a:lvl5pPr>
            <a:lvl6pPr eaLnBrk="0" hangingPunct="0">
              <a:buClr>
                <a:srgbClr val="FFCC66"/>
              </a:buClr>
              <a:buFont typeface="Wingdings" charset="0"/>
              <a:buChar char="§"/>
              <a:defRPr sz="1400">
                <a:solidFill>
                  <a:srgbClr val="003366"/>
                </a:solidFill>
                <a:latin typeface="Trebuchet MS" charset="0"/>
                <a:ea typeface="ＭＳ Ｐゴシック" charset="0"/>
              </a:defRPr>
            </a:lvl6pPr>
            <a:lvl7pPr eaLnBrk="0" hangingPunct="0">
              <a:buClr>
                <a:srgbClr val="FFCC66"/>
              </a:buClr>
              <a:buFont typeface="Wingdings" charset="0"/>
              <a:buChar char="§"/>
              <a:defRPr sz="1400">
                <a:solidFill>
                  <a:srgbClr val="003366"/>
                </a:solidFill>
                <a:latin typeface="Trebuchet MS" charset="0"/>
                <a:ea typeface="ＭＳ Ｐゴシック" charset="0"/>
              </a:defRPr>
            </a:lvl7pPr>
            <a:lvl8pPr eaLnBrk="0" hangingPunct="0">
              <a:buClr>
                <a:srgbClr val="FFCC66"/>
              </a:buClr>
              <a:buFont typeface="Wingdings" charset="0"/>
              <a:buChar char="§"/>
              <a:defRPr sz="1400">
                <a:solidFill>
                  <a:srgbClr val="003366"/>
                </a:solidFill>
                <a:latin typeface="Trebuchet MS" charset="0"/>
                <a:ea typeface="ＭＳ Ｐゴシック" charset="0"/>
              </a:defRPr>
            </a:lvl8pPr>
            <a:lvl9pPr eaLnBrk="0" hangingPunct="0">
              <a:buClr>
                <a:srgbClr val="FFCC66"/>
              </a:buClr>
              <a:buFont typeface="Wingdings" charset="0"/>
              <a:buChar char="§"/>
              <a:defRPr sz="1400">
                <a:solidFill>
                  <a:srgbClr val="003366"/>
                </a:solidFill>
                <a:latin typeface="Trebuchet MS" charset="0"/>
                <a:ea typeface="ＭＳ Ｐゴシック" charset="0"/>
              </a:defRPr>
            </a:lvl9pPr>
          </a:lstStyle>
          <a:p>
            <a:pPr algn="ctr"/>
            <a:r>
              <a:rPr lang="en-US" sz="2400">
                <a:solidFill>
                  <a:srgbClr val="002060"/>
                </a:solidFill>
                <a:latin typeface="Arial" charset="0"/>
              </a:rPr>
              <a:t>Informações contidas nos dados</a:t>
            </a:r>
          </a:p>
        </p:txBody>
      </p:sp>
      <p:sp>
        <p:nvSpPr>
          <p:cNvPr id="12298" name="CaixaDeTexto 45"/>
          <p:cNvSpPr txBox="1">
            <a:spLocks noChangeArrowheads="1"/>
          </p:cNvSpPr>
          <p:nvPr/>
        </p:nvSpPr>
        <p:spPr bwMode="auto">
          <a:xfrm>
            <a:off x="2208213" y="4048125"/>
            <a:ext cx="20129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rgbClr val="003366"/>
                </a:solidFill>
                <a:latin typeface="Trebuchet MS" charset="0"/>
                <a:ea typeface="ＭＳ Ｐゴシック" charset="0"/>
              </a:defRPr>
            </a:lvl1pPr>
            <a:lvl2pPr>
              <a:defRPr>
                <a:solidFill>
                  <a:srgbClr val="003366"/>
                </a:solidFill>
                <a:latin typeface="Trebuchet MS" charset="0"/>
                <a:ea typeface="ＭＳ Ｐゴシック" charset="0"/>
              </a:defRPr>
            </a:lvl2pPr>
            <a:lvl3pPr>
              <a:defRPr sz="1600">
                <a:solidFill>
                  <a:srgbClr val="003366"/>
                </a:solidFill>
                <a:latin typeface="Trebuchet MS" charset="0"/>
                <a:ea typeface="ＭＳ Ｐゴシック" charset="0"/>
              </a:defRPr>
            </a:lvl3pPr>
            <a:lvl4pPr>
              <a:defRPr sz="1400">
                <a:solidFill>
                  <a:srgbClr val="003366"/>
                </a:solidFill>
                <a:latin typeface="Trebuchet MS" charset="0"/>
                <a:ea typeface="ＭＳ Ｐゴシック" charset="0"/>
              </a:defRPr>
            </a:lvl4pPr>
            <a:lvl5pPr>
              <a:defRPr sz="1400">
                <a:solidFill>
                  <a:srgbClr val="003366"/>
                </a:solidFill>
                <a:latin typeface="Trebuchet MS" charset="0"/>
                <a:ea typeface="ＭＳ Ｐゴシック" charset="0"/>
              </a:defRPr>
            </a:lvl5pPr>
            <a:lvl6pPr eaLnBrk="0" hangingPunct="0">
              <a:buClr>
                <a:srgbClr val="FFCC66"/>
              </a:buClr>
              <a:buFont typeface="Wingdings" charset="0"/>
              <a:buChar char="§"/>
              <a:defRPr sz="1400">
                <a:solidFill>
                  <a:srgbClr val="003366"/>
                </a:solidFill>
                <a:latin typeface="Trebuchet MS" charset="0"/>
                <a:ea typeface="ＭＳ Ｐゴシック" charset="0"/>
              </a:defRPr>
            </a:lvl6pPr>
            <a:lvl7pPr eaLnBrk="0" hangingPunct="0">
              <a:buClr>
                <a:srgbClr val="FFCC66"/>
              </a:buClr>
              <a:buFont typeface="Wingdings" charset="0"/>
              <a:buChar char="§"/>
              <a:defRPr sz="1400">
                <a:solidFill>
                  <a:srgbClr val="003366"/>
                </a:solidFill>
                <a:latin typeface="Trebuchet MS" charset="0"/>
                <a:ea typeface="ＭＳ Ｐゴシック" charset="0"/>
              </a:defRPr>
            </a:lvl7pPr>
            <a:lvl8pPr eaLnBrk="0" hangingPunct="0">
              <a:buClr>
                <a:srgbClr val="FFCC66"/>
              </a:buClr>
              <a:buFont typeface="Wingdings" charset="0"/>
              <a:buChar char="§"/>
              <a:defRPr sz="1400">
                <a:solidFill>
                  <a:srgbClr val="003366"/>
                </a:solidFill>
                <a:latin typeface="Trebuchet MS" charset="0"/>
                <a:ea typeface="ＭＳ Ｐゴシック" charset="0"/>
              </a:defRPr>
            </a:lvl8pPr>
            <a:lvl9pPr eaLnBrk="0" hangingPunct="0">
              <a:buClr>
                <a:srgbClr val="FFCC66"/>
              </a:buClr>
              <a:buFont typeface="Wingdings" charset="0"/>
              <a:buChar char="§"/>
              <a:defRPr sz="1400">
                <a:solidFill>
                  <a:srgbClr val="003366"/>
                </a:solidFill>
                <a:latin typeface="Trebuchet MS" charset="0"/>
                <a:ea typeface="ＭＳ Ｐゴシック" charset="0"/>
              </a:defRPr>
            </a:lvl9pPr>
          </a:lstStyle>
          <a:p>
            <a:pPr algn="ctr"/>
            <a:r>
              <a:rPr lang="en-US" sz="2400">
                <a:solidFill>
                  <a:srgbClr val="002060"/>
                </a:solidFill>
                <a:latin typeface="Arial" charset="0"/>
              </a:rPr>
              <a:t>Conclusões sobre a população</a:t>
            </a:r>
          </a:p>
        </p:txBody>
      </p:sp>
      <p:cxnSp>
        <p:nvCxnSpPr>
          <p:cNvPr id="48" name="Conector de seta reta 47"/>
          <p:cNvCxnSpPr>
            <a:stCxn id="39" idx="3"/>
            <a:endCxn id="40" idx="1"/>
          </p:cNvCxnSpPr>
          <p:nvPr/>
        </p:nvCxnSpPr>
        <p:spPr>
          <a:xfrm>
            <a:off x="4297363" y="2178050"/>
            <a:ext cx="2806700" cy="0"/>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p:nvPr/>
        </p:nvCxnSpPr>
        <p:spPr>
          <a:xfrm flipH="1">
            <a:off x="4297363" y="4578350"/>
            <a:ext cx="2806700" cy="0"/>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a:stCxn id="40" idx="2"/>
            <a:endCxn id="42" idx="0"/>
          </p:cNvCxnSpPr>
          <p:nvPr/>
        </p:nvCxnSpPr>
        <p:spPr>
          <a:xfrm>
            <a:off x="8148638" y="2943225"/>
            <a:ext cx="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p:nvPr/>
        </p:nvCxnSpPr>
        <p:spPr>
          <a:xfrm flipV="1">
            <a:off x="3206750" y="2943225"/>
            <a:ext cx="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03" name="CaixaDeTexto 52"/>
          <p:cNvSpPr txBox="1">
            <a:spLocks noChangeArrowheads="1"/>
          </p:cNvSpPr>
          <p:nvPr/>
        </p:nvSpPr>
        <p:spPr bwMode="auto">
          <a:xfrm>
            <a:off x="5159375" y="1792288"/>
            <a:ext cx="14927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rgbClr val="003366"/>
                </a:solidFill>
                <a:latin typeface="Trebuchet MS" charset="0"/>
                <a:ea typeface="ＭＳ Ｐゴシック" charset="0"/>
              </a:defRPr>
            </a:lvl1pPr>
            <a:lvl2pPr>
              <a:defRPr>
                <a:solidFill>
                  <a:srgbClr val="003366"/>
                </a:solidFill>
                <a:latin typeface="Trebuchet MS" charset="0"/>
                <a:ea typeface="ＭＳ Ｐゴシック" charset="0"/>
              </a:defRPr>
            </a:lvl2pPr>
            <a:lvl3pPr>
              <a:defRPr sz="1600">
                <a:solidFill>
                  <a:srgbClr val="003366"/>
                </a:solidFill>
                <a:latin typeface="Trebuchet MS" charset="0"/>
                <a:ea typeface="ＭＳ Ｐゴシック" charset="0"/>
              </a:defRPr>
            </a:lvl3pPr>
            <a:lvl4pPr>
              <a:defRPr sz="1400">
                <a:solidFill>
                  <a:srgbClr val="003366"/>
                </a:solidFill>
                <a:latin typeface="Trebuchet MS" charset="0"/>
                <a:ea typeface="ＭＳ Ｐゴシック" charset="0"/>
              </a:defRPr>
            </a:lvl4pPr>
            <a:lvl5pPr>
              <a:defRPr sz="1400">
                <a:solidFill>
                  <a:srgbClr val="003366"/>
                </a:solidFill>
                <a:latin typeface="Trebuchet MS" charset="0"/>
                <a:ea typeface="ＭＳ Ｐゴシック" charset="0"/>
              </a:defRPr>
            </a:lvl5pPr>
            <a:lvl6pPr eaLnBrk="0" hangingPunct="0">
              <a:buClr>
                <a:srgbClr val="FFCC66"/>
              </a:buClr>
              <a:buFont typeface="Wingdings" charset="0"/>
              <a:buChar char="§"/>
              <a:defRPr sz="1400">
                <a:solidFill>
                  <a:srgbClr val="003366"/>
                </a:solidFill>
                <a:latin typeface="Trebuchet MS" charset="0"/>
                <a:ea typeface="ＭＳ Ｐゴシック" charset="0"/>
              </a:defRPr>
            </a:lvl6pPr>
            <a:lvl7pPr eaLnBrk="0" hangingPunct="0">
              <a:buClr>
                <a:srgbClr val="FFCC66"/>
              </a:buClr>
              <a:buFont typeface="Wingdings" charset="0"/>
              <a:buChar char="§"/>
              <a:defRPr sz="1400">
                <a:solidFill>
                  <a:srgbClr val="003366"/>
                </a:solidFill>
                <a:latin typeface="Trebuchet MS" charset="0"/>
                <a:ea typeface="ＭＳ Ｐゴシック" charset="0"/>
              </a:defRPr>
            </a:lvl7pPr>
            <a:lvl8pPr eaLnBrk="0" hangingPunct="0">
              <a:buClr>
                <a:srgbClr val="FFCC66"/>
              </a:buClr>
              <a:buFont typeface="Wingdings" charset="0"/>
              <a:buChar char="§"/>
              <a:defRPr sz="1400">
                <a:solidFill>
                  <a:srgbClr val="003366"/>
                </a:solidFill>
                <a:latin typeface="Trebuchet MS" charset="0"/>
                <a:ea typeface="ＭＳ Ｐゴシック" charset="0"/>
              </a:defRPr>
            </a:lvl8pPr>
            <a:lvl9pPr eaLnBrk="0" hangingPunct="0">
              <a:buClr>
                <a:srgbClr val="FFCC66"/>
              </a:buClr>
              <a:buFont typeface="Wingdings" charset="0"/>
              <a:buChar char="§"/>
              <a:defRPr sz="1400">
                <a:solidFill>
                  <a:srgbClr val="003366"/>
                </a:solidFill>
                <a:latin typeface="Trebuchet MS" charset="0"/>
                <a:ea typeface="ＭＳ Ｐゴシック" charset="0"/>
              </a:defRPr>
            </a:lvl9pPr>
          </a:lstStyle>
          <a:p>
            <a:r>
              <a:rPr lang="en-US">
                <a:solidFill>
                  <a:srgbClr val="002060"/>
                </a:solidFill>
                <a:latin typeface="Arial" charset="0"/>
              </a:rPr>
              <a:t>Amostragem</a:t>
            </a:r>
            <a:endParaRPr lang="pt-BR">
              <a:solidFill>
                <a:srgbClr val="002060"/>
              </a:solidFill>
              <a:latin typeface="Arial" charset="0"/>
            </a:endParaRPr>
          </a:p>
        </p:txBody>
      </p:sp>
      <p:sp>
        <p:nvSpPr>
          <p:cNvPr id="12304" name="CaixaDeTexto 53"/>
          <p:cNvSpPr txBox="1">
            <a:spLocks noChangeArrowheads="1"/>
          </p:cNvSpPr>
          <p:nvPr/>
        </p:nvSpPr>
        <p:spPr bwMode="auto">
          <a:xfrm>
            <a:off x="8161338" y="3197225"/>
            <a:ext cx="23262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rgbClr val="003366"/>
                </a:solidFill>
                <a:latin typeface="Trebuchet MS" charset="0"/>
                <a:ea typeface="ＭＳ Ｐゴシック" charset="0"/>
              </a:defRPr>
            </a:lvl1pPr>
            <a:lvl2pPr>
              <a:defRPr>
                <a:solidFill>
                  <a:srgbClr val="003366"/>
                </a:solidFill>
                <a:latin typeface="Trebuchet MS" charset="0"/>
                <a:ea typeface="ＭＳ Ｐゴシック" charset="0"/>
              </a:defRPr>
            </a:lvl2pPr>
            <a:lvl3pPr>
              <a:defRPr sz="1600">
                <a:solidFill>
                  <a:srgbClr val="003366"/>
                </a:solidFill>
                <a:latin typeface="Trebuchet MS" charset="0"/>
                <a:ea typeface="ＭＳ Ｐゴシック" charset="0"/>
              </a:defRPr>
            </a:lvl3pPr>
            <a:lvl4pPr>
              <a:defRPr sz="1400">
                <a:solidFill>
                  <a:srgbClr val="003366"/>
                </a:solidFill>
                <a:latin typeface="Trebuchet MS" charset="0"/>
                <a:ea typeface="ＭＳ Ｐゴシック" charset="0"/>
              </a:defRPr>
            </a:lvl4pPr>
            <a:lvl5pPr>
              <a:defRPr sz="1400">
                <a:solidFill>
                  <a:srgbClr val="003366"/>
                </a:solidFill>
                <a:latin typeface="Trebuchet MS" charset="0"/>
                <a:ea typeface="ＭＳ Ｐゴシック" charset="0"/>
              </a:defRPr>
            </a:lvl5pPr>
            <a:lvl6pPr eaLnBrk="0" hangingPunct="0">
              <a:buClr>
                <a:srgbClr val="FFCC66"/>
              </a:buClr>
              <a:buFont typeface="Wingdings" charset="0"/>
              <a:buChar char="§"/>
              <a:defRPr sz="1400">
                <a:solidFill>
                  <a:srgbClr val="003366"/>
                </a:solidFill>
                <a:latin typeface="Trebuchet MS" charset="0"/>
                <a:ea typeface="ＭＳ Ｐゴシック" charset="0"/>
              </a:defRPr>
            </a:lvl6pPr>
            <a:lvl7pPr eaLnBrk="0" hangingPunct="0">
              <a:buClr>
                <a:srgbClr val="FFCC66"/>
              </a:buClr>
              <a:buFont typeface="Wingdings" charset="0"/>
              <a:buChar char="§"/>
              <a:defRPr sz="1400">
                <a:solidFill>
                  <a:srgbClr val="003366"/>
                </a:solidFill>
                <a:latin typeface="Trebuchet MS" charset="0"/>
                <a:ea typeface="ＭＳ Ｐゴシック" charset="0"/>
              </a:defRPr>
            </a:lvl7pPr>
            <a:lvl8pPr eaLnBrk="0" hangingPunct="0">
              <a:buClr>
                <a:srgbClr val="FFCC66"/>
              </a:buClr>
              <a:buFont typeface="Wingdings" charset="0"/>
              <a:buChar char="§"/>
              <a:defRPr sz="1400">
                <a:solidFill>
                  <a:srgbClr val="003366"/>
                </a:solidFill>
                <a:latin typeface="Trebuchet MS" charset="0"/>
                <a:ea typeface="ＭＳ Ｐゴシック" charset="0"/>
              </a:defRPr>
            </a:lvl8pPr>
            <a:lvl9pPr eaLnBrk="0" hangingPunct="0">
              <a:buClr>
                <a:srgbClr val="FFCC66"/>
              </a:buClr>
              <a:buFont typeface="Wingdings" charset="0"/>
              <a:buChar char="§"/>
              <a:defRPr sz="1400">
                <a:solidFill>
                  <a:srgbClr val="003366"/>
                </a:solidFill>
                <a:latin typeface="Trebuchet MS" charset="0"/>
                <a:ea typeface="ＭＳ Ｐゴシック" charset="0"/>
              </a:defRPr>
            </a:lvl9pPr>
          </a:lstStyle>
          <a:p>
            <a:r>
              <a:rPr lang="en-US">
                <a:solidFill>
                  <a:srgbClr val="002060"/>
                </a:solidFill>
                <a:latin typeface="Arial" charset="0"/>
              </a:rPr>
              <a:t>Estatística Descritiva</a:t>
            </a:r>
            <a:endParaRPr lang="pt-BR">
              <a:solidFill>
                <a:srgbClr val="002060"/>
              </a:solidFill>
              <a:latin typeface="Arial" charset="0"/>
            </a:endParaRPr>
          </a:p>
        </p:txBody>
      </p:sp>
      <p:sp>
        <p:nvSpPr>
          <p:cNvPr id="12305" name="CaixaDeTexto 54"/>
          <p:cNvSpPr txBox="1">
            <a:spLocks noChangeArrowheads="1"/>
          </p:cNvSpPr>
          <p:nvPr/>
        </p:nvSpPr>
        <p:spPr bwMode="auto">
          <a:xfrm>
            <a:off x="4654550" y="4714875"/>
            <a:ext cx="230063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rgbClr val="003366"/>
                </a:solidFill>
                <a:latin typeface="Trebuchet MS" charset="0"/>
                <a:ea typeface="ＭＳ Ｐゴシック" charset="0"/>
              </a:defRPr>
            </a:lvl1pPr>
            <a:lvl2pPr>
              <a:defRPr>
                <a:solidFill>
                  <a:srgbClr val="003366"/>
                </a:solidFill>
                <a:latin typeface="Trebuchet MS" charset="0"/>
                <a:ea typeface="ＭＳ Ｐゴシック" charset="0"/>
              </a:defRPr>
            </a:lvl2pPr>
            <a:lvl3pPr>
              <a:defRPr sz="1600">
                <a:solidFill>
                  <a:srgbClr val="003366"/>
                </a:solidFill>
                <a:latin typeface="Trebuchet MS" charset="0"/>
                <a:ea typeface="ＭＳ Ｐゴシック" charset="0"/>
              </a:defRPr>
            </a:lvl3pPr>
            <a:lvl4pPr>
              <a:defRPr sz="1400">
                <a:solidFill>
                  <a:srgbClr val="003366"/>
                </a:solidFill>
                <a:latin typeface="Trebuchet MS" charset="0"/>
                <a:ea typeface="ＭＳ Ｐゴシック" charset="0"/>
              </a:defRPr>
            </a:lvl4pPr>
            <a:lvl5pPr>
              <a:defRPr sz="1400">
                <a:solidFill>
                  <a:srgbClr val="003366"/>
                </a:solidFill>
                <a:latin typeface="Trebuchet MS" charset="0"/>
                <a:ea typeface="ＭＳ Ｐゴシック" charset="0"/>
              </a:defRPr>
            </a:lvl5pPr>
            <a:lvl6pPr eaLnBrk="0" hangingPunct="0">
              <a:buClr>
                <a:srgbClr val="FFCC66"/>
              </a:buClr>
              <a:buFont typeface="Wingdings" charset="0"/>
              <a:buChar char="§"/>
              <a:defRPr sz="1400">
                <a:solidFill>
                  <a:srgbClr val="003366"/>
                </a:solidFill>
                <a:latin typeface="Trebuchet MS" charset="0"/>
                <a:ea typeface="ＭＳ Ｐゴシック" charset="0"/>
              </a:defRPr>
            </a:lvl6pPr>
            <a:lvl7pPr eaLnBrk="0" hangingPunct="0">
              <a:buClr>
                <a:srgbClr val="FFCC66"/>
              </a:buClr>
              <a:buFont typeface="Wingdings" charset="0"/>
              <a:buChar char="§"/>
              <a:defRPr sz="1400">
                <a:solidFill>
                  <a:srgbClr val="003366"/>
                </a:solidFill>
                <a:latin typeface="Trebuchet MS" charset="0"/>
                <a:ea typeface="ＭＳ Ｐゴシック" charset="0"/>
              </a:defRPr>
            </a:lvl7pPr>
            <a:lvl8pPr eaLnBrk="0" hangingPunct="0">
              <a:buClr>
                <a:srgbClr val="FFCC66"/>
              </a:buClr>
              <a:buFont typeface="Wingdings" charset="0"/>
              <a:buChar char="§"/>
              <a:defRPr sz="1400">
                <a:solidFill>
                  <a:srgbClr val="003366"/>
                </a:solidFill>
                <a:latin typeface="Trebuchet MS" charset="0"/>
                <a:ea typeface="ＭＳ Ｐゴシック" charset="0"/>
              </a:defRPr>
            </a:lvl8pPr>
            <a:lvl9pPr eaLnBrk="0" hangingPunct="0">
              <a:buClr>
                <a:srgbClr val="FFCC66"/>
              </a:buClr>
              <a:buFont typeface="Wingdings" charset="0"/>
              <a:buChar char="§"/>
              <a:defRPr sz="1400">
                <a:solidFill>
                  <a:srgbClr val="003366"/>
                </a:solidFill>
                <a:latin typeface="Trebuchet MS" charset="0"/>
                <a:ea typeface="ＭＳ Ｐゴシック" charset="0"/>
              </a:defRPr>
            </a:lvl9pPr>
          </a:lstStyle>
          <a:p>
            <a:r>
              <a:rPr lang="en-US">
                <a:solidFill>
                  <a:srgbClr val="002060"/>
                </a:solidFill>
                <a:latin typeface="Arial" charset="0"/>
              </a:rPr>
              <a:t>Inferência estatística</a:t>
            </a:r>
            <a:endParaRPr lang="pt-BR">
              <a:solidFill>
                <a:srgbClr val="002060"/>
              </a:solidFill>
              <a:latin typeface="Arial" charset="0"/>
            </a:endParaRPr>
          </a:p>
        </p:txBody>
      </p:sp>
    </p:spTree>
    <p:extLst>
      <p:ext uri="{BB962C8B-B14F-4D97-AF65-F5344CB8AC3E}">
        <p14:creationId xmlns:p14="http://schemas.microsoft.com/office/powerpoint/2010/main" val="180014757"/>
      </p:ext>
    </p:extLst>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543198"/>
            <a:ext cx="8229600" cy="1143000"/>
          </a:xfrm>
        </p:spPr>
        <p:txBody>
          <a:bodyPr/>
          <a:lstStyle/>
          <a:p>
            <a:r>
              <a:rPr lang="pt-BR" b="1" dirty="0" smtClean="0">
                <a:solidFill>
                  <a:srgbClr val="FFC000"/>
                </a:solidFill>
                <a:latin typeface="Cambria" pitchFamily="18" charset="0"/>
              </a:rPr>
              <a:t>{</a:t>
            </a:r>
            <a:r>
              <a:rPr lang="pt-BR" b="1" dirty="0">
                <a:solidFill>
                  <a:schemeClr val="tx2"/>
                </a:solidFill>
                <a:latin typeface="Cambria" pitchFamily="18" charset="0"/>
              </a:rPr>
              <a:t>População e amostra</a:t>
            </a:r>
            <a:r>
              <a:rPr lang="pt-BR" b="1" dirty="0" smtClean="0">
                <a:solidFill>
                  <a:srgbClr val="FFC000"/>
                </a:solidFill>
                <a:latin typeface="Cambria" pitchFamily="18" charset="0"/>
              </a:rPr>
              <a:t>}</a:t>
            </a:r>
            <a:endParaRPr lang="en-US" dirty="0"/>
          </a:p>
        </p:txBody>
      </p:sp>
      <p:sp>
        <p:nvSpPr>
          <p:cNvPr id="3" name="TextBox 2"/>
          <p:cNvSpPr txBox="1"/>
          <p:nvPr/>
        </p:nvSpPr>
        <p:spPr>
          <a:xfrm>
            <a:off x="2063552" y="1916832"/>
            <a:ext cx="7666094" cy="3554820"/>
          </a:xfrm>
          <a:prstGeom prst="rect">
            <a:avLst/>
          </a:prstGeom>
          <a:noFill/>
        </p:spPr>
        <p:txBody>
          <a:bodyPr wrap="none" rtlCol="0">
            <a:spAutoFit/>
          </a:bodyPr>
          <a:lstStyle/>
          <a:p>
            <a:pPr>
              <a:lnSpc>
                <a:spcPct val="150000"/>
              </a:lnSpc>
              <a:buFont typeface="Wingdings" charset="0"/>
              <a:buChar char="§"/>
            </a:pPr>
            <a:r>
              <a:rPr lang="en-US" dirty="0" err="1">
                <a:latin typeface="Calibri" charset="0"/>
              </a:rPr>
              <a:t>População</a:t>
            </a:r>
            <a:endParaRPr lang="en-US" dirty="0">
              <a:latin typeface="Calibri" charset="0"/>
            </a:endParaRPr>
          </a:p>
          <a:p>
            <a:pPr lvl="1">
              <a:lnSpc>
                <a:spcPct val="150000"/>
              </a:lnSpc>
            </a:pPr>
            <a:r>
              <a:rPr lang="en-US" dirty="0" err="1">
                <a:latin typeface="Calibri" charset="0"/>
              </a:rPr>
              <a:t>Conjunto</a:t>
            </a:r>
            <a:r>
              <a:rPr lang="en-US" dirty="0">
                <a:latin typeface="Calibri" charset="0"/>
              </a:rPr>
              <a:t> de </a:t>
            </a:r>
            <a:r>
              <a:rPr lang="en-US" dirty="0" err="1">
                <a:latin typeface="Calibri" charset="0"/>
              </a:rPr>
              <a:t>todas</a:t>
            </a:r>
            <a:r>
              <a:rPr lang="en-US" dirty="0">
                <a:latin typeface="Calibri" charset="0"/>
              </a:rPr>
              <a:t> as </a:t>
            </a:r>
            <a:r>
              <a:rPr lang="en-US" dirty="0" err="1">
                <a:latin typeface="Calibri" charset="0"/>
              </a:rPr>
              <a:t>unidades</a:t>
            </a:r>
            <a:r>
              <a:rPr lang="en-US" dirty="0">
                <a:latin typeface="Calibri" charset="0"/>
              </a:rPr>
              <a:t> </a:t>
            </a:r>
            <a:r>
              <a:rPr lang="en-US" dirty="0" err="1">
                <a:latin typeface="Calibri" charset="0"/>
              </a:rPr>
              <a:t>observáveis</a:t>
            </a:r>
            <a:r>
              <a:rPr lang="en-US" dirty="0">
                <a:latin typeface="Calibri" charset="0"/>
              </a:rPr>
              <a:t> de </a:t>
            </a:r>
            <a:r>
              <a:rPr lang="en-US" dirty="0" err="1">
                <a:latin typeface="Calibri" charset="0"/>
              </a:rPr>
              <a:t>interesse</a:t>
            </a:r>
            <a:r>
              <a:rPr lang="en-US" dirty="0">
                <a:latin typeface="Calibri" charset="0"/>
              </a:rPr>
              <a:t>.</a:t>
            </a:r>
          </a:p>
          <a:p>
            <a:pPr>
              <a:lnSpc>
                <a:spcPct val="150000"/>
              </a:lnSpc>
              <a:buFont typeface="Wingdings" charset="0"/>
              <a:buChar char="§"/>
            </a:pPr>
            <a:r>
              <a:rPr lang="en-US" dirty="0" err="1">
                <a:latin typeface="Calibri" charset="0"/>
              </a:rPr>
              <a:t>Amostra</a:t>
            </a:r>
            <a:r>
              <a:rPr lang="en-US" dirty="0">
                <a:latin typeface="Calibri" charset="0"/>
              </a:rPr>
              <a:t> </a:t>
            </a:r>
          </a:p>
          <a:p>
            <a:pPr lvl="1">
              <a:lnSpc>
                <a:spcPct val="150000"/>
              </a:lnSpc>
            </a:pPr>
            <a:r>
              <a:rPr lang="en-US" dirty="0" err="1">
                <a:latin typeface="Calibri" charset="0"/>
              </a:rPr>
              <a:t>Subconjunto</a:t>
            </a:r>
            <a:r>
              <a:rPr lang="en-US" dirty="0">
                <a:latin typeface="Calibri" charset="0"/>
              </a:rPr>
              <a:t> da </a:t>
            </a:r>
            <a:r>
              <a:rPr lang="en-US" dirty="0" err="1">
                <a:latin typeface="Calibri" charset="0"/>
              </a:rPr>
              <a:t>população</a:t>
            </a:r>
            <a:r>
              <a:rPr lang="en-US" dirty="0">
                <a:latin typeface="Calibri" charset="0"/>
              </a:rPr>
              <a:t>.</a:t>
            </a:r>
          </a:p>
          <a:p>
            <a:pPr>
              <a:lnSpc>
                <a:spcPct val="150000"/>
              </a:lnSpc>
              <a:buFont typeface="Wingdings" charset="0"/>
              <a:buChar char="§"/>
            </a:pPr>
            <a:r>
              <a:rPr lang="en-US" dirty="0">
                <a:latin typeface="Calibri" charset="0"/>
              </a:rPr>
              <a:t>Como </a:t>
            </a:r>
            <a:r>
              <a:rPr lang="en-US" dirty="0" err="1">
                <a:latin typeface="Calibri" charset="0"/>
              </a:rPr>
              <a:t>extrair</a:t>
            </a:r>
            <a:r>
              <a:rPr lang="en-US" dirty="0">
                <a:latin typeface="Calibri" charset="0"/>
              </a:rPr>
              <a:t> </a:t>
            </a:r>
            <a:r>
              <a:rPr lang="en-US" dirty="0" err="1">
                <a:latin typeface="Calibri" charset="0"/>
              </a:rPr>
              <a:t>conclusões</a:t>
            </a:r>
            <a:r>
              <a:rPr lang="en-US" dirty="0">
                <a:latin typeface="Calibri" charset="0"/>
              </a:rPr>
              <a:t> </a:t>
            </a:r>
            <a:r>
              <a:rPr lang="en-US" dirty="0" err="1">
                <a:latin typeface="Calibri" charset="0"/>
              </a:rPr>
              <a:t>sobre</a:t>
            </a:r>
            <a:r>
              <a:rPr lang="en-US" dirty="0">
                <a:latin typeface="Calibri" charset="0"/>
              </a:rPr>
              <a:t> a </a:t>
            </a:r>
            <a:r>
              <a:rPr lang="en-US" dirty="0" err="1">
                <a:latin typeface="Calibri" charset="0"/>
              </a:rPr>
              <a:t>população</a:t>
            </a:r>
            <a:r>
              <a:rPr lang="en-US" dirty="0">
                <a:latin typeface="Calibri" charset="0"/>
              </a:rPr>
              <a:t> a </a:t>
            </a:r>
            <a:r>
              <a:rPr lang="en-US" dirty="0" err="1">
                <a:latin typeface="Calibri" charset="0"/>
              </a:rPr>
              <a:t>partir</a:t>
            </a:r>
            <a:r>
              <a:rPr lang="en-US" dirty="0">
                <a:latin typeface="Calibri" charset="0"/>
              </a:rPr>
              <a:t> de </a:t>
            </a:r>
            <a:r>
              <a:rPr lang="en-US" dirty="0" err="1">
                <a:latin typeface="Calibri" charset="0"/>
              </a:rPr>
              <a:t>uma</a:t>
            </a:r>
            <a:r>
              <a:rPr lang="en-US" dirty="0">
                <a:latin typeface="Calibri" charset="0"/>
              </a:rPr>
              <a:t> </a:t>
            </a:r>
            <a:r>
              <a:rPr lang="en-US" dirty="0" err="1">
                <a:latin typeface="Calibri" charset="0"/>
              </a:rPr>
              <a:t>amostra</a:t>
            </a:r>
            <a:r>
              <a:rPr lang="en-US" dirty="0">
                <a:latin typeface="Calibri" charset="0"/>
              </a:rPr>
              <a:t>?</a:t>
            </a:r>
          </a:p>
          <a:p>
            <a:pPr lvl="1">
              <a:lnSpc>
                <a:spcPct val="150000"/>
              </a:lnSpc>
            </a:pPr>
            <a:r>
              <a:rPr lang="en-US" dirty="0">
                <a:latin typeface="Calibri" charset="0"/>
              </a:rPr>
              <a:t>O </a:t>
            </a:r>
            <a:r>
              <a:rPr lang="en-US" dirty="0" err="1">
                <a:latin typeface="Calibri" charset="0"/>
              </a:rPr>
              <a:t>candidato</a:t>
            </a:r>
            <a:r>
              <a:rPr lang="en-US" dirty="0">
                <a:latin typeface="Calibri" charset="0"/>
              </a:rPr>
              <a:t> A tem 40% das </a:t>
            </a:r>
            <a:r>
              <a:rPr lang="en-US" dirty="0" err="1">
                <a:latin typeface="Calibri" charset="0"/>
              </a:rPr>
              <a:t>intenções</a:t>
            </a:r>
            <a:r>
              <a:rPr lang="en-US" dirty="0">
                <a:latin typeface="Calibri" charset="0"/>
              </a:rPr>
              <a:t> de </a:t>
            </a:r>
            <a:r>
              <a:rPr lang="en-US" dirty="0" err="1">
                <a:latin typeface="Calibri" charset="0"/>
              </a:rPr>
              <a:t>voto</a:t>
            </a:r>
            <a:r>
              <a:rPr lang="en-US" dirty="0">
                <a:latin typeface="Calibri" charset="0"/>
              </a:rPr>
              <a:t> com </a:t>
            </a:r>
            <a:r>
              <a:rPr lang="en-US" dirty="0" err="1">
                <a:latin typeface="Calibri" charset="0"/>
              </a:rPr>
              <a:t>margem</a:t>
            </a:r>
            <a:r>
              <a:rPr lang="en-US" dirty="0">
                <a:latin typeface="Calibri" charset="0"/>
              </a:rPr>
              <a:t> de </a:t>
            </a:r>
            <a:r>
              <a:rPr lang="en-US" dirty="0" err="1">
                <a:latin typeface="Calibri" charset="0"/>
              </a:rPr>
              <a:t>erro</a:t>
            </a:r>
            <a:r>
              <a:rPr lang="en-US" dirty="0">
                <a:latin typeface="Calibri" charset="0"/>
              </a:rPr>
              <a:t> de 2%.</a:t>
            </a:r>
          </a:p>
          <a:p>
            <a:pPr lvl="2">
              <a:lnSpc>
                <a:spcPct val="150000"/>
              </a:lnSpc>
            </a:pPr>
            <a:r>
              <a:rPr lang="en-US" dirty="0">
                <a:latin typeface="Calibri" charset="0"/>
              </a:rPr>
              <a:t>De </a:t>
            </a:r>
            <a:r>
              <a:rPr lang="en-US" dirty="0" err="1">
                <a:latin typeface="Calibri" charset="0"/>
              </a:rPr>
              <a:t>onde</a:t>
            </a:r>
            <a:r>
              <a:rPr lang="en-US" dirty="0">
                <a:latin typeface="Calibri" charset="0"/>
              </a:rPr>
              <a:t> </a:t>
            </a:r>
            <a:r>
              <a:rPr lang="en-US" dirty="0" err="1">
                <a:latin typeface="Calibri" charset="0"/>
              </a:rPr>
              <a:t>veio</a:t>
            </a:r>
            <a:r>
              <a:rPr lang="en-US" dirty="0">
                <a:latin typeface="Calibri" charset="0"/>
              </a:rPr>
              <a:t> </a:t>
            </a:r>
            <a:r>
              <a:rPr lang="en-US" dirty="0" err="1">
                <a:latin typeface="Calibri" charset="0"/>
              </a:rPr>
              <a:t>essa</a:t>
            </a:r>
            <a:r>
              <a:rPr lang="en-US" dirty="0">
                <a:latin typeface="Calibri" charset="0"/>
              </a:rPr>
              <a:t> </a:t>
            </a:r>
            <a:r>
              <a:rPr lang="en-US" dirty="0" err="1">
                <a:latin typeface="Calibri" charset="0"/>
              </a:rPr>
              <a:t>margem</a:t>
            </a:r>
            <a:r>
              <a:rPr lang="en-US" dirty="0">
                <a:latin typeface="Calibri" charset="0"/>
              </a:rPr>
              <a:t> de </a:t>
            </a:r>
            <a:r>
              <a:rPr lang="en-US" dirty="0" err="1">
                <a:latin typeface="Calibri" charset="0"/>
              </a:rPr>
              <a:t>erro</a:t>
            </a:r>
            <a:r>
              <a:rPr lang="en-US" dirty="0">
                <a:latin typeface="Calibri" charset="0"/>
              </a:rPr>
              <a:t>?</a:t>
            </a:r>
          </a:p>
          <a:p>
            <a:pPr lvl="1"/>
            <a:endParaRPr lang="pt-BR" dirty="0">
              <a:latin typeface="Calibri" charset="0"/>
            </a:endParaRPr>
          </a:p>
          <a:p>
            <a:endParaRPr lang="en-US" dirty="0"/>
          </a:p>
        </p:txBody>
      </p:sp>
    </p:spTree>
    <p:extLst>
      <p:ext uri="{BB962C8B-B14F-4D97-AF65-F5344CB8AC3E}">
        <p14:creationId xmlns:p14="http://schemas.microsoft.com/office/powerpoint/2010/main" val="2080717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FGV">
    <a:dk1>
      <a:srgbClr val="003366"/>
    </a:dk1>
    <a:lt1>
      <a:srgbClr val="FFFFFF"/>
    </a:lt1>
    <a:dk2>
      <a:srgbClr val="003366"/>
    </a:dk2>
    <a:lt2>
      <a:srgbClr val="CDD4D9"/>
    </a:lt2>
    <a:accent1>
      <a:srgbClr val="003366"/>
    </a:accent1>
    <a:accent2>
      <a:srgbClr val="336699"/>
    </a:accent2>
    <a:accent3>
      <a:srgbClr val="FFFFFF"/>
    </a:accent3>
    <a:accent4>
      <a:srgbClr val="003366"/>
    </a:accent4>
    <a:accent5>
      <a:srgbClr val="336699"/>
    </a:accent5>
    <a:accent6>
      <a:srgbClr val="CDD4D9"/>
    </a:accent6>
    <a:hlink>
      <a:srgbClr val="005AB4"/>
    </a:hlink>
    <a:folHlink>
      <a:srgbClr val="A5A5A5"/>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2722</TotalTime>
  <Words>5425</Words>
  <Application>Microsoft Macintosh PowerPoint</Application>
  <PresentationFormat>Widescreen</PresentationFormat>
  <Paragraphs>865</Paragraphs>
  <Slides>78</Slides>
  <Notes>21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78</vt:i4>
      </vt:variant>
    </vt:vector>
  </HeadingPairs>
  <TitlesOfParts>
    <vt:vector size="85" baseType="lpstr">
      <vt:lpstr>Calibri</vt:lpstr>
      <vt:lpstr>Calibri Light</vt:lpstr>
      <vt:lpstr>Cambria</vt:lpstr>
      <vt:lpstr>ＭＳ Ｐゴシック</vt:lpstr>
      <vt:lpstr>Wingdings</vt:lpstr>
      <vt:lpstr>Arial</vt:lpstr>
      <vt:lpstr>Tema do Office</vt:lpstr>
      <vt:lpstr>Métodos Quantitativos</vt:lpstr>
      <vt:lpstr>{Por que métodos quantitativos?}</vt:lpstr>
      <vt:lpstr>Apresentação do PowerPoint</vt:lpstr>
      <vt:lpstr>Apresentação do PowerPoint</vt:lpstr>
      <vt:lpstr>Apresentação do PowerPoint</vt:lpstr>
      <vt:lpstr>Apresentação do PowerPoint</vt:lpstr>
      <vt:lpstr>{Áreas}</vt:lpstr>
      <vt:lpstr>Estatística descritiva e inferencial</vt:lpstr>
      <vt:lpstr>{População e amostra}</vt:lpstr>
      <vt:lpstr>{Estatística descritiva}</vt:lpstr>
      <vt:lpstr>{Conceitos básicos}</vt:lpstr>
      <vt:lpstr>{De onde vêm os dados?}</vt:lpstr>
      <vt:lpstr>{Como guardar os dados?}</vt:lpstr>
      <vt:lpstr>{Como descrever esses dados?}</vt:lpstr>
      <vt:lpstr>{Tipos de variáveis (1) }</vt:lpstr>
      <vt:lpstr>{Tipos de variáveis (1) }</vt:lpstr>
      <vt:lpstr>{Tipos de variáveis (1) }</vt:lpstr>
      <vt:lpstr>{Tipos de variáveis (2) }</vt:lpstr>
      <vt:lpstr>{Tipos de variáveis (2) }</vt:lpstr>
      <vt:lpstr>{Tipos de variáveis (2) }</vt:lpstr>
      <vt:lpstr>{Tipos de variáveis (2) }</vt:lpstr>
      <vt:lpstr>{Tipos de variáveis (2) }</vt:lpstr>
      <vt:lpstr>{Tipos de variáveis (2) }</vt:lpstr>
      <vt:lpstr>{Quadro resumo}</vt:lpstr>
      <vt:lpstr>{Exercício de fixação}</vt:lpstr>
      <vt:lpstr>{Para que tudo isso?}</vt:lpstr>
      <vt:lpstr>{Por exemplo...}</vt:lpstr>
      <vt:lpstr>{Por exemplo...}</vt:lpstr>
      <vt:lpstr>{Por exemplo...}</vt:lpstr>
      <vt:lpstr>{Descrevendo uma única variável}</vt:lpstr>
      <vt:lpstr>{Descrevendo uma única variável}</vt:lpstr>
      <vt:lpstr>{Descrevendo uma única variável}</vt:lpstr>
      <vt:lpstr>{Descrevendo uma única variável}</vt:lpstr>
      <vt:lpstr>{Descrevendo uma única variável}</vt:lpstr>
      <vt:lpstr>{Descrevendo uma única variável}</vt:lpstr>
      <vt:lpstr>{Descrevendo uma única variável}</vt:lpstr>
      <vt:lpstr>{Descrevendo uma única variável}</vt:lpstr>
      <vt:lpstr>Apresentação do PowerPoint</vt:lpstr>
      <vt:lpstr>{Descrevendo duas variáveis}</vt:lpstr>
      <vt:lpstr>{Descrevendo duas variáveis}</vt:lpstr>
      <vt:lpstr>Apresentação do PowerPoint</vt:lpstr>
      <vt:lpstr>{Cuidados com gráficos}</vt:lpstr>
      <vt:lpstr>Apresentação do PowerPoint</vt:lpstr>
      <vt:lpstr>Apresentação do PowerPoint</vt:lpstr>
      <vt:lpstr>{Cuidados com gráficos}</vt:lpstr>
      <vt:lpstr>Apresentação do PowerPoint</vt:lpstr>
      <vt:lpstr>Apresentação do PowerPoint</vt:lpstr>
      <vt:lpstr>Apresentação do PowerPoint</vt:lpstr>
      <vt:lpstr>{Quadro resumo}</vt:lpstr>
      <vt:lpstr>Análise de Distribuições de Frequência e Gráficos – resumo</vt:lpstr>
      <vt:lpstr>Análise de Distribuições de Frequência e Gráficos – resumo</vt:lpstr>
      <vt:lpstr>Revisão</vt:lpstr>
      <vt:lpstr>O problema</vt:lpstr>
      <vt:lpstr>Os dados</vt:lpstr>
      <vt:lpstr>Entendendo os dados</vt:lpstr>
      <vt:lpstr>Explorando os dados</vt:lpstr>
      <vt:lpstr>Explorando os dados</vt:lpstr>
      <vt:lpstr>Distribuições de Frequência</vt:lpstr>
      <vt:lpstr>Local - Distribuição de Frequências e  Representação Gráfica</vt:lpstr>
      <vt:lpstr>Escolaridade - Distribuição de Frequências e Representação Gráfica</vt:lpstr>
      <vt:lpstr>Vendas – Distribuição de Frequência de Classes </vt:lpstr>
      <vt:lpstr>Vendas – Histograma de Frequência Relativa</vt:lpstr>
      <vt:lpstr>Experiência – Histograma de Frequência Relativa</vt:lpstr>
      <vt:lpstr>Comparando o desempenho de Cripton e Gotham</vt:lpstr>
      <vt:lpstr>Comparando o desempenho de Cripton e Gotham</vt:lpstr>
      <vt:lpstr>Entendendo as diferenças entre Cripton e Gotham</vt:lpstr>
      <vt:lpstr>Escolaridade e local – Tabela de contingência</vt:lpstr>
      <vt:lpstr>Escolaridade e Vendas comparando médias…</vt:lpstr>
      <vt:lpstr>Experiência e Local comparando as médias…</vt:lpstr>
      <vt:lpstr>Experiência e Vendas Diagrama de dispersão</vt:lpstr>
      <vt:lpstr>Análise de Distribuições de Frequência e  Gráficos – resumo</vt:lpstr>
      <vt:lpstr>Análise de Distribuições de Frequência e  Gráficos – resumo</vt:lpstr>
      <vt:lpstr>Cuidados com gráficos</vt:lpstr>
      <vt:lpstr>Cuidado com os gráficos: Quem deve ser promovido?</vt:lpstr>
      <vt:lpstr>Olhando os dados de várias formas: Quem deve ser promovido?</vt:lpstr>
      <vt:lpstr>Estatística Descritiva</vt:lpstr>
      <vt:lpstr>Quanto tempo leva para elaborar um relatório de análise de microcrédito produtivo</vt:lpstr>
      <vt:lpstr>Tempo para elaborar um relatório para João,  Pedro e Carlos </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 que Estatística?}</dc:title>
  <dc:creator>Usuário do Microsoft Office</dc:creator>
  <cp:lastModifiedBy>Usuário do Microsoft Office</cp:lastModifiedBy>
  <cp:revision>7</cp:revision>
  <dcterms:created xsi:type="dcterms:W3CDTF">2018-08-14T21:57:58Z</dcterms:created>
  <dcterms:modified xsi:type="dcterms:W3CDTF">2018-08-28T21:06:59Z</dcterms:modified>
</cp:coreProperties>
</file>