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4" d="100"/>
          <a:sy n="224" d="100"/>
        </p:scale>
        <p:origin x="17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60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Figura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800"/>
            <a:ext cx="9143998" cy="416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02125" y="487875"/>
            <a:ext cx="19725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/>
              <a:t>Ambiente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732050" y="487875"/>
            <a:ext cx="3784500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/>
              <a:t>Pesquisa em Ciência dos Projetos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572250" y="508875"/>
            <a:ext cx="26274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/>
              <a:t>Base de Conhecimento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04550" y="926950"/>
            <a:ext cx="2087400" cy="34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Domínio de Aplicação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Pessoas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Sistemas Organizacionais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Sistemas Técnicos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Problemas &amp; Oportunidades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393900" y="2202375"/>
            <a:ext cx="2028300" cy="11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Ciclo de Relevância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Requisitos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/>
              <a:t>Teste de Campo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986550" y="1205725"/>
            <a:ext cx="1317300" cy="8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Construir Artefatos e Processos do Projeto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028375" y="2446300"/>
            <a:ext cx="10941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b="1"/>
              <a:t>Ciclo de Projeto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192175" y="3477800"/>
            <a:ext cx="7665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Avaliar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533800" y="2272050"/>
            <a:ext cx="2376900" cy="1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b="1"/>
              <a:t>Ciclo de Rigor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Fundamentação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/>
              <a:t>Acréscimos à Base de Conhecimento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864975" y="954825"/>
            <a:ext cx="2279100" cy="3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Fundamentos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Teorias &amp; Métodos Científicos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Experiência &amp; Expertise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Meta-artefatos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300"/>
              <a:t>(Produtos e processos do projeto)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Figura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13" y="0"/>
            <a:ext cx="75097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056825" y="216050"/>
            <a:ext cx="1268400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Ambiente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474175" y="223100"/>
            <a:ext cx="996600" cy="3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Relevância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735675" y="258050"/>
            <a:ext cx="1414500" cy="3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Pesquisa de IS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582575" y="240650"/>
            <a:ext cx="662100" cy="3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Rigor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579000" y="114650"/>
            <a:ext cx="1414500" cy="4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Base de Conhecimento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817125" y="689975"/>
            <a:ext cx="1747800" cy="33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 b="1"/>
              <a:t>Pessoas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Papéis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Capacidades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Características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 b="1"/>
              <a:t>Organizações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Estratégias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Estrutura &amp; Cultura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Processos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 b="1"/>
              <a:t>Tecnologias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Infraestrutura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Aplicações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Arquitetura de Comunicação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Capacidades de Desenvolvimento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61" name="Shape 61"/>
          <p:cNvSpPr txBox="1"/>
          <p:nvPr/>
        </p:nvSpPr>
        <p:spPr>
          <a:xfrm>
            <a:off x="2411450" y="1554200"/>
            <a:ext cx="1059300" cy="4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/>
              <a:t>Necessidades do Negócio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463625" y="4662625"/>
            <a:ext cx="2739000" cy="3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Aplicação em ambiente adequado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495075" y="919975"/>
            <a:ext cx="1895700" cy="8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 b="1"/>
              <a:t>Desenvolver/Construir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Teorias</a:t>
            </a:r>
          </a:p>
          <a:p>
            <a:pPr marL="457200" lvl="0" indent="-304800">
              <a:spcBef>
                <a:spcPts val="0"/>
              </a:spcBef>
              <a:buSzPct val="100000"/>
              <a:buChar char="●"/>
            </a:pPr>
            <a:r>
              <a:rPr lang="pt-BR" sz="1200"/>
              <a:t>Artefatos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575350" y="2550850"/>
            <a:ext cx="1700700" cy="15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 b="1"/>
              <a:t>Justificar/Avaliar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Análise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Estudo de Caso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Experimento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pt-BR" sz="1100"/>
              <a:t>Estudo de Campo</a:t>
            </a:r>
          </a:p>
          <a:p>
            <a:pPr marL="457200" lvl="0" indent="-298450">
              <a:spcBef>
                <a:spcPts val="0"/>
              </a:spcBef>
              <a:buSzPct val="100000"/>
              <a:buChar char="●"/>
            </a:pPr>
            <a:r>
              <a:rPr lang="pt-BR" sz="1100"/>
              <a:t>Simulação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484750" y="2014200"/>
            <a:ext cx="641100" cy="2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/>
              <a:t>Avaliar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760175" y="1993200"/>
            <a:ext cx="662100" cy="2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/>
              <a:t>Refinar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415100" y="1554200"/>
            <a:ext cx="1108200" cy="4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/>
              <a:t>Conhecimento Aplicável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613825" y="4683325"/>
            <a:ext cx="3226800" cy="2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Acréscimos para a Base de Conhecimento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418925" y="634225"/>
            <a:ext cx="1672800" cy="25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 b="1"/>
              <a:t>Fundamentos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Teorias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Enquadres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Instrumentos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Construtos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Métodos 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Modelos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Instâncias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 b="1"/>
              <a:t>Metodologias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Técnicas de Análise de Dados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Formalismos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pt-BR" sz="1200"/>
              <a:t>Medidas</a:t>
            </a:r>
          </a:p>
          <a:p>
            <a:pPr marL="457200" lvl="0" indent="-304800">
              <a:spcBef>
                <a:spcPts val="0"/>
              </a:spcBef>
              <a:buSzPct val="100000"/>
              <a:buChar char="●"/>
            </a:pPr>
            <a:r>
              <a:rPr lang="pt-BR" sz="1200"/>
              <a:t>Critérios de Avalição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817113" y="0"/>
            <a:ext cx="7509761" cy="5143500"/>
            <a:chOff x="817113" y="0"/>
            <a:chExt cx="7509761" cy="5143500"/>
          </a:xfrm>
        </p:grpSpPr>
        <p:pic>
          <p:nvPicPr>
            <p:cNvPr id="54" name="Shape 54" descr="Figura 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7113" y="0"/>
              <a:ext cx="750976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Shape 55"/>
            <p:cNvSpPr txBox="1"/>
            <p:nvPr/>
          </p:nvSpPr>
          <p:spPr>
            <a:xfrm>
              <a:off x="1056825" y="216050"/>
              <a:ext cx="12684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Ambiente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2474175" y="223100"/>
              <a:ext cx="996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200"/>
                <a:t>Relevância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3735675" y="258050"/>
              <a:ext cx="14145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/>
                <a:t>Pesquisa de IS</a:t>
              </a: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582575" y="240650"/>
              <a:ext cx="6621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/>
                <a:t>Rigor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6579000" y="114650"/>
              <a:ext cx="14145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pt-BR"/>
                <a:t>Base de Conhecimento</a:t>
              </a: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817125" y="689975"/>
              <a:ext cx="1747800" cy="3387300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200" b="1" dirty="0"/>
                <a:t>Pessoas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Papéis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Capacidades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Características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pt-BR" sz="1200" b="1" dirty="0"/>
                <a:t>Organizações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Estratégias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Estrutura &amp; Cultura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Processos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pt-BR" sz="1200" b="1" dirty="0"/>
                <a:t>Tecnologias</a:t>
              </a:r>
            </a:p>
            <a:p>
              <a:pPr marL="457200" lvl="0" indent="-298450" rtl="0">
                <a:spcBef>
                  <a:spcPts val="0"/>
                </a:spcBef>
                <a:buSzPct val="100000"/>
                <a:buChar char="●"/>
              </a:pPr>
              <a:r>
                <a:rPr lang="pt-BR" sz="1100" dirty="0"/>
                <a:t>Infraestrutura</a:t>
              </a:r>
            </a:p>
            <a:p>
              <a:pPr marL="457200" lvl="0" indent="-298450" rtl="0">
                <a:spcBef>
                  <a:spcPts val="0"/>
                </a:spcBef>
                <a:buSzPct val="100000"/>
                <a:buChar char="●"/>
              </a:pPr>
              <a:r>
                <a:rPr lang="pt-BR" sz="1100" dirty="0"/>
                <a:t>Aplicações</a:t>
              </a:r>
            </a:p>
            <a:p>
              <a:pPr marL="457200" lvl="0" indent="-298450" rtl="0">
                <a:spcBef>
                  <a:spcPts val="0"/>
                </a:spcBef>
                <a:buSzPct val="100000"/>
                <a:buChar char="●"/>
              </a:pPr>
              <a:r>
                <a:rPr lang="pt-BR" sz="1100" dirty="0"/>
                <a:t>Capacidades de Desenvolvimento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dirty="0"/>
            </a:p>
            <a:p>
              <a:pPr lvl="0">
                <a:spcBef>
                  <a:spcPts val="0"/>
                </a:spcBef>
                <a:buNone/>
              </a:pPr>
              <a:endParaRPr sz="1200" dirty="0"/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2411450" y="1554200"/>
              <a:ext cx="10593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100"/>
                <a:t>Necessidades do Negócio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463625" y="4662625"/>
              <a:ext cx="27390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200"/>
                <a:t>Aplicação em ambiente adequado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3495075" y="919975"/>
              <a:ext cx="1895700" cy="84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200" b="1"/>
                <a:t>Desenvolver/Construir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/>
                <a:t>Teorias</a:t>
              </a:r>
            </a:p>
            <a:p>
              <a:pPr marL="457200" lvl="0" indent="-304800">
                <a:spcBef>
                  <a:spcPts val="0"/>
                </a:spcBef>
                <a:buSzPct val="100000"/>
                <a:buChar char="●"/>
              </a:pPr>
              <a:r>
                <a:rPr lang="pt-BR" sz="1200"/>
                <a:t>Artefatos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3575350" y="2550850"/>
              <a:ext cx="1700700" cy="152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100" b="1" dirty="0"/>
                <a:t>Justificar/Avaliar</a:t>
              </a:r>
            </a:p>
            <a:p>
              <a:pPr marL="457200" lvl="0" indent="-298450" rtl="0">
                <a:spcBef>
                  <a:spcPts val="0"/>
                </a:spcBef>
                <a:buSzPct val="100000"/>
                <a:buChar char="●"/>
              </a:pPr>
              <a:r>
                <a:rPr lang="pt-BR" sz="1100" dirty="0"/>
                <a:t>Análise</a:t>
              </a:r>
            </a:p>
            <a:p>
              <a:pPr marL="457200" lvl="0" indent="-298450" rtl="0">
                <a:spcBef>
                  <a:spcPts val="0"/>
                </a:spcBef>
                <a:buSzPct val="100000"/>
                <a:buChar char="●"/>
              </a:pPr>
              <a:r>
                <a:rPr lang="pt-BR" sz="1100" dirty="0"/>
                <a:t>Estudo de Caso</a:t>
              </a:r>
            </a:p>
            <a:p>
              <a:pPr marL="457200" lvl="0" indent="-298450" rtl="0">
                <a:spcBef>
                  <a:spcPts val="0"/>
                </a:spcBef>
                <a:buSzPct val="100000"/>
                <a:buChar char="●"/>
              </a:pPr>
              <a:r>
                <a:rPr lang="pt-BR" sz="1100" dirty="0"/>
                <a:t>Experimento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3484750" y="2014200"/>
              <a:ext cx="641100" cy="22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100"/>
                <a:t>Avaliar</a:t>
              </a:r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4760175" y="1993200"/>
              <a:ext cx="662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100"/>
                <a:t>Refinar</a:t>
              </a: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5415100" y="1554200"/>
              <a:ext cx="1108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100"/>
                <a:t>Conhecimento Aplicável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4613825" y="4683325"/>
              <a:ext cx="32268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200" dirty="0"/>
                <a:t>Acréscimos para a Base de Conhecimento</a:t>
              </a: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6418925" y="634225"/>
              <a:ext cx="1672800" cy="2571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pt-BR" sz="1200" b="1" dirty="0"/>
                <a:t>Fundamentos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Teorias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Enquadres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Instrumentos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Construtos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Métodos 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Modelos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Instâncias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pt-BR" sz="1200" b="1" dirty="0"/>
                <a:t>Metodologias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Técnicas de Análise de Dados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Formalismos</a:t>
              </a:r>
            </a:p>
            <a:p>
              <a:pPr marL="457200" lvl="0" indent="-304800" rtl="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Métricas</a:t>
              </a:r>
            </a:p>
            <a:p>
              <a:pPr marL="457200" lvl="0" indent="-304800">
                <a:spcBef>
                  <a:spcPts val="0"/>
                </a:spcBef>
                <a:buSzPct val="100000"/>
                <a:buChar char="●"/>
              </a:pPr>
              <a:r>
                <a:rPr lang="pt-BR" sz="1200" dirty="0"/>
                <a:t>Critérios de Avalição</a:t>
              </a: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5781300" y="2394626"/>
              <a:ext cx="574196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WP1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69810" y="4320535"/>
              <a:ext cx="574196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WP4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474175" y="4320536"/>
              <a:ext cx="574196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WP4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008379" y="3319142"/>
              <a:ext cx="574196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WP3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008379" y="1233610"/>
              <a:ext cx="574196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WP2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515764" y="2394626"/>
              <a:ext cx="574196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WP1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679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223</Words>
  <Application>Microsoft Office PowerPoint</Application>
  <PresentationFormat>Apresentação na tela (16:9)</PresentationFormat>
  <Paragraphs>138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simple-light-2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Silva Parreiras</dc:creator>
  <cp:lastModifiedBy>Fernando Silva Parreiras</cp:lastModifiedBy>
  <cp:revision>7</cp:revision>
  <dcterms:modified xsi:type="dcterms:W3CDTF">2017-03-28T04:47:15Z</dcterms:modified>
</cp:coreProperties>
</file>