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9" r:id="rId6"/>
    <p:sldId id="270" r:id="rId7"/>
    <p:sldId id="266" r:id="rId8"/>
    <p:sldId id="261" r:id="rId9"/>
    <p:sldId id="262" r:id="rId10"/>
    <p:sldId id="267" r:id="rId11"/>
    <p:sldId id="263" r:id="rId12"/>
    <p:sldId id="268" r:id="rId13"/>
    <p:sldId id="264" r:id="rId14"/>
    <p:sldId id="265" r:id="rId15"/>
  </p:sldIdLst>
  <p:sldSz cx="9144000" cy="5143500" type="screen16x9"/>
  <p:notesSz cx="6858000" cy="9144000"/>
  <p:embeddedFontLst>
    <p:embeddedFont>
      <p:font typeface="Montserrat" panose="00000500000000000000"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63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c2bf8da8be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c2bf8da8be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c2bf8da8be_0_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c2bf8da8be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2601cdab4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2601cdab4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0c4033f8d1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0c4033f8d1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0c4033f8d1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0c4033f8d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0c4033f8d1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0c4033f8d1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67914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0c4033f8d1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0c4033f8d1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106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1cd7bb48e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1cd7bb48e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0c4033f8d1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0c4033f8d1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18b606cc07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18b606cc07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fr"/>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hyperlink" Target="https://www.grafikart.fr/"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hyperlink" Target="https://fifth-couch-888.notion.site/ae90e83594fc40cc9a50376884517cc9?v=f944c792d0dc4e5b9e8642a8993bccfe&amp;pvs=4"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53"/>
        <p:cNvGrpSpPr/>
        <p:nvPr/>
      </p:nvGrpSpPr>
      <p:grpSpPr>
        <a:xfrm>
          <a:off x="0" y="0"/>
          <a:ext cx="0" cy="0"/>
          <a:chOff x="0" y="0"/>
          <a:chExt cx="0" cy="0"/>
        </a:xfrm>
      </p:grpSpPr>
      <p:sp>
        <p:nvSpPr>
          <p:cNvPr id="54" name="Google Shape;54;p13"/>
          <p:cNvSpPr txBox="1"/>
          <p:nvPr/>
        </p:nvSpPr>
        <p:spPr>
          <a:xfrm>
            <a:off x="2392800" y="1537500"/>
            <a:ext cx="4222200" cy="80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3500">
                <a:solidFill>
                  <a:schemeClr val="dk1"/>
                </a:solidFill>
                <a:latin typeface="Montserrat"/>
                <a:ea typeface="Montserrat"/>
                <a:cs typeface="Montserrat"/>
                <a:sym typeface="Montserrat"/>
              </a:rPr>
              <a:t>PRÉSENTATION</a:t>
            </a:r>
            <a:br>
              <a:rPr lang="fr" sz="3500">
                <a:solidFill>
                  <a:schemeClr val="dk1"/>
                </a:solidFill>
                <a:latin typeface="Montserrat"/>
                <a:ea typeface="Montserrat"/>
                <a:cs typeface="Montserrat"/>
                <a:sym typeface="Montserrat"/>
              </a:rPr>
            </a:br>
            <a:br>
              <a:rPr lang="fr" sz="3500">
                <a:solidFill>
                  <a:schemeClr val="dk1"/>
                </a:solidFill>
                <a:latin typeface="Montserrat"/>
                <a:ea typeface="Montserrat"/>
                <a:cs typeface="Montserrat"/>
                <a:sym typeface="Montserrat"/>
              </a:rPr>
            </a:br>
            <a:r>
              <a:rPr lang="fr" sz="3100" b="1">
                <a:solidFill>
                  <a:schemeClr val="dk1"/>
                </a:solidFill>
                <a:latin typeface="Montserrat"/>
                <a:ea typeface="Montserrat"/>
                <a:cs typeface="Montserrat"/>
                <a:sym typeface="Montserrat"/>
              </a:rPr>
              <a:t>Menu Maker by Qwenta</a:t>
            </a:r>
            <a:endParaRPr sz="3100" b="1">
              <a:solidFill>
                <a:schemeClr val="dk1"/>
              </a:solidFill>
              <a:latin typeface="Montserrat"/>
              <a:ea typeface="Montserrat"/>
              <a:cs typeface="Montserrat"/>
              <a:sym typeface="Montserrat"/>
            </a:endParaRPr>
          </a:p>
        </p:txBody>
      </p:sp>
      <p:sp>
        <p:nvSpPr>
          <p:cNvPr id="55" name="Google Shape;55;p13"/>
          <p:cNvSpPr txBox="1"/>
          <p:nvPr/>
        </p:nvSpPr>
        <p:spPr>
          <a:xfrm>
            <a:off x="115175" y="118275"/>
            <a:ext cx="2384700" cy="28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500" dirty="0">
                <a:solidFill>
                  <a:schemeClr val="dk1"/>
                </a:solidFill>
                <a:latin typeface="Montserrat"/>
                <a:ea typeface="Montserrat"/>
                <a:cs typeface="Montserrat"/>
                <a:sym typeface="Montserrat"/>
              </a:rPr>
              <a:t>BONIFACE Frédéric</a:t>
            </a:r>
            <a:br>
              <a:rPr lang="fr" sz="1500" dirty="0">
                <a:solidFill>
                  <a:schemeClr val="dk1"/>
                </a:solidFill>
                <a:latin typeface="Montserrat"/>
                <a:ea typeface="Montserrat"/>
                <a:cs typeface="Montserrat"/>
                <a:sym typeface="Montserrat"/>
              </a:rPr>
            </a:br>
            <a:r>
              <a:rPr lang="fr" sz="1500" dirty="0">
                <a:solidFill>
                  <a:schemeClr val="dk1"/>
                </a:solidFill>
                <a:latin typeface="Montserrat"/>
                <a:ea typeface="Montserrat"/>
                <a:cs typeface="Montserrat"/>
                <a:sym typeface="Montserrat"/>
              </a:rPr>
              <a:t>05/07/2024</a:t>
            </a:r>
            <a:endParaRPr sz="1500" dirty="0">
              <a:solidFill>
                <a:schemeClr val="dk1"/>
              </a:solidFill>
              <a:latin typeface="Montserrat"/>
              <a:ea typeface="Montserrat"/>
              <a:cs typeface="Montserrat"/>
              <a:sym typeface="Montserrat"/>
            </a:endParaRPr>
          </a:p>
        </p:txBody>
      </p:sp>
      <p:pic>
        <p:nvPicPr>
          <p:cNvPr id="56" name="Google Shape;56;p13"/>
          <p:cNvPicPr preferRelativeResize="0"/>
          <p:nvPr/>
        </p:nvPicPr>
        <p:blipFill>
          <a:blip r:embed="rId3">
            <a:alphaModFix/>
          </a:blip>
          <a:stretch>
            <a:fillRect/>
          </a:stretch>
        </p:blipFill>
        <p:spPr>
          <a:xfrm>
            <a:off x="8469575" y="0"/>
            <a:ext cx="674425" cy="3405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BC29C8-2DE7-0C2D-53B2-EA759C308D29}"/>
              </a:ext>
            </a:extLst>
          </p:cNvPr>
          <p:cNvSpPr>
            <a:spLocks noGrp="1"/>
          </p:cNvSpPr>
          <p:nvPr>
            <p:ph type="title"/>
          </p:nvPr>
        </p:nvSpPr>
        <p:spPr>
          <a:xfrm>
            <a:off x="472334" y="273112"/>
            <a:ext cx="8520600" cy="572700"/>
          </a:xfrm>
        </p:spPr>
        <p:txBody>
          <a:bodyPr>
            <a:normAutofit fontScale="90000"/>
          </a:bodyPr>
          <a:lstStyle/>
          <a:p>
            <a:pPr algn="ctr"/>
            <a:r>
              <a:rPr lang="fr-FR" dirty="0">
                <a:latin typeface="Montserrat" panose="00000500000000000000" pitchFamily="2" charset="0"/>
              </a:rPr>
              <a:t>Détail d’une spécification technique</a:t>
            </a:r>
          </a:p>
        </p:txBody>
      </p:sp>
      <p:sp>
        <p:nvSpPr>
          <p:cNvPr id="3" name="Espace réservé du texte 2">
            <a:extLst>
              <a:ext uri="{FF2B5EF4-FFF2-40B4-BE49-F238E27FC236}">
                <a16:creationId xmlns:a16="http://schemas.microsoft.com/office/drawing/2014/main" id="{A47F6B56-E135-4628-A843-0E306111F1A1}"/>
              </a:ext>
            </a:extLst>
          </p:cNvPr>
          <p:cNvSpPr>
            <a:spLocks noGrp="1"/>
          </p:cNvSpPr>
          <p:nvPr>
            <p:ph type="body" idx="1"/>
          </p:nvPr>
        </p:nvSpPr>
        <p:spPr/>
        <p:txBody>
          <a:bodyPr/>
          <a:lstStyle/>
          <a:p>
            <a:r>
              <a:rPr lang="fr-FR" dirty="0"/>
              <a:t>Authentification</a:t>
            </a:r>
          </a:p>
          <a:p>
            <a:endParaRPr lang="fr-FR" dirty="0"/>
          </a:p>
          <a:p>
            <a:endParaRPr lang="fr-FR" dirty="0"/>
          </a:p>
        </p:txBody>
      </p:sp>
      <p:sp>
        <p:nvSpPr>
          <p:cNvPr id="4" name="Google Shape;105;p19">
            <a:extLst>
              <a:ext uri="{FF2B5EF4-FFF2-40B4-BE49-F238E27FC236}">
                <a16:creationId xmlns:a16="http://schemas.microsoft.com/office/drawing/2014/main" id="{8CD1880D-4341-23E5-6F74-C878C2B037FB}"/>
              </a:ext>
            </a:extLst>
          </p:cNvPr>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6" name="Google Shape;106;p19">
            <a:extLst>
              <a:ext uri="{FF2B5EF4-FFF2-40B4-BE49-F238E27FC236}">
                <a16:creationId xmlns:a16="http://schemas.microsoft.com/office/drawing/2014/main" id="{0E94BA5A-D16E-E8A8-7296-FEE212932E1C}"/>
              </a:ext>
            </a:extLst>
          </p:cNvPr>
          <p:cNvPicPr preferRelativeResize="0"/>
          <p:nvPr/>
        </p:nvPicPr>
        <p:blipFill>
          <a:blip r:embed="rId2">
            <a:alphaModFix/>
          </a:blip>
          <a:stretch>
            <a:fillRect/>
          </a:stretch>
        </p:blipFill>
        <p:spPr>
          <a:xfrm>
            <a:off x="8469575" y="-4"/>
            <a:ext cx="674425" cy="340550"/>
          </a:xfrm>
          <a:prstGeom prst="rect">
            <a:avLst/>
          </a:prstGeom>
          <a:noFill/>
          <a:ln>
            <a:noFill/>
          </a:ln>
        </p:spPr>
      </p:pic>
      <p:pic>
        <p:nvPicPr>
          <p:cNvPr id="7" name="Image 6">
            <a:extLst>
              <a:ext uri="{FF2B5EF4-FFF2-40B4-BE49-F238E27FC236}">
                <a16:creationId xmlns:a16="http://schemas.microsoft.com/office/drawing/2014/main" id="{4A81AFD5-B92E-5561-81AE-C685F891B7E3}"/>
              </a:ext>
            </a:extLst>
          </p:cNvPr>
          <p:cNvPicPr>
            <a:picLocks noChangeAspect="1"/>
          </p:cNvPicPr>
          <p:nvPr/>
        </p:nvPicPr>
        <p:blipFill>
          <a:blip r:embed="rId3"/>
          <a:stretch>
            <a:fillRect/>
          </a:stretch>
        </p:blipFill>
        <p:spPr>
          <a:xfrm>
            <a:off x="2759030" y="1532360"/>
            <a:ext cx="4244708" cy="3398815"/>
          </a:xfrm>
          <a:prstGeom prst="rect">
            <a:avLst/>
          </a:prstGeom>
        </p:spPr>
      </p:pic>
    </p:spTree>
    <p:extLst>
      <p:ext uri="{BB962C8B-B14F-4D97-AF65-F5344CB8AC3E}">
        <p14:creationId xmlns:p14="http://schemas.microsoft.com/office/powerpoint/2010/main" val="4032126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1200"/>
              </a:spcAft>
              <a:buNone/>
            </a:pPr>
            <a:r>
              <a:rPr lang="fr" sz="2400" dirty="0">
                <a:latin typeface="Montserrat"/>
                <a:ea typeface="Montserrat"/>
                <a:cs typeface="Montserrat"/>
                <a:sym typeface="Montserrat"/>
              </a:rPr>
              <a:t>Veille Technologique</a:t>
            </a:r>
            <a:endParaRPr sz="2400" dirty="0">
              <a:solidFill>
                <a:schemeClr val="dk2"/>
              </a:solidFill>
              <a:latin typeface="Montserrat"/>
              <a:ea typeface="Montserrat"/>
              <a:cs typeface="Montserrat"/>
              <a:sym typeface="Montserrat"/>
            </a:endParaRPr>
          </a:p>
        </p:txBody>
      </p:sp>
      <p:sp>
        <p:nvSpPr>
          <p:cNvPr id="112" name="Google Shape;112;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latin typeface="Montserrat"/>
              <a:ea typeface="Montserrat"/>
              <a:cs typeface="Montserrat"/>
              <a:sym typeface="Montserrat"/>
            </a:endParaRPr>
          </a:p>
          <a:p>
            <a:pPr marL="0" lvl="0" indent="0" algn="l" rtl="0">
              <a:spcBef>
                <a:spcPts val="1200"/>
              </a:spcBef>
              <a:spcAft>
                <a:spcPts val="0"/>
              </a:spcAft>
              <a:buNone/>
            </a:pPr>
            <a:endParaRPr dirty="0">
              <a:latin typeface="Montserrat"/>
              <a:ea typeface="Montserrat"/>
              <a:cs typeface="Montserrat"/>
              <a:sym typeface="Montserrat"/>
            </a:endParaRPr>
          </a:p>
          <a:p>
            <a:pPr marL="457200" lvl="0" indent="0" algn="l" rtl="0">
              <a:spcBef>
                <a:spcPts val="1200"/>
              </a:spcBef>
              <a:spcAft>
                <a:spcPts val="1200"/>
              </a:spcAft>
              <a:buNone/>
            </a:pPr>
            <a:endParaRPr dirty="0">
              <a:latin typeface="Montserrat"/>
              <a:ea typeface="Montserrat"/>
              <a:cs typeface="Montserrat"/>
              <a:sym typeface="Montserrat"/>
            </a:endParaRPr>
          </a:p>
        </p:txBody>
      </p:sp>
      <p:sp>
        <p:nvSpPr>
          <p:cNvPr id="113" name="Google Shape;113;p20"/>
          <p:cNvSpPr txBox="1"/>
          <p:nvPr/>
        </p:nvSpPr>
        <p:spPr>
          <a:xfrm>
            <a:off x="0" y="0"/>
            <a:ext cx="4911600" cy="33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fr" sz="1000">
                <a:solidFill>
                  <a:schemeClr val="dk2"/>
                </a:solidFill>
                <a:latin typeface="Montserrat"/>
                <a:ea typeface="Montserrat"/>
                <a:cs typeface="Montserrat"/>
                <a:sym typeface="Montserrat"/>
              </a:rPr>
              <a:t>Présentation de l’usage du no-code</a:t>
            </a:r>
            <a:endParaRPr sz="1000"/>
          </a:p>
        </p:txBody>
      </p:sp>
      <p:sp>
        <p:nvSpPr>
          <p:cNvPr id="114" name="Google Shape;114;p20"/>
          <p:cNvSpPr txBox="1"/>
          <p:nvPr/>
        </p:nvSpPr>
        <p:spPr>
          <a:xfrm>
            <a:off x="391505" y="864922"/>
            <a:ext cx="8360990" cy="3190074"/>
          </a:xfrm>
          <a:prstGeom prst="rect">
            <a:avLst/>
          </a:prstGeom>
          <a:noFill/>
          <a:ln>
            <a:noFill/>
          </a:ln>
        </p:spPr>
        <p:txBody>
          <a:bodyPr spcFirstLastPara="1" wrap="square" lIns="91425" tIns="91425" rIns="91425" bIns="91425" anchor="t" anchorCtr="0">
            <a:spAutoFit/>
          </a:bodyPr>
          <a:lstStyle/>
          <a:p>
            <a:pPr marL="133350" lvl="0" algn="l" rtl="0">
              <a:lnSpc>
                <a:spcPct val="150000"/>
              </a:lnSpc>
              <a:spcBef>
                <a:spcPts val="0"/>
              </a:spcBef>
              <a:spcAft>
                <a:spcPts val="0"/>
              </a:spcAft>
              <a:buClr>
                <a:srgbClr val="0D0D0D"/>
              </a:buClr>
              <a:buSzPts val="1500"/>
            </a:pPr>
            <a:r>
              <a:rPr lang="fr" sz="1500" dirty="0">
                <a:solidFill>
                  <a:srgbClr val="0D0D0D"/>
                </a:solidFill>
                <a:highlight>
                  <a:srgbClr val="FFFFFF"/>
                </a:highlight>
                <a:latin typeface="Montserrat"/>
                <a:ea typeface="Montserrat"/>
                <a:cs typeface="Montserrat"/>
                <a:sym typeface="Montserrat"/>
              </a:rPr>
              <a:t>Méthode de classification des sources d'information.</a:t>
            </a:r>
          </a:p>
          <a:p>
            <a:pPr marL="133350" lvl="0" algn="l" rtl="0">
              <a:lnSpc>
                <a:spcPct val="150000"/>
              </a:lnSpc>
              <a:spcBef>
                <a:spcPts val="0"/>
              </a:spcBef>
              <a:spcAft>
                <a:spcPts val="0"/>
              </a:spcAft>
              <a:buClr>
                <a:srgbClr val="0D0D0D"/>
              </a:buClr>
              <a:buSzPts val="1500"/>
            </a:pPr>
            <a:r>
              <a:rPr lang="fr" sz="1500" dirty="0">
                <a:solidFill>
                  <a:srgbClr val="0D0D0D"/>
                </a:solidFill>
                <a:highlight>
                  <a:srgbClr val="FFFFFF"/>
                </a:highlight>
                <a:latin typeface="Montserrat"/>
                <a:ea typeface="Montserrat"/>
                <a:cs typeface="Montserrat"/>
                <a:sym typeface="Montserrat"/>
              </a:rPr>
              <a:t>J’ai ciblé deux thèmes principaux:</a:t>
            </a:r>
          </a:p>
          <a:p>
            <a:pPr marL="133350" lvl="0" algn="l" rtl="0">
              <a:lnSpc>
                <a:spcPct val="150000"/>
              </a:lnSpc>
              <a:spcBef>
                <a:spcPts val="0"/>
              </a:spcBef>
              <a:spcAft>
                <a:spcPts val="0"/>
              </a:spcAft>
              <a:buClr>
                <a:srgbClr val="0D0D0D"/>
              </a:buClr>
              <a:buSzPts val="1500"/>
            </a:pPr>
            <a:endParaRPr sz="1500" dirty="0">
              <a:solidFill>
                <a:srgbClr val="0D0D0D"/>
              </a:solidFill>
              <a:highlight>
                <a:srgbClr val="FFFFFF"/>
              </a:highlight>
              <a:latin typeface="Montserrat"/>
              <a:ea typeface="Montserrat"/>
              <a:cs typeface="Montserrat"/>
              <a:sym typeface="Montserrat"/>
            </a:endParaRPr>
          </a:p>
          <a:p>
            <a:pPr marL="457200" lvl="0" indent="-323850" algn="l" rtl="0">
              <a:lnSpc>
                <a:spcPct val="150000"/>
              </a:lnSpc>
              <a:spcBef>
                <a:spcPts val="0"/>
              </a:spcBef>
              <a:spcAft>
                <a:spcPts val="0"/>
              </a:spcAft>
              <a:buClr>
                <a:srgbClr val="0D0D0D"/>
              </a:buClr>
              <a:buSzPts val="1500"/>
              <a:buFont typeface="Montserrat"/>
              <a:buChar char="●"/>
            </a:pPr>
            <a:r>
              <a:rPr lang="fr" sz="1500" dirty="0">
                <a:solidFill>
                  <a:srgbClr val="0D0D0D"/>
                </a:solidFill>
                <a:highlight>
                  <a:srgbClr val="FFFFFF"/>
                </a:highlight>
                <a:latin typeface="Montserrat"/>
                <a:ea typeface="Montserrat"/>
                <a:cs typeface="Montserrat"/>
                <a:sym typeface="Montserrat"/>
              </a:rPr>
              <a:t> REACT  </a:t>
            </a:r>
            <a:r>
              <a:rPr lang="fr" sz="1500" dirty="0">
                <a:solidFill>
                  <a:srgbClr val="0D0D0D"/>
                </a:solidFill>
                <a:highlight>
                  <a:srgbClr val="FFFFFF"/>
                </a:highlight>
                <a:latin typeface="Montserrat"/>
                <a:ea typeface="Montserrat"/>
                <a:cs typeface="Montserrat"/>
                <a:sym typeface="Wingdings" panose="05000000000000000000" pitchFamily="2" charset="2"/>
              </a:rPr>
              <a:t> </a:t>
            </a:r>
            <a:r>
              <a:rPr lang="fr" sz="1500" dirty="0">
                <a:solidFill>
                  <a:srgbClr val="0D0D0D"/>
                </a:solidFill>
                <a:highlight>
                  <a:srgbClr val="FFFFFF"/>
                </a:highlight>
                <a:latin typeface="Montserrat"/>
                <a:ea typeface="Montserrat"/>
                <a:cs typeface="Montserrat"/>
                <a:sym typeface="Montserrat"/>
              </a:rPr>
              <a:t>afin de suivre les nouveautés mais également, les correctifs et bonnes pratiques.</a:t>
            </a:r>
          </a:p>
          <a:p>
            <a:pPr marL="133350" lvl="0" algn="l" rtl="0">
              <a:lnSpc>
                <a:spcPct val="150000"/>
              </a:lnSpc>
              <a:spcBef>
                <a:spcPts val="0"/>
              </a:spcBef>
              <a:spcAft>
                <a:spcPts val="0"/>
              </a:spcAft>
              <a:buClr>
                <a:srgbClr val="0D0D0D"/>
              </a:buClr>
              <a:buSzPts val="1500"/>
            </a:pPr>
            <a:endParaRPr lang="fr" sz="1500" dirty="0">
              <a:solidFill>
                <a:srgbClr val="0D0D0D"/>
              </a:solidFill>
              <a:highlight>
                <a:srgbClr val="FFFFFF"/>
              </a:highlight>
              <a:latin typeface="Montserrat"/>
              <a:ea typeface="Montserrat"/>
              <a:cs typeface="Montserrat"/>
              <a:sym typeface="Montserrat"/>
            </a:endParaRPr>
          </a:p>
          <a:p>
            <a:pPr marL="133350" lvl="0" algn="l" rtl="0">
              <a:lnSpc>
                <a:spcPct val="150000"/>
              </a:lnSpc>
              <a:spcBef>
                <a:spcPts val="0"/>
              </a:spcBef>
              <a:spcAft>
                <a:spcPts val="0"/>
              </a:spcAft>
              <a:buClr>
                <a:srgbClr val="0D0D0D"/>
              </a:buClr>
              <a:buSzPts val="1500"/>
            </a:pPr>
            <a:endParaRPr sz="1500" dirty="0">
              <a:solidFill>
                <a:srgbClr val="0D0D0D"/>
              </a:solidFill>
              <a:highlight>
                <a:srgbClr val="FFFFFF"/>
              </a:highlight>
              <a:latin typeface="Montserrat"/>
              <a:ea typeface="Montserrat"/>
              <a:cs typeface="Montserrat"/>
              <a:sym typeface="Montserrat"/>
            </a:endParaRPr>
          </a:p>
          <a:p>
            <a:pPr marL="0" lvl="0" indent="0" algn="l" rtl="0">
              <a:lnSpc>
                <a:spcPct val="115000"/>
              </a:lnSpc>
              <a:spcBef>
                <a:spcPts val="0"/>
              </a:spcBef>
              <a:spcAft>
                <a:spcPts val="0"/>
              </a:spcAft>
              <a:buNone/>
            </a:pPr>
            <a:endParaRPr sz="1200" i="1" dirty="0">
              <a:solidFill>
                <a:schemeClr val="dk1"/>
              </a:solidFill>
              <a:latin typeface="Montserrat"/>
              <a:ea typeface="Montserrat"/>
              <a:cs typeface="Montserrat"/>
              <a:sym typeface="Montserrat"/>
            </a:endParaRPr>
          </a:p>
          <a:p>
            <a:pPr marL="0" lvl="0" indent="0" algn="l" rtl="0">
              <a:spcBef>
                <a:spcPts val="1200"/>
              </a:spcBef>
              <a:spcAft>
                <a:spcPts val="0"/>
              </a:spcAft>
              <a:buNone/>
            </a:pPr>
            <a:endParaRPr dirty="0"/>
          </a:p>
        </p:txBody>
      </p:sp>
      <p:sp>
        <p:nvSpPr>
          <p:cNvPr id="115" name="Google Shape;115;p20"/>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16" name="Google Shape;116;p20"/>
          <p:cNvPicPr preferRelativeResize="0"/>
          <p:nvPr/>
        </p:nvPicPr>
        <p:blipFill>
          <a:blip r:embed="rId3">
            <a:alphaModFix/>
          </a:blip>
          <a:stretch>
            <a:fillRect/>
          </a:stretch>
        </p:blipFill>
        <p:spPr>
          <a:xfrm>
            <a:off x="8469575" y="-4"/>
            <a:ext cx="674425" cy="340550"/>
          </a:xfrm>
          <a:prstGeom prst="rect">
            <a:avLst/>
          </a:prstGeom>
          <a:noFill/>
          <a:ln>
            <a:noFill/>
          </a:ln>
        </p:spPr>
      </p:pic>
      <p:pic>
        <p:nvPicPr>
          <p:cNvPr id="3" name="Image 2">
            <a:extLst>
              <a:ext uri="{FF2B5EF4-FFF2-40B4-BE49-F238E27FC236}">
                <a16:creationId xmlns:a16="http://schemas.microsoft.com/office/drawing/2014/main" id="{2EE0B710-FF35-6312-8F04-1007335FB21C}"/>
              </a:ext>
            </a:extLst>
          </p:cNvPr>
          <p:cNvPicPr>
            <a:picLocks noChangeAspect="1"/>
          </p:cNvPicPr>
          <p:nvPr/>
        </p:nvPicPr>
        <p:blipFill>
          <a:blip r:embed="rId4"/>
          <a:stretch>
            <a:fillRect/>
          </a:stretch>
        </p:blipFill>
        <p:spPr>
          <a:xfrm>
            <a:off x="4492195" y="3199610"/>
            <a:ext cx="2085825" cy="1767783"/>
          </a:xfrm>
          <a:prstGeom prst="rect">
            <a:avLst/>
          </a:prstGeom>
        </p:spPr>
      </p:pic>
      <p:pic>
        <p:nvPicPr>
          <p:cNvPr id="13" name="Image 12">
            <a:extLst>
              <a:ext uri="{FF2B5EF4-FFF2-40B4-BE49-F238E27FC236}">
                <a16:creationId xmlns:a16="http://schemas.microsoft.com/office/drawing/2014/main" id="{846BB7F5-21AA-C335-EF4E-D695915A8A54}"/>
              </a:ext>
            </a:extLst>
          </p:cNvPr>
          <p:cNvPicPr>
            <a:picLocks noChangeAspect="1"/>
          </p:cNvPicPr>
          <p:nvPr/>
        </p:nvPicPr>
        <p:blipFill>
          <a:blip r:embed="rId5"/>
          <a:stretch>
            <a:fillRect/>
          </a:stretch>
        </p:blipFill>
        <p:spPr>
          <a:xfrm>
            <a:off x="733023" y="3199610"/>
            <a:ext cx="3337849" cy="689670"/>
          </a:xfrm>
          <a:prstGeom prst="rect">
            <a:avLst/>
          </a:prstGeom>
        </p:spPr>
      </p:pic>
      <p:pic>
        <p:nvPicPr>
          <p:cNvPr id="15" name="Image 14">
            <a:extLst>
              <a:ext uri="{FF2B5EF4-FFF2-40B4-BE49-F238E27FC236}">
                <a16:creationId xmlns:a16="http://schemas.microsoft.com/office/drawing/2014/main" id="{DC06284E-4F10-EE2C-835B-B8EC918D3D9B}"/>
              </a:ext>
            </a:extLst>
          </p:cNvPr>
          <p:cNvPicPr>
            <a:picLocks noChangeAspect="1"/>
          </p:cNvPicPr>
          <p:nvPr/>
        </p:nvPicPr>
        <p:blipFill>
          <a:blip r:embed="rId6"/>
          <a:stretch>
            <a:fillRect/>
          </a:stretch>
        </p:blipFill>
        <p:spPr>
          <a:xfrm>
            <a:off x="917688" y="3966782"/>
            <a:ext cx="2640453" cy="44592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4F76D62-8453-C523-E613-8A5D95DFBEBB}"/>
              </a:ext>
            </a:extLst>
          </p:cNvPr>
          <p:cNvSpPr>
            <a:spLocks noGrp="1"/>
          </p:cNvSpPr>
          <p:nvPr>
            <p:ph type="title"/>
          </p:nvPr>
        </p:nvSpPr>
        <p:spPr/>
        <p:txBody>
          <a:bodyPr>
            <a:normAutofit fontScale="90000"/>
          </a:bodyPr>
          <a:lstStyle/>
          <a:p>
            <a:pPr algn="ctr"/>
            <a:r>
              <a:rPr lang="fr" sz="2800" dirty="0">
                <a:latin typeface="Montserrat"/>
                <a:ea typeface="Montserrat"/>
                <a:cs typeface="Montserrat"/>
                <a:sym typeface="Montserrat"/>
              </a:rPr>
              <a:t>Veille Technologique</a:t>
            </a:r>
            <a:endParaRPr lang="fr-FR" dirty="0"/>
          </a:p>
        </p:txBody>
      </p:sp>
      <p:sp>
        <p:nvSpPr>
          <p:cNvPr id="3" name="Espace réservé du texte 2">
            <a:extLst>
              <a:ext uri="{FF2B5EF4-FFF2-40B4-BE49-F238E27FC236}">
                <a16:creationId xmlns:a16="http://schemas.microsoft.com/office/drawing/2014/main" id="{9CDFC6A0-E92B-10AC-F117-C40513C62094}"/>
              </a:ext>
            </a:extLst>
          </p:cNvPr>
          <p:cNvSpPr>
            <a:spLocks noGrp="1"/>
          </p:cNvSpPr>
          <p:nvPr>
            <p:ph type="body" idx="1"/>
          </p:nvPr>
        </p:nvSpPr>
        <p:spPr/>
        <p:txBody>
          <a:bodyPr/>
          <a:lstStyle/>
          <a:p>
            <a:r>
              <a:rPr lang="fr-FR" sz="1800" dirty="0">
                <a:solidFill>
                  <a:srgbClr val="0D0D0D"/>
                </a:solidFill>
                <a:highlight>
                  <a:srgbClr val="FFFFFF"/>
                </a:highlight>
                <a:latin typeface="Montserrat"/>
                <a:ea typeface="Montserrat"/>
                <a:cs typeface="Montserrat"/>
                <a:sym typeface="Montserrat"/>
              </a:rPr>
              <a:t> LA SECURITE </a:t>
            </a:r>
            <a:r>
              <a:rPr lang="fr-FR" sz="1800" dirty="0">
                <a:solidFill>
                  <a:srgbClr val="0D0D0D"/>
                </a:solidFill>
                <a:highlight>
                  <a:srgbClr val="FFFFFF"/>
                </a:highlight>
                <a:latin typeface="Montserrat"/>
                <a:ea typeface="Montserrat"/>
                <a:cs typeface="Montserrat"/>
                <a:sym typeface="Wingdings" panose="05000000000000000000" pitchFamily="2" charset="2"/>
              </a:rPr>
              <a:t></a:t>
            </a:r>
            <a:r>
              <a:rPr lang="fr-FR" sz="1800" dirty="0">
                <a:solidFill>
                  <a:srgbClr val="0D0D0D"/>
                </a:solidFill>
                <a:highlight>
                  <a:srgbClr val="FFFFFF"/>
                </a:highlight>
                <a:latin typeface="Montserrat"/>
                <a:ea typeface="Montserrat"/>
                <a:cs typeface="Montserrat"/>
                <a:sym typeface="Montserrat"/>
              </a:rPr>
              <a:t> afin d’être </a:t>
            </a:r>
            <a:r>
              <a:rPr lang="fr-FR" sz="1600" dirty="0">
                <a:solidFill>
                  <a:srgbClr val="0D0D0D"/>
                </a:solidFill>
                <a:highlight>
                  <a:srgbClr val="FFFFFF"/>
                </a:highlight>
                <a:latin typeface="Montserrat"/>
                <a:ea typeface="Montserrat"/>
                <a:cs typeface="Montserrat"/>
                <a:sym typeface="Montserrat"/>
              </a:rPr>
              <a:t>en</a:t>
            </a:r>
            <a:r>
              <a:rPr lang="fr-FR" sz="1800" dirty="0">
                <a:solidFill>
                  <a:srgbClr val="0D0D0D"/>
                </a:solidFill>
                <a:highlight>
                  <a:srgbClr val="FFFFFF"/>
                </a:highlight>
                <a:latin typeface="Montserrat"/>
                <a:ea typeface="Montserrat"/>
                <a:cs typeface="Montserrat"/>
                <a:sym typeface="Montserrat"/>
              </a:rPr>
              <a:t> mesure de proposer une solution pérenne et au niveau des dernières évolutions en termes de sécurité.</a:t>
            </a:r>
          </a:p>
          <a:p>
            <a:endParaRPr lang="fr-FR" dirty="0"/>
          </a:p>
        </p:txBody>
      </p:sp>
      <p:pic>
        <p:nvPicPr>
          <p:cNvPr id="5" name="Image 4">
            <a:extLst>
              <a:ext uri="{FF2B5EF4-FFF2-40B4-BE49-F238E27FC236}">
                <a16:creationId xmlns:a16="http://schemas.microsoft.com/office/drawing/2014/main" id="{1F27A326-6B91-3329-74C9-47F20FE1A32F}"/>
              </a:ext>
            </a:extLst>
          </p:cNvPr>
          <p:cNvPicPr>
            <a:picLocks noChangeAspect="1"/>
          </p:cNvPicPr>
          <p:nvPr/>
        </p:nvPicPr>
        <p:blipFill>
          <a:blip r:embed="rId2"/>
          <a:stretch>
            <a:fillRect/>
          </a:stretch>
        </p:blipFill>
        <p:spPr>
          <a:xfrm>
            <a:off x="543140" y="2413191"/>
            <a:ext cx="4105042" cy="1577834"/>
          </a:xfrm>
          <a:prstGeom prst="rect">
            <a:avLst/>
          </a:prstGeom>
        </p:spPr>
      </p:pic>
      <p:pic>
        <p:nvPicPr>
          <p:cNvPr id="6" name="Image 5">
            <a:extLst>
              <a:ext uri="{FF2B5EF4-FFF2-40B4-BE49-F238E27FC236}">
                <a16:creationId xmlns:a16="http://schemas.microsoft.com/office/drawing/2014/main" id="{19871BC1-F3A7-40E3-76B8-26D022A0C61F}"/>
              </a:ext>
            </a:extLst>
          </p:cNvPr>
          <p:cNvPicPr>
            <a:picLocks noChangeAspect="1"/>
          </p:cNvPicPr>
          <p:nvPr/>
        </p:nvPicPr>
        <p:blipFill>
          <a:blip r:embed="rId3"/>
          <a:stretch>
            <a:fillRect/>
          </a:stretch>
        </p:blipFill>
        <p:spPr>
          <a:xfrm>
            <a:off x="6073108" y="2238283"/>
            <a:ext cx="2409396" cy="1519010"/>
          </a:xfrm>
          <a:prstGeom prst="rect">
            <a:avLst/>
          </a:prstGeom>
        </p:spPr>
      </p:pic>
      <p:sp>
        <p:nvSpPr>
          <p:cNvPr id="8" name="ZoneTexte 7">
            <a:extLst>
              <a:ext uri="{FF2B5EF4-FFF2-40B4-BE49-F238E27FC236}">
                <a16:creationId xmlns:a16="http://schemas.microsoft.com/office/drawing/2014/main" id="{CABCA2BB-E902-7490-2B0C-49697FCC76DA}"/>
              </a:ext>
            </a:extLst>
          </p:cNvPr>
          <p:cNvSpPr txBox="1"/>
          <p:nvPr/>
        </p:nvSpPr>
        <p:spPr>
          <a:xfrm>
            <a:off x="6686120" y="3787532"/>
            <a:ext cx="1508038" cy="375552"/>
          </a:xfrm>
          <a:prstGeom prst="rect">
            <a:avLst/>
          </a:prstGeom>
          <a:noFill/>
        </p:spPr>
        <p:txBody>
          <a:bodyPr wrap="square">
            <a:spAutoFit/>
          </a:bodyPr>
          <a:lstStyle/>
          <a:p>
            <a:pPr marL="133350">
              <a:lnSpc>
                <a:spcPct val="150000"/>
              </a:lnSpc>
              <a:buClr>
                <a:srgbClr val="0D0D0D"/>
              </a:buClr>
              <a:buSzPts val="1500"/>
            </a:pPr>
            <a:r>
              <a:rPr lang="fr-FR" sz="1400" b="1" i="0" u="none" strike="noStrike" dirty="0">
                <a:solidFill>
                  <a:srgbClr val="333333"/>
                </a:solidFill>
                <a:effectLst/>
                <a:highlight>
                  <a:srgbClr val="FFFFFF"/>
                </a:highlight>
                <a:latin typeface="Arial" panose="020B0604020202020204" pitchFamily="34" charset="0"/>
                <a:hlinkClick r:id="rId4"/>
              </a:rPr>
              <a:t>Grafikart.fr</a:t>
            </a:r>
            <a:endParaRPr lang="fr-FR" sz="1400" b="1" i="0" dirty="0">
              <a:solidFill>
                <a:srgbClr val="333333"/>
              </a:solidFill>
              <a:effectLst/>
              <a:highlight>
                <a:srgbClr val="FFFFFF"/>
              </a:highlight>
              <a:latin typeface="Arial" panose="020B0604020202020204" pitchFamily="34" charset="0"/>
            </a:endParaRPr>
          </a:p>
        </p:txBody>
      </p:sp>
      <p:sp>
        <p:nvSpPr>
          <p:cNvPr id="4" name="Google Shape;115;p20">
            <a:extLst>
              <a:ext uri="{FF2B5EF4-FFF2-40B4-BE49-F238E27FC236}">
                <a16:creationId xmlns:a16="http://schemas.microsoft.com/office/drawing/2014/main" id="{F3DBE3A4-1A60-E161-31BA-B00AB81A35DC}"/>
              </a:ext>
            </a:extLst>
          </p:cNvPr>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7" name="Google Shape;116;p20">
            <a:extLst>
              <a:ext uri="{FF2B5EF4-FFF2-40B4-BE49-F238E27FC236}">
                <a16:creationId xmlns:a16="http://schemas.microsoft.com/office/drawing/2014/main" id="{544E537D-988D-44E6-444F-19D8F65E8325}"/>
              </a:ext>
            </a:extLst>
          </p:cNvPr>
          <p:cNvPicPr preferRelativeResize="0"/>
          <p:nvPr/>
        </p:nvPicPr>
        <p:blipFill>
          <a:blip r:embed="rId5">
            <a:alphaModFix/>
          </a:blip>
          <a:stretch>
            <a:fillRect/>
          </a:stretch>
        </p:blipFill>
        <p:spPr>
          <a:xfrm>
            <a:off x="8469575" y="-4"/>
            <a:ext cx="674425" cy="340550"/>
          </a:xfrm>
          <a:prstGeom prst="rect">
            <a:avLst/>
          </a:prstGeom>
          <a:noFill/>
          <a:ln>
            <a:noFill/>
          </a:ln>
        </p:spPr>
      </p:pic>
    </p:spTree>
    <p:extLst>
      <p:ext uri="{BB962C8B-B14F-4D97-AF65-F5344CB8AC3E}">
        <p14:creationId xmlns:p14="http://schemas.microsoft.com/office/powerpoint/2010/main" val="27064446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1200"/>
              </a:spcAft>
              <a:buNone/>
            </a:pPr>
            <a:r>
              <a:rPr lang="fr" sz="2400" dirty="0">
                <a:latin typeface="Montserrat"/>
                <a:ea typeface="Montserrat"/>
                <a:cs typeface="Montserrat"/>
                <a:sym typeface="Montserrat"/>
              </a:rPr>
              <a:t>Conclusion</a:t>
            </a:r>
            <a:endParaRPr sz="2400" dirty="0">
              <a:solidFill>
                <a:schemeClr val="dk2"/>
              </a:solidFill>
              <a:latin typeface="Montserrat"/>
              <a:ea typeface="Montserrat"/>
              <a:cs typeface="Montserrat"/>
              <a:sym typeface="Montserrat"/>
            </a:endParaRPr>
          </a:p>
        </p:txBody>
      </p:sp>
      <p:sp>
        <p:nvSpPr>
          <p:cNvPr id="122" name="Google Shape;122;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latin typeface="Montserrat"/>
              <a:ea typeface="Montserrat"/>
              <a:cs typeface="Montserrat"/>
              <a:sym typeface="Montserrat"/>
            </a:endParaRPr>
          </a:p>
          <a:p>
            <a:pPr marL="0" lvl="0" indent="0" algn="l" rtl="0">
              <a:spcBef>
                <a:spcPts val="1200"/>
              </a:spcBef>
              <a:spcAft>
                <a:spcPts val="0"/>
              </a:spcAft>
              <a:buNone/>
            </a:pPr>
            <a:endParaRPr>
              <a:latin typeface="Montserrat"/>
              <a:ea typeface="Montserrat"/>
              <a:cs typeface="Montserrat"/>
              <a:sym typeface="Montserrat"/>
            </a:endParaRPr>
          </a:p>
          <a:p>
            <a:pPr marL="457200" lvl="0" indent="0" algn="l" rtl="0">
              <a:spcBef>
                <a:spcPts val="1200"/>
              </a:spcBef>
              <a:spcAft>
                <a:spcPts val="1200"/>
              </a:spcAft>
              <a:buNone/>
            </a:pPr>
            <a:endParaRPr>
              <a:latin typeface="Montserrat"/>
              <a:ea typeface="Montserrat"/>
              <a:cs typeface="Montserrat"/>
              <a:sym typeface="Montserrat"/>
            </a:endParaRPr>
          </a:p>
        </p:txBody>
      </p:sp>
      <p:sp>
        <p:nvSpPr>
          <p:cNvPr id="123" name="Google Shape;123;p21"/>
          <p:cNvSpPr txBox="1"/>
          <p:nvPr/>
        </p:nvSpPr>
        <p:spPr>
          <a:xfrm>
            <a:off x="0" y="0"/>
            <a:ext cx="4911600" cy="33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fr" sz="1000">
                <a:solidFill>
                  <a:schemeClr val="dk2"/>
                </a:solidFill>
                <a:latin typeface="Montserrat"/>
                <a:ea typeface="Montserrat"/>
                <a:cs typeface="Montserrat"/>
                <a:sym typeface="Montserrat"/>
              </a:rPr>
              <a:t>Présentation de l’usage du no-code</a:t>
            </a:r>
            <a:endParaRPr sz="1000"/>
          </a:p>
        </p:txBody>
      </p:sp>
      <p:sp>
        <p:nvSpPr>
          <p:cNvPr id="124" name="Google Shape;124;p21"/>
          <p:cNvSpPr txBox="1"/>
          <p:nvPr/>
        </p:nvSpPr>
        <p:spPr>
          <a:xfrm>
            <a:off x="434775" y="1085525"/>
            <a:ext cx="8320500" cy="1085100"/>
          </a:xfrm>
          <a:prstGeom prst="rect">
            <a:avLst/>
          </a:prstGeom>
          <a:noFill/>
          <a:ln>
            <a:noFill/>
          </a:ln>
        </p:spPr>
        <p:txBody>
          <a:bodyPr spcFirstLastPara="1" wrap="square" lIns="91425" tIns="91425" rIns="91425" bIns="91425" anchor="t" anchorCtr="0">
            <a:spAutoFit/>
          </a:bodyPr>
          <a:lstStyle/>
          <a:p>
            <a:pPr marL="457200" lvl="0" indent="-342900" algn="l" rtl="0">
              <a:lnSpc>
                <a:spcPct val="115000"/>
              </a:lnSpc>
              <a:spcBef>
                <a:spcPts val="0"/>
              </a:spcBef>
              <a:spcAft>
                <a:spcPts val="0"/>
              </a:spcAft>
              <a:buClr>
                <a:srgbClr val="0D0D0D"/>
              </a:buClr>
              <a:buSzPts val="1800"/>
              <a:buFont typeface="Montserrat"/>
              <a:buChar char="●"/>
            </a:pPr>
            <a:r>
              <a:rPr lang="fr" sz="1500">
                <a:solidFill>
                  <a:srgbClr val="0D0D0D"/>
                </a:solidFill>
                <a:highlight>
                  <a:srgbClr val="FFFFFF"/>
                </a:highlight>
                <a:latin typeface="Montserrat"/>
                <a:ea typeface="Montserrat"/>
                <a:cs typeface="Montserrat"/>
                <a:sym typeface="Montserrat"/>
              </a:rPr>
              <a:t>Résumé des points clés de la présentation</a:t>
            </a:r>
            <a:endParaRPr sz="1800">
              <a:solidFill>
                <a:srgbClr val="0D0D0D"/>
              </a:solidFill>
              <a:highlight>
                <a:srgbClr val="FFFFFF"/>
              </a:highlight>
              <a:latin typeface="Montserrat"/>
              <a:ea typeface="Montserrat"/>
              <a:cs typeface="Montserrat"/>
              <a:sym typeface="Montserrat"/>
            </a:endParaRPr>
          </a:p>
          <a:p>
            <a:pPr marL="0" lvl="0" indent="0" algn="l" rtl="0">
              <a:lnSpc>
                <a:spcPct val="115000"/>
              </a:lnSpc>
              <a:spcBef>
                <a:spcPts val="0"/>
              </a:spcBef>
              <a:spcAft>
                <a:spcPts val="0"/>
              </a:spcAft>
              <a:buNone/>
            </a:pPr>
            <a:endParaRPr sz="1200" i="1">
              <a:solidFill>
                <a:schemeClr val="dk1"/>
              </a:solidFill>
              <a:latin typeface="Montserrat"/>
              <a:ea typeface="Montserrat"/>
              <a:cs typeface="Montserrat"/>
              <a:sym typeface="Montserrat"/>
            </a:endParaRPr>
          </a:p>
          <a:p>
            <a:pPr marL="0" lvl="0" indent="0" algn="l" rtl="0">
              <a:spcBef>
                <a:spcPts val="1200"/>
              </a:spcBef>
              <a:spcAft>
                <a:spcPts val="0"/>
              </a:spcAft>
              <a:buNone/>
            </a:pPr>
            <a:endParaRPr/>
          </a:p>
        </p:txBody>
      </p:sp>
      <p:sp>
        <p:nvSpPr>
          <p:cNvPr id="125" name="Google Shape;125;p21"/>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26" name="Google Shape;126;p21"/>
          <p:cNvPicPr preferRelativeResize="0"/>
          <p:nvPr/>
        </p:nvPicPr>
        <p:blipFill>
          <a:blip r:embed="rId3">
            <a:alphaModFix/>
          </a:blip>
          <a:stretch>
            <a:fillRect/>
          </a:stretch>
        </p:blipFill>
        <p:spPr>
          <a:xfrm>
            <a:off x="8469575" y="-4"/>
            <a:ext cx="674425" cy="340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130"/>
        <p:cNvGrpSpPr/>
        <p:nvPr/>
      </p:nvGrpSpPr>
      <p:grpSpPr>
        <a:xfrm>
          <a:off x="0" y="0"/>
          <a:ext cx="0" cy="0"/>
          <a:chOff x="0" y="0"/>
          <a:chExt cx="0" cy="0"/>
        </a:xfrm>
      </p:grpSpPr>
      <p:sp>
        <p:nvSpPr>
          <p:cNvPr id="131" name="Google Shape;131;p22"/>
          <p:cNvSpPr txBox="1"/>
          <p:nvPr/>
        </p:nvSpPr>
        <p:spPr>
          <a:xfrm>
            <a:off x="2411475" y="2125800"/>
            <a:ext cx="4222200" cy="80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3500">
                <a:solidFill>
                  <a:schemeClr val="dk1"/>
                </a:solidFill>
                <a:latin typeface="Montserrat"/>
                <a:ea typeface="Montserrat"/>
                <a:cs typeface="Montserrat"/>
                <a:sym typeface="Montserrat"/>
              </a:rPr>
              <a:t>QUESTIONS ?</a:t>
            </a:r>
            <a:endParaRPr sz="3500">
              <a:solidFill>
                <a:schemeClr val="dk1"/>
              </a:solidFill>
              <a:latin typeface="Montserrat"/>
              <a:ea typeface="Montserrat"/>
              <a:cs typeface="Montserrat"/>
              <a:sym typeface="Montserrat"/>
            </a:endParaRPr>
          </a:p>
        </p:txBody>
      </p:sp>
      <p:sp>
        <p:nvSpPr>
          <p:cNvPr id="132" name="Google Shape;132;p22"/>
          <p:cNvSpPr txBox="1"/>
          <p:nvPr/>
        </p:nvSpPr>
        <p:spPr>
          <a:xfrm>
            <a:off x="115175" y="118275"/>
            <a:ext cx="2384700" cy="28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500">
              <a:solidFill>
                <a:schemeClr val="dk1"/>
              </a:solidFill>
              <a:latin typeface="Montserrat"/>
              <a:ea typeface="Montserrat"/>
              <a:cs typeface="Montserrat"/>
              <a:sym typeface="Montserrat"/>
            </a:endParaRPr>
          </a:p>
        </p:txBody>
      </p:sp>
      <p:pic>
        <p:nvPicPr>
          <p:cNvPr id="133" name="Google Shape;133;p22"/>
          <p:cNvPicPr preferRelativeResize="0"/>
          <p:nvPr/>
        </p:nvPicPr>
        <p:blipFill>
          <a:blip r:embed="rId3">
            <a:alphaModFix/>
          </a:blip>
          <a:stretch>
            <a:fillRect/>
          </a:stretch>
        </p:blipFill>
        <p:spPr>
          <a:xfrm>
            <a:off x="8469575" y="-4"/>
            <a:ext cx="674425" cy="340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fr" dirty="0">
                <a:latin typeface="Montserrat"/>
                <a:ea typeface="Montserrat"/>
                <a:cs typeface="Montserrat"/>
                <a:sym typeface="Montserrat"/>
              </a:rPr>
              <a:t>Sommaire</a:t>
            </a:r>
            <a:endParaRPr dirty="0">
              <a:latin typeface="Montserrat"/>
              <a:ea typeface="Montserrat"/>
              <a:cs typeface="Montserrat"/>
              <a:sym typeface="Montserrat"/>
            </a:endParaRPr>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457200" lvl="0" indent="-336550" algn="l" rtl="0">
              <a:lnSpc>
                <a:spcPct val="150000"/>
              </a:lnSpc>
              <a:spcBef>
                <a:spcPts val="1500"/>
              </a:spcBef>
              <a:spcAft>
                <a:spcPts val="0"/>
              </a:spcAft>
              <a:buClr>
                <a:srgbClr val="0D0D0D"/>
              </a:buClr>
              <a:buSzPts val="1700"/>
              <a:buFont typeface="Montserrat"/>
              <a:buAutoNum type="arabicPeriod"/>
            </a:pPr>
            <a:r>
              <a:rPr lang="fr" sz="1700" dirty="0">
                <a:solidFill>
                  <a:srgbClr val="0D0D0D"/>
                </a:solidFill>
                <a:highlight>
                  <a:srgbClr val="FFFFFF"/>
                </a:highlight>
                <a:latin typeface="Montserrat"/>
                <a:ea typeface="Montserrat"/>
                <a:cs typeface="Montserrat"/>
                <a:sym typeface="Montserrat"/>
              </a:rPr>
              <a:t>Contexte du projet</a:t>
            </a:r>
            <a:endParaRPr sz="1700" dirty="0">
              <a:solidFill>
                <a:srgbClr val="0D0D0D"/>
              </a:solidFill>
              <a:highlight>
                <a:srgbClr val="FFFFFF"/>
              </a:highlight>
              <a:latin typeface="Montserrat"/>
              <a:ea typeface="Montserrat"/>
              <a:cs typeface="Montserrat"/>
              <a:sym typeface="Montserrat"/>
            </a:endParaRPr>
          </a:p>
          <a:p>
            <a:pPr marL="457200" lvl="0" indent="-336550" algn="l" rtl="0">
              <a:lnSpc>
                <a:spcPct val="150000"/>
              </a:lnSpc>
              <a:spcBef>
                <a:spcPts val="0"/>
              </a:spcBef>
              <a:spcAft>
                <a:spcPts val="0"/>
              </a:spcAft>
              <a:buClr>
                <a:srgbClr val="0D0D0D"/>
              </a:buClr>
              <a:buSzPts val="1700"/>
              <a:buFont typeface="Montserrat"/>
              <a:buAutoNum type="arabicPeriod"/>
            </a:pPr>
            <a:r>
              <a:rPr lang="fr" sz="1700" dirty="0">
                <a:solidFill>
                  <a:srgbClr val="0D0D0D"/>
                </a:solidFill>
                <a:highlight>
                  <a:srgbClr val="FFFFFF"/>
                </a:highlight>
                <a:latin typeface="Montserrat"/>
                <a:ea typeface="Montserrat"/>
                <a:cs typeface="Montserrat"/>
                <a:sym typeface="Montserrat"/>
              </a:rPr>
              <a:t>Aperçu de la maquette</a:t>
            </a:r>
            <a:endParaRPr sz="1700" dirty="0">
              <a:solidFill>
                <a:srgbClr val="0D0D0D"/>
              </a:solidFill>
              <a:highlight>
                <a:srgbClr val="FFFFFF"/>
              </a:highlight>
              <a:latin typeface="Montserrat"/>
              <a:ea typeface="Montserrat"/>
              <a:cs typeface="Montserrat"/>
              <a:sym typeface="Montserrat"/>
            </a:endParaRPr>
          </a:p>
          <a:p>
            <a:pPr marL="457200" lvl="0" indent="-336550" algn="l" rtl="0">
              <a:lnSpc>
                <a:spcPct val="150000"/>
              </a:lnSpc>
              <a:spcBef>
                <a:spcPts val="0"/>
              </a:spcBef>
              <a:spcAft>
                <a:spcPts val="0"/>
              </a:spcAft>
              <a:buClr>
                <a:srgbClr val="0D0D0D"/>
              </a:buClr>
              <a:buSzPts val="1700"/>
              <a:buFont typeface="Montserrat"/>
              <a:buAutoNum type="arabicPeriod"/>
            </a:pPr>
            <a:r>
              <a:rPr lang="fr" sz="1700" dirty="0">
                <a:solidFill>
                  <a:srgbClr val="0D0D0D"/>
                </a:solidFill>
                <a:highlight>
                  <a:srgbClr val="FFFFFF"/>
                </a:highlight>
                <a:latin typeface="Montserrat"/>
                <a:ea typeface="Montserrat"/>
                <a:cs typeface="Montserrat"/>
                <a:sym typeface="Montserrat"/>
              </a:rPr>
              <a:t>Méthodologie utilisée</a:t>
            </a:r>
            <a:endParaRPr sz="1700" dirty="0">
              <a:solidFill>
                <a:srgbClr val="0D0D0D"/>
              </a:solidFill>
              <a:highlight>
                <a:srgbClr val="FFFFFF"/>
              </a:highlight>
              <a:latin typeface="Montserrat"/>
              <a:ea typeface="Montserrat"/>
              <a:cs typeface="Montserrat"/>
              <a:sym typeface="Montserrat"/>
            </a:endParaRPr>
          </a:p>
          <a:p>
            <a:pPr marL="457200" lvl="0" indent="-336550" algn="l" rtl="0">
              <a:lnSpc>
                <a:spcPct val="150000"/>
              </a:lnSpc>
              <a:spcBef>
                <a:spcPts val="0"/>
              </a:spcBef>
              <a:spcAft>
                <a:spcPts val="0"/>
              </a:spcAft>
              <a:buClr>
                <a:srgbClr val="0D0D0D"/>
              </a:buClr>
              <a:buSzPts val="1700"/>
              <a:buFont typeface="Montserrat"/>
              <a:buAutoNum type="arabicPeriod"/>
            </a:pPr>
            <a:r>
              <a:rPr lang="fr" sz="1700" dirty="0">
                <a:solidFill>
                  <a:srgbClr val="0D0D0D"/>
                </a:solidFill>
                <a:highlight>
                  <a:srgbClr val="FFFFFF"/>
                </a:highlight>
                <a:latin typeface="Montserrat"/>
                <a:ea typeface="Montserrat"/>
                <a:cs typeface="Montserrat"/>
                <a:sym typeface="Montserrat"/>
              </a:rPr>
              <a:t>Tableau Kanban</a:t>
            </a:r>
            <a:endParaRPr sz="1700" dirty="0">
              <a:solidFill>
                <a:srgbClr val="0D0D0D"/>
              </a:solidFill>
              <a:highlight>
                <a:srgbClr val="FFFFFF"/>
              </a:highlight>
              <a:latin typeface="Montserrat"/>
              <a:ea typeface="Montserrat"/>
              <a:cs typeface="Montserrat"/>
              <a:sym typeface="Montserrat"/>
            </a:endParaRPr>
          </a:p>
          <a:p>
            <a:pPr marL="457200" lvl="0" indent="-336550" algn="l" rtl="0">
              <a:lnSpc>
                <a:spcPct val="150000"/>
              </a:lnSpc>
              <a:spcBef>
                <a:spcPts val="0"/>
              </a:spcBef>
              <a:spcAft>
                <a:spcPts val="0"/>
              </a:spcAft>
              <a:buClr>
                <a:srgbClr val="0D0D0D"/>
              </a:buClr>
              <a:buSzPts val="1700"/>
              <a:buFont typeface="Montserrat"/>
              <a:buAutoNum type="arabicPeriod"/>
            </a:pPr>
            <a:r>
              <a:rPr lang="fr" sz="1700" dirty="0">
                <a:solidFill>
                  <a:srgbClr val="0D0D0D"/>
                </a:solidFill>
                <a:highlight>
                  <a:srgbClr val="FFFFFF"/>
                </a:highlight>
                <a:latin typeface="Montserrat"/>
                <a:ea typeface="Montserrat"/>
                <a:cs typeface="Montserrat"/>
                <a:sym typeface="Montserrat"/>
              </a:rPr>
              <a:t>Spécifications techniques</a:t>
            </a:r>
            <a:endParaRPr sz="1700" dirty="0">
              <a:solidFill>
                <a:srgbClr val="0D0D0D"/>
              </a:solidFill>
              <a:highlight>
                <a:srgbClr val="FFFFFF"/>
              </a:highlight>
              <a:latin typeface="Montserrat"/>
              <a:ea typeface="Montserrat"/>
              <a:cs typeface="Montserrat"/>
              <a:sym typeface="Montserrat"/>
            </a:endParaRPr>
          </a:p>
          <a:p>
            <a:pPr marL="457200" lvl="0" indent="-336550" algn="l" rtl="0">
              <a:lnSpc>
                <a:spcPct val="150000"/>
              </a:lnSpc>
              <a:spcBef>
                <a:spcPts val="0"/>
              </a:spcBef>
              <a:spcAft>
                <a:spcPts val="0"/>
              </a:spcAft>
              <a:buClr>
                <a:srgbClr val="0D0D0D"/>
              </a:buClr>
              <a:buSzPts val="1700"/>
              <a:buFont typeface="Montserrat"/>
              <a:buAutoNum type="arabicPeriod"/>
            </a:pPr>
            <a:r>
              <a:rPr lang="fr" sz="1700" dirty="0">
                <a:solidFill>
                  <a:srgbClr val="0D0D0D"/>
                </a:solidFill>
                <a:highlight>
                  <a:srgbClr val="FFFFFF"/>
                </a:highlight>
                <a:latin typeface="Montserrat"/>
                <a:ea typeface="Montserrat"/>
                <a:cs typeface="Montserrat"/>
                <a:sym typeface="Montserrat"/>
              </a:rPr>
              <a:t>Veille technologique</a:t>
            </a:r>
            <a:endParaRPr sz="1700" dirty="0">
              <a:solidFill>
                <a:srgbClr val="0D0D0D"/>
              </a:solidFill>
              <a:highlight>
                <a:srgbClr val="FFFFFF"/>
              </a:highlight>
              <a:latin typeface="Montserrat"/>
              <a:ea typeface="Montserrat"/>
              <a:cs typeface="Montserrat"/>
              <a:sym typeface="Montserrat"/>
            </a:endParaRPr>
          </a:p>
          <a:p>
            <a:pPr marL="457200" lvl="0" indent="-336550" algn="l" rtl="0">
              <a:lnSpc>
                <a:spcPct val="150000"/>
              </a:lnSpc>
              <a:spcBef>
                <a:spcPts val="0"/>
              </a:spcBef>
              <a:spcAft>
                <a:spcPts val="0"/>
              </a:spcAft>
              <a:buClr>
                <a:srgbClr val="0D0D0D"/>
              </a:buClr>
              <a:buSzPts val="1700"/>
              <a:buFont typeface="Montserrat"/>
              <a:buAutoNum type="arabicPeriod"/>
            </a:pPr>
            <a:r>
              <a:rPr lang="fr" sz="1700" dirty="0">
                <a:solidFill>
                  <a:srgbClr val="0D0D0D"/>
                </a:solidFill>
                <a:highlight>
                  <a:srgbClr val="FFFFFF"/>
                </a:highlight>
                <a:latin typeface="Montserrat"/>
                <a:ea typeface="Montserrat"/>
                <a:cs typeface="Montserrat"/>
                <a:sym typeface="Montserrat"/>
              </a:rPr>
              <a:t>Conclusion </a:t>
            </a:r>
            <a:endParaRPr sz="1700" dirty="0">
              <a:solidFill>
                <a:srgbClr val="0D0D0D"/>
              </a:solidFill>
              <a:highlight>
                <a:srgbClr val="FFFFFF"/>
              </a:highlight>
              <a:latin typeface="Montserrat"/>
              <a:ea typeface="Montserrat"/>
              <a:cs typeface="Montserrat"/>
              <a:sym typeface="Montserrat"/>
            </a:endParaRPr>
          </a:p>
          <a:p>
            <a:pPr marL="457200" lvl="0" indent="-336550" algn="l" rtl="0">
              <a:lnSpc>
                <a:spcPct val="150000"/>
              </a:lnSpc>
              <a:spcBef>
                <a:spcPts val="0"/>
              </a:spcBef>
              <a:spcAft>
                <a:spcPts val="0"/>
              </a:spcAft>
              <a:buClr>
                <a:srgbClr val="0D0D0D"/>
              </a:buClr>
              <a:buSzPts val="1700"/>
              <a:buFont typeface="Montserrat"/>
              <a:buAutoNum type="arabicPeriod"/>
            </a:pPr>
            <a:r>
              <a:rPr lang="fr" sz="1700" dirty="0">
                <a:solidFill>
                  <a:srgbClr val="0D0D0D"/>
                </a:solidFill>
                <a:highlight>
                  <a:srgbClr val="FFFFFF"/>
                </a:highlight>
                <a:latin typeface="Montserrat"/>
                <a:ea typeface="Montserrat"/>
                <a:cs typeface="Montserrat"/>
                <a:sym typeface="Montserrat"/>
              </a:rPr>
              <a:t>Questions</a:t>
            </a:r>
            <a:endParaRPr sz="1700" dirty="0">
              <a:solidFill>
                <a:srgbClr val="0D0D0D"/>
              </a:solidFill>
              <a:highlight>
                <a:srgbClr val="FFFFFF"/>
              </a:highlight>
              <a:latin typeface="Montserrat"/>
              <a:ea typeface="Montserrat"/>
              <a:cs typeface="Montserrat"/>
              <a:sym typeface="Montserrat"/>
            </a:endParaRPr>
          </a:p>
          <a:p>
            <a:pPr marL="457200" lvl="0" indent="0" algn="l" rtl="0">
              <a:spcBef>
                <a:spcPts val="0"/>
              </a:spcBef>
              <a:spcAft>
                <a:spcPts val="0"/>
              </a:spcAft>
              <a:buNone/>
            </a:pPr>
            <a:endParaRPr sz="1200" dirty="0">
              <a:solidFill>
                <a:schemeClr val="dk1"/>
              </a:solidFill>
              <a:highlight>
                <a:srgbClr val="FFFFFF"/>
              </a:highlight>
              <a:latin typeface="Montserrat"/>
              <a:ea typeface="Montserrat"/>
              <a:cs typeface="Montserrat"/>
              <a:sym typeface="Montserrat"/>
            </a:endParaRPr>
          </a:p>
        </p:txBody>
      </p:sp>
      <p:sp>
        <p:nvSpPr>
          <p:cNvPr id="2" name="Google Shape;70;p15">
            <a:extLst>
              <a:ext uri="{FF2B5EF4-FFF2-40B4-BE49-F238E27FC236}">
                <a16:creationId xmlns:a16="http://schemas.microsoft.com/office/drawing/2014/main" id="{C1C63FF5-5E5D-EF1C-FD55-EB01B56ABC98}"/>
              </a:ext>
            </a:extLst>
          </p:cNvPr>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3" name="Google Shape;71;p15">
            <a:extLst>
              <a:ext uri="{FF2B5EF4-FFF2-40B4-BE49-F238E27FC236}">
                <a16:creationId xmlns:a16="http://schemas.microsoft.com/office/drawing/2014/main" id="{13699289-8EF3-7129-85A5-582D643CF0E9}"/>
              </a:ext>
            </a:extLst>
          </p:cNvPr>
          <p:cNvPicPr preferRelativeResize="0"/>
          <p:nvPr/>
        </p:nvPicPr>
        <p:blipFill>
          <a:blip r:embed="rId3">
            <a:alphaModFix/>
          </a:blip>
          <a:stretch>
            <a:fillRect/>
          </a:stretch>
        </p:blipFill>
        <p:spPr>
          <a:xfrm>
            <a:off x="8474375" y="-4"/>
            <a:ext cx="674425" cy="340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1200"/>
              </a:spcAft>
              <a:buNone/>
            </a:pPr>
            <a:r>
              <a:rPr lang="fr" sz="2400" dirty="0">
                <a:latin typeface="Montserrat"/>
                <a:ea typeface="Montserrat"/>
                <a:cs typeface="Montserrat"/>
                <a:sym typeface="Montserrat"/>
              </a:rPr>
              <a:t>Contexte du Projet</a:t>
            </a:r>
            <a:endParaRPr sz="2400" dirty="0">
              <a:latin typeface="Montserrat"/>
              <a:ea typeface="Montserrat"/>
              <a:cs typeface="Montserrat"/>
              <a:sym typeface="Montserrat"/>
            </a:endParaRPr>
          </a:p>
        </p:txBody>
      </p:sp>
      <p:sp>
        <p:nvSpPr>
          <p:cNvPr id="69" name="Google Shape;69;p15"/>
          <p:cNvSpPr txBox="1"/>
          <p:nvPr/>
        </p:nvSpPr>
        <p:spPr>
          <a:xfrm>
            <a:off x="434775" y="1085525"/>
            <a:ext cx="8320500" cy="1615797"/>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chemeClr val="dk1"/>
              </a:buClr>
              <a:buSzPts val="1500"/>
            </a:pPr>
            <a:r>
              <a:rPr lang="fr-FR" sz="2000" dirty="0">
                <a:solidFill>
                  <a:srgbClr val="271A38"/>
                </a:solidFill>
                <a:highlight>
                  <a:srgbClr val="FFFFFF"/>
                </a:highlight>
                <a:latin typeface="+mj-lt"/>
              </a:rPr>
              <a:t>N</a:t>
            </a:r>
            <a:r>
              <a:rPr lang="fr-FR" sz="2000" b="0" i="0" dirty="0">
                <a:solidFill>
                  <a:srgbClr val="271A38"/>
                </a:solidFill>
                <a:effectLst/>
                <a:highlight>
                  <a:srgbClr val="FFFFFF"/>
                </a:highlight>
                <a:latin typeface="+mj-lt"/>
              </a:rPr>
              <a:t>otre client </a:t>
            </a:r>
            <a:r>
              <a:rPr lang="fr-FR" sz="2000" b="0" i="0" dirty="0" err="1">
                <a:solidFill>
                  <a:srgbClr val="271A38"/>
                </a:solidFill>
                <a:effectLst/>
                <a:highlight>
                  <a:srgbClr val="FFFFFF"/>
                </a:highlight>
                <a:latin typeface="+mj-lt"/>
              </a:rPr>
              <a:t>Qwenta</a:t>
            </a:r>
            <a:r>
              <a:rPr lang="fr-FR" sz="2000" b="0" i="0" dirty="0">
                <a:solidFill>
                  <a:srgbClr val="271A38"/>
                </a:solidFill>
                <a:effectLst/>
                <a:highlight>
                  <a:srgbClr val="FFFFFF"/>
                </a:highlight>
                <a:latin typeface="+mj-lt"/>
              </a:rPr>
              <a:t> souhaite faire développer un “Menu Maker” : un site permettant aux restaurateurs d’afficher et de mettre en page leurs menus facilement, en quelques clics. </a:t>
            </a:r>
            <a:endParaRPr sz="1500" i="1" dirty="0">
              <a:solidFill>
                <a:schemeClr val="dk1"/>
              </a:solidFill>
              <a:latin typeface="+mj-lt"/>
              <a:ea typeface="Montserrat"/>
              <a:cs typeface="Montserrat"/>
              <a:sym typeface="Montserrat"/>
            </a:endParaRPr>
          </a:p>
          <a:p>
            <a:pPr marL="0" lvl="0" indent="0" algn="l" rtl="0">
              <a:spcBef>
                <a:spcPts val="1200"/>
              </a:spcBef>
              <a:spcAft>
                <a:spcPts val="0"/>
              </a:spcAft>
              <a:buNone/>
            </a:pPr>
            <a:endParaRPr dirty="0"/>
          </a:p>
        </p:txBody>
      </p:sp>
      <p:sp>
        <p:nvSpPr>
          <p:cNvPr id="70" name="Google Shape;70;p15"/>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71" name="Google Shape;71;p15"/>
          <p:cNvPicPr preferRelativeResize="0"/>
          <p:nvPr/>
        </p:nvPicPr>
        <p:blipFill>
          <a:blip r:embed="rId3">
            <a:alphaModFix/>
          </a:blip>
          <a:stretch>
            <a:fillRect/>
          </a:stretch>
        </p:blipFill>
        <p:spPr>
          <a:xfrm>
            <a:off x="8474375" y="-4"/>
            <a:ext cx="674425" cy="340550"/>
          </a:xfrm>
          <a:prstGeom prst="rect">
            <a:avLst/>
          </a:prstGeom>
          <a:noFill/>
          <a:ln>
            <a:noFill/>
          </a:ln>
        </p:spPr>
      </p:pic>
      <p:pic>
        <p:nvPicPr>
          <p:cNvPr id="2" name="Image 1">
            <a:extLst>
              <a:ext uri="{FF2B5EF4-FFF2-40B4-BE49-F238E27FC236}">
                <a16:creationId xmlns:a16="http://schemas.microsoft.com/office/drawing/2014/main" id="{1FF924EB-C2E4-E926-0852-E42BA8227D90}"/>
              </a:ext>
            </a:extLst>
          </p:cNvPr>
          <p:cNvPicPr>
            <a:picLocks noChangeAspect="1"/>
          </p:cNvPicPr>
          <p:nvPr/>
        </p:nvPicPr>
        <p:blipFill>
          <a:blip r:embed="rId4"/>
          <a:stretch>
            <a:fillRect/>
          </a:stretch>
        </p:blipFill>
        <p:spPr>
          <a:xfrm>
            <a:off x="5757520" y="2270021"/>
            <a:ext cx="1681434" cy="2569661"/>
          </a:xfrm>
          <a:prstGeom prst="rect">
            <a:avLst/>
          </a:prstGeom>
        </p:spPr>
      </p:pic>
      <p:pic>
        <p:nvPicPr>
          <p:cNvPr id="4" name="Image 3">
            <a:extLst>
              <a:ext uri="{FF2B5EF4-FFF2-40B4-BE49-F238E27FC236}">
                <a16:creationId xmlns:a16="http://schemas.microsoft.com/office/drawing/2014/main" id="{4B168E2D-BDE2-7F1D-05A2-3F95DC1F11CF}"/>
              </a:ext>
            </a:extLst>
          </p:cNvPr>
          <p:cNvPicPr>
            <a:picLocks noChangeAspect="1"/>
          </p:cNvPicPr>
          <p:nvPr/>
        </p:nvPicPr>
        <p:blipFill>
          <a:blip r:embed="rId5"/>
          <a:stretch>
            <a:fillRect/>
          </a:stretch>
        </p:blipFill>
        <p:spPr>
          <a:xfrm>
            <a:off x="666894" y="2270021"/>
            <a:ext cx="4180114" cy="261435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990"/>
              <a:buFont typeface="Arial"/>
              <a:buNone/>
            </a:pPr>
            <a:r>
              <a:rPr lang="fr" sz="2400" dirty="0">
                <a:latin typeface="Montserrat"/>
                <a:ea typeface="Montserrat"/>
                <a:cs typeface="Montserrat"/>
                <a:sym typeface="Montserrat"/>
              </a:rPr>
              <a:t>Aperçu de la maquette</a:t>
            </a:r>
            <a:endParaRPr sz="2400" dirty="0">
              <a:latin typeface="Montserrat"/>
              <a:ea typeface="Montserrat"/>
              <a:cs typeface="Montserrat"/>
              <a:sym typeface="Montserrat"/>
            </a:endParaRPr>
          </a:p>
          <a:p>
            <a:pPr marL="0" lvl="0" indent="0" algn="l" rtl="0">
              <a:lnSpc>
                <a:spcPct val="115000"/>
              </a:lnSpc>
              <a:spcBef>
                <a:spcPts val="1200"/>
              </a:spcBef>
              <a:spcAft>
                <a:spcPts val="1200"/>
              </a:spcAft>
              <a:buSzPts val="990"/>
              <a:buNone/>
            </a:pPr>
            <a:endParaRPr sz="1820" dirty="0">
              <a:solidFill>
                <a:schemeClr val="dk2"/>
              </a:solidFill>
              <a:latin typeface="Montserrat"/>
              <a:ea typeface="Montserrat"/>
              <a:cs typeface="Montserrat"/>
              <a:sym typeface="Montserrat"/>
            </a:endParaRPr>
          </a:p>
        </p:txBody>
      </p:sp>
      <p:sp>
        <p:nvSpPr>
          <p:cNvPr id="77" name="Google Shape;77;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33350" lvl="0" indent="0" algn="l" rtl="0">
              <a:lnSpc>
                <a:spcPct val="150000"/>
              </a:lnSpc>
              <a:spcBef>
                <a:spcPts val="0"/>
              </a:spcBef>
              <a:spcAft>
                <a:spcPts val="0"/>
              </a:spcAft>
              <a:buClr>
                <a:srgbClr val="0D0D0D"/>
              </a:buClr>
              <a:buSzPts val="1500"/>
              <a:buNone/>
            </a:pPr>
            <a:endParaRPr sz="1500" i="1" dirty="0">
              <a:solidFill>
                <a:srgbClr val="0D0D0D"/>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dirty="0">
              <a:latin typeface="Montserrat"/>
              <a:ea typeface="Montserrat"/>
              <a:cs typeface="Montserrat"/>
              <a:sym typeface="Montserrat"/>
            </a:endParaRPr>
          </a:p>
          <a:p>
            <a:pPr marL="457200" lvl="0" indent="0" algn="l" rtl="0">
              <a:spcBef>
                <a:spcPts val="1200"/>
              </a:spcBef>
              <a:spcAft>
                <a:spcPts val="1200"/>
              </a:spcAft>
              <a:buNone/>
            </a:pPr>
            <a:endParaRPr dirty="0">
              <a:latin typeface="Montserrat"/>
              <a:ea typeface="Montserrat"/>
              <a:cs typeface="Montserrat"/>
              <a:sym typeface="Montserrat"/>
            </a:endParaRPr>
          </a:p>
        </p:txBody>
      </p:sp>
      <p:sp>
        <p:nvSpPr>
          <p:cNvPr id="78" name="Google Shape;78;p16"/>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79" name="Google Shape;79;p16"/>
          <p:cNvPicPr preferRelativeResize="0"/>
          <p:nvPr/>
        </p:nvPicPr>
        <p:blipFill>
          <a:blip r:embed="rId3">
            <a:alphaModFix/>
          </a:blip>
          <a:stretch>
            <a:fillRect/>
          </a:stretch>
        </p:blipFill>
        <p:spPr>
          <a:xfrm>
            <a:off x="8469575" y="-4"/>
            <a:ext cx="674425" cy="340550"/>
          </a:xfrm>
          <a:prstGeom prst="rect">
            <a:avLst/>
          </a:prstGeom>
          <a:noFill/>
          <a:ln>
            <a:noFill/>
          </a:ln>
        </p:spPr>
      </p:pic>
      <p:pic>
        <p:nvPicPr>
          <p:cNvPr id="5" name="Image 4">
            <a:extLst>
              <a:ext uri="{FF2B5EF4-FFF2-40B4-BE49-F238E27FC236}">
                <a16:creationId xmlns:a16="http://schemas.microsoft.com/office/drawing/2014/main" id="{81942212-705A-B8BF-3DFA-8665BA53E28A}"/>
              </a:ext>
            </a:extLst>
          </p:cNvPr>
          <p:cNvPicPr>
            <a:picLocks noChangeAspect="1"/>
          </p:cNvPicPr>
          <p:nvPr/>
        </p:nvPicPr>
        <p:blipFill>
          <a:blip r:embed="rId4"/>
          <a:stretch>
            <a:fillRect/>
          </a:stretch>
        </p:blipFill>
        <p:spPr>
          <a:xfrm>
            <a:off x="5625319" y="1003268"/>
            <a:ext cx="3312424" cy="3714814"/>
          </a:xfrm>
          <a:prstGeom prst="rect">
            <a:avLst/>
          </a:prstGeom>
        </p:spPr>
      </p:pic>
      <p:pic>
        <p:nvPicPr>
          <p:cNvPr id="7" name="Image 6">
            <a:extLst>
              <a:ext uri="{FF2B5EF4-FFF2-40B4-BE49-F238E27FC236}">
                <a16:creationId xmlns:a16="http://schemas.microsoft.com/office/drawing/2014/main" id="{4F65FAE1-62B4-3FC7-E0E9-2E493A949FA2}"/>
              </a:ext>
            </a:extLst>
          </p:cNvPr>
          <p:cNvPicPr>
            <a:picLocks noChangeAspect="1"/>
          </p:cNvPicPr>
          <p:nvPr/>
        </p:nvPicPr>
        <p:blipFill>
          <a:blip r:embed="rId5"/>
          <a:stretch>
            <a:fillRect/>
          </a:stretch>
        </p:blipFill>
        <p:spPr>
          <a:xfrm>
            <a:off x="206257" y="985208"/>
            <a:ext cx="5198367" cy="371481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1200"/>
              </a:spcAft>
              <a:buNone/>
            </a:pPr>
            <a:r>
              <a:rPr lang="fr" sz="2400" dirty="0">
                <a:latin typeface="Montserrat"/>
                <a:ea typeface="Montserrat"/>
                <a:cs typeface="Montserrat"/>
                <a:sym typeface="Montserrat"/>
              </a:rPr>
              <a:t>Méthodologie Agile</a:t>
            </a:r>
            <a:endParaRPr sz="2400" dirty="0">
              <a:latin typeface="Montserrat"/>
              <a:ea typeface="Montserrat"/>
              <a:cs typeface="Montserrat"/>
              <a:sym typeface="Montserrat"/>
            </a:endParaRPr>
          </a:p>
        </p:txBody>
      </p:sp>
      <p:sp>
        <p:nvSpPr>
          <p:cNvPr id="85" name="Google Shape;85;p17"/>
          <p:cNvSpPr txBox="1">
            <a:spLocks noGrp="1"/>
          </p:cNvSpPr>
          <p:nvPr>
            <p:ph type="body" idx="1"/>
          </p:nvPr>
        </p:nvSpPr>
        <p:spPr>
          <a:xfrm>
            <a:off x="311700" y="953095"/>
            <a:ext cx="8520600" cy="3811410"/>
          </a:xfrm>
          <a:prstGeom prst="rect">
            <a:avLst/>
          </a:prstGeom>
        </p:spPr>
        <p:txBody>
          <a:bodyPr spcFirstLastPara="1" wrap="square" lIns="91425" tIns="91425" rIns="91425" bIns="91425" anchor="t" anchorCtr="0">
            <a:normAutofit/>
          </a:bodyPr>
          <a:lstStyle/>
          <a:p>
            <a:pPr marL="114300" indent="0" algn="l">
              <a:buNone/>
            </a:pPr>
            <a:r>
              <a:rPr lang="fr-FR" sz="1500" b="1" i="0" dirty="0">
                <a:solidFill>
                  <a:srgbClr val="111111"/>
                </a:solidFill>
                <a:effectLst/>
                <a:highlight>
                  <a:srgbClr val="F3F3F3"/>
                </a:highlight>
                <a:latin typeface="+mj-lt"/>
              </a:rPr>
              <a:t>Méthode Agile</a:t>
            </a:r>
          </a:p>
          <a:p>
            <a:pPr marL="114300" indent="0" algn="l">
              <a:lnSpc>
                <a:spcPct val="100000"/>
              </a:lnSpc>
              <a:buNone/>
            </a:pPr>
            <a:r>
              <a:rPr lang="fr-FR" sz="1400" b="0" i="0" dirty="0">
                <a:solidFill>
                  <a:srgbClr val="111111"/>
                </a:solidFill>
                <a:effectLst/>
                <a:highlight>
                  <a:srgbClr val="F3F3F3"/>
                </a:highlight>
                <a:latin typeface="+mj-lt"/>
              </a:rPr>
              <a:t>La méthode Agile est une approche de gestion de projet qui se concentre sur la flexibilité, la collaboration et l’amélioration continue.</a:t>
            </a:r>
          </a:p>
          <a:p>
            <a:pPr marL="114300" indent="0" algn="l">
              <a:lnSpc>
                <a:spcPct val="100000"/>
              </a:lnSpc>
              <a:buNone/>
            </a:pPr>
            <a:r>
              <a:rPr lang="fr-FR" sz="1400" b="0" i="0" dirty="0">
                <a:solidFill>
                  <a:srgbClr val="111111"/>
                </a:solidFill>
                <a:effectLst/>
                <a:highlight>
                  <a:srgbClr val="F3F3F3"/>
                </a:highlight>
                <a:latin typeface="+mj-lt"/>
              </a:rPr>
              <a:t> Les principales caractéristiques de la méthode Agile incluent :</a:t>
            </a:r>
          </a:p>
          <a:p>
            <a:pPr marL="114300" indent="0" algn="l">
              <a:lnSpc>
                <a:spcPct val="100000"/>
              </a:lnSpc>
              <a:buNone/>
            </a:pPr>
            <a:r>
              <a:rPr lang="fr-FR" sz="1500" b="1" i="0" dirty="0">
                <a:solidFill>
                  <a:srgbClr val="111111"/>
                </a:solidFill>
                <a:effectLst/>
                <a:highlight>
                  <a:srgbClr val="F3F3F3"/>
                </a:highlight>
                <a:latin typeface="+mj-lt"/>
              </a:rPr>
              <a:t>Itérations courtes</a:t>
            </a:r>
            <a:r>
              <a:rPr lang="fr-FR" sz="1500" b="0" i="0" dirty="0">
                <a:solidFill>
                  <a:srgbClr val="111111"/>
                </a:solidFill>
                <a:effectLst/>
                <a:highlight>
                  <a:srgbClr val="F3F3F3"/>
                </a:highlight>
                <a:latin typeface="+mj-lt"/>
              </a:rPr>
              <a:t> </a:t>
            </a:r>
            <a:r>
              <a:rPr lang="fr-FR" sz="1600" b="0" i="0" dirty="0">
                <a:solidFill>
                  <a:srgbClr val="111111"/>
                </a:solidFill>
                <a:effectLst/>
                <a:highlight>
                  <a:srgbClr val="F3F3F3"/>
                </a:highlight>
                <a:latin typeface="+mj-lt"/>
              </a:rPr>
              <a:t>: </a:t>
            </a:r>
            <a:r>
              <a:rPr lang="fr-FR" sz="1400" b="0" i="0" dirty="0">
                <a:solidFill>
                  <a:srgbClr val="111111"/>
                </a:solidFill>
                <a:effectLst/>
                <a:highlight>
                  <a:srgbClr val="F3F3F3"/>
                </a:highlight>
                <a:latin typeface="+mj-lt"/>
              </a:rPr>
              <a:t>Les projets sont divisés en cycles courts appelés itérations ou sprints, permettant des ajustements fréquents.</a:t>
            </a:r>
          </a:p>
          <a:p>
            <a:pPr marL="114300" indent="0" algn="l">
              <a:lnSpc>
                <a:spcPct val="100000"/>
              </a:lnSpc>
              <a:buNone/>
            </a:pPr>
            <a:r>
              <a:rPr lang="fr-FR" sz="1500" b="1" i="0" dirty="0">
                <a:solidFill>
                  <a:srgbClr val="111111"/>
                </a:solidFill>
                <a:effectLst/>
                <a:highlight>
                  <a:srgbClr val="F3F3F3"/>
                </a:highlight>
                <a:latin typeface="+mj-lt"/>
              </a:rPr>
              <a:t>Collaboration étroite</a:t>
            </a:r>
            <a:r>
              <a:rPr lang="fr-FR" sz="1500" b="0" i="0" dirty="0">
                <a:solidFill>
                  <a:srgbClr val="111111"/>
                </a:solidFill>
                <a:effectLst/>
                <a:highlight>
                  <a:srgbClr val="F3F3F3"/>
                </a:highlight>
                <a:latin typeface="+mj-lt"/>
              </a:rPr>
              <a:t> </a:t>
            </a:r>
            <a:r>
              <a:rPr lang="fr-FR" sz="1600" b="0" i="0" dirty="0">
                <a:solidFill>
                  <a:srgbClr val="111111"/>
                </a:solidFill>
                <a:effectLst/>
                <a:highlight>
                  <a:srgbClr val="F3F3F3"/>
                </a:highlight>
                <a:latin typeface="+mj-lt"/>
              </a:rPr>
              <a:t>:</a:t>
            </a:r>
            <a:r>
              <a:rPr lang="fr-FR" sz="1500" b="0" i="0" dirty="0">
                <a:solidFill>
                  <a:srgbClr val="111111"/>
                </a:solidFill>
                <a:effectLst/>
                <a:highlight>
                  <a:srgbClr val="F3F3F3"/>
                </a:highlight>
                <a:latin typeface="+mj-lt"/>
              </a:rPr>
              <a:t> </a:t>
            </a:r>
            <a:r>
              <a:rPr lang="fr-FR" sz="1400" b="0" i="0" dirty="0">
                <a:solidFill>
                  <a:srgbClr val="111111"/>
                </a:solidFill>
                <a:effectLst/>
                <a:highlight>
                  <a:srgbClr val="F3F3F3"/>
                </a:highlight>
                <a:latin typeface="+mj-lt"/>
              </a:rPr>
              <a:t>Une communication constante entre les membres de l’équipe et les parties prenantes est essentielle.</a:t>
            </a:r>
          </a:p>
          <a:p>
            <a:pPr marL="114300" indent="0" algn="l">
              <a:lnSpc>
                <a:spcPct val="100000"/>
              </a:lnSpc>
              <a:buNone/>
            </a:pPr>
            <a:r>
              <a:rPr lang="fr-FR" sz="1500" b="1" i="0" dirty="0">
                <a:solidFill>
                  <a:srgbClr val="111111"/>
                </a:solidFill>
                <a:effectLst/>
                <a:highlight>
                  <a:srgbClr val="F3F3F3"/>
                </a:highlight>
                <a:latin typeface="+mj-lt"/>
              </a:rPr>
              <a:t>Adaptabilité</a:t>
            </a:r>
            <a:r>
              <a:rPr lang="fr-FR" sz="1500" b="0" i="0" dirty="0">
                <a:solidFill>
                  <a:srgbClr val="111111"/>
                </a:solidFill>
                <a:effectLst/>
                <a:highlight>
                  <a:srgbClr val="F3F3F3"/>
                </a:highlight>
                <a:latin typeface="+mj-lt"/>
              </a:rPr>
              <a:t> </a:t>
            </a:r>
            <a:r>
              <a:rPr lang="fr-FR" sz="1600" b="0" i="0" dirty="0">
                <a:solidFill>
                  <a:srgbClr val="111111"/>
                </a:solidFill>
                <a:effectLst/>
                <a:highlight>
                  <a:srgbClr val="F3F3F3"/>
                </a:highlight>
                <a:latin typeface="+mj-lt"/>
              </a:rPr>
              <a:t>:</a:t>
            </a:r>
            <a:r>
              <a:rPr lang="fr-FR" sz="1400" b="0" i="0" dirty="0">
                <a:solidFill>
                  <a:srgbClr val="111111"/>
                </a:solidFill>
                <a:effectLst/>
                <a:highlight>
                  <a:srgbClr val="F3F3F3"/>
                </a:highlight>
                <a:latin typeface="+mj-lt"/>
              </a:rPr>
              <a:t> Les changements sont vus comme des opportunités d’amélioration plutôt que des obstacles.</a:t>
            </a:r>
          </a:p>
          <a:p>
            <a:pPr marL="114300" indent="0" algn="l">
              <a:lnSpc>
                <a:spcPct val="100000"/>
              </a:lnSpc>
              <a:buNone/>
            </a:pPr>
            <a:r>
              <a:rPr lang="fr-FR" sz="1500" b="1" i="0" dirty="0">
                <a:solidFill>
                  <a:srgbClr val="111111"/>
                </a:solidFill>
                <a:effectLst/>
                <a:highlight>
                  <a:srgbClr val="F3F3F3"/>
                </a:highlight>
                <a:latin typeface="+mj-lt"/>
              </a:rPr>
              <a:t>Livraison fréquente</a:t>
            </a:r>
            <a:r>
              <a:rPr lang="fr-FR" sz="1500" b="0" i="0" dirty="0">
                <a:solidFill>
                  <a:srgbClr val="111111"/>
                </a:solidFill>
                <a:effectLst/>
                <a:highlight>
                  <a:srgbClr val="F3F3F3"/>
                </a:highlight>
                <a:latin typeface="+mj-lt"/>
              </a:rPr>
              <a:t> </a:t>
            </a:r>
            <a:r>
              <a:rPr lang="fr-FR" sz="1600" b="0" i="0" dirty="0">
                <a:solidFill>
                  <a:srgbClr val="111111"/>
                </a:solidFill>
                <a:effectLst/>
                <a:highlight>
                  <a:srgbClr val="F3F3F3"/>
                </a:highlight>
                <a:latin typeface="+mj-lt"/>
              </a:rPr>
              <a:t>:</a:t>
            </a:r>
            <a:r>
              <a:rPr lang="fr-FR" sz="1400" b="0" i="0" dirty="0">
                <a:solidFill>
                  <a:srgbClr val="111111"/>
                </a:solidFill>
                <a:effectLst/>
                <a:highlight>
                  <a:srgbClr val="F3F3F3"/>
                </a:highlight>
                <a:latin typeface="+mj-lt"/>
              </a:rPr>
              <a:t> Des versions fonctionnelles du produit sont livrées régulièrement pour obtenir des retours rapides.</a:t>
            </a:r>
          </a:p>
          <a:p>
            <a:pPr marL="133350" lvl="0" indent="0" algn="l" rtl="0">
              <a:spcBef>
                <a:spcPts val="0"/>
              </a:spcBef>
              <a:spcAft>
                <a:spcPts val="0"/>
              </a:spcAft>
              <a:buClr>
                <a:srgbClr val="0D0D0D"/>
              </a:buClr>
              <a:buSzPts val="1500"/>
              <a:buNone/>
            </a:pPr>
            <a:endParaRPr lang="fr" sz="1500" dirty="0">
              <a:solidFill>
                <a:srgbClr val="0D0D0D"/>
              </a:solidFill>
              <a:highlight>
                <a:srgbClr val="FFFFFF"/>
              </a:highlight>
              <a:latin typeface="Montserrat"/>
              <a:ea typeface="Montserrat"/>
              <a:cs typeface="Montserrat"/>
              <a:sym typeface="Montserrat"/>
            </a:endParaRPr>
          </a:p>
          <a:p>
            <a:pPr marL="133350" indent="0">
              <a:buClr>
                <a:srgbClr val="0D0D0D"/>
              </a:buClr>
              <a:buSzPts val="1500"/>
              <a:buNone/>
            </a:pPr>
            <a:r>
              <a:rPr lang="fr" sz="1500" dirty="0">
                <a:solidFill>
                  <a:srgbClr val="0D0D0D"/>
                </a:solidFill>
                <a:highlight>
                  <a:srgbClr val="FFFFFF"/>
                </a:highlight>
                <a:latin typeface="Montserrat"/>
                <a:ea typeface="Montserrat"/>
                <a:cs typeface="Montserrat"/>
                <a:sym typeface="Montserrat"/>
              </a:rPr>
              <a:t>Utilisation de GIT pour la construction du projet et pour le partage des travaux entre les membres de l’équipe pour la gestion de versions. </a:t>
            </a:r>
          </a:p>
          <a:p>
            <a:pPr marL="133350" lvl="0" indent="0" algn="l" rtl="0">
              <a:spcBef>
                <a:spcPts val="0"/>
              </a:spcBef>
              <a:spcAft>
                <a:spcPts val="0"/>
              </a:spcAft>
              <a:buClr>
                <a:srgbClr val="0D0D0D"/>
              </a:buClr>
              <a:buSzPts val="1500"/>
              <a:buNone/>
            </a:pPr>
            <a:endParaRPr dirty="0">
              <a:latin typeface="Montserrat"/>
              <a:ea typeface="Montserrat"/>
              <a:cs typeface="Montserrat"/>
              <a:sym typeface="Montserrat"/>
            </a:endParaRPr>
          </a:p>
          <a:p>
            <a:pPr marL="0" lvl="0" indent="0" algn="l" rtl="0">
              <a:spcBef>
                <a:spcPts val="1200"/>
              </a:spcBef>
              <a:spcAft>
                <a:spcPts val="0"/>
              </a:spcAft>
              <a:buNone/>
            </a:pPr>
            <a:endParaRPr dirty="0">
              <a:latin typeface="Montserrat"/>
              <a:ea typeface="Montserrat"/>
              <a:cs typeface="Montserrat"/>
              <a:sym typeface="Montserrat"/>
            </a:endParaRPr>
          </a:p>
          <a:p>
            <a:pPr marL="457200" lvl="0" indent="0" algn="l" rtl="0">
              <a:spcBef>
                <a:spcPts val="1200"/>
              </a:spcBef>
              <a:spcAft>
                <a:spcPts val="1200"/>
              </a:spcAft>
              <a:buNone/>
            </a:pPr>
            <a:endParaRPr dirty="0">
              <a:latin typeface="Montserrat"/>
              <a:ea typeface="Montserrat"/>
              <a:cs typeface="Montserrat"/>
              <a:sym typeface="Montserrat"/>
            </a:endParaRPr>
          </a:p>
        </p:txBody>
      </p:sp>
      <p:sp>
        <p:nvSpPr>
          <p:cNvPr id="86" name="Google Shape;86;p17"/>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87" name="Google Shape;87;p17"/>
          <p:cNvPicPr preferRelativeResize="0"/>
          <p:nvPr/>
        </p:nvPicPr>
        <p:blipFill>
          <a:blip r:embed="rId3">
            <a:alphaModFix/>
          </a:blip>
          <a:stretch>
            <a:fillRect/>
          </a:stretch>
        </p:blipFill>
        <p:spPr>
          <a:xfrm>
            <a:off x="8469575" y="-4"/>
            <a:ext cx="674425" cy="340550"/>
          </a:xfrm>
          <a:prstGeom prst="rect">
            <a:avLst/>
          </a:prstGeom>
          <a:noFill/>
          <a:ln>
            <a:noFill/>
          </a:ln>
        </p:spPr>
      </p:pic>
    </p:spTree>
    <p:extLst>
      <p:ext uri="{BB962C8B-B14F-4D97-AF65-F5344CB8AC3E}">
        <p14:creationId xmlns:p14="http://schemas.microsoft.com/office/powerpoint/2010/main" val="3827414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1200"/>
              </a:spcAft>
              <a:buNone/>
            </a:pPr>
            <a:r>
              <a:rPr lang="fr" sz="2400" dirty="0">
                <a:latin typeface="Montserrat"/>
                <a:ea typeface="Montserrat"/>
                <a:cs typeface="Montserrat"/>
                <a:sym typeface="Montserrat"/>
              </a:rPr>
              <a:t>Méthodologie Scrum</a:t>
            </a:r>
            <a:endParaRPr sz="2400" dirty="0">
              <a:latin typeface="Montserrat"/>
              <a:ea typeface="Montserrat"/>
              <a:cs typeface="Montserrat"/>
              <a:sym typeface="Montserrat"/>
            </a:endParaRPr>
          </a:p>
        </p:txBody>
      </p:sp>
      <p:sp>
        <p:nvSpPr>
          <p:cNvPr id="85" name="Google Shape;85;p17"/>
          <p:cNvSpPr txBox="1">
            <a:spLocks noGrp="1"/>
          </p:cNvSpPr>
          <p:nvPr>
            <p:ph type="body" idx="1"/>
          </p:nvPr>
        </p:nvSpPr>
        <p:spPr>
          <a:xfrm>
            <a:off x="311700" y="953095"/>
            <a:ext cx="8520600" cy="3811410"/>
          </a:xfrm>
          <a:prstGeom prst="rect">
            <a:avLst/>
          </a:prstGeom>
        </p:spPr>
        <p:txBody>
          <a:bodyPr spcFirstLastPara="1" wrap="square" lIns="91425" tIns="91425" rIns="91425" bIns="91425" anchor="t" anchorCtr="0">
            <a:normAutofit/>
          </a:bodyPr>
          <a:lstStyle/>
          <a:p>
            <a:pPr marL="133350" lvl="0" indent="0" algn="l" rtl="0">
              <a:spcBef>
                <a:spcPts val="0"/>
              </a:spcBef>
              <a:spcAft>
                <a:spcPts val="0"/>
              </a:spcAft>
              <a:buClr>
                <a:srgbClr val="0D0D0D"/>
              </a:buClr>
              <a:buSzPts val="1500"/>
              <a:buNone/>
            </a:pPr>
            <a:endParaRPr dirty="0">
              <a:latin typeface="Montserrat"/>
              <a:ea typeface="Montserrat"/>
              <a:cs typeface="Montserrat"/>
              <a:sym typeface="Montserrat"/>
            </a:endParaRPr>
          </a:p>
          <a:p>
            <a:pPr marL="0" lvl="0" indent="0" algn="l" rtl="0">
              <a:spcBef>
                <a:spcPts val="1200"/>
              </a:spcBef>
              <a:spcAft>
                <a:spcPts val="0"/>
              </a:spcAft>
              <a:buNone/>
            </a:pPr>
            <a:endParaRPr dirty="0">
              <a:latin typeface="Montserrat"/>
              <a:ea typeface="Montserrat"/>
              <a:cs typeface="Montserrat"/>
              <a:sym typeface="Montserrat"/>
            </a:endParaRPr>
          </a:p>
          <a:p>
            <a:pPr marL="457200" lvl="0" indent="0" algn="l" rtl="0">
              <a:spcBef>
                <a:spcPts val="1200"/>
              </a:spcBef>
              <a:spcAft>
                <a:spcPts val="1200"/>
              </a:spcAft>
              <a:buNone/>
            </a:pPr>
            <a:endParaRPr dirty="0">
              <a:latin typeface="Montserrat"/>
              <a:ea typeface="Montserrat"/>
              <a:cs typeface="Montserrat"/>
              <a:sym typeface="Montserrat"/>
            </a:endParaRPr>
          </a:p>
        </p:txBody>
      </p:sp>
      <p:sp>
        <p:nvSpPr>
          <p:cNvPr id="86" name="Google Shape;86;p17"/>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87" name="Google Shape;87;p17"/>
          <p:cNvPicPr preferRelativeResize="0"/>
          <p:nvPr/>
        </p:nvPicPr>
        <p:blipFill>
          <a:blip r:embed="rId3">
            <a:alphaModFix/>
          </a:blip>
          <a:stretch>
            <a:fillRect/>
          </a:stretch>
        </p:blipFill>
        <p:spPr>
          <a:xfrm>
            <a:off x="8469575" y="-4"/>
            <a:ext cx="674425" cy="340550"/>
          </a:xfrm>
          <a:prstGeom prst="rect">
            <a:avLst/>
          </a:prstGeom>
          <a:noFill/>
          <a:ln>
            <a:noFill/>
          </a:ln>
        </p:spPr>
      </p:pic>
      <p:sp>
        <p:nvSpPr>
          <p:cNvPr id="4" name="ZoneTexte 3">
            <a:extLst>
              <a:ext uri="{FF2B5EF4-FFF2-40B4-BE49-F238E27FC236}">
                <a16:creationId xmlns:a16="http://schemas.microsoft.com/office/drawing/2014/main" id="{130473F0-FFE3-DCAD-E591-DF2D5C747D22}"/>
              </a:ext>
            </a:extLst>
          </p:cNvPr>
          <p:cNvSpPr txBox="1"/>
          <p:nvPr/>
        </p:nvSpPr>
        <p:spPr>
          <a:xfrm>
            <a:off x="380123" y="1017725"/>
            <a:ext cx="8426664" cy="2677656"/>
          </a:xfrm>
          <a:prstGeom prst="rect">
            <a:avLst/>
          </a:prstGeom>
          <a:noFill/>
        </p:spPr>
        <p:txBody>
          <a:bodyPr wrap="square">
            <a:spAutoFit/>
          </a:bodyPr>
          <a:lstStyle/>
          <a:p>
            <a:pPr algn="l"/>
            <a:r>
              <a:rPr lang="fr-FR" sz="1400" b="1" i="0" dirty="0">
                <a:solidFill>
                  <a:srgbClr val="111111"/>
                </a:solidFill>
                <a:effectLst/>
                <a:highlight>
                  <a:srgbClr val="F3F3F3"/>
                </a:highlight>
                <a:latin typeface="+mj-lt"/>
              </a:rPr>
              <a:t>Méthode Scrum</a:t>
            </a:r>
          </a:p>
          <a:p>
            <a:pPr algn="l"/>
            <a:r>
              <a:rPr lang="fr-FR" sz="1400" b="0" i="0" dirty="0">
                <a:solidFill>
                  <a:srgbClr val="111111"/>
                </a:solidFill>
                <a:effectLst/>
                <a:highlight>
                  <a:srgbClr val="F3F3F3"/>
                </a:highlight>
                <a:latin typeface="+mj-lt"/>
              </a:rPr>
              <a:t>Scrum est une des méthodes Agile les plus populaires. C’est un cadre de travail qui aide les équipes à travailler ensemble de manière plus efficace. </a:t>
            </a:r>
          </a:p>
          <a:p>
            <a:pPr algn="l">
              <a:buFont typeface="Arial" panose="020B0604020202020204" pitchFamily="34" charset="0"/>
              <a:buChar char="•"/>
            </a:pPr>
            <a:r>
              <a:rPr lang="fr-FR" sz="1400" b="1" i="0" dirty="0">
                <a:solidFill>
                  <a:srgbClr val="111111"/>
                </a:solidFill>
                <a:effectLst/>
                <a:highlight>
                  <a:srgbClr val="F3F3F3"/>
                </a:highlight>
                <a:latin typeface="+mj-lt"/>
              </a:rPr>
              <a:t>Rôles définis</a:t>
            </a:r>
            <a:r>
              <a:rPr lang="fr-FR" sz="1400" b="0" i="0" dirty="0">
                <a:solidFill>
                  <a:srgbClr val="111111"/>
                </a:solidFill>
                <a:effectLst/>
                <a:highlight>
                  <a:srgbClr val="F3F3F3"/>
                </a:highlight>
                <a:latin typeface="+mj-lt"/>
              </a:rPr>
              <a:t> : Scrum Master (facilitateur), Product </a:t>
            </a:r>
            <a:r>
              <a:rPr lang="fr-FR" sz="1400" b="0" i="0" dirty="0" err="1">
                <a:solidFill>
                  <a:srgbClr val="111111"/>
                </a:solidFill>
                <a:effectLst/>
                <a:highlight>
                  <a:srgbClr val="F3F3F3"/>
                </a:highlight>
                <a:latin typeface="+mj-lt"/>
              </a:rPr>
              <a:t>Owner</a:t>
            </a:r>
            <a:r>
              <a:rPr lang="fr-FR" sz="1400" b="0" i="0" dirty="0">
                <a:solidFill>
                  <a:srgbClr val="111111"/>
                </a:solidFill>
                <a:effectLst/>
                <a:highlight>
                  <a:srgbClr val="F3F3F3"/>
                </a:highlight>
                <a:latin typeface="+mj-lt"/>
              </a:rPr>
              <a:t> (responsable du produit) et l’équipe de développement.</a:t>
            </a:r>
          </a:p>
          <a:p>
            <a:pPr algn="l">
              <a:buFont typeface="Arial" panose="020B0604020202020204" pitchFamily="34" charset="0"/>
              <a:buChar char="•"/>
            </a:pPr>
            <a:r>
              <a:rPr lang="fr-FR" sz="1400" b="1" i="0" dirty="0" err="1">
                <a:solidFill>
                  <a:srgbClr val="111111"/>
                </a:solidFill>
                <a:effectLst/>
                <a:highlight>
                  <a:srgbClr val="F3F3F3"/>
                </a:highlight>
                <a:latin typeface="+mj-lt"/>
              </a:rPr>
              <a:t>Backlog</a:t>
            </a:r>
            <a:r>
              <a:rPr lang="fr-FR" sz="1400" b="1" i="0" dirty="0">
                <a:solidFill>
                  <a:srgbClr val="111111"/>
                </a:solidFill>
                <a:effectLst/>
                <a:highlight>
                  <a:srgbClr val="F3F3F3"/>
                </a:highlight>
                <a:latin typeface="+mj-lt"/>
              </a:rPr>
              <a:t> produit</a:t>
            </a:r>
            <a:r>
              <a:rPr lang="fr-FR" sz="1400" b="0" i="0" dirty="0">
                <a:solidFill>
                  <a:srgbClr val="111111"/>
                </a:solidFill>
                <a:effectLst/>
                <a:highlight>
                  <a:srgbClr val="F3F3F3"/>
                </a:highlight>
                <a:latin typeface="+mj-lt"/>
              </a:rPr>
              <a:t> : Une liste priorisée des fonctionnalités et des tâches à réaliser.</a:t>
            </a:r>
          </a:p>
          <a:p>
            <a:pPr algn="l">
              <a:buFont typeface="Arial" panose="020B0604020202020204" pitchFamily="34" charset="0"/>
              <a:buChar char="•"/>
            </a:pPr>
            <a:r>
              <a:rPr lang="fr-FR" sz="1400" b="1" i="0" dirty="0">
                <a:solidFill>
                  <a:srgbClr val="111111"/>
                </a:solidFill>
                <a:effectLst/>
                <a:highlight>
                  <a:srgbClr val="F3F3F3"/>
                </a:highlight>
                <a:latin typeface="+mj-lt"/>
              </a:rPr>
              <a:t>Sprints</a:t>
            </a:r>
            <a:r>
              <a:rPr lang="fr-FR" sz="1400" b="0" i="0" dirty="0">
                <a:solidFill>
                  <a:srgbClr val="111111"/>
                </a:solidFill>
                <a:effectLst/>
                <a:highlight>
                  <a:srgbClr val="F3F3F3"/>
                </a:highlight>
                <a:latin typeface="+mj-lt"/>
              </a:rPr>
              <a:t> : Des cycles de travail courts (généralement de 2 à 4 semaines) au cours desquels une partie du produit est développée.</a:t>
            </a:r>
          </a:p>
          <a:p>
            <a:pPr algn="l">
              <a:buFont typeface="Arial" panose="020B0604020202020204" pitchFamily="34" charset="0"/>
              <a:buChar char="•"/>
            </a:pPr>
            <a:r>
              <a:rPr lang="fr-FR" sz="1400" b="1" i="0" dirty="0">
                <a:solidFill>
                  <a:srgbClr val="111111"/>
                </a:solidFill>
                <a:effectLst/>
                <a:highlight>
                  <a:srgbClr val="F3F3F3"/>
                </a:highlight>
                <a:latin typeface="+mj-lt"/>
              </a:rPr>
              <a:t>Réunions Scrum</a:t>
            </a:r>
            <a:r>
              <a:rPr lang="fr-FR" sz="1400" b="0" i="0" dirty="0">
                <a:solidFill>
                  <a:srgbClr val="111111"/>
                </a:solidFill>
                <a:effectLst/>
                <a:highlight>
                  <a:srgbClr val="F3F3F3"/>
                </a:highlight>
                <a:latin typeface="+mj-lt"/>
              </a:rPr>
              <a:t> : Comprennent la planification du sprint, les réunions quotidiennes (</a:t>
            </a:r>
            <a:r>
              <a:rPr lang="fr-FR" sz="1400" b="0" i="0" dirty="0" err="1">
                <a:solidFill>
                  <a:srgbClr val="111111"/>
                </a:solidFill>
                <a:effectLst/>
                <a:highlight>
                  <a:srgbClr val="F3F3F3"/>
                </a:highlight>
                <a:latin typeface="+mj-lt"/>
              </a:rPr>
              <a:t>daily</a:t>
            </a:r>
            <a:r>
              <a:rPr lang="fr-FR" sz="1400" b="0" i="0" dirty="0">
                <a:solidFill>
                  <a:srgbClr val="111111"/>
                </a:solidFill>
                <a:effectLst/>
                <a:highlight>
                  <a:srgbClr val="F3F3F3"/>
                </a:highlight>
                <a:latin typeface="+mj-lt"/>
              </a:rPr>
              <a:t> stand-ups), la revue de sprint et la rétrospective de sprint.</a:t>
            </a:r>
          </a:p>
          <a:p>
            <a:pPr algn="l"/>
            <a:r>
              <a:rPr lang="fr-FR" sz="1400" b="0" i="0" dirty="0">
                <a:solidFill>
                  <a:srgbClr val="111111"/>
                </a:solidFill>
                <a:effectLst/>
                <a:highlight>
                  <a:srgbClr val="F3F3F3"/>
                </a:highlight>
                <a:latin typeface="+mj-lt"/>
              </a:rPr>
              <a:t>Ces méthodes permettent de gérer les projets de manière plus flexible et réactive, en mettant l’accent sur la satisfaction du client et l’amélioration continue.</a:t>
            </a:r>
          </a:p>
        </p:txBody>
      </p:sp>
      <p:sp>
        <p:nvSpPr>
          <p:cNvPr id="6" name="ZoneTexte 5">
            <a:extLst>
              <a:ext uri="{FF2B5EF4-FFF2-40B4-BE49-F238E27FC236}">
                <a16:creationId xmlns:a16="http://schemas.microsoft.com/office/drawing/2014/main" id="{257EAD3F-B5D6-DB1A-5757-522902B1C741}"/>
              </a:ext>
            </a:extLst>
          </p:cNvPr>
          <p:cNvSpPr txBox="1"/>
          <p:nvPr/>
        </p:nvSpPr>
        <p:spPr>
          <a:xfrm>
            <a:off x="364385" y="4190405"/>
            <a:ext cx="8779615" cy="738664"/>
          </a:xfrm>
          <a:prstGeom prst="rect">
            <a:avLst/>
          </a:prstGeom>
          <a:noFill/>
        </p:spPr>
        <p:txBody>
          <a:bodyPr wrap="square" rtlCol="0">
            <a:spAutoFit/>
          </a:bodyPr>
          <a:lstStyle/>
          <a:p>
            <a:r>
              <a:rPr lang="fr" dirty="0">
                <a:solidFill>
                  <a:srgbClr val="0D0D0D"/>
                </a:solidFill>
                <a:highlight>
                  <a:srgbClr val="FFFFFF"/>
                </a:highlight>
                <a:latin typeface="Montserrat"/>
                <a:ea typeface="Montserrat"/>
                <a:cs typeface="Montserrat"/>
                <a:sym typeface="Montserrat"/>
              </a:rPr>
              <a:t>Utilisation de GIT pour la construction du projet et pour le partage des travaux entre les membres de l’équipe pour la gestion de versions. </a:t>
            </a:r>
          </a:p>
          <a:p>
            <a:endParaRPr lang="fr-FR" dirty="0"/>
          </a:p>
        </p:txBody>
      </p:sp>
    </p:spTree>
    <p:extLst>
      <p:ext uri="{BB962C8B-B14F-4D97-AF65-F5344CB8AC3E}">
        <p14:creationId xmlns:p14="http://schemas.microsoft.com/office/powerpoint/2010/main" val="1475346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C40877-19FE-A44E-D3E4-778629ED7938}"/>
              </a:ext>
            </a:extLst>
          </p:cNvPr>
          <p:cNvSpPr>
            <a:spLocks noGrp="1"/>
          </p:cNvSpPr>
          <p:nvPr>
            <p:ph type="title"/>
          </p:nvPr>
        </p:nvSpPr>
        <p:spPr/>
        <p:txBody>
          <a:bodyPr>
            <a:normAutofit/>
          </a:bodyPr>
          <a:lstStyle/>
          <a:p>
            <a:pPr algn="ctr"/>
            <a:r>
              <a:rPr lang="fr" sz="2400" dirty="0">
                <a:latin typeface="Montserrat"/>
                <a:ea typeface="Montserrat"/>
                <a:cs typeface="Montserrat"/>
                <a:sym typeface="Montserrat"/>
              </a:rPr>
              <a:t>Suivi du projet avec le Kanban</a:t>
            </a:r>
            <a:endParaRPr lang="fr-FR" sz="2400" dirty="0"/>
          </a:p>
        </p:txBody>
      </p:sp>
      <p:sp>
        <p:nvSpPr>
          <p:cNvPr id="3" name="Espace réservé du texte 2">
            <a:extLst>
              <a:ext uri="{FF2B5EF4-FFF2-40B4-BE49-F238E27FC236}">
                <a16:creationId xmlns:a16="http://schemas.microsoft.com/office/drawing/2014/main" id="{CDB2D15A-2560-AFC2-AB72-24B373820B5F}"/>
              </a:ext>
            </a:extLst>
          </p:cNvPr>
          <p:cNvSpPr>
            <a:spLocks noGrp="1"/>
          </p:cNvSpPr>
          <p:nvPr>
            <p:ph type="body" idx="1"/>
          </p:nvPr>
        </p:nvSpPr>
        <p:spPr/>
        <p:txBody>
          <a:bodyPr/>
          <a:lstStyle/>
          <a:p>
            <a:endParaRPr lang="fr-FR" dirty="0"/>
          </a:p>
        </p:txBody>
      </p:sp>
      <p:sp>
        <p:nvSpPr>
          <p:cNvPr id="4" name="Google Shape;86;p17">
            <a:extLst>
              <a:ext uri="{FF2B5EF4-FFF2-40B4-BE49-F238E27FC236}">
                <a16:creationId xmlns:a16="http://schemas.microsoft.com/office/drawing/2014/main" id="{854674E1-06F5-408A-72D2-14DE509C09C0}"/>
              </a:ext>
            </a:extLst>
          </p:cNvPr>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6" name="Google Shape;87;p17">
            <a:extLst>
              <a:ext uri="{FF2B5EF4-FFF2-40B4-BE49-F238E27FC236}">
                <a16:creationId xmlns:a16="http://schemas.microsoft.com/office/drawing/2014/main" id="{4D5533E6-3D23-1285-D238-FC078137F2AE}"/>
              </a:ext>
            </a:extLst>
          </p:cNvPr>
          <p:cNvPicPr preferRelativeResize="0"/>
          <p:nvPr/>
        </p:nvPicPr>
        <p:blipFill>
          <a:blip r:embed="rId2">
            <a:alphaModFix/>
          </a:blip>
          <a:stretch>
            <a:fillRect/>
          </a:stretch>
        </p:blipFill>
        <p:spPr>
          <a:xfrm>
            <a:off x="8469575" y="-4"/>
            <a:ext cx="674425" cy="340550"/>
          </a:xfrm>
          <a:prstGeom prst="rect">
            <a:avLst/>
          </a:prstGeom>
          <a:noFill/>
          <a:ln>
            <a:noFill/>
          </a:ln>
        </p:spPr>
      </p:pic>
      <p:pic>
        <p:nvPicPr>
          <p:cNvPr id="9" name="Image 8">
            <a:extLst>
              <a:ext uri="{FF2B5EF4-FFF2-40B4-BE49-F238E27FC236}">
                <a16:creationId xmlns:a16="http://schemas.microsoft.com/office/drawing/2014/main" id="{90067BA5-84BB-A25E-8C95-70114BD4D0A5}"/>
              </a:ext>
            </a:extLst>
          </p:cNvPr>
          <p:cNvPicPr>
            <a:picLocks noChangeAspect="1"/>
          </p:cNvPicPr>
          <p:nvPr/>
        </p:nvPicPr>
        <p:blipFill>
          <a:blip r:embed="rId3"/>
          <a:stretch>
            <a:fillRect/>
          </a:stretch>
        </p:blipFill>
        <p:spPr>
          <a:xfrm>
            <a:off x="375316" y="1282075"/>
            <a:ext cx="5932646" cy="3416400"/>
          </a:xfrm>
          <a:prstGeom prst="rect">
            <a:avLst/>
          </a:prstGeom>
        </p:spPr>
      </p:pic>
      <p:pic>
        <p:nvPicPr>
          <p:cNvPr id="13" name="Image 12">
            <a:extLst>
              <a:ext uri="{FF2B5EF4-FFF2-40B4-BE49-F238E27FC236}">
                <a16:creationId xmlns:a16="http://schemas.microsoft.com/office/drawing/2014/main" id="{290A29C4-C90B-047E-7C26-16DAC6D1970A}"/>
              </a:ext>
            </a:extLst>
          </p:cNvPr>
          <p:cNvPicPr>
            <a:picLocks noChangeAspect="1"/>
          </p:cNvPicPr>
          <p:nvPr/>
        </p:nvPicPr>
        <p:blipFill>
          <a:blip r:embed="rId4"/>
          <a:stretch>
            <a:fillRect/>
          </a:stretch>
        </p:blipFill>
        <p:spPr>
          <a:xfrm>
            <a:off x="6172722" y="1152475"/>
            <a:ext cx="2971278" cy="3861425"/>
          </a:xfrm>
          <a:prstGeom prst="rect">
            <a:avLst/>
          </a:prstGeom>
        </p:spPr>
      </p:pic>
    </p:spTree>
    <p:extLst>
      <p:ext uri="{BB962C8B-B14F-4D97-AF65-F5344CB8AC3E}">
        <p14:creationId xmlns:p14="http://schemas.microsoft.com/office/powerpoint/2010/main" val="656970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451900"/>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1200"/>
              </a:spcAft>
              <a:buNone/>
            </a:pPr>
            <a:r>
              <a:rPr lang="fr" sz="2400" dirty="0">
                <a:latin typeface="Montserrat"/>
                <a:ea typeface="Montserrat"/>
                <a:cs typeface="Montserrat"/>
                <a:sym typeface="Montserrat"/>
              </a:rPr>
              <a:t>Suivi du projet avec le Kanban</a:t>
            </a:r>
            <a:endParaRPr sz="2400" dirty="0">
              <a:latin typeface="Montserrat"/>
              <a:ea typeface="Montserrat"/>
              <a:cs typeface="Montserrat"/>
              <a:sym typeface="Montserrat"/>
            </a:endParaRPr>
          </a:p>
        </p:txBody>
      </p:sp>
      <p:sp>
        <p:nvSpPr>
          <p:cNvPr id="93" name="Google Shape;93;p18"/>
          <p:cNvSpPr txBox="1">
            <a:spLocks noGrp="1"/>
          </p:cNvSpPr>
          <p:nvPr>
            <p:ph type="body" idx="1"/>
          </p:nvPr>
        </p:nvSpPr>
        <p:spPr>
          <a:xfrm>
            <a:off x="311700" y="1245785"/>
            <a:ext cx="8520600" cy="332309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latin typeface="Montserrat"/>
              <a:ea typeface="Montserrat"/>
              <a:cs typeface="Montserrat"/>
              <a:sym typeface="Montserrat"/>
            </a:endParaRPr>
          </a:p>
          <a:p>
            <a:pPr marL="0" lvl="0" indent="0" algn="l" rtl="0">
              <a:spcBef>
                <a:spcPts val="1200"/>
              </a:spcBef>
              <a:spcAft>
                <a:spcPts val="0"/>
              </a:spcAft>
              <a:buNone/>
            </a:pPr>
            <a:endParaRPr dirty="0">
              <a:latin typeface="Montserrat"/>
              <a:ea typeface="Montserrat"/>
              <a:cs typeface="Montserrat"/>
              <a:sym typeface="Montserrat"/>
            </a:endParaRPr>
          </a:p>
          <a:p>
            <a:pPr marL="457200" lvl="0" indent="0" algn="l" rtl="0">
              <a:spcBef>
                <a:spcPts val="1200"/>
              </a:spcBef>
              <a:spcAft>
                <a:spcPts val="1200"/>
              </a:spcAft>
              <a:buNone/>
            </a:pPr>
            <a:endParaRPr dirty="0">
              <a:latin typeface="Montserrat"/>
              <a:ea typeface="Montserrat"/>
              <a:cs typeface="Montserrat"/>
              <a:sym typeface="Montserrat"/>
            </a:endParaRPr>
          </a:p>
        </p:txBody>
      </p:sp>
      <p:sp>
        <p:nvSpPr>
          <p:cNvPr id="94" name="Google Shape;94;p18"/>
          <p:cNvSpPr txBox="1"/>
          <p:nvPr/>
        </p:nvSpPr>
        <p:spPr>
          <a:xfrm>
            <a:off x="411750" y="1024600"/>
            <a:ext cx="8395037" cy="3436295"/>
          </a:xfrm>
          <a:prstGeom prst="rect">
            <a:avLst/>
          </a:prstGeom>
          <a:noFill/>
          <a:ln>
            <a:noFill/>
          </a:ln>
        </p:spPr>
        <p:txBody>
          <a:bodyPr spcFirstLastPara="1" wrap="square" lIns="91425" tIns="91425" rIns="91425" bIns="91425" anchor="t" anchorCtr="0">
            <a:spAutoFit/>
          </a:bodyPr>
          <a:lstStyle/>
          <a:p>
            <a:pPr marL="133350" lvl="0" algn="l" rtl="0">
              <a:lnSpc>
                <a:spcPct val="150000"/>
              </a:lnSpc>
              <a:spcBef>
                <a:spcPts val="0"/>
              </a:spcBef>
              <a:spcAft>
                <a:spcPts val="0"/>
              </a:spcAft>
              <a:buClr>
                <a:srgbClr val="0D0D0D"/>
              </a:buClr>
              <a:buSzPts val="1500"/>
            </a:pPr>
            <a:r>
              <a:rPr lang="fr-FR" sz="1500" dirty="0">
                <a:solidFill>
                  <a:srgbClr val="0D0D0D"/>
                </a:solidFill>
                <a:highlight>
                  <a:srgbClr val="FFFFFF"/>
                </a:highlight>
                <a:latin typeface="Montserrat"/>
                <a:ea typeface="Montserrat"/>
                <a:cs typeface="Montserrat"/>
                <a:sym typeface="Montserrat"/>
              </a:rPr>
              <a:t>						</a:t>
            </a:r>
          </a:p>
          <a:p>
            <a:pPr marL="457200" lvl="0" indent="-323850" algn="l" rtl="0">
              <a:lnSpc>
                <a:spcPct val="150000"/>
              </a:lnSpc>
              <a:spcBef>
                <a:spcPts val="0"/>
              </a:spcBef>
              <a:spcAft>
                <a:spcPts val="0"/>
              </a:spcAft>
              <a:buClr>
                <a:srgbClr val="0D0D0D"/>
              </a:buClr>
              <a:buSzPts val="1500"/>
              <a:buFont typeface="Montserrat"/>
              <a:buChar char="●"/>
            </a:pPr>
            <a:r>
              <a:rPr lang="fr" sz="1500" dirty="0">
                <a:solidFill>
                  <a:srgbClr val="0D0D0D"/>
                </a:solidFill>
                <a:highlight>
                  <a:srgbClr val="FFFFFF"/>
                </a:highlight>
                <a:latin typeface="Montserrat"/>
                <a:ea typeface="Montserrat"/>
                <a:cs typeface="Montserrat"/>
                <a:sym typeface="Montserrat"/>
              </a:rPr>
              <a:t>Explication des User Stories (US), tâches attribuées, etc.</a:t>
            </a:r>
          </a:p>
          <a:p>
            <a:pPr marL="133350" lvl="0" algn="l" rtl="0">
              <a:lnSpc>
                <a:spcPct val="150000"/>
              </a:lnSpc>
              <a:spcBef>
                <a:spcPts val="0"/>
              </a:spcBef>
              <a:spcAft>
                <a:spcPts val="0"/>
              </a:spcAft>
              <a:buClr>
                <a:srgbClr val="0D0D0D"/>
              </a:buClr>
              <a:buSzPts val="1500"/>
            </a:pPr>
            <a:r>
              <a:rPr lang="fr-FR" b="0" i="0" dirty="0">
                <a:solidFill>
                  <a:schemeClr val="tx1"/>
                </a:solidFill>
                <a:effectLst/>
                <a:highlight>
                  <a:srgbClr val="FFFFFF"/>
                </a:highlight>
                <a:latin typeface="Arial" panose="020B0604020202020204" pitchFamily="34" charset="0"/>
              </a:rPr>
              <a:t>Un récit utilisateur, ou « user story » en anglais, est une description simple d’un besoin ou d’une attente exprimée par un utilisateur et utilisée dans le domaine du développement de logiciels et de la conception de nouveaux produits pour déterminer les fonctionnalités à développer.</a:t>
            </a:r>
            <a:endParaRPr dirty="0">
              <a:solidFill>
                <a:schemeClr val="tx1"/>
              </a:solidFill>
              <a:highlight>
                <a:srgbClr val="FFFFFF"/>
              </a:highlight>
              <a:latin typeface="Montserrat"/>
              <a:ea typeface="Montserrat"/>
              <a:cs typeface="Montserrat"/>
              <a:sym typeface="Montserrat"/>
            </a:endParaRPr>
          </a:p>
          <a:p>
            <a:pPr marL="457200" lvl="0" indent="-323850" algn="l" rtl="0">
              <a:lnSpc>
                <a:spcPct val="150000"/>
              </a:lnSpc>
              <a:spcBef>
                <a:spcPts val="0"/>
              </a:spcBef>
              <a:spcAft>
                <a:spcPts val="0"/>
              </a:spcAft>
              <a:buClr>
                <a:srgbClr val="0D0D0D"/>
              </a:buClr>
              <a:buSzPts val="1500"/>
              <a:buFont typeface="Montserrat"/>
              <a:buChar char="●"/>
            </a:pPr>
            <a:r>
              <a:rPr lang="fr" sz="1500" dirty="0">
                <a:solidFill>
                  <a:srgbClr val="0D0D0D"/>
                </a:solidFill>
                <a:highlight>
                  <a:srgbClr val="FFFFFF"/>
                </a:highlight>
                <a:latin typeface="Montserrat"/>
                <a:ea typeface="Montserrat"/>
                <a:cs typeface="Montserrat"/>
                <a:sym typeface="Montserrat"/>
              </a:rPr>
              <a:t>Explication de comment le tableau facilite le suivi et la coordination de l'équipe.</a:t>
            </a:r>
          </a:p>
          <a:p>
            <a:pPr marL="133350" lvl="0" algn="l" rtl="0">
              <a:lnSpc>
                <a:spcPct val="150000"/>
              </a:lnSpc>
              <a:spcBef>
                <a:spcPts val="0"/>
              </a:spcBef>
              <a:spcAft>
                <a:spcPts val="0"/>
              </a:spcAft>
              <a:buClr>
                <a:srgbClr val="0D0D0D"/>
              </a:buClr>
              <a:buSzPts val="1500"/>
            </a:pPr>
            <a:r>
              <a:rPr lang="fr-FR" dirty="0">
                <a:solidFill>
                  <a:srgbClr val="0D0D0D"/>
                </a:solidFill>
                <a:highlight>
                  <a:srgbClr val="FFFFFF"/>
                </a:highlight>
                <a:latin typeface="+mj-lt"/>
                <a:ea typeface="Montserrat"/>
                <a:cs typeface="Montserrat"/>
                <a:sym typeface="Montserrat"/>
              </a:rPr>
              <a:t>L</a:t>
            </a:r>
            <a:r>
              <a:rPr lang="fr" dirty="0">
                <a:solidFill>
                  <a:srgbClr val="0D0D0D"/>
                </a:solidFill>
                <a:highlight>
                  <a:srgbClr val="FFFFFF"/>
                </a:highlight>
                <a:latin typeface="+mj-lt"/>
                <a:ea typeface="Montserrat"/>
                <a:cs typeface="Montserrat"/>
                <a:sym typeface="Montserrat"/>
              </a:rPr>
              <a:t>e tableau est scindé en quatre catégories permettant un visuel rapide des sujets a traiter en cours, a tester, et terminé.</a:t>
            </a:r>
          </a:p>
          <a:p>
            <a:pPr marL="0" lvl="0" indent="0" algn="l" rtl="0">
              <a:lnSpc>
                <a:spcPct val="115000"/>
              </a:lnSpc>
              <a:spcBef>
                <a:spcPts val="0"/>
              </a:spcBef>
              <a:spcAft>
                <a:spcPts val="0"/>
              </a:spcAft>
              <a:buNone/>
            </a:pPr>
            <a:endParaRPr sz="1200" i="1" dirty="0">
              <a:solidFill>
                <a:schemeClr val="dk1"/>
              </a:solidFill>
              <a:latin typeface="Montserrat"/>
              <a:ea typeface="Montserrat"/>
              <a:cs typeface="Montserrat"/>
              <a:sym typeface="Montserrat"/>
            </a:endParaRPr>
          </a:p>
          <a:p>
            <a:pPr marL="0" lvl="0" indent="0" algn="l" rtl="0">
              <a:spcBef>
                <a:spcPts val="1200"/>
              </a:spcBef>
              <a:spcAft>
                <a:spcPts val="0"/>
              </a:spcAft>
              <a:buNone/>
            </a:pPr>
            <a:r>
              <a:rPr lang="fr" sz="1500" dirty="0">
                <a:solidFill>
                  <a:srgbClr val="0D0D0D"/>
                </a:solidFill>
                <a:highlight>
                  <a:schemeClr val="lt1"/>
                </a:highlight>
                <a:latin typeface="Montserrat"/>
                <a:ea typeface="Montserrat"/>
                <a:cs typeface="Montserrat"/>
                <a:sym typeface="Montserrat"/>
              </a:rPr>
              <a:t>Lien public du tableau NOTION</a:t>
            </a:r>
            <a:endParaRPr dirty="0">
              <a:latin typeface="Montserrat"/>
              <a:ea typeface="Montserrat"/>
              <a:cs typeface="Montserrat"/>
              <a:sym typeface="Montserrat"/>
            </a:endParaRPr>
          </a:p>
        </p:txBody>
      </p:sp>
      <p:sp>
        <p:nvSpPr>
          <p:cNvPr id="95" name="Google Shape;95;p18"/>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96" name="Google Shape;96;p18"/>
          <p:cNvPicPr preferRelativeResize="0"/>
          <p:nvPr/>
        </p:nvPicPr>
        <p:blipFill>
          <a:blip r:embed="rId3">
            <a:alphaModFix/>
          </a:blip>
          <a:stretch>
            <a:fillRect/>
          </a:stretch>
        </p:blipFill>
        <p:spPr>
          <a:xfrm>
            <a:off x="8469575" y="-4"/>
            <a:ext cx="674425" cy="340550"/>
          </a:xfrm>
          <a:prstGeom prst="rect">
            <a:avLst/>
          </a:prstGeom>
          <a:noFill/>
          <a:ln>
            <a:noFill/>
          </a:ln>
        </p:spPr>
      </p:pic>
      <p:sp>
        <p:nvSpPr>
          <p:cNvPr id="2" name="ZoneTexte 1">
            <a:extLst>
              <a:ext uri="{FF2B5EF4-FFF2-40B4-BE49-F238E27FC236}">
                <a16:creationId xmlns:a16="http://schemas.microsoft.com/office/drawing/2014/main" id="{28E43AC2-A9DE-CBE9-04F9-B6A96A41A4B1}"/>
              </a:ext>
            </a:extLst>
          </p:cNvPr>
          <p:cNvSpPr txBox="1"/>
          <p:nvPr/>
        </p:nvSpPr>
        <p:spPr>
          <a:xfrm>
            <a:off x="411750" y="4168380"/>
            <a:ext cx="8520600" cy="523220"/>
          </a:xfrm>
          <a:prstGeom prst="rect">
            <a:avLst/>
          </a:prstGeom>
          <a:noFill/>
        </p:spPr>
        <p:txBody>
          <a:bodyPr wrap="square" rtlCol="0">
            <a:spAutoFit/>
          </a:bodyPr>
          <a:lstStyle/>
          <a:p>
            <a:r>
              <a:rPr lang="fr-FR" dirty="0">
                <a:hlinkClick r:id="rId4"/>
              </a:rPr>
              <a:t>https://fifth-couch-888.notion.site/ae90e83594fc40cc9a50376884517cc9?v=f944c792d0dc4e5b9e8642a8993bccfe&amp;pvs=4</a:t>
            </a:r>
            <a:endParaRPr lang="fr-F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1200"/>
              </a:spcAft>
              <a:buNone/>
            </a:pPr>
            <a:r>
              <a:rPr lang="fr" sz="2400" dirty="0">
                <a:latin typeface="Montserrat"/>
                <a:ea typeface="Montserrat"/>
                <a:cs typeface="Montserrat"/>
                <a:sym typeface="Montserrat"/>
              </a:rPr>
              <a:t>Spécifications techniques</a:t>
            </a:r>
            <a:endParaRPr sz="2400" dirty="0">
              <a:solidFill>
                <a:schemeClr val="dk2"/>
              </a:solidFill>
              <a:latin typeface="Montserrat"/>
              <a:ea typeface="Montserrat"/>
              <a:cs typeface="Montserrat"/>
              <a:sym typeface="Montserrat"/>
            </a:endParaRPr>
          </a:p>
        </p:txBody>
      </p:sp>
      <p:sp>
        <p:nvSpPr>
          <p:cNvPr id="102" name="Google Shape;10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latin typeface="Montserrat"/>
              <a:ea typeface="Montserrat"/>
              <a:cs typeface="Montserrat"/>
              <a:sym typeface="Montserrat"/>
            </a:endParaRPr>
          </a:p>
          <a:p>
            <a:pPr marL="0" lvl="0" indent="0" algn="l" rtl="0">
              <a:spcBef>
                <a:spcPts val="1200"/>
              </a:spcBef>
              <a:spcAft>
                <a:spcPts val="0"/>
              </a:spcAft>
              <a:buNone/>
            </a:pPr>
            <a:endParaRPr dirty="0">
              <a:latin typeface="Montserrat"/>
              <a:ea typeface="Montserrat"/>
              <a:cs typeface="Montserrat"/>
              <a:sym typeface="Montserrat"/>
            </a:endParaRPr>
          </a:p>
          <a:p>
            <a:pPr marL="457200" lvl="0" indent="0" algn="l" rtl="0">
              <a:spcBef>
                <a:spcPts val="1200"/>
              </a:spcBef>
              <a:spcAft>
                <a:spcPts val="1200"/>
              </a:spcAft>
              <a:buNone/>
            </a:pPr>
            <a:endParaRPr dirty="0">
              <a:latin typeface="Montserrat"/>
              <a:ea typeface="Montserrat"/>
              <a:cs typeface="Montserrat"/>
              <a:sym typeface="Montserrat"/>
            </a:endParaRPr>
          </a:p>
        </p:txBody>
      </p:sp>
      <p:sp>
        <p:nvSpPr>
          <p:cNvPr id="103" name="Google Shape;103;p19"/>
          <p:cNvSpPr txBox="1"/>
          <p:nvPr/>
        </p:nvSpPr>
        <p:spPr>
          <a:xfrm>
            <a:off x="0" y="0"/>
            <a:ext cx="4911600" cy="33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fr" sz="1000">
                <a:solidFill>
                  <a:schemeClr val="dk2"/>
                </a:solidFill>
                <a:latin typeface="Montserrat"/>
                <a:ea typeface="Montserrat"/>
                <a:cs typeface="Montserrat"/>
                <a:sym typeface="Montserrat"/>
              </a:rPr>
              <a:t>Présentation de l’usage du no-code</a:t>
            </a:r>
            <a:endParaRPr sz="1000"/>
          </a:p>
        </p:txBody>
      </p:sp>
      <p:sp>
        <p:nvSpPr>
          <p:cNvPr id="104" name="Google Shape;104;p19"/>
          <p:cNvSpPr txBox="1"/>
          <p:nvPr/>
        </p:nvSpPr>
        <p:spPr>
          <a:xfrm>
            <a:off x="434775" y="1085525"/>
            <a:ext cx="8320500" cy="766333"/>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200" i="1" dirty="0">
              <a:solidFill>
                <a:schemeClr val="dk1"/>
              </a:solidFill>
              <a:latin typeface="Montserrat"/>
              <a:ea typeface="Montserrat"/>
              <a:cs typeface="Montserrat"/>
              <a:sym typeface="Montserrat"/>
            </a:endParaRPr>
          </a:p>
          <a:p>
            <a:pPr marL="0" lvl="0" indent="0" algn="l" rtl="0">
              <a:spcBef>
                <a:spcPts val="1200"/>
              </a:spcBef>
              <a:spcAft>
                <a:spcPts val="0"/>
              </a:spcAft>
              <a:buNone/>
            </a:pPr>
            <a:endParaRPr dirty="0"/>
          </a:p>
        </p:txBody>
      </p:sp>
      <p:sp>
        <p:nvSpPr>
          <p:cNvPr id="105" name="Google Shape;105;p19"/>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06" name="Google Shape;106;p19"/>
          <p:cNvPicPr preferRelativeResize="0"/>
          <p:nvPr/>
        </p:nvPicPr>
        <p:blipFill>
          <a:blip r:embed="rId3">
            <a:alphaModFix/>
          </a:blip>
          <a:stretch>
            <a:fillRect/>
          </a:stretch>
        </p:blipFill>
        <p:spPr>
          <a:xfrm>
            <a:off x="8469575" y="-4"/>
            <a:ext cx="674425" cy="340550"/>
          </a:xfrm>
          <a:prstGeom prst="rect">
            <a:avLst/>
          </a:prstGeom>
          <a:noFill/>
          <a:ln>
            <a:noFill/>
          </a:ln>
        </p:spPr>
      </p:pic>
      <p:pic>
        <p:nvPicPr>
          <p:cNvPr id="6" name="Image 5">
            <a:extLst>
              <a:ext uri="{FF2B5EF4-FFF2-40B4-BE49-F238E27FC236}">
                <a16:creationId xmlns:a16="http://schemas.microsoft.com/office/drawing/2014/main" id="{E7D4D090-51D4-A2F7-BD00-2E79678C7494}"/>
              </a:ext>
            </a:extLst>
          </p:cNvPr>
          <p:cNvPicPr>
            <a:picLocks noChangeAspect="1"/>
          </p:cNvPicPr>
          <p:nvPr/>
        </p:nvPicPr>
        <p:blipFill>
          <a:blip r:embed="rId4"/>
          <a:stretch>
            <a:fillRect/>
          </a:stretch>
        </p:blipFill>
        <p:spPr>
          <a:xfrm>
            <a:off x="1086174" y="1017725"/>
            <a:ext cx="6827168" cy="3898821"/>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3183</TotalTime>
  <Words>598</Words>
  <Application>Microsoft Office PowerPoint</Application>
  <PresentationFormat>Affichage à l'écran (16:9)</PresentationFormat>
  <Paragraphs>69</Paragraphs>
  <Slides>14</Slides>
  <Notes>11</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14</vt:i4>
      </vt:variant>
    </vt:vector>
  </HeadingPairs>
  <TitlesOfParts>
    <vt:vector size="17" baseType="lpstr">
      <vt:lpstr>Montserrat</vt:lpstr>
      <vt:lpstr>Arial</vt:lpstr>
      <vt:lpstr>Simple Light</vt:lpstr>
      <vt:lpstr>Présentation PowerPoint</vt:lpstr>
      <vt:lpstr>Sommaire</vt:lpstr>
      <vt:lpstr>Contexte du Projet</vt:lpstr>
      <vt:lpstr>Aperçu de la maquette </vt:lpstr>
      <vt:lpstr>Méthodologie Agile</vt:lpstr>
      <vt:lpstr>Méthodologie Scrum</vt:lpstr>
      <vt:lpstr>Suivi du projet avec le Kanban</vt:lpstr>
      <vt:lpstr>Suivi du projet avec le Kanban</vt:lpstr>
      <vt:lpstr>Spécifications techniques</vt:lpstr>
      <vt:lpstr>Détail d’une spécification technique</vt:lpstr>
      <vt:lpstr>Veille Technologique</vt:lpstr>
      <vt:lpstr>Veille Technologique</vt:lpstr>
      <vt:lpstr>Conclusion</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frederic boniface</dc:creator>
  <cp:lastModifiedBy>frederic boniface</cp:lastModifiedBy>
  <cp:revision>18</cp:revision>
  <dcterms:modified xsi:type="dcterms:W3CDTF">2024-07-18T13:38:04Z</dcterms:modified>
</cp:coreProperties>
</file>