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b="def" i="def"/>
      <a:tcStyle>
        <a:tcBdr/>
        <a:fill>
          <a:solidFill>
            <a:srgbClr val="E7E3D2">
              <a:alpha val="5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Ref idx="minor">
          <a:srgbClr val="606060"/>
        </a:fontRef>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DBBB3"/>
              </a:solidFill>
              <a:prstDash val="solid"/>
              <a:miter lim="400000"/>
            </a:ln>
          </a:insideV>
        </a:tcBdr>
        <a:fill>
          <a:solidFill>
            <a:srgbClr val="E7E3D2"/>
          </a:solidFill>
        </a:fill>
      </a:tcStyle>
    </a:wholeTbl>
    <a:band2H>
      <a:tcTxStyle b="def" i="def"/>
      <a:tcStyle>
        <a:tcBdr/>
        <a:fill>
          <a:solidFill>
            <a:srgbClr val="F6F2E5"/>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Ref idx="minor">
          <a:srgbClr val="FFFFFF"/>
        </a:fontRef>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b="def" i="def"/>
      <a:tcStyle>
        <a:tcBdr/>
        <a:fill>
          <a:solidFill>
            <a:srgbClr val="F9F5E8"/>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b="def" i="def"/>
      <a:tcStyle>
        <a:tcBdr/>
        <a:fill>
          <a:solidFill>
            <a:srgbClr val="FFFBF1"/>
          </a:solidFill>
        </a:fill>
      </a:tcStyle>
    </a:band2H>
    <a:firstCol>
      <a:tcTxStyle b="off" i="off">
        <a:fontRef idx="minor">
          <a:srgbClr val="606060"/>
        </a:fontRef>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b="def" i="def"/>
      <a:tcStyle>
        <a:tcBdr/>
        <a:fill>
          <a:solidFill>
            <a:srgbClr val="E9E7DC"/>
          </a:solidFill>
        </a:fill>
      </a:tcStyle>
    </a:band2H>
    <a:firstCol>
      <a:tcTxStyle b="off" i="off">
        <a:fontRef idx="minor">
          <a:srgbClr val="606060"/>
        </a:fontRef>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b="def" i="def"/>
      <a:tcStyle>
        <a:tcBdr/>
        <a:fill>
          <a:solidFill>
            <a:srgbClr val="FFFFFF"/>
          </a:solidFill>
        </a:fill>
      </a:tcStyle>
    </a:band2H>
    <a:firstCol>
      <a:tcTxStyle b="off" i="off">
        <a:fontRef idx="minor">
          <a:srgbClr val="606060"/>
        </a:fontRef>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 Id="rId3" Type="http://schemas.openxmlformats.org/officeDocument/2006/relationships/hyperlink" Target="https://aws.amazon.com/free/?nc2=h_l2_cc" TargetMode="Externa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AWS har sänkt kostande 51 ggr sedan </a:t>
            </a:r>
          </a:p>
          <a:p>
            <a:pPr/>
            <a:r>
              <a:t>*trade capital expense for variable expense</a:t>
            </a:r>
          </a:p>
          <a:p>
            <a:pPr/>
            <a:r>
              <a:t>Instead of having to invest heavily in data centers and servers before you know how you’re going to use them, you can only pay when you consume computing resources, and only pay for how much you consume.</a:t>
            </a:r>
          </a:p>
          <a:p>
            <a:pPr/>
          </a:p>
          <a:p>
            <a:pPr/>
            <a:r>
              <a:t>*Benefit from massive economies of scale</a:t>
            </a:r>
          </a:p>
          <a:p>
            <a:pPr/>
            <a:r>
              <a:t>By using cloud computing, you can achieve a lower variable cost than you can get on your own. Because usage from hundreds of thousands of customers are aggregated in the cloud, providers such as Amazon Web Services can achieve higher economies of scale which translates into lower pay as you go prices.</a:t>
            </a:r>
          </a:p>
          <a:p>
            <a:pPr/>
          </a:p>
          <a:p>
            <a:pPr/>
            <a:r>
              <a:t>*Stop guessing capacity</a:t>
            </a:r>
          </a:p>
          <a:p>
            <a:pPr/>
            <a:r>
              <a:t>Eliminate guessing on your infrastructure capacity needs. When you make a capacity decision prior to deploying an application, you often either end up sitting on expensive idle resources or dealing with limited capacity. With Cloud Computing, these problems go away. You can access as much or as little as you need, and scale up and down as required with only a few minutes notice.</a:t>
            </a:r>
          </a:p>
          <a:p>
            <a:pPr/>
          </a:p>
          <a:p>
            <a:pPr/>
            <a:r>
              <a:t>*Increase speed and agility</a:t>
            </a:r>
          </a:p>
          <a:p>
            <a:pPr/>
            <a:r>
              <a:t>In a cloud computing environment, new IT resources are only ever a click away, which means you reduce the time it takes to make those resources available to your developers from weeks to just minutes. This results in a dramatic increase in agility for the organization, since the cost and time it takes to experiment and develop is significantly lower.</a:t>
            </a:r>
          </a:p>
          <a:p>
            <a:pPr/>
          </a:p>
          <a:p>
            <a:pPr/>
            <a:r>
              <a:t>*Stop spending money on running and maintaining data centers</a:t>
            </a:r>
          </a:p>
          <a:p>
            <a:pPr/>
            <a:r>
              <a:t>Focus on projects that differentiate your business, not the infrastructure. Cloud computing lets you focus on your own customers, rather than on the heavy lifting of racking, stacking and powering servers.</a:t>
            </a:r>
          </a:p>
          <a:p>
            <a:pPr/>
          </a:p>
          <a:p>
            <a:pPr/>
            <a:r>
              <a:t>*Go global in minutes</a:t>
            </a:r>
          </a:p>
          <a:p>
            <a:pPr/>
            <a:r>
              <a:t>Easily deploy your application in multiple regions around the world with just a few clicks. This means you can provide a lower latency and better experience for your customers simply and at minimal cost.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marL="271182" indent="-271182">
              <a:buClr>
                <a:srgbClr val="BEBEBE"/>
              </a:buClr>
              <a:buSzPct val="125000"/>
              <a:buChar char="-"/>
            </a:pPr>
            <a:r>
              <a:t>samling…som utvecklare kan använda för att bygga lösning/applikationer (computing, storage, database,  olika synch-lösningar messaging, queueing…)</a:t>
            </a:r>
          </a:p>
          <a:p>
            <a:pPr marL="271182" indent="-271182">
              <a:buClr>
                <a:srgbClr val="BEBEBE"/>
              </a:buClr>
              <a:buSzPct val="125000"/>
              <a:buChar char="-"/>
            </a:pPr>
            <a:r>
              <a:t>Blandning av IaaS, PaaS, SaaS</a:t>
            </a:r>
          </a:p>
          <a:p>
            <a:pPr marL="271182" indent="-271182">
              <a:buClr>
                <a:srgbClr val="BEBEBE"/>
              </a:buClr>
              <a:buSzPct val="125000"/>
              <a:buChar char="-"/>
            </a:pPr>
            <a:r>
              <a:t>betalar endast för vad du använder</a:t>
            </a:r>
          </a:p>
          <a:p>
            <a:pPr/>
            <a:r>
              <a:t>-free-tier (</a:t>
            </a:r>
            <a:r>
              <a:rPr u="sng">
                <a:hlinkClick r:id="rId3" invalidUrl="" action="" tgtFrame="" tooltip="" history="1" highlightClick="0" endSnd="0"/>
              </a:rPr>
              <a:t>https://aws.amazon.com/free/?nc2=h_l2_cc</a:t>
            </a:r>
            <a:r>
              <a:t>)</a:t>
            </a:r>
          </a:p>
          <a:p>
            <a:pPr/>
            <a:r>
              <a:t>	-12månader gratis, vissa saker för all framtid</a:t>
            </a:r>
          </a:p>
          <a:p>
            <a:pPr/>
            <a:r>
              <a:t>visa konsolen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marL="228600" indent="-228600">
              <a:buSzPct val="100000"/>
              <a:buChar char="•"/>
            </a:pPr>
            <a:r>
              <a:t>För att få högsta feltolerans och stabilitet</a:t>
            </a:r>
          </a:p>
          <a:p>
            <a:pPr marL="228600" indent="-228600">
              <a:buSzPct val="100000"/>
              <a:buChar char="•"/>
            </a:pPr>
            <a:r>
              <a:t>Regioner är helt oberoende</a:t>
            </a:r>
          </a:p>
          <a:p>
            <a:pPr marL="228600" indent="-228600">
              <a:buSzPct val="100000"/>
              <a:buChar char="•"/>
            </a:pPr>
            <a:r>
              <a:t>Varje Availability Zone är isolerad men är kopplade till andra AZ:s med low-latency links. </a:t>
            </a:r>
          </a:p>
          <a:p>
            <a:pPr marL="228600" indent="-228600">
              <a:buSzPct val="100000"/>
              <a:buChar char="•"/>
            </a:pPr>
            <a:r>
              <a:t>Mellan regioner går kommunikation över publikt internet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Vad är då coolt? </a:t>
            </a:r>
          </a:p>
          <a:p>
            <a:pPr/>
            <a:r>
              <a:t>-Hur får jag AWS-tjänsterna att fungera ihop på effektiv sätt</a:t>
            </a:r>
          </a:p>
          <a:p>
            <a:pPr/>
            <a:r>
              <a:t>-Bygga och prova saker till en mkt liten kostnad</a:t>
            </a:r>
          </a:p>
          <a:p>
            <a:pPr/>
            <a:r>
              <a:t>-Kasta bort saker jag slutar använda</a:t>
            </a:r>
          </a:p>
          <a:p>
            <a:pPr/>
            <a:r>
              <a:t>-Slipper underhålla servrar, infrastruktur m.m. genom att använda färdiga tjänster</a:t>
            </a:r>
          </a:p>
          <a:p>
            <a:pPr/>
            <a:r>
              <a:t>-Hur bygger jag tjänster som passar in i molnet? Skalar horisontellt,…</a:t>
            </a:r>
          </a:p>
          <a:p>
            <a:pPr marL="228600" indent="-228600">
              <a:buSzPct val="100000"/>
              <a:buChar char="•"/>
            </a:pPr>
            <a:r>
              <a:t>lagstiftning: vad får man lagra i molnet? Företag och myndigheter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*Blir det bättre demo med två EC2 instanser</a:t>
            </a:r>
          </a:p>
          <a:p>
            <a:pPr/>
            <a:r>
              <a:t>*Förbered med inloggning till AWS Console</a:t>
            </a:r>
          </a:p>
          <a:p>
            <a:pPr/>
            <a:r>
              <a:t>-Visa att bilder visas via Cloudfront —— öppna i ny tab</a:t>
            </a:r>
          </a:p>
          <a:p>
            <a:pPr/>
            <a:r>
              <a:t>-Visa att det tar tid innan en bild synkas över till Cloudfront</a:t>
            </a:r>
          </a:p>
          <a:p>
            <a:pPr/>
            <a:r>
              <a:t>	-ta en bild på publiken</a:t>
            </a:r>
          </a:p>
          <a:p>
            <a:pPr/>
            <a:r>
              <a:t>-Visa att bilder är cashade i cloudfront - (sudo service httpd stop)</a:t>
            </a:r>
          </a:p>
          <a:p>
            <a:pPr/>
            <a:r>
              <a:t>-visa att EC2 instans termineras om den inte svarar på “health-check” </a:t>
            </a:r>
          </a:p>
          <a:p>
            <a:pPr/>
            <a:r>
              <a:t>-gå in i console på Lastbalaserare/auto scaling group, visa vad som händer</a:t>
            </a:r>
          </a:p>
          <a:p>
            <a:pPr/>
            <a:r>
              <a:t>&gt;stress   - -cpu 100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3" name="Shape 13"/>
          <p:cNvSpPr/>
          <p:nvPr/>
        </p:nvSpPr>
        <p:spPr>
          <a:xfrm>
            <a:off x="508000" y="51816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Shape 14"/>
          <p:cNvSpPr/>
          <p:nvPr>
            <p:ph type="title"/>
          </p:nvPr>
        </p:nvSpPr>
        <p:spPr>
          <a:xfrm>
            <a:off x="508000" y="3009900"/>
            <a:ext cx="11988800" cy="2032000"/>
          </a:xfrm>
          <a:prstGeom prst="rect">
            <a:avLst/>
          </a:prstGeom>
        </p:spPr>
        <p:txBody>
          <a:bodyPr anchor="b"/>
          <a:lstStyle/>
          <a:p>
            <a:pPr/>
            <a:r>
              <a:t>Title Text</a:t>
            </a:r>
          </a:p>
        </p:txBody>
      </p:sp>
      <p:sp>
        <p:nvSpPr>
          <p:cNvPr id="15" name="Shape 15"/>
          <p:cNvSpPr/>
          <p:nvPr>
            <p:ph type="body" sz="quarter" idx="1"/>
          </p:nvPr>
        </p:nvSpPr>
        <p:spPr>
          <a:xfrm>
            <a:off x="508000" y="5562600"/>
            <a:ext cx="11988800" cy="8255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6" name="Shape 16"/>
          <p:cNvSpPr/>
          <p:nvPr>
            <p:ph type="sldNum" sz="quarter" idx="2"/>
          </p:nvPr>
        </p:nvSpPr>
        <p:spPr>
          <a:xfrm>
            <a:off x="12154001" y="8763000"/>
            <a:ext cx="342901"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5" name="Shape 105"/>
          <p:cNvSpPr/>
          <p:nvPr>
            <p:ph type="body" sz="quarter" idx="13"/>
          </p:nvPr>
        </p:nvSpPr>
        <p:spPr>
          <a:xfrm>
            <a:off x="508000" y="5918200"/>
            <a:ext cx="11988800" cy="533400"/>
          </a:xfrm>
          <a:prstGeom prst="rect">
            <a:avLst/>
          </a:prstGeom>
        </p:spPr>
        <p:txBody>
          <a:bodyPr anchor="t">
            <a:spAutoFit/>
          </a:bodyPr>
          <a:lstStyle>
            <a:lvl1pPr marL="0" indent="0" algn="ctr">
              <a:lnSpc>
                <a:spcPct val="140000"/>
              </a:lnSpc>
              <a:spcBef>
                <a:spcPts val="0"/>
              </a:spcBef>
              <a:buSzTx/>
              <a:buNone/>
              <a:defRPr i="1" sz="3000">
                <a:solidFill>
                  <a:srgbClr val="9D9D9D"/>
                </a:solidFill>
              </a:defRPr>
            </a:lvl1pPr>
          </a:lstStyle>
          <a:p>
            <a:pPr/>
            <a:r>
              <a:t>–Johnny Appleseed</a:t>
            </a:r>
          </a:p>
        </p:txBody>
      </p:sp>
      <p:sp>
        <p:nvSpPr>
          <p:cNvPr id="106" name="Shape 106"/>
          <p:cNvSpPr/>
          <p:nvPr>
            <p:ph type="body" sz="quarter" idx="14"/>
          </p:nvPr>
        </p:nvSpPr>
        <p:spPr>
          <a:xfrm>
            <a:off x="1270000" y="4298950"/>
            <a:ext cx="10464800" cy="622300"/>
          </a:xfrm>
          <a:prstGeom prst="rect">
            <a:avLst/>
          </a:prstGeom>
        </p:spPr>
        <p:txBody>
          <a:bodyPr>
            <a:spAutoFit/>
          </a:bodyPr>
          <a:lstStyle>
            <a:lvl1pPr marL="0" indent="0" algn="ctr">
              <a:lnSpc>
                <a:spcPct val="120000"/>
              </a:lnSpc>
              <a:spcBef>
                <a:spcPts val="0"/>
              </a:spcBef>
              <a:buSzTx/>
              <a:buNone/>
              <a:defRPr sz="3600"/>
            </a:lvl1pPr>
          </a:lstStyle>
          <a:p>
            <a:pPr/>
            <a:r>
              <a:t>“Type a quote here.” </a:t>
            </a:r>
          </a:p>
        </p:txBody>
      </p:sp>
      <p:sp>
        <p:nvSpPr>
          <p:cNvPr id="107" name="Shape 1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14" name="Shape 114"/>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5" name="Shape 1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22" name="Shape 1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3" name="Shape 23"/>
          <p:cNvSpPr/>
          <p:nvPr>
            <p:ph type="pic" idx="13"/>
          </p:nvPr>
        </p:nvSpPr>
        <p:spPr>
          <a:xfrm>
            <a:off x="622300" y="1181100"/>
            <a:ext cx="11760200" cy="5676900"/>
          </a:xfrm>
          <a:prstGeom prst="rect">
            <a:avLst/>
          </a:prstGeom>
          <a:ln w="9525">
            <a:round/>
          </a:ln>
        </p:spPr>
        <p:txBody>
          <a:bodyPr lIns="91439" tIns="45719" rIns="91439" bIns="45719" anchor="t">
            <a:noAutofit/>
          </a:bodyPr>
          <a:lstStyle/>
          <a:p>
            <a:pPr/>
          </a:p>
        </p:txBody>
      </p:sp>
      <p:sp>
        <p:nvSpPr>
          <p:cNvPr id="24" name="Shape 24"/>
          <p:cNvSpPr/>
          <p:nvPr>
            <p:ph type="title"/>
          </p:nvPr>
        </p:nvSpPr>
        <p:spPr>
          <a:xfrm>
            <a:off x="508000" y="7099300"/>
            <a:ext cx="11988800" cy="1117600"/>
          </a:xfrm>
          <a:prstGeom prst="rect">
            <a:avLst/>
          </a:prstGeom>
        </p:spPr>
        <p:txBody>
          <a:bodyPr anchor="b"/>
          <a:lstStyle/>
          <a:p>
            <a:pPr/>
            <a:r>
              <a:t>Title Text</a:t>
            </a:r>
          </a:p>
        </p:txBody>
      </p:sp>
      <p:sp>
        <p:nvSpPr>
          <p:cNvPr id="25" name="Shape 25"/>
          <p:cNvSpPr/>
          <p:nvPr>
            <p:ph type="body" sz="quarter" idx="1"/>
          </p:nvPr>
        </p:nvSpPr>
        <p:spPr>
          <a:xfrm>
            <a:off x="508000" y="8267700"/>
            <a:ext cx="119888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3" name="Shape 33"/>
          <p:cNvSpPr/>
          <p:nvPr>
            <p:ph type="title"/>
          </p:nvPr>
        </p:nvSpPr>
        <p:spPr>
          <a:xfrm>
            <a:off x="508000" y="3860800"/>
            <a:ext cx="11988800" cy="2032000"/>
          </a:xfrm>
          <a:prstGeom prst="rect">
            <a:avLst/>
          </a:prstGeom>
        </p:spPr>
        <p:txBody>
          <a:bodyPr/>
          <a:lstStyle/>
          <a:p>
            <a:pPr/>
            <a:r>
              <a:t>Title Text</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1" name="Shape 41"/>
          <p:cNvSpPr/>
          <p:nvPr>
            <p:ph type="pic" sz="half" idx="13"/>
          </p:nvPr>
        </p:nvSpPr>
        <p:spPr>
          <a:xfrm>
            <a:off x="6805519" y="981849"/>
            <a:ext cx="5575301" cy="7531101"/>
          </a:xfrm>
          <a:prstGeom prst="rect">
            <a:avLst/>
          </a:prstGeom>
          <a:ln w="9525">
            <a:round/>
          </a:ln>
        </p:spPr>
        <p:txBody>
          <a:bodyPr lIns="91439" tIns="45719" rIns="91439" bIns="45719" anchor="t">
            <a:noAutofit/>
          </a:bodyPr>
          <a:lstStyle/>
          <a:p>
            <a:pPr/>
          </a:p>
        </p:txBody>
      </p:sp>
      <p:sp>
        <p:nvSpPr>
          <p:cNvPr id="42" name="Shape 42"/>
          <p:cNvSpPr/>
          <p:nvPr>
            <p:ph type="title"/>
          </p:nvPr>
        </p:nvSpPr>
        <p:spPr>
          <a:xfrm>
            <a:off x="508000" y="2400300"/>
            <a:ext cx="5829300" cy="6070600"/>
          </a:xfrm>
          <a:prstGeom prst="rect">
            <a:avLst/>
          </a:prstGeom>
        </p:spPr>
        <p:txBody>
          <a:bodyPr anchor="t"/>
          <a:lstStyle/>
          <a:p>
            <a:pPr/>
            <a:r>
              <a:t>Title Text</a:t>
            </a:r>
          </a:p>
        </p:txBody>
      </p:sp>
      <p:sp>
        <p:nvSpPr>
          <p:cNvPr id="43" name="Shape 43"/>
          <p:cNvSpPr/>
          <p:nvPr>
            <p:ph type="body" sz="quarter" idx="1"/>
          </p:nvPr>
        </p:nvSpPr>
        <p:spPr>
          <a:xfrm>
            <a:off x="508000" y="1168400"/>
            <a:ext cx="58293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44" name="Shape 4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51" name="Shape 51"/>
          <p:cNvSpPr/>
          <p:nvPr/>
        </p:nvSpPr>
        <p:spPr>
          <a:xfrm>
            <a:off x="508000" y="25781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2" name="Shape 52"/>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3" name="Shape 53"/>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4" name="Shape 54"/>
          <p:cNvSpPr/>
          <p:nvPr>
            <p:ph type="title"/>
          </p:nvPr>
        </p:nvSpPr>
        <p:spPr>
          <a:prstGeom prst="rect">
            <a:avLst/>
          </a:prstGeom>
        </p:spPr>
        <p:txBody>
          <a:bodyPr/>
          <a:lstStyle/>
          <a:p>
            <a:pPr/>
            <a:r>
              <a:t>Title Text</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62" name="Shape 62"/>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3" name="Shape 63"/>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4" name="Shape 64"/>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5" name="Shape 65"/>
          <p:cNvSpPr/>
          <p:nvPr>
            <p:ph type="title"/>
          </p:nvPr>
        </p:nvSpPr>
        <p:spPr>
          <a:prstGeom prst="rect">
            <a:avLst/>
          </a:prstGeom>
        </p:spPr>
        <p:txBody>
          <a:bodyPr/>
          <a:lstStyle/>
          <a:p>
            <a:pPr/>
            <a:r>
              <a:t>Title Text</a:t>
            </a:r>
          </a:p>
        </p:txBody>
      </p:sp>
      <p:sp>
        <p:nvSpPr>
          <p:cNvPr id="66" name="Shape 66"/>
          <p:cNvSpPr/>
          <p:nvPr>
            <p:ph type="body" idx="1"/>
          </p:nvPr>
        </p:nvSpPr>
        <p:spPr>
          <a:xfrm>
            <a:off x="508000" y="3035300"/>
            <a:ext cx="11988800" cy="57277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7" name="Shape 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74" name="Shape 74"/>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5" name="Shape 75"/>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6" name="Shape 76"/>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7" name="Shape 77"/>
          <p:cNvSpPr/>
          <p:nvPr>
            <p:ph type="pic" sz="half" idx="13"/>
          </p:nvPr>
        </p:nvSpPr>
        <p:spPr>
          <a:xfrm>
            <a:off x="620619" y="2994799"/>
            <a:ext cx="5524501" cy="5524501"/>
          </a:xfrm>
          <a:prstGeom prst="rect">
            <a:avLst/>
          </a:prstGeom>
          <a:ln w="9525">
            <a:round/>
          </a:ln>
        </p:spPr>
        <p:txBody>
          <a:bodyPr lIns="91439" tIns="45719" rIns="91439" bIns="45719" anchor="t">
            <a:noAutofit/>
          </a:bodyPr>
          <a:lstStyle/>
          <a:p>
            <a:pPr/>
          </a:p>
        </p:txBody>
      </p:sp>
      <p:sp>
        <p:nvSpPr>
          <p:cNvPr id="78" name="Shape 78"/>
          <p:cNvSpPr/>
          <p:nvPr>
            <p:ph type="title"/>
          </p:nvPr>
        </p:nvSpPr>
        <p:spPr>
          <a:prstGeom prst="rect">
            <a:avLst/>
          </a:prstGeom>
        </p:spPr>
        <p:txBody>
          <a:bodyPr/>
          <a:lstStyle/>
          <a:p>
            <a:pPr/>
            <a:r>
              <a:t>Title Text</a:t>
            </a:r>
          </a:p>
        </p:txBody>
      </p:sp>
      <p:sp>
        <p:nvSpPr>
          <p:cNvPr id="79" name="Shape 79"/>
          <p:cNvSpPr/>
          <p:nvPr>
            <p:ph type="body" sz="half" idx="1"/>
          </p:nvPr>
        </p:nvSpPr>
        <p:spPr>
          <a:xfrm>
            <a:off x="6781800" y="2971800"/>
            <a:ext cx="5727700" cy="5524500"/>
          </a:xfrm>
          <a:prstGeom prst="rect">
            <a:avLst/>
          </a:prstGeom>
        </p:spPr>
        <p:txBody>
          <a:bodyPr/>
          <a:lstStyle>
            <a:lvl1pPr marL="368300" indent="-368300">
              <a:spcBef>
                <a:spcPts val="3200"/>
              </a:spcBef>
              <a:buSzPct val="30000"/>
              <a:buBlip>
                <a:blip r:embed="rId2"/>
              </a:buBlip>
              <a:defRPr sz="3000"/>
            </a:lvl1pPr>
            <a:lvl2pPr marL="736600" indent="-368300">
              <a:spcBef>
                <a:spcPts val="3200"/>
              </a:spcBef>
              <a:buSzPct val="30000"/>
              <a:buBlip>
                <a:blip r:embed="rId2"/>
              </a:buBlip>
              <a:defRPr sz="3000"/>
            </a:lvl2pPr>
            <a:lvl3pPr marL="1104900" indent="-368300">
              <a:spcBef>
                <a:spcPts val="3200"/>
              </a:spcBef>
              <a:buSzPct val="30000"/>
              <a:buBlip>
                <a:blip r:embed="rId2"/>
              </a:buBlip>
              <a:defRPr sz="3000"/>
            </a:lvl3pPr>
            <a:lvl4pPr marL="1473200" indent="-368300">
              <a:spcBef>
                <a:spcPts val="3200"/>
              </a:spcBef>
              <a:buSzPct val="30000"/>
              <a:buBlip>
                <a:blip r:embed="rId2"/>
              </a:buBlip>
              <a:defRPr sz="3000"/>
            </a:lvl4pPr>
            <a:lvl5pPr marL="1841500" indent="-368300">
              <a:spcBef>
                <a:spcPts val="3200"/>
              </a:spcBef>
              <a:buSzPct val="30000"/>
              <a:buBlip>
                <a:blip r:embed="rId2"/>
              </a:buBlip>
              <a:defRPr sz="3000"/>
            </a:lvl5pPr>
          </a:lstStyle>
          <a:p>
            <a:pPr/>
            <a:r>
              <a:t>Body Level One</a:t>
            </a:r>
          </a:p>
          <a:p>
            <a:pPr lvl="1"/>
            <a:r>
              <a:t>Body Level Two</a:t>
            </a:r>
          </a:p>
          <a:p>
            <a:pPr lvl="2"/>
            <a:r>
              <a:t>Body Level Three</a:t>
            </a:r>
          </a:p>
          <a:p>
            <a:pPr lvl="3"/>
            <a:r>
              <a:t>Body Level Four</a:t>
            </a:r>
          </a:p>
          <a:p>
            <a:pPr lvl="4"/>
            <a:r>
              <a:t>Body Level Five</a:t>
            </a:r>
          </a:p>
        </p:txBody>
      </p:sp>
      <p:sp>
        <p:nvSpPr>
          <p:cNvPr id="80" name="Shape 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7" name="Shape 87"/>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5" name="Shape 95"/>
          <p:cNvSpPr/>
          <p:nvPr>
            <p:ph type="pic" sz="quarter" idx="13"/>
          </p:nvPr>
        </p:nvSpPr>
        <p:spPr>
          <a:xfrm>
            <a:off x="6654800" y="977900"/>
            <a:ext cx="5727700" cy="3606800"/>
          </a:xfrm>
          <a:prstGeom prst="rect">
            <a:avLst/>
          </a:prstGeom>
          <a:ln w="9525">
            <a:round/>
          </a:ln>
        </p:spPr>
        <p:txBody>
          <a:bodyPr lIns="91439" tIns="45719" rIns="91439" bIns="45719" anchor="t">
            <a:noAutofit/>
          </a:bodyPr>
          <a:lstStyle/>
          <a:p>
            <a:pPr/>
          </a:p>
        </p:txBody>
      </p:sp>
      <p:sp>
        <p:nvSpPr>
          <p:cNvPr id="96" name="Shape 96"/>
          <p:cNvSpPr/>
          <p:nvPr>
            <p:ph type="pic" sz="quarter" idx="14"/>
          </p:nvPr>
        </p:nvSpPr>
        <p:spPr>
          <a:xfrm>
            <a:off x="6654800" y="5003800"/>
            <a:ext cx="5727700" cy="3644900"/>
          </a:xfrm>
          <a:prstGeom prst="rect">
            <a:avLst/>
          </a:prstGeom>
          <a:ln w="9525">
            <a:round/>
          </a:ln>
        </p:spPr>
        <p:txBody>
          <a:bodyPr lIns="91439" tIns="45719" rIns="91439" bIns="45719" anchor="t">
            <a:noAutofit/>
          </a:bodyPr>
          <a:lstStyle/>
          <a:p>
            <a:pPr/>
          </a:p>
        </p:txBody>
      </p:sp>
      <p:sp>
        <p:nvSpPr>
          <p:cNvPr id="97" name="Shape 97"/>
          <p:cNvSpPr/>
          <p:nvPr>
            <p:ph type="pic" sz="half" idx="15"/>
          </p:nvPr>
        </p:nvSpPr>
        <p:spPr>
          <a:xfrm>
            <a:off x="620619" y="975499"/>
            <a:ext cx="5575301" cy="7670801"/>
          </a:xfrm>
          <a:prstGeom prst="rect">
            <a:avLst/>
          </a:prstGeom>
          <a:ln w="9525">
            <a:round/>
          </a:ln>
        </p:spPr>
        <p:txBody>
          <a:bodyPr lIns="91439" tIns="45719" rIns="91439" bIns="45719" anchor="t">
            <a:noAutofit/>
          </a:bodyPr>
          <a:lstStyle/>
          <a:p>
            <a:pP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Shape 2"/>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Shape 3"/>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Shape 4"/>
          <p:cNvSpPr/>
          <p:nvPr>
            <p:ph type="body" idx="1"/>
          </p:nvPr>
        </p:nvSpPr>
        <p:spPr>
          <a:xfrm>
            <a:off x="508000" y="977900"/>
            <a:ext cx="11988800" cy="778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title"/>
          </p:nvPr>
        </p:nvSpPr>
        <p:spPr>
          <a:xfrm>
            <a:off x="508000" y="596900"/>
            <a:ext cx="119888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6" name="Shape 6"/>
          <p:cNvSpPr/>
          <p:nvPr>
            <p:ph type="sldNum" sz="quarter" idx="2"/>
          </p:nvPr>
        </p:nvSpPr>
        <p:spPr>
          <a:xfrm>
            <a:off x="12166701" y="8763000"/>
            <a:ext cx="342901" cy="3683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1pPr>
      <a:lvl2pPr marL="0" marR="0" indent="228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2pPr>
      <a:lvl3pPr marL="0" marR="0" indent="457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3pPr>
      <a:lvl4pPr marL="0" marR="0" indent="685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4pPr>
      <a:lvl5pPr marL="0" marR="0" indent="9144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5pPr>
      <a:lvl6pPr marL="0" marR="0" indent="11430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6pPr>
      <a:lvl7pPr marL="0" marR="0" indent="1371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7pPr>
      <a:lvl8pPr marL="0" marR="0" indent="1600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8pPr>
      <a:lvl9pPr marL="0" marR="0" indent="1828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9pPr>
    </p:titleStyle>
    <p:bodyStyle>
      <a:lvl1pPr marL="4191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1pPr>
      <a:lvl2pPr marL="8382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2pPr>
      <a:lvl3pPr marL="12573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3pPr>
      <a:lvl4pPr marL="16764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4pPr>
      <a:lvl5pPr marL="20955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5pPr>
      <a:lvl6pPr marL="25146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6pPr>
      <a:lvl7pPr marL="29337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7pPr>
      <a:lvl8pPr marL="33528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8pPr>
      <a:lvl9pPr marL="37719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www.Fredde.pro"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ctrTitle"/>
          </p:nvPr>
        </p:nvSpPr>
        <p:spPr>
          <a:prstGeom prst="rect">
            <a:avLst/>
          </a:prstGeom>
        </p:spPr>
        <p:txBody>
          <a:bodyPr/>
          <a:lstStyle/>
          <a:p>
            <a:pPr/>
            <a:r>
              <a:t>The simple workflow experience</a:t>
            </a:r>
          </a:p>
        </p:txBody>
      </p:sp>
      <p:sp>
        <p:nvSpPr>
          <p:cNvPr id="132" name="Shape 132"/>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body" idx="1"/>
          </p:nvPr>
        </p:nvSpPr>
        <p:spPr>
          <a:prstGeom prst="rect">
            <a:avLst/>
          </a:prstGeom>
        </p:spPr>
        <p:txBody>
          <a:bodyPr/>
          <a:lstStyle/>
          <a:p>
            <a:pPr>
              <a:buBlip>
                <a:blip r:embed="rId2"/>
              </a:buBlip>
            </a:pP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Simple Workflow</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Jmf AWS med andra</a:t>
            </a:r>
          </a:p>
        </p:txBody>
      </p:sp>
      <p:sp>
        <p:nvSpPr>
          <p:cNvPr id="177" name="Shape 177"/>
          <p:cNvSpPr/>
          <p:nvPr>
            <p:ph type="body" idx="1"/>
          </p:nvPr>
        </p:nvSpPr>
        <p:spPr>
          <a:prstGeom prst="rect">
            <a:avLst/>
          </a:prstGeom>
        </p:spPr>
        <p:txBody>
          <a:bodyPr/>
          <a:lstStyle/>
          <a:p>
            <a:pPr>
              <a:buBlip>
                <a:blip r:embed="rId2"/>
              </a:buBlip>
            </a:pPr>
          </a:p>
        </p:txBody>
      </p:sp>
      <p:pic>
        <p:nvPicPr>
          <p:cNvPr id="178" name="pasted-image.png"/>
          <p:cNvPicPr>
            <a:picLocks noChangeAspect="1"/>
          </p:cNvPicPr>
          <p:nvPr/>
        </p:nvPicPr>
        <p:blipFill>
          <a:blip r:embed="rId3">
            <a:extLst/>
          </a:blip>
          <a:stretch>
            <a:fillRect/>
          </a:stretch>
        </p:blipFill>
        <p:spPr>
          <a:xfrm>
            <a:off x="1155700" y="2667000"/>
            <a:ext cx="10693400" cy="5753100"/>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a:lstStyle/>
          <a:p>
            <a:pPr/>
            <a:r>
              <a:t>Att lära mig mer om</a:t>
            </a:r>
          </a:p>
        </p:txBody>
      </p:sp>
      <p:sp>
        <p:nvSpPr>
          <p:cNvPr id="181" name="Shape 181"/>
          <p:cNvSpPr/>
          <p:nvPr>
            <p:ph type="body" idx="1"/>
          </p:nvPr>
        </p:nvSpPr>
        <p:spPr>
          <a:prstGeom prst="rect">
            <a:avLst/>
          </a:prstGeom>
        </p:spPr>
        <p:txBody>
          <a:bodyPr/>
          <a:lstStyle>
            <a:lvl1pPr>
              <a:buBlip>
                <a:blip r:embed="rId2"/>
              </a:buBlip>
            </a:lvl1pPr>
          </a:lstStyle>
          <a:p>
            <a:pPr/>
            <a:r>
              <a:t>Developer Tools (Code-Commit/-deploy/-pipeline)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Agenda</a:t>
            </a:r>
          </a:p>
        </p:txBody>
      </p:sp>
      <p:sp>
        <p:nvSpPr>
          <p:cNvPr id="135" name="Shape 135"/>
          <p:cNvSpPr/>
          <p:nvPr>
            <p:ph type="body" idx="4294967295"/>
          </p:nvPr>
        </p:nvSpPr>
        <p:spPr>
          <a:xfrm>
            <a:off x="508000" y="3035300"/>
            <a:ext cx="11925300" cy="5727700"/>
          </a:xfrm>
          <a:prstGeom prst="rect">
            <a:avLst/>
          </a:prstGeom>
        </p:spPr>
        <p:txBody>
          <a:bodyPr/>
          <a:lstStyle/>
          <a:p>
            <a:pPr>
              <a:buBlip>
                <a:blip r:embed="rId2"/>
              </a:buBlip>
            </a:pPr>
            <a:r>
              <a:t>AWS intro</a:t>
            </a:r>
          </a:p>
          <a:p>
            <a:pPr>
              <a:buBlip>
                <a:blip r:embed="rId2"/>
              </a:buBlip>
            </a:pPr>
            <a:r>
              <a:t>Exempel på feltolerant Wordpress site</a:t>
            </a:r>
          </a:p>
          <a:p>
            <a:pPr>
              <a:buBlip>
                <a:blip r:embed="rId2"/>
              </a:buBlip>
            </a:pPr>
            <a:r>
              <a:t>Simple Workflow och Lambda</a:t>
            </a:r>
          </a:p>
          <a:p>
            <a:pPr>
              <a:buBlip>
                <a:blip r:embed="rId2"/>
              </a:buBlip>
            </a:pPr>
            <a:r>
              <a:t>Case Study - Netflix</a:t>
            </a:r>
          </a:p>
          <a:p>
            <a:pPr>
              <a:buBlip>
                <a:blip r:embed="rId2"/>
              </a:buBlip>
            </a:pPr>
            <a:r>
              <a:t>Ovetenskaplig jämförelse av molnleverantörer</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3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3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3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3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5"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VAd är fördelen med AWS?</a:t>
            </a:r>
          </a:p>
        </p:txBody>
      </p:sp>
      <p:sp>
        <p:nvSpPr>
          <p:cNvPr id="138" name="Shape 138"/>
          <p:cNvSpPr/>
          <p:nvPr>
            <p:ph type="body" idx="1"/>
          </p:nvPr>
        </p:nvSpPr>
        <p:spPr>
          <a:prstGeom prst="rect">
            <a:avLst/>
          </a:prstGeom>
        </p:spPr>
        <p:txBody>
          <a:bodyPr/>
          <a:lstStyle/>
          <a:p>
            <a:pPr marL="414909" indent="-414909" defTabSz="578358">
              <a:spcBef>
                <a:spcPts val="4100"/>
              </a:spcBef>
              <a:buBlip>
                <a:blip r:embed="rId3"/>
              </a:buBlip>
              <a:defRPr sz="3366"/>
            </a:pPr>
            <a:r>
              <a:t>byter initiala utgifter mot rörlig kostnad</a:t>
            </a:r>
          </a:p>
          <a:p>
            <a:pPr marL="414909" indent="-414909" defTabSz="578358">
              <a:spcBef>
                <a:spcPts val="4100"/>
              </a:spcBef>
              <a:buBlip>
                <a:blip r:embed="rId3"/>
              </a:buBlip>
              <a:defRPr sz="3366"/>
            </a:pPr>
            <a:r>
              <a:t>utnyttjar att AWS köper in i stora volymer</a:t>
            </a:r>
          </a:p>
          <a:p>
            <a:pPr marL="414909" indent="-414909" defTabSz="578358">
              <a:spcBef>
                <a:spcPts val="4100"/>
              </a:spcBef>
              <a:buBlip>
                <a:blip r:embed="rId3"/>
              </a:buBlip>
              <a:defRPr sz="3366"/>
            </a:pPr>
            <a:r>
              <a:t>slutar gissa behov av kapacitet</a:t>
            </a:r>
          </a:p>
          <a:p>
            <a:pPr marL="414909" indent="-414909" defTabSz="578358">
              <a:spcBef>
                <a:spcPts val="4100"/>
              </a:spcBef>
              <a:buBlip>
                <a:blip r:embed="rId3"/>
              </a:buBlip>
              <a:defRPr sz="3366"/>
            </a:pPr>
            <a:r>
              <a:t>ökar utvecklingshastighet och lättrörlighet</a:t>
            </a:r>
          </a:p>
          <a:p>
            <a:pPr marL="414909" indent="-414909" defTabSz="578358">
              <a:spcBef>
                <a:spcPts val="4100"/>
              </a:spcBef>
              <a:buBlip>
                <a:blip r:embed="rId3"/>
              </a:buBlip>
              <a:defRPr sz="3366"/>
            </a:pPr>
            <a:r>
              <a:t>slutar lägga pengar på driva datacenter</a:t>
            </a:r>
          </a:p>
          <a:p>
            <a:pPr marL="414909" indent="-414909" defTabSz="578358">
              <a:spcBef>
                <a:spcPts val="4100"/>
              </a:spcBef>
              <a:buBlip>
                <a:blip r:embed="rId3"/>
              </a:buBlip>
              <a:defRPr sz="3366"/>
            </a:pPr>
            <a:r>
              <a:t>bli global leverantör på några minuter</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3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3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3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3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38">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8"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a:r>
              <a:t>AWS - minisammanfattning</a:t>
            </a:r>
          </a:p>
        </p:txBody>
      </p:sp>
      <p:sp>
        <p:nvSpPr>
          <p:cNvPr id="143" name="Shape 143"/>
          <p:cNvSpPr/>
          <p:nvPr/>
        </p:nvSpPr>
        <p:spPr>
          <a:xfrm>
            <a:off x="7274962" y="3015987"/>
            <a:ext cx="1394371" cy="162328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IaaS</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PaaS</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SaaS</a:t>
            </a:r>
          </a:p>
        </p:txBody>
      </p:sp>
      <p:sp>
        <p:nvSpPr>
          <p:cNvPr id="144" name="Shape 144"/>
          <p:cNvSpPr/>
          <p:nvPr/>
        </p:nvSpPr>
        <p:spPr>
          <a:xfrm>
            <a:off x="9378285" y="2578100"/>
            <a:ext cx="2340394" cy="431116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computing</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storage</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database</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messaging</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queueing</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SWF</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lambda</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m.m.</a:t>
            </a:r>
          </a:p>
        </p:txBody>
      </p:sp>
      <p:sp>
        <p:nvSpPr>
          <p:cNvPr id="145" name="Shape 145"/>
          <p:cNvSpPr/>
          <p:nvPr/>
        </p:nvSpPr>
        <p:spPr>
          <a:xfrm>
            <a:off x="785438" y="3529179"/>
            <a:ext cx="5780572"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19100" indent="-419100" algn="l">
              <a:spcBef>
                <a:spcPts val="4200"/>
              </a:spcBef>
              <a:buSzPct val="30000"/>
              <a:buBlip>
                <a:blip r:embed="rId3"/>
              </a:buBlip>
              <a:defRPr sz="3400"/>
            </a:lvl1pPr>
          </a:lstStyle>
          <a:p>
            <a:pPr/>
            <a:r>
              <a:t>Samling av digital infrastruktur</a:t>
            </a:r>
          </a:p>
        </p:txBody>
      </p:sp>
      <p:sp>
        <p:nvSpPr>
          <p:cNvPr id="146" name="Shape 146"/>
          <p:cNvSpPr/>
          <p:nvPr/>
        </p:nvSpPr>
        <p:spPr>
          <a:xfrm>
            <a:off x="738611" y="4750818"/>
            <a:ext cx="476643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19100" indent="-419100" algn="l">
              <a:spcBef>
                <a:spcPts val="4200"/>
              </a:spcBef>
              <a:buSzPct val="30000"/>
              <a:buBlip>
                <a:blip r:embed="rId3"/>
              </a:buBlip>
              <a:defRPr sz="3400"/>
            </a:lvl1pPr>
          </a:lstStyle>
          <a:p>
            <a:pPr/>
            <a:r>
              <a:t>pay-as-you-go (free-tier)</a:t>
            </a:r>
          </a:p>
        </p:txBody>
      </p:sp>
      <p:sp>
        <p:nvSpPr>
          <p:cNvPr id="147" name="Shape 147"/>
          <p:cNvSpPr/>
          <p:nvPr/>
        </p:nvSpPr>
        <p:spPr>
          <a:xfrm>
            <a:off x="744149" y="5972457"/>
            <a:ext cx="4484961"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19100" indent="-419100" algn="l">
              <a:spcBef>
                <a:spcPts val="4200"/>
              </a:spcBef>
              <a:buSzPct val="30000"/>
              <a:buBlip>
                <a:blip r:embed="rId3"/>
              </a:buBlip>
              <a:defRPr sz="3400"/>
            </a:lvl1pPr>
          </a:lstStyle>
          <a:p>
            <a:pPr/>
            <a:r>
              <a:t>demo av aws-konsolen</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43">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4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4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4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44">
                                            <p:bg/>
                                          </p:spTgt>
                                        </p:tgtEl>
                                        <p:attrNameLst>
                                          <p:attrName>style.visibility</p:attrName>
                                        </p:attrNameLst>
                                      </p:cBhvr>
                                      <p:to>
                                        <p:strVal val="visible"/>
                                      </p:to>
                                    </p:set>
                                  </p:childTnLst>
                                </p:cTn>
                              </p:par>
                              <p:par>
                                <p:cTn id="25" presetClass="entr" nodeType="withEffect" presetSubtype="0" presetID="1" grpId="3" fill="hold">
                                  <p:stCondLst>
                                    <p:cond delay="0"/>
                                  </p:stCondLst>
                                  <p:iterate type="el" backwards="0">
                                    <p:tmAbs val="0"/>
                                  </p:iterate>
                                  <p:childTnLst>
                                    <p:set>
                                      <p:cBhvr>
                                        <p:cTn id="26" fill="hold"/>
                                        <p:tgtEl>
                                          <p:spTgt spid="14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3" fill="hold">
                                  <p:stCondLst>
                                    <p:cond delay="0"/>
                                  </p:stCondLst>
                                  <p:iterate type="el" backwards="0">
                                    <p:tmAbs val="0"/>
                                  </p:iterate>
                                  <p:childTnLst>
                                    <p:set>
                                      <p:cBhvr>
                                        <p:cTn id="30" fill="hold"/>
                                        <p:tgtEl>
                                          <p:spTgt spid="14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3" fill="hold">
                                  <p:stCondLst>
                                    <p:cond delay="0"/>
                                  </p:stCondLst>
                                  <p:iterate type="el" backwards="0">
                                    <p:tmAbs val="0"/>
                                  </p:iterate>
                                  <p:childTnLst>
                                    <p:set>
                                      <p:cBhvr>
                                        <p:cTn id="34" fill="hold"/>
                                        <p:tgtEl>
                                          <p:spTgt spid="14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3" fill="hold">
                                  <p:stCondLst>
                                    <p:cond delay="0"/>
                                  </p:stCondLst>
                                  <p:iterate type="el" backwards="0">
                                    <p:tmAbs val="0"/>
                                  </p:iterate>
                                  <p:childTnLst>
                                    <p:set>
                                      <p:cBhvr>
                                        <p:cTn id="38" fill="hold"/>
                                        <p:tgtEl>
                                          <p:spTgt spid="14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3" fill="hold">
                                  <p:stCondLst>
                                    <p:cond delay="0"/>
                                  </p:stCondLst>
                                  <p:iterate type="el" backwards="0">
                                    <p:tmAbs val="0"/>
                                  </p:iterate>
                                  <p:childTnLst>
                                    <p:set>
                                      <p:cBhvr>
                                        <p:cTn id="42" fill="hold"/>
                                        <p:tgtEl>
                                          <p:spTgt spid="14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3" fill="hold">
                                  <p:stCondLst>
                                    <p:cond delay="0"/>
                                  </p:stCondLst>
                                  <p:iterate type="el" backwards="0">
                                    <p:tmAbs val="0"/>
                                  </p:iterate>
                                  <p:childTnLst>
                                    <p:set>
                                      <p:cBhvr>
                                        <p:cTn id="46" fill="hold"/>
                                        <p:tgtEl>
                                          <p:spTgt spid="14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3" fill="hold">
                                  <p:stCondLst>
                                    <p:cond delay="0"/>
                                  </p:stCondLst>
                                  <p:iterate type="el" backwards="0">
                                    <p:tmAbs val="0"/>
                                  </p:iterate>
                                  <p:childTnLst>
                                    <p:set>
                                      <p:cBhvr>
                                        <p:cTn id="50" fill="hold"/>
                                        <p:tgtEl>
                                          <p:spTgt spid="144">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3" fill="hold">
                                  <p:stCondLst>
                                    <p:cond delay="0"/>
                                  </p:stCondLst>
                                  <p:iterate type="el" backwards="0">
                                    <p:tmAbs val="0"/>
                                  </p:iterate>
                                  <p:childTnLst>
                                    <p:set>
                                      <p:cBhvr>
                                        <p:cTn id="54" fill="hold"/>
                                        <p:tgtEl>
                                          <p:spTgt spid="144">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4" fill="hold">
                                  <p:stCondLst>
                                    <p:cond delay="0"/>
                                  </p:stCondLst>
                                  <p:iterate type="el" backwards="0">
                                    <p:tmAbs val="0"/>
                                  </p:iterate>
                                  <p:childTnLst>
                                    <p:set>
                                      <p:cBhvr>
                                        <p:cTn id="58" fill="hold"/>
                                        <p:tgtEl>
                                          <p:spTgt spid="1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0" presetID="1" grpId="5" fill="hold">
                                  <p:stCondLst>
                                    <p:cond delay="0"/>
                                  </p:stCondLst>
                                  <p:iterate type="el" backwards="0">
                                    <p:tmAbs val="0"/>
                                  </p:iterate>
                                  <p:childTnLst>
                                    <p:set>
                                      <p:cBhvr>
                                        <p:cTn id="62" fill="hold"/>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4" grpId="3"/>
      <p:bldP build="p" bldLvl="5" animBg="1" rev="0" advAuto="0" spid="143" grpId="2"/>
      <p:bldP build="whole" bldLvl="1" animBg="1" rev="0" advAuto="0" spid="147" grpId="5"/>
      <p:bldP build="whole" bldLvl="1" animBg="1" rev="0" advAuto="0" spid="145" grpId="1"/>
      <p:bldP build="whole" bldLvl="1" animBg="1" rev="0" advAuto="0" spid="146" grpId="4"/>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lvl1pPr algn="ctr"/>
          </a:lstStyle>
          <a:p>
            <a:pPr/>
            <a:r>
              <a:t>Regioner och AZ:s</a:t>
            </a:r>
          </a:p>
        </p:txBody>
      </p:sp>
      <p:pic>
        <p:nvPicPr>
          <p:cNvPr id="152" name="Global_Infrastructure_5.13.png"/>
          <p:cNvPicPr>
            <a:picLocks noChangeAspect="1"/>
          </p:cNvPicPr>
          <p:nvPr/>
        </p:nvPicPr>
        <p:blipFill>
          <a:blip r:embed="rId3">
            <a:extLst/>
          </a:blip>
          <a:stretch>
            <a:fillRect/>
          </a:stretch>
        </p:blipFill>
        <p:spPr>
          <a:xfrm>
            <a:off x="-309799" y="1508962"/>
            <a:ext cx="13444332" cy="762233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p>
            <a:pPr/>
            <a:r>
              <a:t>VAd Är AWS för mig?</a:t>
            </a:r>
          </a:p>
        </p:txBody>
      </p:sp>
      <p:sp>
        <p:nvSpPr>
          <p:cNvPr id="157" name="Shape 157"/>
          <p:cNvSpPr/>
          <p:nvPr>
            <p:ph type="body" sz="half" idx="1"/>
          </p:nvPr>
        </p:nvSpPr>
        <p:spPr>
          <a:xfrm>
            <a:off x="527314" y="1817181"/>
            <a:ext cx="5728178" cy="5727701"/>
          </a:xfrm>
          <a:prstGeom prst="rect">
            <a:avLst/>
          </a:prstGeom>
        </p:spPr>
        <p:txBody>
          <a:bodyPr/>
          <a:lstStyle/>
          <a:p>
            <a:pPr>
              <a:buBlip>
                <a:blip r:embed="rId3"/>
              </a:buBlip>
            </a:pPr>
            <a:r>
              <a:t>lära mig coola grejer</a:t>
            </a:r>
          </a:p>
          <a:p>
            <a:pPr lvl="1">
              <a:buBlip>
                <a:blip r:embed="rId3"/>
              </a:buBlip>
            </a:pPr>
            <a:r>
              <a:t>utnyttja infrastrukturen</a:t>
            </a:r>
          </a:p>
          <a:p>
            <a:pPr lvl="1">
              <a:buBlip>
                <a:blip r:embed="rId3"/>
              </a:buBlip>
            </a:pPr>
            <a:r>
              <a:t>design patterns för molnet</a:t>
            </a:r>
          </a:p>
          <a:p>
            <a:pPr lvl="1">
              <a:buBlip>
                <a:blip r:embed="rId3"/>
              </a:buBlip>
            </a:pPr>
            <a:r>
              <a:t>vill bygga applikationer!!! </a:t>
            </a:r>
          </a:p>
        </p:txBody>
      </p:sp>
      <p:sp>
        <p:nvSpPr>
          <p:cNvPr id="158" name="Shape 158"/>
          <p:cNvSpPr/>
          <p:nvPr/>
        </p:nvSpPr>
        <p:spPr>
          <a:xfrm>
            <a:off x="6737829" y="3421581"/>
            <a:ext cx="5786897" cy="368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19100" indent="-419100" algn="l">
              <a:spcBef>
                <a:spcPts val="4200"/>
              </a:spcBef>
              <a:buSzPct val="30000"/>
              <a:buBlip>
                <a:blip r:embed="rId3"/>
              </a:buBlip>
              <a:defRPr sz="3400"/>
            </a:pPr>
            <a:r>
              <a:t>Design for failure</a:t>
            </a:r>
          </a:p>
          <a:p>
            <a:pPr marL="419100" indent="-419100" algn="l">
              <a:spcBef>
                <a:spcPts val="4200"/>
              </a:spcBef>
              <a:buSzPct val="30000"/>
              <a:buBlip>
                <a:blip r:embed="rId3"/>
              </a:buBlip>
              <a:defRPr sz="3400"/>
            </a:pPr>
            <a:r>
              <a:t>Decouple components</a:t>
            </a:r>
          </a:p>
          <a:p>
            <a:pPr marL="419100" indent="-419100" algn="l">
              <a:spcBef>
                <a:spcPts val="4200"/>
              </a:spcBef>
              <a:buSzPct val="30000"/>
              <a:buBlip>
                <a:blip r:embed="rId3"/>
              </a:buBlip>
              <a:defRPr sz="3400"/>
            </a:pPr>
            <a:r>
              <a:t>Elasticity </a:t>
            </a:r>
          </a:p>
          <a:p>
            <a:pPr marL="419100" indent="-419100" algn="l">
              <a:spcBef>
                <a:spcPts val="4200"/>
              </a:spcBef>
              <a:buSzPct val="30000"/>
              <a:buBlip>
                <a:blip r:embed="rId3"/>
              </a:buBlip>
              <a:defRPr sz="3400"/>
            </a:pPr>
            <a:r>
              <a:t>Scalability (horizontal/vertical)</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5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58">
                                            <p:bg/>
                                          </p:spTgt>
                                        </p:tgtEl>
                                        <p:attrNameLst>
                                          <p:attrName>style.visibility</p:attrName>
                                        </p:attrNameLst>
                                      </p:cBhvr>
                                      <p:to>
                                        <p:strVal val="visible"/>
                                      </p:to>
                                    </p:set>
                                  </p:childTnLst>
                                </p:cTn>
                              </p:par>
                              <p:par>
                                <p:cTn id="21" presetClass="entr" nodeType="withEffect" presetSubtype="0" presetID="1" grpId="2" fill="hold">
                                  <p:stCondLst>
                                    <p:cond delay="0"/>
                                  </p:stCondLst>
                                  <p:iterate type="el" backwards="0">
                                    <p:tmAbs val="0"/>
                                  </p:iterate>
                                  <p:childTnLst>
                                    <p:set>
                                      <p:cBhvr>
                                        <p:cTn id="22" fill="hold"/>
                                        <p:tgtEl>
                                          <p:spTgt spid="15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2" fill="hold">
                                  <p:stCondLst>
                                    <p:cond delay="0"/>
                                  </p:stCondLst>
                                  <p:iterate type="el" backwards="0">
                                    <p:tmAbs val="0"/>
                                  </p:iterate>
                                  <p:childTnLst>
                                    <p:set>
                                      <p:cBhvr>
                                        <p:cTn id="26" fill="hold"/>
                                        <p:tgtEl>
                                          <p:spTgt spid="15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2" fill="hold">
                                  <p:stCondLst>
                                    <p:cond delay="0"/>
                                  </p:stCondLst>
                                  <p:iterate type="el" backwards="0">
                                    <p:tmAbs val="0"/>
                                  </p:iterate>
                                  <p:childTnLst>
                                    <p:set>
                                      <p:cBhvr>
                                        <p:cTn id="30" fill="hold"/>
                                        <p:tgtEl>
                                          <p:spTgt spid="15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2" fill="hold">
                                  <p:stCondLst>
                                    <p:cond delay="0"/>
                                  </p:stCondLst>
                                  <p:iterate type="el" backwards="0">
                                    <p:tmAbs val="0"/>
                                  </p:iterate>
                                  <p:childTnLst>
                                    <p:set>
                                      <p:cBhvr>
                                        <p:cTn id="34" fill="hold"/>
                                        <p:tgtEl>
                                          <p:spTgt spid="15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1" fill="hold">
                                  <p:stCondLst>
                                    <p:cond delay="0"/>
                                  </p:stCondLst>
                                  <p:iterate type="el" backwards="0">
                                    <p:tmAbs val="0"/>
                                  </p:iterate>
                                  <p:childTnLst>
                                    <p:set>
                                      <p:cBhvr>
                                        <p:cTn id="38" fill="hold"/>
                                        <p:tgtEl>
                                          <p:spTgt spid="15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8" grpId="2"/>
      <p:bldP build="p" bldLvl="5" animBg="1" rev="0" advAuto="0" spid="157"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2" name=""/>
          <p:cNvPicPr>
            <a:picLocks noChangeAspect="0"/>
          </p:cNvPicPr>
          <p:nvPr>
            <p:ph type="pic" idx="13"/>
          </p:nvPr>
        </p:nvPicPr>
        <p:blipFill>
          <a:blip r:embed="rId2">
            <a:extLst/>
          </a:blip>
          <a:stretch>
            <a:fillRect/>
          </a:stretch>
        </p:blipFill>
        <p:spPr>
          <a:xfrm>
            <a:off x="302159" y="2512663"/>
            <a:ext cx="12748135" cy="6361387"/>
          </a:xfrm>
          <a:prstGeom prst="rect">
            <a:avLst/>
          </a:prstGeom>
        </p:spPr>
      </p:pic>
      <p:sp>
        <p:nvSpPr>
          <p:cNvPr id="163" name="Shape 163"/>
          <p:cNvSpPr/>
          <p:nvPr>
            <p:ph type="title"/>
          </p:nvPr>
        </p:nvSpPr>
        <p:spPr>
          <a:xfrm>
            <a:off x="507999" y="455263"/>
            <a:ext cx="11988801" cy="1117601"/>
          </a:xfrm>
          <a:prstGeom prst="rect">
            <a:avLst/>
          </a:prstGeom>
        </p:spPr>
        <p:txBody>
          <a:bodyPr/>
          <a:lstStyle>
            <a:lvl1pPr>
              <a:defRPr u="sng">
                <a:hlinkClick r:id="rId3" invalidUrl="" action="" tgtFrame="" tooltip="" history="1" highlightClick="0" endSnd="0"/>
              </a:defRPr>
            </a:lvl1pPr>
          </a:lstStyle>
          <a:p>
            <a:pPr>
              <a:defRPr u="none"/>
            </a:pPr>
            <a:r>
              <a:rPr u="sng">
                <a:hlinkClick r:id="rId3" invalidUrl="" action="" tgtFrame="" tooltip="" history="1" highlightClick="0" endSnd="0"/>
              </a:rPr>
              <a:t>www.Fredde.pro</a:t>
            </a:r>
          </a:p>
        </p:txBody>
      </p:sp>
      <p:sp>
        <p:nvSpPr>
          <p:cNvPr id="164" name="Shape 164"/>
          <p:cNvSpPr/>
          <p:nvPr>
            <p:ph type="body" sz="quarter" idx="1"/>
          </p:nvPr>
        </p:nvSpPr>
        <p:spPr>
          <a:xfrm>
            <a:off x="507999" y="1623663"/>
            <a:ext cx="11988801" cy="838201"/>
          </a:xfrm>
          <a:prstGeom prst="rect">
            <a:avLst/>
          </a:prstGeom>
        </p:spPr>
        <p:txBody>
          <a:bodyPr/>
          <a:lstStyle>
            <a:lvl1pPr>
              <a:lnSpc>
                <a:spcPct val="100000"/>
              </a:lnSpc>
              <a:defRPr sz="3600"/>
            </a:lvl1pPr>
          </a:lstStyle>
          <a:p>
            <a:pPr/>
            <a:r>
              <a:t>Fault tolerant wordpress site</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2"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6" name="freddepro-wordpress.png"/>
          <p:cNvPicPr>
            <a:picLocks noChangeAspect="1"/>
          </p:cNvPicPr>
          <p:nvPr/>
        </p:nvPicPr>
        <p:blipFill>
          <a:blip r:embed="rId2">
            <a:extLst/>
          </a:blip>
          <a:stretch>
            <a:fillRect/>
          </a:stretch>
        </p:blipFill>
        <p:spPr>
          <a:xfrm>
            <a:off x="0" y="227766"/>
            <a:ext cx="12475950" cy="8919955"/>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a:r>
              <a:t>Demo</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3">
  <a:themeElements>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