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noFill/>
              <a:miter lim="400000"/>
            </a:ln>
          </a:insideV>
        </a:tcBdr>
        <a:fill>
          <a:noFill/>
        </a:fill>
      </a:tcStyle>
    </a:wholeTbl>
    <a:band2H>
      <a:tcTxStyle b="def" i="def"/>
      <a:tcStyle>
        <a:tcBdr/>
        <a:fill>
          <a:solidFill>
            <a:srgbClr val="E7E3D2">
              <a:alpha val="50000"/>
            </a:srgbClr>
          </a:solidFill>
        </a:fill>
      </a:tcStyle>
    </a:band2H>
    <a:firstCol>
      <a:tcTxStyle b="off" i="off">
        <a:fontRef idx="minor">
          <a:srgbClr val="FFFFFF"/>
        </a:fontRef>
        <a:srgbClr val="FFFFFF"/>
      </a:tcTxStyle>
      <a:tcStyle>
        <a:tcBdr>
          <a:left>
            <a:ln w="12700" cap="flat">
              <a:noFill/>
              <a:miter lim="400000"/>
            </a:ln>
          </a:left>
          <a:right>
            <a:ln w="12700" cap="flat">
              <a:solidFill>
                <a:srgbClr val="FDF6DA"/>
              </a:solidFill>
              <a:prstDash val="solid"/>
              <a:miter lim="400000"/>
            </a:ln>
          </a:right>
          <a:top>
            <a:ln w="12700" cap="flat">
              <a:solidFill>
                <a:srgbClr val="FDF6DA"/>
              </a:solidFill>
              <a:prstDash val="solid"/>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A5C69B"/>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DF6DA"/>
              </a:solidFill>
              <a:prstDash val="solid"/>
              <a:miter lim="400000"/>
            </a:ln>
          </a:bottom>
          <a:insideH>
            <a:ln w="12700" cap="flat">
              <a:solidFill>
                <a:srgbClr val="FDF6DA"/>
              </a:solidFill>
              <a:prstDash val="solid"/>
              <a:miter lim="400000"/>
            </a:ln>
          </a:insideH>
          <a:insideV>
            <a:ln w="12700" cap="flat">
              <a:noFill/>
              <a:miter lim="400000"/>
            </a:ln>
          </a:insideV>
        </a:tcBdr>
        <a:fill>
          <a:solidFill>
            <a:srgbClr val="7C9D69"/>
          </a:solidFill>
        </a:fill>
      </a:tcStyle>
    </a:firstRow>
  </a:tblStyle>
  <a:tblStyle styleId="{C7B018BB-80A7-4F77-B60F-C8B233D01FF8}" styleName="">
    <a:tblBg/>
    <a:wholeTbl>
      <a:tcTxStyle b="off" i="off">
        <a:fontRef idx="minor">
          <a:srgbClr val="606060"/>
        </a:fontRef>
        <a:srgbClr val="606060"/>
      </a:tcTxStyle>
      <a:tcStyle>
        <a:tcBdr>
          <a:left>
            <a:ln w="12700" cap="flat">
              <a:solidFill>
                <a:srgbClr val="BDBBB3"/>
              </a:solidFill>
              <a:prstDash val="solid"/>
              <a:miter lim="400000"/>
            </a:ln>
          </a:left>
          <a:right>
            <a:ln w="12700" cap="flat">
              <a:solidFill>
                <a:srgbClr val="BDBBB3"/>
              </a:solidFill>
              <a:prstDash val="solid"/>
              <a:miter lim="400000"/>
            </a:ln>
          </a:right>
          <a:top>
            <a:ln w="12700" cap="flat">
              <a:noFill/>
              <a:miter lim="400000"/>
            </a:ln>
          </a:top>
          <a:bottom>
            <a:ln w="12700" cap="flat">
              <a:noFill/>
              <a:miter lim="400000"/>
            </a:ln>
          </a:bottom>
          <a:insideH>
            <a:ln w="12700" cap="flat">
              <a:noFill/>
              <a:miter lim="400000"/>
            </a:ln>
          </a:insideH>
          <a:insideV>
            <a:ln w="12700" cap="flat">
              <a:solidFill>
                <a:srgbClr val="BDBBB3"/>
              </a:solidFill>
              <a:prstDash val="solid"/>
              <a:miter lim="400000"/>
            </a:ln>
          </a:insideV>
        </a:tcBdr>
        <a:fill>
          <a:solidFill>
            <a:srgbClr val="E7E3D2"/>
          </a:solidFill>
        </a:fill>
      </a:tcStyle>
    </a:wholeTbl>
    <a:band2H>
      <a:tcTxStyle b="def" i="def"/>
      <a:tcStyle>
        <a:tcBdr/>
        <a:fill>
          <a:solidFill>
            <a:srgbClr val="F6F2E5"/>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solidFill>
            <a:srgbClr val="D3CDB7"/>
          </a:solidFill>
        </a:fill>
      </a:tcStyle>
    </a:firstCol>
    <a:lastRow>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solidFill>
                <a:srgbClr val="A5A59F"/>
              </a:solidFill>
              <a:prstDash val="solid"/>
              <a:miter lim="400000"/>
            </a:ln>
          </a:insideV>
        </a:tcBdr>
        <a:fill>
          <a:noFill/>
        </a:fill>
      </a:tcStyle>
    </a:lastRow>
    <a:firstRow>
      <a:tcTxStyle b="off" i="off">
        <a:fontRef idx="minor">
          <a:srgbClr val="FFFFFF"/>
        </a:fontRef>
        <a:srgbClr val="FFFFFF"/>
      </a:tcTxStyle>
      <a:tcStyle>
        <a:tcBdr>
          <a:left>
            <a:ln w="12700" cap="flat">
              <a:solidFill>
                <a:srgbClr val="8E755A"/>
              </a:solidFill>
              <a:prstDash val="solid"/>
              <a:miter lim="400000"/>
            </a:ln>
          </a:left>
          <a:right>
            <a:ln w="12700" cap="flat">
              <a:solidFill>
                <a:srgbClr val="8E755A"/>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8E755A"/>
              </a:solidFill>
              <a:prstDash val="solid"/>
              <a:miter lim="400000"/>
            </a:ln>
          </a:insideH>
          <a:insideV>
            <a:ln w="12700" cap="flat">
              <a:solidFill>
                <a:srgbClr val="8E755A"/>
              </a:solidFill>
              <a:prstDash val="solid"/>
              <a:miter lim="400000"/>
            </a:ln>
          </a:insideV>
        </a:tcBdr>
        <a:fill>
          <a:noFill/>
        </a:fill>
      </a:tcStyle>
    </a:firstRow>
  </a:tblStyle>
  <a:tblStyle styleId="{EEE7283C-3CF3-47DC-8721-378D4A62B228}"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BDBBB3"/>
              </a:solidFill>
              <a:prstDash val="solid"/>
              <a:miter lim="400000"/>
            </a:ln>
          </a:bottom>
          <a:insideH>
            <a:ln w="12700" cap="flat">
              <a:solidFill>
                <a:srgbClr val="BDBBB3"/>
              </a:solidFill>
              <a:prstDash val="solid"/>
              <a:miter lim="400000"/>
            </a:ln>
          </a:insideH>
          <a:insideV>
            <a:ln w="12700" cap="flat">
              <a:noFill/>
              <a:miter lim="400000"/>
            </a:ln>
          </a:insideV>
        </a:tcBdr>
        <a:fill>
          <a:solidFill>
            <a:srgbClr val="E6E3DA"/>
          </a:solidFill>
        </a:fill>
      </a:tcStyle>
    </a:wholeTbl>
    <a:band2H>
      <a:tcTxStyle b="def" i="def"/>
      <a:tcStyle>
        <a:tcBdr/>
        <a:fill>
          <a:solidFill>
            <a:srgbClr val="F9F5E8"/>
          </a:solidFill>
        </a:fill>
      </a:tcStyle>
    </a:band2H>
    <a:firstCol>
      <a:tcTxStyle b="off" i="off">
        <a:fontRef idx="minor">
          <a:srgbClr val="606060"/>
        </a:fontRef>
        <a:srgbClr val="606060"/>
      </a:tcTxStyle>
      <a:tcStyle>
        <a:tcBdr>
          <a:left>
            <a:ln w="12700" cap="flat">
              <a:solidFill>
                <a:srgbClr val="A5A59F"/>
              </a:solidFill>
              <a:prstDash val="solid"/>
              <a:miter lim="400000"/>
            </a:ln>
          </a:left>
          <a:right>
            <a:ln w="12700" cap="flat">
              <a:solidFill>
                <a:srgbClr val="A5A59F"/>
              </a:solidFill>
              <a:prstDash val="solid"/>
              <a:miter lim="400000"/>
            </a:ln>
          </a:right>
          <a:top>
            <a:ln w="12700" cap="flat">
              <a:solidFill>
                <a:srgbClr val="A5A59F"/>
              </a:solidFill>
              <a:prstDash val="solid"/>
              <a:miter lim="400000"/>
            </a:ln>
          </a:top>
          <a:bottom>
            <a:ln w="12700" cap="flat">
              <a:solidFill>
                <a:srgbClr val="A5A59F"/>
              </a:solidFill>
              <a:prstDash val="solid"/>
              <a:miter lim="400000"/>
            </a:ln>
          </a:bottom>
          <a:insideH>
            <a:ln w="12700" cap="flat">
              <a:solidFill>
                <a:srgbClr val="A5A59F"/>
              </a:solidFill>
              <a:prstDash val="solid"/>
              <a:miter lim="400000"/>
            </a:ln>
          </a:insideH>
          <a:insideV>
            <a:ln w="12700" cap="flat">
              <a:noFill/>
              <a:miter lim="400000"/>
            </a:ln>
          </a:insideV>
        </a:tcBdr>
        <a:fill>
          <a:solidFill>
            <a:srgbClr val="D6D5D0"/>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BDBBB3"/>
              </a:solidFill>
              <a:prstDash val="solid"/>
              <a:miter lim="400000"/>
            </a:ln>
          </a:top>
          <a:bottom>
            <a:ln w="12700" cap="flat">
              <a:solidFill>
                <a:srgbClr val="A5A59F"/>
              </a:solidFill>
              <a:prstDash val="solid"/>
              <a:miter lim="400000"/>
            </a:ln>
          </a:bottom>
          <a:insideH>
            <a:ln w="12700" cap="flat">
              <a:solidFill>
                <a:srgbClr val="4D6166"/>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5A59F"/>
              </a:solidFill>
              <a:prstDash val="solid"/>
              <a:miter lim="400000"/>
            </a:ln>
          </a:top>
          <a:bottom>
            <a:ln w="12700" cap="flat">
              <a:solidFill>
                <a:srgbClr val="BDBBB3"/>
              </a:solidFill>
              <a:prstDash val="solid"/>
              <a:miter lim="400000"/>
            </a:ln>
          </a:bottom>
          <a:insideH>
            <a:ln w="12700" cap="flat">
              <a:solidFill>
                <a:srgbClr val="657477"/>
              </a:solidFill>
              <a:prstDash val="solid"/>
              <a:miter lim="400000"/>
            </a:ln>
          </a:insideH>
          <a:insideV>
            <a:ln w="12700" cap="flat">
              <a:noFill/>
              <a:miter lim="400000"/>
            </a:ln>
          </a:insideV>
        </a:tcBdr>
        <a:fill>
          <a:noFill/>
        </a:fill>
      </a:tcStyle>
    </a:firstRow>
  </a:tblStyle>
  <a:tblStyle styleId="{CF821DB8-F4EB-4A41-A1BA-3FCAFE7338EE}"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FECE2"/>
          </a:solidFill>
        </a:fill>
      </a:tcStyle>
    </a:wholeTbl>
    <a:band2H>
      <a:tcTxStyle b="def" i="def"/>
      <a:tcStyle>
        <a:tcBdr/>
        <a:fill>
          <a:solidFill>
            <a:srgbClr val="FFFBF1"/>
          </a:solidFill>
        </a:fill>
      </a:tcStyle>
    </a:band2H>
    <a:firstCol>
      <a:tcTxStyle b="off" i="off">
        <a:fontRef idx="minor">
          <a:srgbClr val="606060"/>
        </a:fontRef>
        <a:srgbClr val="606060"/>
      </a:tcTxStyle>
      <a:tcStyle>
        <a:tcBdr>
          <a:left>
            <a:ln w="12700" cap="flat">
              <a:solidFill>
                <a:srgbClr val="000000"/>
              </a:solidFill>
              <a:prstDash val="solid"/>
              <a:miter lim="400000"/>
            </a:ln>
          </a:left>
          <a:right>
            <a:ln w="12700" cap="flat">
              <a:solidFill>
                <a:srgbClr val="A29A85"/>
              </a:solidFill>
              <a:prstDash val="solid"/>
              <a:miter lim="400000"/>
            </a:ln>
          </a:right>
          <a:top>
            <a:ln w="12700" cap="flat">
              <a:solidFill>
                <a:srgbClr val="AAA6A6"/>
              </a:solidFill>
              <a:custDash>
                <a:ds d="200000" sp="200000"/>
              </a:custDash>
              <a:miter lim="400000"/>
            </a:ln>
          </a:top>
          <a:bottom>
            <a:ln w="12700" cap="flat">
              <a:solidFill>
                <a:srgbClr val="AAA6A6"/>
              </a:solidFill>
              <a:custDash>
                <a:ds d="200000" sp="200000"/>
              </a:custDash>
              <a:miter lim="400000"/>
            </a:ln>
          </a:bottom>
          <a:insideH>
            <a:ln w="12700" cap="flat">
              <a:solidFill>
                <a:srgbClr val="AAA6A6"/>
              </a:solidFill>
              <a:custDash>
                <a:ds d="200000" sp="200000"/>
              </a:custDash>
              <a:miter lim="400000"/>
            </a:ln>
          </a:insideH>
          <a:insideV>
            <a:ln w="12700" cap="flat">
              <a:noFill/>
              <a:miter lim="400000"/>
            </a:ln>
          </a:insideV>
        </a:tcBdr>
        <a:fill>
          <a:solidFill>
            <a:srgbClr val="E8E4D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A29A85"/>
              </a:solidFill>
              <a:prstDash val="solid"/>
              <a:miter lim="400000"/>
            </a:ln>
          </a:top>
          <a:bottom>
            <a:ln w="12700" cap="flat">
              <a:solidFill>
                <a:srgbClr val="000000"/>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solidFill>
                <a:srgbClr val="A29A85"/>
              </a:solidFill>
              <a:prstDash val="solid"/>
              <a:miter lim="400000"/>
            </a:ln>
          </a:bottom>
          <a:insideH>
            <a:ln w="12700" cap="flat">
              <a:solidFill>
                <a:srgbClr val="A29A85"/>
              </a:solidFill>
              <a:prstDash val="solid"/>
              <a:miter lim="400000"/>
            </a:ln>
          </a:insideH>
          <a:insideV>
            <a:ln w="12700" cap="flat">
              <a:noFill/>
              <a:miter lim="400000"/>
            </a:ln>
          </a:insideV>
        </a:tcBdr>
        <a:fill>
          <a:noFill/>
        </a:fill>
      </a:tcStyle>
    </a:firstRow>
  </a:tblStyle>
  <a:tblStyle styleId="{33BA23B1-9221-436E-865A-0063620EA4FD}" styleName="">
    <a:tblBg/>
    <a:wholeTbl>
      <a:tcTxStyle b="off" i="off">
        <a:fontRef idx="minor">
          <a:srgbClr val="606060"/>
        </a:fontRef>
        <a:srgbClr val="606060"/>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50000"/>
            </a:srgbClr>
          </a:solidFill>
        </a:fill>
      </a:tcStyle>
    </a:wholeTbl>
    <a:band2H>
      <a:tcTxStyle b="def" i="def"/>
      <a:tcStyle>
        <a:tcBdr/>
        <a:fill>
          <a:solidFill>
            <a:srgbClr val="E9E7DC"/>
          </a:solidFill>
        </a:fill>
      </a:tcStyle>
    </a:band2H>
    <a:firstCol>
      <a:tcTxStyle b="off" i="off">
        <a:fontRef idx="minor">
          <a:srgbClr val="606060"/>
        </a:fontRef>
        <a:srgbClr val="60606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C5BEAA"/>
          </a:solid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000000"/>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D6D2C0">
              <a:alpha val="25000"/>
            </a:srgbClr>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solidFill>
                <a:srgbClr val="FFFFFF"/>
              </a:solidFill>
              <a:prstDash val="solid"/>
              <a:miter lim="400000"/>
            </a:ln>
          </a:insideH>
          <a:insideV>
            <a:ln w="12700" cap="flat">
              <a:noFill/>
              <a:miter lim="400000"/>
            </a:ln>
          </a:insideV>
        </a:tcBdr>
        <a:fill>
          <a:solidFill>
            <a:srgbClr val="928C7D"/>
          </a:solidFill>
        </a:fill>
      </a:tcStyle>
    </a:firstRow>
  </a:tblStyle>
  <a:tblStyle styleId="{2708684C-4D16-4618-839F-0558EEFCDFE6}" styleName="">
    <a:tblBg/>
    <a:wholeTbl>
      <a:tcTxStyle b="off" i="off">
        <a:fontRef idx="major">
          <a:srgbClr val="606060"/>
        </a:fontRef>
        <a:srgbClr val="606060"/>
      </a:tcTxStyle>
      <a:tcStyle>
        <a:tcBdr>
          <a:left>
            <a:ln w="12700" cap="flat">
              <a:noFill/>
              <a:miter lim="400000"/>
            </a:ln>
          </a:left>
          <a:right>
            <a:ln w="12700" cap="flat">
              <a:noFill/>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noFill/>
              <a:miter lim="400000"/>
            </a:ln>
          </a:insideV>
        </a:tcBdr>
        <a:fill>
          <a:solidFill>
            <a:srgbClr val="FDF9ED"/>
          </a:solidFill>
        </a:fill>
      </a:tcStyle>
    </a:wholeTbl>
    <a:band2H>
      <a:tcTxStyle b="def" i="def"/>
      <a:tcStyle>
        <a:tcBdr/>
        <a:fill>
          <a:solidFill>
            <a:srgbClr val="FFFFFF"/>
          </a:solidFill>
        </a:fill>
      </a:tcStyle>
    </a:band2H>
    <a:firstCol>
      <a:tcTxStyle b="off" i="off">
        <a:fontRef idx="minor">
          <a:srgbClr val="606060"/>
        </a:fontRef>
        <a:srgbClr val="606060"/>
      </a:tcTxStyle>
      <a:tcStyle>
        <a:tcBdr>
          <a:left>
            <a:ln w="25400" cap="flat">
              <a:solidFill>
                <a:srgbClr val="C6BB94"/>
              </a:solidFill>
              <a:prstDash val="solid"/>
              <a:miter lim="400000"/>
            </a:ln>
          </a:left>
          <a:right>
            <a:ln w="25400" cap="flat">
              <a:solidFill>
                <a:srgbClr val="C6BB94"/>
              </a:solidFill>
              <a:prstDash val="solid"/>
              <a:miter lim="400000"/>
            </a:ln>
          </a:right>
          <a:top>
            <a:ln w="12700" cap="flat">
              <a:solidFill>
                <a:srgbClr val="DBD2B2"/>
              </a:solidFill>
              <a:prstDash val="solid"/>
              <a:miter lim="400000"/>
            </a:ln>
          </a:top>
          <a:bottom>
            <a:ln w="12700" cap="flat">
              <a:solidFill>
                <a:srgbClr val="DBD2B2"/>
              </a:solidFill>
              <a:prstDash val="solid"/>
              <a:miter lim="400000"/>
            </a:ln>
          </a:bottom>
          <a:insideH>
            <a:ln w="12700" cap="flat">
              <a:solidFill>
                <a:srgbClr val="DBD2B2"/>
              </a:solidFill>
              <a:prstDash val="solid"/>
              <a:miter lim="400000"/>
            </a:ln>
          </a:insideH>
          <a:insideV>
            <a:ln w="12700" cap="flat">
              <a:solidFill>
                <a:srgbClr val="DBD2B2"/>
              </a:solidFill>
              <a:prstDash val="solid"/>
              <a:miter lim="400000"/>
            </a:ln>
          </a:insideV>
        </a:tcBdr>
        <a:fill>
          <a:noFill/>
        </a:fill>
      </a:tcStyle>
    </a:firstCol>
    <a:la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lastRow>
    <a:firstRow>
      <a:tcTxStyle b="off" i="off">
        <a:fontRef idx="minor">
          <a:srgbClr val="606060"/>
        </a:fontRef>
        <a:srgbClr val="606060"/>
      </a:tcTxStyle>
      <a:tcStyle>
        <a:tcBdr>
          <a:left>
            <a:ln w="12700" cap="flat">
              <a:noFill/>
              <a:miter lim="400000"/>
            </a:ln>
          </a:left>
          <a:right>
            <a:ln w="12700" cap="flat">
              <a:noFill/>
              <a:miter lim="400000"/>
            </a:ln>
          </a:right>
          <a:top>
            <a:ln w="25400" cap="flat">
              <a:solidFill>
                <a:srgbClr val="C6BB94"/>
              </a:solidFill>
              <a:prstDash val="solid"/>
              <a:miter lim="400000"/>
            </a:ln>
          </a:top>
          <a:bottom>
            <a:ln w="25400" cap="flat">
              <a:solidFill>
                <a:srgbClr val="C6BB94"/>
              </a:solidFill>
              <a:prstDash val="solid"/>
              <a:miter lim="400000"/>
            </a:ln>
          </a:bottom>
          <a:insideH>
            <a:ln w="12700" cap="flat">
              <a:solidFill>
                <a:srgbClr val="DBD2B2"/>
              </a:solidFill>
              <a:prstDash val="solid"/>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sldImg"/>
          </p:nvPr>
        </p:nvSpPr>
        <p:spPr>
          <a:xfrm>
            <a:off x="1143000" y="685800"/>
            <a:ext cx="4572000" cy="3429000"/>
          </a:xfrm>
          <a:prstGeom prst="rect">
            <a:avLst/>
          </a:prstGeom>
        </p:spPr>
        <p:txBody>
          <a:bodyPr/>
          <a:lstStyle/>
          <a:p>
            <a:pPr/>
          </a:p>
        </p:txBody>
      </p:sp>
      <p:sp>
        <p:nvSpPr>
          <p:cNvPr id="129" name="Shape 12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aws.amazon.com/free/?nc2=h_l2_cc" TargetMode="Externa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9" name="Shape 139"/>
          <p:cNvSpPr/>
          <p:nvPr>
            <p:ph type="sldImg"/>
          </p:nvPr>
        </p:nvSpPr>
        <p:spPr>
          <a:prstGeom prst="rect">
            <a:avLst/>
          </a:prstGeom>
        </p:spPr>
        <p:txBody>
          <a:bodyPr/>
          <a:lstStyle/>
          <a:p>
            <a:pPr/>
          </a:p>
        </p:txBody>
      </p:sp>
      <p:sp>
        <p:nvSpPr>
          <p:cNvPr id="140" name="Shape 140"/>
          <p:cNvSpPr/>
          <p:nvPr>
            <p:ph type="body" sz="quarter" idx="1"/>
          </p:nvPr>
        </p:nvSpPr>
        <p:spPr>
          <a:prstGeom prst="rect">
            <a:avLst/>
          </a:prstGeom>
        </p:spPr>
        <p:txBody>
          <a:bodyPr/>
          <a:lstStyle/>
          <a:p>
            <a:pPr/>
            <a:r>
              <a:t>AWS har sänkt kostande 51 ggr sedan </a:t>
            </a:r>
          </a:p>
          <a:p>
            <a:pPr/>
            <a:r>
              <a:t>*trade capital expense for variable expense</a:t>
            </a:r>
          </a:p>
          <a:p>
            <a:pPr/>
            <a:r>
              <a:t>Instead of having to invest heavily in data centers and servers before you know how you’re going to use them, you can only pay when you consume computing resources, and only pay for how much you consume.</a:t>
            </a:r>
          </a:p>
          <a:p>
            <a:pPr/>
          </a:p>
          <a:p>
            <a:pPr/>
            <a:r>
              <a:t>*Benefit from massive economies of scale</a:t>
            </a:r>
          </a:p>
          <a:p>
            <a:pPr/>
            <a:r>
              <a:t>By using cloud computing, you can achieve a lower variable cost than you can get on your own. Because usage from hundreds of thousands of customers are aggregated in the cloud, providers such as Amazon Web Services can achieve higher economies of scale which translates into lower pay as you go prices.</a:t>
            </a:r>
          </a:p>
          <a:p>
            <a:pPr/>
          </a:p>
          <a:p>
            <a:pPr/>
            <a:r>
              <a:t>*Stop guessing capacity</a:t>
            </a:r>
          </a:p>
          <a:p>
            <a:pPr/>
            <a:r>
              <a:t>Eliminate guessing on your infrastructure capacity needs. When you make a capacity decision prior to deploying an application, you often either end up sitting on expensive idle resources or dealing with limited capacity. With Cloud Computing, these problems go away. You can access as much or as little as you need, and scale up and down as required with only a few minutes notice.</a:t>
            </a:r>
          </a:p>
          <a:p>
            <a:pPr/>
          </a:p>
          <a:p>
            <a:pPr/>
            <a:r>
              <a:t>*Increase speed and agility</a:t>
            </a:r>
          </a:p>
          <a:p>
            <a:pPr/>
            <a:r>
              <a:t>In a cloud computing environment, new IT resources are only ever a click away, which means you reduce the time it takes to make those resources available to your developers from weeks to just minutes. This results in a dramatic increase in agility for the organization, since the cost and time it takes to experiment and develop is significantly lower.</a:t>
            </a:r>
          </a:p>
          <a:p>
            <a:pPr/>
          </a:p>
          <a:p>
            <a:pPr/>
            <a:r>
              <a:t>*Stop spending money on running and maintaining data centers</a:t>
            </a:r>
          </a:p>
          <a:p>
            <a:pPr/>
            <a:r>
              <a:t>Focus on projects that differentiate your business, not the infrastructure. Cloud computing lets you focus on your own customers, rather than on the heavy lifting of racking, stacking and powering servers.</a:t>
            </a:r>
          </a:p>
          <a:p>
            <a:pPr/>
          </a:p>
          <a:p>
            <a:pPr/>
            <a:r>
              <a:t>*Go global in minutes</a:t>
            </a:r>
          </a:p>
          <a:p>
            <a:pPr/>
            <a:r>
              <a:t>Easily deploy your application in multiple regions around the world with just a few clicks. This means you can provide a lower latency and better experience for your customers simply and at minimal cost.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 Adjusting the timeout requires that you register a new version of the activity type.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Demo#2 flow.swf.greeter</a:t>
            </a:r>
          </a:p>
          <a:p>
            <a:pPr/>
            <a:r>
              <a:t>Visa samma funktionalitet implementerat med Flow.</a:t>
            </a:r>
          </a:p>
          <a:p>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By default, the framework considers the activity completed when your activity method returns.</a:t>
            </a:r>
          </a:p>
          <a:p>
            <a:pPr/>
          </a:p>
          <a:p>
            <a:pPr/>
            <a:r>
              <a:t>In order to complete the activity manually, you can either use the ManualActivityCompletionClient provided in the framework or use the RespondActivityTaskCompleted method on the Amazon SWF Java client provided in the Amazon SWF SDK.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marL="271182" indent="-271182">
              <a:buClr>
                <a:srgbClr val="BEBEBE"/>
              </a:buClr>
              <a:buSzPct val="125000"/>
              <a:buChar char="-"/>
            </a:pPr>
            <a:r>
              <a:t>samling…som utvecklare kan använda för att bygga lösning/applikationer (computing, storage, database,  olika synch-lösningar messaging, queueing…)</a:t>
            </a:r>
          </a:p>
          <a:p>
            <a:pPr marL="271182" indent="-271182">
              <a:buClr>
                <a:srgbClr val="BEBEBE"/>
              </a:buClr>
              <a:buSzPct val="125000"/>
              <a:buChar char="-"/>
            </a:pPr>
            <a:r>
              <a:t>Blandning av IaaS, PaaS, SaaS</a:t>
            </a:r>
          </a:p>
          <a:p>
            <a:pPr marL="271182" indent="-271182">
              <a:buClr>
                <a:srgbClr val="BEBEBE"/>
              </a:buClr>
              <a:buSzPct val="125000"/>
              <a:buChar char="-"/>
            </a:pPr>
            <a:r>
              <a:t>betalar endast för vad du använder</a:t>
            </a:r>
          </a:p>
          <a:p>
            <a:pPr/>
            <a:r>
              <a:t>-free-tier (</a:t>
            </a:r>
            <a:r>
              <a:rPr u="sng">
                <a:hlinkClick r:id="rId3" invalidUrl="" action="" tgtFrame="" tooltip="" history="1" highlightClick="0" endSnd="0"/>
              </a:rPr>
              <a:t>https://aws.amazon.com/free/?nc2=h_l2_cc</a:t>
            </a:r>
            <a:r>
              <a:t>)</a:t>
            </a:r>
          </a:p>
          <a:p>
            <a:pPr/>
            <a:r>
              <a:t>	-12månader gratis, vissa saker för all framtid</a:t>
            </a:r>
          </a:p>
          <a:p>
            <a:pPr/>
            <a:r>
              <a:t>visa konsolen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3" name="Shape 153"/>
          <p:cNvSpPr/>
          <p:nvPr>
            <p:ph type="sldImg"/>
          </p:nvPr>
        </p:nvSpPr>
        <p:spPr>
          <a:prstGeom prst="rect">
            <a:avLst/>
          </a:prstGeom>
        </p:spPr>
        <p:txBody>
          <a:bodyPr/>
          <a:lstStyle/>
          <a:p>
            <a:pPr/>
          </a:p>
        </p:txBody>
      </p:sp>
      <p:sp>
        <p:nvSpPr>
          <p:cNvPr id="154" name="Shape 154"/>
          <p:cNvSpPr/>
          <p:nvPr>
            <p:ph type="body" sz="quarter" idx="1"/>
          </p:nvPr>
        </p:nvSpPr>
        <p:spPr>
          <a:prstGeom prst="rect">
            <a:avLst/>
          </a:prstGeom>
        </p:spPr>
        <p:txBody>
          <a:bodyPr/>
          <a:lstStyle/>
          <a:p>
            <a:pPr marL="228600" indent="-228600">
              <a:buSzPct val="100000"/>
              <a:buChar char="•"/>
            </a:pPr>
            <a:r>
              <a:t>För att få högsta feltolerans och stabilitet</a:t>
            </a:r>
          </a:p>
          <a:p>
            <a:pPr marL="228600" indent="-228600">
              <a:buSzPct val="100000"/>
              <a:buChar char="•"/>
            </a:pPr>
            <a:r>
              <a:t>Regioner är helt oberoende</a:t>
            </a:r>
          </a:p>
          <a:p>
            <a:pPr marL="228600" indent="-228600">
              <a:buSzPct val="100000"/>
              <a:buChar char="•"/>
            </a:pPr>
            <a:r>
              <a:t>Varje Availability Zone är isolerad men är kopplade till andra AZ:s med low-latency links. </a:t>
            </a:r>
          </a:p>
          <a:p>
            <a:pPr marL="228600" indent="-228600">
              <a:buSzPct val="100000"/>
              <a:buChar char="•"/>
            </a:pPr>
            <a:r>
              <a:t>Mellan regioner går kommunikation över publikt internet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Vad är då coolt? </a:t>
            </a:r>
          </a:p>
          <a:p>
            <a:pPr/>
            <a:r>
              <a:t>-Hur får jag AWS-tjänsterna att fungera ihop på effektiv sätt</a:t>
            </a:r>
          </a:p>
          <a:p>
            <a:pPr/>
            <a:r>
              <a:t>-Bygga och prova saker till en mkt liten kostnad</a:t>
            </a:r>
          </a:p>
          <a:p>
            <a:pPr/>
            <a:r>
              <a:t>-Kasta bort saker jag slutar använda</a:t>
            </a:r>
          </a:p>
          <a:p>
            <a:pPr/>
            <a:r>
              <a:t>-Slipper underhålla servrar, infrastruktur m.m. genom att använda färdiga tjänster</a:t>
            </a:r>
          </a:p>
          <a:p>
            <a:pPr/>
            <a:r>
              <a:t>-Hur bygger jag tjänster som passar in i molnet? Skalar horisontellt,…</a:t>
            </a:r>
          </a:p>
          <a:p>
            <a:pPr marL="228600" indent="-228600">
              <a:buSzPct val="100000"/>
              <a:buChar char="•"/>
            </a:pPr>
            <a:r>
              <a:t>lagstiftning: vad får man lagra i molnet? Företag och myndigheter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Vad menas då med feltolerant?</a:t>
            </a:r>
          </a:p>
          <a:p>
            <a:pPr/>
            <a:r>
              <a:t>-bygger på lagring i S3 - durability 99,999999999 över ett år.if you store 10,000 objects with Amazon S3, you can on average expect to incur a loss of a single object once every 10,000,000 years. In addition, Amazon S3 is designed to sustain the concurrent loss of data in two facilities.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*Blir det bättre demo med två EC2 instanser</a:t>
            </a:r>
          </a:p>
          <a:p>
            <a:pPr/>
            <a:r>
              <a:t>*Förbered med inloggning till AWS Console</a:t>
            </a:r>
          </a:p>
          <a:p>
            <a:pPr/>
            <a:r>
              <a:t>-Visa att bilder visas via Cloudfront —— öppna i ny tab</a:t>
            </a:r>
          </a:p>
          <a:p>
            <a:pPr/>
            <a:r>
              <a:t>-Visa att det tar tid innan en bild synkas över till Cloudfront</a:t>
            </a:r>
          </a:p>
          <a:p>
            <a:pPr/>
            <a:r>
              <a:t>	-ta en bild på publiken</a:t>
            </a:r>
          </a:p>
          <a:p>
            <a:pPr/>
            <a:r>
              <a:t>-Visa att bilder är cashade i cloudfront - (sudo service httpd stop)</a:t>
            </a:r>
          </a:p>
          <a:p>
            <a:pPr/>
            <a:r>
              <a:t>-visa att EC2 instans termineras om den inte svarar på “health-check” </a:t>
            </a:r>
          </a:p>
          <a:p>
            <a:pPr/>
            <a:r>
              <a:t>-gå in i console på Lastbalaserare/auto scaling group, visa vad som händer</a:t>
            </a:r>
          </a:p>
          <a:p>
            <a:pPr/>
            <a:r>
              <a:t>&gt;stress   - -cpu 100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a:defRPr sz="1600"/>
            </a:pPr>
            <a:r>
              <a:t>Workflow vaddå? Vad är det? </a:t>
            </a:r>
          </a:p>
          <a:p>
            <a:pPr>
              <a:defRPr sz="1600"/>
            </a:pPr>
            <a:r>
              <a:t>helps developers build, run, and scale background jobs that have parallel or sequential steps. Fully-managed state tracker and task coordinator in the Cloud.</a:t>
            </a:r>
          </a:p>
          <a:p>
            <a:pPr>
              <a:defRPr sz="1600"/>
            </a:pPr>
            <a:r>
              <a:t>you need to track the state of processing, and you need to recover or retry if a task fails, Amazon SWF can help you.</a:t>
            </a:r>
          </a:p>
          <a:p>
            <a:pPr>
              <a:defRPr sz="1600"/>
            </a:pPr>
          </a:p>
          <a:p>
            <a:pPr>
              <a:defRPr b="1" sz="1600"/>
            </a:pPr>
            <a:r>
              <a:t>Logical Separation</a:t>
            </a:r>
          </a:p>
          <a:p>
            <a:pPr>
              <a:defRPr sz="1600"/>
            </a:pPr>
            <a:r>
              <a:t>separerar flödeskontroll från aktiviteterna som ska utföras. därmed kan man för varje enskild del underhålla och skala. Kan ändra applikationslogik utan att bry sig om den underliggande tillståndsmaskinen. </a:t>
            </a:r>
          </a:p>
          <a:p>
            <a:pPr>
              <a:defRPr b="1" sz="1600"/>
            </a:pPr>
          </a:p>
          <a:p>
            <a:pPr>
              <a:defRPr b="1" sz="1600"/>
            </a:pPr>
            <a:r>
              <a:t>Enkel</a:t>
            </a:r>
          </a:p>
          <a:p>
            <a:pPr>
              <a:defRPr sz="1600"/>
            </a:pPr>
            <a:r>
              <a:t>Ersätter egna komplexa lösningar för process automation med färdig tjänst. Underhåll av den egen lösning behövs inte och man kan fokusera på applikationens funktionalitet.</a:t>
            </a:r>
          </a:p>
          <a:p>
            <a:pPr>
              <a:defRPr b="1" sz="1600"/>
            </a:pPr>
          </a:p>
          <a:p>
            <a:pPr>
              <a:defRPr b="1" sz="1600"/>
            </a:pPr>
            <a:r>
              <a:t>Skalbar</a:t>
            </a:r>
          </a:p>
          <a:p>
            <a:pPr>
              <a:defRPr sz="1600"/>
            </a:pPr>
            <a:r>
              <a:t>SWF skala automatiskt med hur man använder sin applikation. Ingen administration behövs för att skala upp/ner antalet arbetare.</a:t>
            </a:r>
          </a:p>
          <a:p>
            <a:pPr>
              <a:defRPr b="1" sz="1600"/>
            </a:pPr>
          </a:p>
          <a:p>
            <a:pPr>
              <a:defRPr b="1" sz="1600"/>
            </a:pPr>
            <a:r>
              <a:t>Flexibel</a:t>
            </a:r>
          </a:p>
          <a:p>
            <a:pPr>
              <a:defRPr b="1" sz="1600"/>
            </a:pPr>
            <a:r>
              <a:rPr b="0"/>
              <a:t>Kan skriva applikationskomponenterna och koordineringslogiken i valfritt språk och de kan köra i molnet eller på hemmaplan.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workflow worker och activity worker registrerar sig i en domain</a:t>
            </a:r>
          </a:p>
          <a:p>
            <a:pPr/>
            <a:r>
              <a:t>task token överför information mellan de olika stegen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Demo#1</a:t>
            </a:r>
          </a:p>
          <a:p>
            <a:pPr/>
            <a:r>
              <a:t>example.swf.hello</a:t>
            </a:r>
          </a:p>
          <a:p>
            <a:pPr/>
            <a:r>
              <a:t>Visa aktivitet- och workflow worker.</a:t>
            </a:r>
          </a:p>
          <a:p>
            <a:pPr/>
            <a:r>
              <a:t>Starta dem.  </a:t>
            </a:r>
          </a:p>
          <a:p>
            <a:p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3" name="Shape 13"/>
          <p:cNvSpPr/>
          <p:nvPr/>
        </p:nvSpPr>
        <p:spPr>
          <a:xfrm>
            <a:off x="508000" y="51816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14" name="Shape 14"/>
          <p:cNvSpPr/>
          <p:nvPr>
            <p:ph type="title"/>
          </p:nvPr>
        </p:nvSpPr>
        <p:spPr>
          <a:xfrm>
            <a:off x="508000" y="3009900"/>
            <a:ext cx="11988800" cy="2032000"/>
          </a:xfrm>
          <a:prstGeom prst="rect">
            <a:avLst/>
          </a:prstGeom>
        </p:spPr>
        <p:txBody>
          <a:bodyPr anchor="b"/>
          <a:lstStyle/>
          <a:p>
            <a:pPr/>
            <a:r>
              <a:t>Title Text</a:t>
            </a:r>
          </a:p>
        </p:txBody>
      </p:sp>
      <p:sp>
        <p:nvSpPr>
          <p:cNvPr id="15" name="Shape 15"/>
          <p:cNvSpPr/>
          <p:nvPr>
            <p:ph type="body" sz="quarter" idx="1"/>
          </p:nvPr>
        </p:nvSpPr>
        <p:spPr>
          <a:xfrm>
            <a:off x="508000" y="5562600"/>
            <a:ext cx="11988800" cy="8255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sldNum" sz="quarter" idx="2"/>
          </p:nvPr>
        </p:nvSpPr>
        <p:spPr>
          <a:xfrm>
            <a:off x="12154001" y="8763000"/>
            <a:ext cx="342901"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Quote">
    <p:spTree>
      <p:nvGrpSpPr>
        <p:cNvPr id="1" name=""/>
        <p:cNvGrpSpPr/>
        <p:nvPr/>
      </p:nvGrpSpPr>
      <p:grpSpPr>
        <a:xfrm>
          <a:off x="0" y="0"/>
          <a:ext cx="0" cy="0"/>
          <a:chOff x="0" y="0"/>
          <a:chExt cx="0" cy="0"/>
        </a:xfrm>
      </p:grpSpPr>
      <p:sp>
        <p:nvSpPr>
          <p:cNvPr id="105" name="Shape 105"/>
          <p:cNvSpPr/>
          <p:nvPr>
            <p:ph type="body" sz="quarter" idx="13"/>
          </p:nvPr>
        </p:nvSpPr>
        <p:spPr>
          <a:xfrm>
            <a:off x="508000" y="5918200"/>
            <a:ext cx="11988800" cy="533400"/>
          </a:xfrm>
          <a:prstGeom prst="rect">
            <a:avLst/>
          </a:prstGeom>
        </p:spPr>
        <p:txBody>
          <a:bodyPr anchor="t">
            <a:spAutoFit/>
          </a:bodyPr>
          <a:lstStyle>
            <a:lvl1pPr marL="0" indent="0" algn="ctr">
              <a:lnSpc>
                <a:spcPct val="140000"/>
              </a:lnSpc>
              <a:spcBef>
                <a:spcPts val="0"/>
              </a:spcBef>
              <a:buSzTx/>
              <a:buNone/>
              <a:defRPr i="1" sz="3000">
                <a:solidFill>
                  <a:srgbClr val="9D9D9D"/>
                </a:solidFill>
              </a:defRPr>
            </a:lvl1pPr>
          </a:lstStyle>
          <a:p>
            <a:pPr/>
            <a:r>
              <a:t>–Johnny Appleseed</a:t>
            </a:r>
          </a:p>
        </p:txBody>
      </p:sp>
      <p:sp>
        <p:nvSpPr>
          <p:cNvPr id="106" name="Shape 106"/>
          <p:cNvSpPr/>
          <p:nvPr>
            <p:ph type="body" sz="quarter" idx="14"/>
          </p:nvPr>
        </p:nvSpPr>
        <p:spPr>
          <a:xfrm>
            <a:off x="1270000" y="4298950"/>
            <a:ext cx="10464800" cy="622300"/>
          </a:xfrm>
          <a:prstGeom prst="rect">
            <a:avLst/>
          </a:prstGeom>
        </p:spPr>
        <p:txBody>
          <a:bodyPr>
            <a:spAutoFit/>
          </a:bodyPr>
          <a:lstStyle>
            <a:lvl1pPr marL="0" indent="0" algn="ctr">
              <a:lnSpc>
                <a:spcPct val="120000"/>
              </a:lnSpc>
              <a:spcBef>
                <a:spcPts val="0"/>
              </a:spcBef>
              <a:buSzTx/>
              <a:buNone/>
              <a:defRPr sz="3600"/>
            </a:lvl1pPr>
          </a:lstStyle>
          <a:p>
            <a:pPr/>
            <a:r>
              <a:t>“Type a quote here.” </a:t>
            </a:r>
          </a:p>
        </p:txBody>
      </p:sp>
      <p:sp>
        <p:nvSpPr>
          <p:cNvPr id="107" name="Shape 10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p:spTree>
      <p:nvGrpSpPr>
        <p:cNvPr id="1" name=""/>
        <p:cNvGrpSpPr/>
        <p:nvPr/>
      </p:nvGrpSpPr>
      <p:grpSpPr>
        <a:xfrm>
          <a:off x="0" y="0"/>
          <a:ext cx="0" cy="0"/>
          <a:chOff x="0" y="0"/>
          <a:chExt cx="0" cy="0"/>
        </a:xfrm>
      </p:grpSpPr>
      <p:sp>
        <p:nvSpPr>
          <p:cNvPr id="114" name="Shape 114"/>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15" name="Shape 11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22" name="Shape 12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spTree>
      <p:nvGrpSpPr>
        <p:cNvPr id="1" name=""/>
        <p:cNvGrpSpPr/>
        <p:nvPr/>
      </p:nvGrpSpPr>
      <p:grpSpPr>
        <a:xfrm>
          <a:off x="0" y="0"/>
          <a:ext cx="0" cy="0"/>
          <a:chOff x="0" y="0"/>
          <a:chExt cx="0" cy="0"/>
        </a:xfrm>
      </p:grpSpPr>
      <p:sp>
        <p:nvSpPr>
          <p:cNvPr id="23" name="Shape 23"/>
          <p:cNvSpPr/>
          <p:nvPr>
            <p:ph type="pic" idx="13"/>
          </p:nvPr>
        </p:nvSpPr>
        <p:spPr>
          <a:xfrm>
            <a:off x="622300" y="1181100"/>
            <a:ext cx="11760200" cy="5676900"/>
          </a:xfrm>
          <a:prstGeom prst="rect">
            <a:avLst/>
          </a:prstGeom>
          <a:ln w="9525">
            <a:round/>
          </a:ln>
        </p:spPr>
        <p:txBody>
          <a:bodyPr lIns="91439" tIns="45719" rIns="91439" bIns="45719" anchor="t">
            <a:noAutofit/>
          </a:bodyPr>
          <a:lstStyle/>
          <a:p>
            <a:pPr/>
          </a:p>
        </p:txBody>
      </p:sp>
      <p:sp>
        <p:nvSpPr>
          <p:cNvPr id="24" name="Shape 24"/>
          <p:cNvSpPr/>
          <p:nvPr>
            <p:ph type="title"/>
          </p:nvPr>
        </p:nvSpPr>
        <p:spPr>
          <a:xfrm>
            <a:off x="508000" y="7099300"/>
            <a:ext cx="11988800" cy="1117600"/>
          </a:xfrm>
          <a:prstGeom prst="rect">
            <a:avLst/>
          </a:prstGeom>
        </p:spPr>
        <p:txBody>
          <a:bodyPr anchor="b"/>
          <a:lstStyle/>
          <a:p>
            <a:pPr/>
            <a:r>
              <a:t>Title Text</a:t>
            </a:r>
          </a:p>
        </p:txBody>
      </p:sp>
      <p:sp>
        <p:nvSpPr>
          <p:cNvPr id="25" name="Shape 25"/>
          <p:cNvSpPr/>
          <p:nvPr>
            <p:ph type="body" sz="quarter" idx="1"/>
          </p:nvPr>
        </p:nvSpPr>
        <p:spPr>
          <a:xfrm>
            <a:off x="508000" y="8267700"/>
            <a:ext cx="119888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spTree>
      <p:nvGrpSpPr>
        <p:cNvPr id="1" name=""/>
        <p:cNvGrpSpPr/>
        <p:nvPr/>
      </p:nvGrpSpPr>
      <p:grpSpPr>
        <a:xfrm>
          <a:off x="0" y="0"/>
          <a:ext cx="0" cy="0"/>
          <a:chOff x="0" y="0"/>
          <a:chExt cx="0" cy="0"/>
        </a:xfrm>
      </p:grpSpPr>
      <p:sp>
        <p:nvSpPr>
          <p:cNvPr id="33" name="Shape 33"/>
          <p:cNvSpPr/>
          <p:nvPr>
            <p:ph type="title"/>
          </p:nvPr>
        </p:nvSpPr>
        <p:spPr>
          <a:xfrm>
            <a:off x="508000" y="3860800"/>
            <a:ext cx="11988800" cy="2032000"/>
          </a:xfrm>
          <a:prstGeom prst="rect">
            <a:avLst/>
          </a:prstGeom>
        </p:spPr>
        <p:txBody>
          <a:bodyPr/>
          <a:lstStyle/>
          <a:p>
            <a:pPr/>
            <a:r>
              <a:t>Title Text</a:t>
            </a:r>
          </a:p>
        </p:txBody>
      </p:sp>
      <p:sp>
        <p:nvSpPr>
          <p:cNvPr id="34" name="Shape 3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spTree>
      <p:nvGrpSpPr>
        <p:cNvPr id="1" name=""/>
        <p:cNvGrpSpPr/>
        <p:nvPr/>
      </p:nvGrpSpPr>
      <p:grpSpPr>
        <a:xfrm>
          <a:off x="0" y="0"/>
          <a:ext cx="0" cy="0"/>
          <a:chOff x="0" y="0"/>
          <a:chExt cx="0" cy="0"/>
        </a:xfrm>
      </p:grpSpPr>
      <p:sp>
        <p:nvSpPr>
          <p:cNvPr id="41" name="Shape 41"/>
          <p:cNvSpPr/>
          <p:nvPr>
            <p:ph type="pic" sz="half" idx="13"/>
          </p:nvPr>
        </p:nvSpPr>
        <p:spPr>
          <a:xfrm>
            <a:off x="6805519" y="981849"/>
            <a:ext cx="5575301" cy="7531101"/>
          </a:xfrm>
          <a:prstGeom prst="rect">
            <a:avLst/>
          </a:prstGeom>
          <a:ln w="9525">
            <a:round/>
          </a:ln>
        </p:spPr>
        <p:txBody>
          <a:bodyPr lIns="91439" tIns="45719" rIns="91439" bIns="45719" anchor="t">
            <a:noAutofit/>
          </a:bodyPr>
          <a:lstStyle/>
          <a:p>
            <a:pPr/>
          </a:p>
        </p:txBody>
      </p:sp>
      <p:sp>
        <p:nvSpPr>
          <p:cNvPr id="42" name="Shape 42"/>
          <p:cNvSpPr/>
          <p:nvPr>
            <p:ph type="title"/>
          </p:nvPr>
        </p:nvSpPr>
        <p:spPr>
          <a:xfrm>
            <a:off x="508000" y="2400300"/>
            <a:ext cx="5829300" cy="6070600"/>
          </a:xfrm>
          <a:prstGeom prst="rect">
            <a:avLst/>
          </a:prstGeom>
        </p:spPr>
        <p:txBody>
          <a:bodyPr anchor="t"/>
          <a:lstStyle/>
          <a:p>
            <a:pPr/>
            <a:r>
              <a:t>Title Text</a:t>
            </a:r>
          </a:p>
        </p:txBody>
      </p:sp>
      <p:sp>
        <p:nvSpPr>
          <p:cNvPr id="43" name="Shape 43"/>
          <p:cNvSpPr/>
          <p:nvPr>
            <p:ph type="body" sz="quarter" idx="1"/>
          </p:nvPr>
        </p:nvSpPr>
        <p:spPr>
          <a:xfrm>
            <a:off x="508000" y="1168400"/>
            <a:ext cx="5829300" cy="838200"/>
          </a:xfrm>
          <a:prstGeom prst="rect">
            <a:avLst/>
          </a:prstGeom>
        </p:spPr>
        <p:txBody>
          <a:bodyPr anchor="t"/>
          <a:lstStyle>
            <a:lvl1pPr marL="0" indent="0">
              <a:lnSpc>
                <a:spcPct val="120000"/>
              </a:lnSpc>
              <a:spcBef>
                <a:spcPts val="0"/>
              </a:spcBef>
              <a:buSzTx/>
              <a:buNone/>
              <a:defRPr sz="2400"/>
            </a:lvl1pPr>
            <a:lvl2pPr marL="0" indent="228600">
              <a:lnSpc>
                <a:spcPct val="120000"/>
              </a:lnSpc>
              <a:spcBef>
                <a:spcPts val="0"/>
              </a:spcBef>
              <a:buSzTx/>
              <a:buNone/>
              <a:defRPr sz="2400"/>
            </a:lvl2pPr>
            <a:lvl3pPr marL="0" indent="457200">
              <a:lnSpc>
                <a:spcPct val="120000"/>
              </a:lnSpc>
              <a:spcBef>
                <a:spcPts val="0"/>
              </a:spcBef>
              <a:buSzTx/>
              <a:buNone/>
              <a:defRPr sz="2400"/>
            </a:lvl3pPr>
            <a:lvl4pPr marL="0" indent="685800">
              <a:lnSpc>
                <a:spcPct val="120000"/>
              </a:lnSpc>
              <a:spcBef>
                <a:spcPts val="0"/>
              </a:spcBef>
              <a:buSzTx/>
              <a:buNone/>
              <a:defRPr sz="2400"/>
            </a:lvl4pPr>
            <a:lvl5pPr marL="0" indent="914400">
              <a:lnSpc>
                <a:spcPct val="120000"/>
              </a:lnSpc>
              <a:spcBef>
                <a:spcPts val="0"/>
              </a:spcBef>
              <a:buSz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44" name="Shape 4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Title - Top">
    <p:spTree>
      <p:nvGrpSpPr>
        <p:cNvPr id="1" name=""/>
        <p:cNvGrpSpPr/>
        <p:nvPr/>
      </p:nvGrpSpPr>
      <p:grpSpPr>
        <a:xfrm>
          <a:off x="0" y="0"/>
          <a:ext cx="0" cy="0"/>
          <a:chOff x="0" y="0"/>
          <a:chExt cx="0" cy="0"/>
        </a:xfrm>
      </p:grpSpPr>
      <p:sp>
        <p:nvSpPr>
          <p:cNvPr id="51" name="Shape 51"/>
          <p:cNvSpPr/>
          <p:nvPr/>
        </p:nvSpPr>
        <p:spPr>
          <a:xfrm>
            <a:off x="508000" y="2578100"/>
            <a:ext cx="11997292"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2" name="Shape 5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3" name="Shape 5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54" name="Shape 54"/>
          <p:cNvSpPr/>
          <p:nvPr>
            <p:ph type="title"/>
          </p:nvPr>
        </p:nvSpPr>
        <p:spPr>
          <a:prstGeom prst="rect">
            <a:avLst/>
          </a:prstGeom>
        </p:spPr>
        <p:txBody>
          <a:bodyPr/>
          <a:lstStyle/>
          <a:p>
            <a:pPr/>
            <a:r>
              <a:t>Title Text</a:t>
            </a:r>
          </a:p>
        </p:txBody>
      </p:sp>
      <p:sp>
        <p:nvSpPr>
          <p:cNvPr id="55" name="Shape 55"/>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amp; Bullets">
    <p:spTree>
      <p:nvGrpSpPr>
        <p:cNvPr id="1" name=""/>
        <p:cNvGrpSpPr/>
        <p:nvPr/>
      </p:nvGrpSpPr>
      <p:grpSpPr>
        <a:xfrm>
          <a:off x="0" y="0"/>
          <a:ext cx="0" cy="0"/>
          <a:chOff x="0" y="0"/>
          <a:chExt cx="0" cy="0"/>
        </a:xfrm>
      </p:grpSpPr>
      <p:sp>
        <p:nvSpPr>
          <p:cNvPr id="62" name="Shape 62"/>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3" name="Shape 63"/>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4" name="Shape 64"/>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65" name="Shape 65"/>
          <p:cNvSpPr/>
          <p:nvPr>
            <p:ph type="title"/>
          </p:nvPr>
        </p:nvSpPr>
        <p:spPr>
          <a:prstGeom prst="rect">
            <a:avLst/>
          </a:prstGeom>
        </p:spPr>
        <p:txBody>
          <a:bodyPr/>
          <a:lstStyle/>
          <a:p>
            <a:pPr/>
            <a:r>
              <a:t>Title Text</a:t>
            </a:r>
          </a:p>
        </p:txBody>
      </p:sp>
      <p:sp>
        <p:nvSpPr>
          <p:cNvPr id="66" name="Shape 66"/>
          <p:cNvSpPr/>
          <p:nvPr>
            <p:ph type="body" idx="1"/>
          </p:nvPr>
        </p:nvSpPr>
        <p:spPr>
          <a:xfrm>
            <a:off x="508000" y="3035300"/>
            <a:ext cx="11988800" cy="5727700"/>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67" name="Shape 6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Title, Bullets &amp; Photo">
    <p:spTree>
      <p:nvGrpSpPr>
        <p:cNvPr id="1" name=""/>
        <p:cNvGrpSpPr/>
        <p:nvPr/>
      </p:nvGrpSpPr>
      <p:grpSpPr>
        <a:xfrm>
          <a:off x="0" y="0"/>
          <a:ext cx="0" cy="0"/>
          <a:chOff x="0" y="0"/>
          <a:chExt cx="0" cy="0"/>
        </a:xfrm>
      </p:grpSpPr>
      <p:sp>
        <p:nvSpPr>
          <p:cNvPr id="74" name="Shape 74"/>
          <p:cNvSpPr/>
          <p:nvPr/>
        </p:nvSpPr>
        <p:spPr>
          <a:xfrm>
            <a:off x="508000" y="2578100"/>
            <a:ext cx="11988800" cy="0"/>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5" name="Shape 75"/>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6" name="Shape 76"/>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77" name="Shape 77"/>
          <p:cNvSpPr/>
          <p:nvPr>
            <p:ph type="pic" sz="half" idx="13"/>
          </p:nvPr>
        </p:nvSpPr>
        <p:spPr>
          <a:xfrm>
            <a:off x="620619" y="2994799"/>
            <a:ext cx="5524501" cy="5524501"/>
          </a:xfrm>
          <a:prstGeom prst="rect">
            <a:avLst/>
          </a:prstGeom>
          <a:ln w="9525">
            <a:round/>
          </a:ln>
        </p:spPr>
        <p:txBody>
          <a:bodyPr lIns="91439" tIns="45719" rIns="91439" bIns="45719" anchor="t">
            <a:noAutofit/>
          </a:bodyPr>
          <a:lstStyle/>
          <a:p>
            <a:pPr/>
          </a:p>
        </p:txBody>
      </p:sp>
      <p:sp>
        <p:nvSpPr>
          <p:cNvPr id="78" name="Shape 78"/>
          <p:cNvSpPr/>
          <p:nvPr>
            <p:ph type="title"/>
          </p:nvPr>
        </p:nvSpPr>
        <p:spPr>
          <a:prstGeom prst="rect">
            <a:avLst/>
          </a:prstGeom>
        </p:spPr>
        <p:txBody>
          <a:bodyPr/>
          <a:lstStyle/>
          <a:p>
            <a:pPr/>
            <a:r>
              <a:t>Title Text</a:t>
            </a:r>
          </a:p>
        </p:txBody>
      </p:sp>
      <p:sp>
        <p:nvSpPr>
          <p:cNvPr id="79" name="Shape 79"/>
          <p:cNvSpPr/>
          <p:nvPr>
            <p:ph type="body" sz="half" idx="1"/>
          </p:nvPr>
        </p:nvSpPr>
        <p:spPr>
          <a:xfrm>
            <a:off x="6781800" y="2971800"/>
            <a:ext cx="5727700" cy="5524500"/>
          </a:xfrm>
          <a:prstGeom prst="rect">
            <a:avLst/>
          </a:prstGeom>
        </p:spPr>
        <p:txBody>
          <a:bodyPr/>
          <a:lstStyle>
            <a:lvl1pPr marL="368300" indent="-368300">
              <a:spcBef>
                <a:spcPts val="3200"/>
              </a:spcBef>
              <a:buSzPct val="30000"/>
              <a:buBlip>
                <a:blip r:embed="rId2"/>
              </a:buBlip>
              <a:defRPr sz="3000"/>
            </a:lvl1pPr>
            <a:lvl2pPr marL="736600" indent="-368300">
              <a:spcBef>
                <a:spcPts val="3200"/>
              </a:spcBef>
              <a:buSzPct val="30000"/>
              <a:buBlip>
                <a:blip r:embed="rId2"/>
              </a:buBlip>
              <a:defRPr sz="3000"/>
            </a:lvl2pPr>
            <a:lvl3pPr marL="1104900" indent="-368300">
              <a:spcBef>
                <a:spcPts val="3200"/>
              </a:spcBef>
              <a:buSzPct val="30000"/>
              <a:buBlip>
                <a:blip r:embed="rId2"/>
              </a:buBlip>
              <a:defRPr sz="3000"/>
            </a:lvl3pPr>
            <a:lvl4pPr marL="1473200" indent="-368300">
              <a:spcBef>
                <a:spcPts val="3200"/>
              </a:spcBef>
              <a:buSzPct val="30000"/>
              <a:buBlip>
                <a:blip r:embed="rId2"/>
              </a:buBlip>
              <a:defRPr sz="3000"/>
            </a:lvl4pPr>
            <a:lvl5pPr marL="1841500" indent="-368300">
              <a:spcBef>
                <a:spcPts val="3200"/>
              </a:spcBef>
              <a:buSzPct val="30000"/>
              <a:buBlip>
                <a:blip r:embed="rId2"/>
              </a:buBlip>
              <a:defRPr sz="3000"/>
            </a:lvl5pPr>
          </a:lstStyle>
          <a:p>
            <a:pPr/>
            <a:r>
              <a:t>Body Level One</a:t>
            </a:r>
          </a:p>
          <a:p>
            <a:pPr lvl="1"/>
            <a:r>
              <a:t>Body Level Two</a:t>
            </a:r>
          </a:p>
          <a:p>
            <a:pPr lvl="2"/>
            <a:r>
              <a:t>Body Level Three</a:t>
            </a:r>
          </a:p>
          <a:p>
            <a:pPr lvl="3"/>
            <a:r>
              <a:t>Body Level Four</a:t>
            </a:r>
          </a:p>
          <a:p>
            <a:pPr lvl="4"/>
            <a:r>
              <a:t>Body Level Five</a:t>
            </a:r>
          </a:p>
        </p:txBody>
      </p:sp>
      <p:sp>
        <p:nvSpPr>
          <p:cNvPr id="80" name="Shape 80"/>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Bullets">
    <p:spTree>
      <p:nvGrpSpPr>
        <p:cNvPr id="1" name=""/>
        <p:cNvGrpSpPr/>
        <p:nvPr/>
      </p:nvGrpSpPr>
      <p:grpSpPr>
        <a:xfrm>
          <a:off x="0" y="0"/>
          <a:ext cx="0" cy="0"/>
          <a:chOff x="0" y="0"/>
          <a:chExt cx="0" cy="0"/>
        </a:xfrm>
      </p:grpSpPr>
      <p:sp>
        <p:nvSpPr>
          <p:cNvPr id="87" name="Shape 87"/>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pPr/>
            <a:r>
              <a:t>Body Level One</a:t>
            </a:r>
          </a:p>
          <a:p>
            <a:pPr lvl="1"/>
            <a:r>
              <a:t>Body Level Two</a:t>
            </a:r>
          </a:p>
          <a:p>
            <a:pPr lvl="2"/>
            <a:r>
              <a:t>Body Level Three</a:t>
            </a:r>
          </a:p>
          <a:p>
            <a:pPr lvl="3"/>
            <a:r>
              <a:t>Body Level Four</a:t>
            </a:r>
          </a:p>
          <a:p>
            <a:pPr lvl="4"/>
            <a:r>
              <a:t>Body Level Five</a:t>
            </a:r>
          </a:p>
        </p:txBody>
      </p:sp>
      <p:sp>
        <p:nvSpPr>
          <p:cNvPr id="88" name="Shape 8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Photo - 3 Up">
    <p:spTree>
      <p:nvGrpSpPr>
        <p:cNvPr id="1" name=""/>
        <p:cNvGrpSpPr/>
        <p:nvPr/>
      </p:nvGrpSpPr>
      <p:grpSpPr>
        <a:xfrm>
          <a:off x="0" y="0"/>
          <a:ext cx="0" cy="0"/>
          <a:chOff x="0" y="0"/>
          <a:chExt cx="0" cy="0"/>
        </a:xfrm>
      </p:grpSpPr>
      <p:sp>
        <p:nvSpPr>
          <p:cNvPr id="95" name="Shape 95"/>
          <p:cNvSpPr/>
          <p:nvPr>
            <p:ph type="pic" sz="quarter" idx="13"/>
          </p:nvPr>
        </p:nvSpPr>
        <p:spPr>
          <a:xfrm>
            <a:off x="6654800" y="977900"/>
            <a:ext cx="5727700" cy="3606800"/>
          </a:xfrm>
          <a:prstGeom prst="rect">
            <a:avLst/>
          </a:prstGeom>
          <a:ln w="9525">
            <a:round/>
          </a:ln>
        </p:spPr>
        <p:txBody>
          <a:bodyPr lIns="91439" tIns="45719" rIns="91439" bIns="45719" anchor="t">
            <a:noAutofit/>
          </a:bodyPr>
          <a:lstStyle/>
          <a:p>
            <a:pPr/>
          </a:p>
        </p:txBody>
      </p:sp>
      <p:sp>
        <p:nvSpPr>
          <p:cNvPr id="96" name="Shape 96"/>
          <p:cNvSpPr/>
          <p:nvPr>
            <p:ph type="pic" sz="quarter" idx="14"/>
          </p:nvPr>
        </p:nvSpPr>
        <p:spPr>
          <a:xfrm>
            <a:off x="6654800" y="5003800"/>
            <a:ext cx="5727700" cy="3644900"/>
          </a:xfrm>
          <a:prstGeom prst="rect">
            <a:avLst/>
          </a:prstGeom>
          <a:ln w="9525">
            <a:round/>
          </a:ln>
        </p:spPr>
        <p:txBody>
          <a:bodyPr lIns="91439" tIns="45719" rIns="91439" bIns="45719" anchor="t">
            <a:noAutofit/>
          </a:bodyPr>
          <a:lstStyle/>
          <a:p>
            <a:pPr/>
          </a:p>
        </p:txBody>
      </p:sp>
      <p:sp>
        <p:nvSpPr>
          <p:cNvPr id="97" name="Shape 97"/>
          <p:cNvSpPr/>
          <p:nvPr>
            <p:ph type="pic" sz="half" idx="15"/>
          </p:nvPr>
        </p:nvSpPr>
        <p:spPr>
          <a:xfrm>
            <a:off x="620619" y="975499"/>
            <a:ext cx="5575301" cy="7670801"/>
          </a:xfrm>
          <a:prstGeom prst="rect">
            <a:avLst/>
          </a:prstGeom>
          <a:ln w="9525">
            <a:round/>
          </a:ln>
        </p:spPr>
        <p:txBody>
          <a:bodyPr lIns="91439" tIns="45719" rIns="91439" bIns="45719" anchor="t">
            <a:noAutofit/>
          </a:bodyPr>
          <a:lstStyle/>
          <a:p>
            <a:pPr/>
          </a:p>
        </p:txBody>
      </p:sp>
      <p:sp>
        <p:nvSpPr>
          <p:cNvPr id="98" name="Shape 9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2" name="Shape 2"/>
          <p:cNvSpPr/>
          <p:nvPr/>
        </p:nvSpPr>
        <p:spPr>
          <a:xfrm flipV="1">
            <a:off x="508000" y="9245597"/>
            <a:ext cx="11988800" cy="3"/>
          </a:xfrm>
          <a:prstGeom prst="line">
            <a:avLst/>
          </a:prstGeom>
          <a:ln w="762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3" name="Shape 3"/>
          <p:cNvSpPr/>
          <p:nvPr/>
        </p:nvSpPr>
        <p:spPr>
          <a:xfrm flipV="1">
            <a:off x="508000" y="508000"/>
            <a:ext cx="11988800" cy="1"/>
          </a:xfrm>
          <a:prstGeom prst="line">
            <a:avLst/>
          </a:prstGeom>
          <a:ln w="12700">
            <a:solidFill>
              <a:srgbClr val="444444">
                <a:alpha val="30000"/>
              </a:srgbClr>
            </a:solidFill>
            <a:miter lim="400000"/>
          </a:ln>
        </p:spPr>
        <p:txBody>
          <a:bodyPr lIns="50800" tIns="50800" rIns="50800" bIns="50800" anchor="ctr"/>
          <a:lstStyle/>
          <a:p>
            <a:pPr algn="l" defTabSz="457200">
              <a:defRPr sz="1200">
                <a:solidFill>
                  <a:srgbClr val="000000"/>
                </a:solidFill>
                <a:latin typeface="Helvetica"/>
                <a:ea typeface="Helvetica"/>
                <a:cs typeface="Helvetica"/>
                <a:sym typeface="Helvetica"/>
              </a:defRPr>
            </a:pPr>
          </a:p>
        </p:txBody>
      </p:sp>
      <p:sp>
        <p:nvSpPr>
          <p:cNvPr id="4" name="Shape 4"/>
          <p:cNvSpPr/>
          <p:nvPr>
            <p:ph type="body" idx="1"/>
          </p:nvPr>
        </p:nvSpPr>
        <p:spPr>
          <a:xfrm>
            <a:off x="508000" y="977900"/>
            <a:ext cx="11988800" cy="7785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title"/>
          </p:nvPr>
        </p:nvSpPr>
        <p:spPr>
          <a:xfrm>
            <a:off x="508000" y="596900"/>
            <a:ext cx="11988800" cy="1905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6" name="Shape 6"/>
          <p:cNvSpPr/>
          <p:nvPr>
            <p:ph type="sldNum" sz="quarter" idx="2"/>
          </p:nvPr>
        </p:nvSpPr>
        <p:spPr>
          <a:xfrm>
            <a:off x="12166701" y="8763000"/>
            <a:ext cx="342901" cy="368300"/>
          </a:xfrm>
          <a:prstGeom prst="rect">
            <a:avLst/>
          </a:prstGeom>
          <a:ln w="12700">
            <a:miter lim="400000"/>
          </a:ln>
        </p:spPr>
        <p:txBody>
          <a:bodyPr wrap="none" lIns="50800" tIns="50800" rIns="50800" bIns="50800">
            <a:spAutoFit/>
          </a:bodyPr>
          <a:lstStyle>
            <a:lvl1pPr>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transition xmlns:p14="http://schemas.microsoft.com/office/powerpoint/2010/main" spd="med" advClick="1"/>
  <p:txStyles>
    <p:titleStyle>
      <a:lvl1pPr marL="0" marR="0" indent="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1pPr>
      <a:lvl2pPr marL="0" marR="0" indent="228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2pPr>
      <a:lvl3pPr marL="0" marR="0" indent="457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3pPr>
      <a:lvl4pPr marL="0" marR="0" indent="685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4pPr>
      <a:lvl5pPr marL="0" marR="0" indent="9144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5pPr>
      <a:lvl6pPr marL="0" marR="0" indent="11430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6pPr>
      <a:lvl7pPr marL="0" marR="0" indent="13716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7pPr>
      <a:lvl8pPr marL="0" marR="0" indent="16002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8pPr>
      <a:lvl9pPr marL="0" marR="0" indent="1828800" algn="l" defTabSz="584200" rtl="0" latinLnBrk="0">
        <a:lnSpc>
          <a:spcPct val="90000"/>
        </a:lnSpc>
        <a:spcBef>
          <a:spcPts val="0"/>
        </a:spcBef>
        <a:spcAft>
          <a:spcPts val="0"/>
        </a:spcAft>
        <a:buClrTx/>
        <a:buSzTx/>
        <a:buFontTx/>
        <a:buNone/>
        <a:tabLst/>
        <a:defRPr b="0" baseline="0" cap="all" i="0" spc="0" strike="noStrike" sz="6400" u="none">
          <a:ln>
            <a:noFill/>
          </a:ln>
          <a:solidFill>
            <a:srgbClr val="606060"/>
          </a:solidFill>
          <a:uFillTx/>
          <a:latin typeface="+mj-lt"/>
          <a:ea typeface="+mj-ea"/>
          <a:cs typeface="+mj-cs"/>
          <a:sym typeface="Gill Sans Light"/>
        </a:defRPr>
      </a:lvl9pPr>
    </p:titleStyle>
    <p:bodyStyle>
      <a:lvl1pPr marL="4191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1pPr>
      <a:lvl2pPr marL="8382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2pPr>
      <a:lvl3pPr marL="12573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3pPr>
      <a:lvl4pPr marL="16764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4pPr>
      <a:lvl5pPr marL="20955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5pPr>
      <a:lvl6pPr marL="25146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6pPr>
      <a:lvl7pPr marL="29337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7pPr>
      <a:lvl8pPr marL="33528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8pPr>
      <a:lvl9pPr marL="3771900" marR="0" indent="-419100" algn="l" defTabSz="584200" rtl="0" latinLnBrk="0">
        <a:lnSpc>
          <a:spcPct val="100000"/>
        </a:lnSpc>
        <a:spcBef>
          <a:spcPts val="4200"/>
        </a:spcBef>
        <a:spcAft>
          <a:spcPts val="0"/>
        </a:spcAft>
        <a:buClrTx/>
        <a:buSzPct val="30000"/>
        <a:buFontTx/>
        <a:buBlip>
          <a:blip r:embed="rId3"/>
        </a:buBlip>
        <a:tabLst/>
        <a:defRPr b="0" baseline="0" cap="none" i="0" spc="0" strike="noStrike" sz="3400" u="none">
          <a:ln>
            <a:noFill/>
          </a:ln>
          <a:solidFill>
            <a:srgbClr val="606060"/>
          </a:solidFill>
          <a:uFillTx/>
          <a:latin typeface="+mn-lt"/>
          <a:ea typeface="+mn-ea"/>
          <a:cs typeface="+mn-cs"/>
          <a:sym typeface="Gill Sans"/>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1pPr>
      <a:lvl2pPr marL="0" marR="0" indent="228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2pPr>
      <a:lvl3pPr marL="0" marR="0" indent="457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3pPr>
      <a:lvl4pPr marL="0" marR="0" indent="685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4pPr>
      <a:lvl5pPr marL="0" marR="0" indent="9144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5pPr>
      <a:lvl6pPr marL="0" marR="0" indent="11430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6pPr>
      <a:lvl7pPr marL="0" marR="0" indent="13716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7pPr>
      <a:lvl8pPr marL="0" marR="0" indent="16002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8pPr>
      <a:lvl9pPr marL="0" marR="0" indent="1828800" algn="ctr" defTabSz="584200" rtl="0" latinLnBrk="0">
        <a:lnSpc>
          <a:spcPct val="100000"/>
        </a:lnSpc>
        <a:spcBef>
          <a:spcPts val="0"/>
        </a:spcBef>
        <a:spcAft>
          <a:spcPts val="0"/>
        </a:spcAft>
        <a:buClrTx/>
        <a:buSzTx/>
        <a:buFontTx/>
        <a:buNone/>
        <a:tabLst/>
        <a:defRPr b="0" baseline="0" cap="none" i="0" spc="0" strike="noStrike" sz="1800" u="none">
          <a:ln>
            <a:noFill/>
          </a:ln>
          <a:solidFill>
            <a:schemeClr val="tx1"/>
          </a:solidFill>
          <a:uFillTx/>
          <a:latin typeface="+mn-lt"/>
          <a:ea typeface="+mn-ea"/>
          <a:cs typeface="+mn-cs"/>
          <a:sym typeface="Gill San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7.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www.Fredde.pro" TargetMode="Externa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1" name="Shape 131"/>
          <p:cNvSpPr/>
          <p:nvPr>
            <p:ph type="ctrTitle"/>
          </p:nvPr>
        </p:nvSpPr>
        <p:spPr>
          <a:prstGeom prst="rect">
            <a:avLst/>
          </a:prstGeom>
        </p:spPr>
        <p:txBody>
          <a:bodyPr/>
          <a:lstStyle/>
          <a:p>
            <a:pPr/>
            <a:r>
              <a:t>The simple workflow experience</a:t>
            </a:r>
          </a:p>
        </p:txBody>
      </p:sp>
      <p:sp>
        <p:nvSpPr>
          <p:cNvPr id="132" name="Shape 132"/>
          <p:cNvSpPr/>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pPr/>
            <a:r>
              <a:t>moderator funktion</a:t>
            </a:r>
          </a:p>
        </p:txBody>
      </p:sp>
      <p:sp>
        <p:nvSpPr>
          <p:cNvPr id="176" name="Shape 176"/>
          <p:cNvSpPr/>
          <p:nvPr/>
        </p:nvSpPr>
        <p:spPr>
          <a:xfrm>
            <a:off x="879909" y="2779489"/>
            <a:ext cx="9681750" cy="1143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228600" indent="-228600" algn="l">
              <a:buSzPct val="100000"/>
              <a:buChar char="•"/>
            </a:pPr>
            <a:r>
              <a:t>ja, det finns som plugin…men…</a:t>
            </a:r>
          </a:p>
          <a:p>
            <a:pPr marL="228600" indent="-228600" algn="l">
              <a:buSzPct val="100000"/>
              <a:buChar char="•"/>
            </a:pPr>
            <a:r>
              <a:t>så här tänkte jag mig:</a:t>
            </a:r>
          </a:p>
        </p:txBody>
      </p:sp>
      <p:pic>
        <p:nvPicPr>
          <p:cNvPr id="177" name="moderator_workflow.png"/>
          <p:cNvPicPr>
            <a:picLocks noChangeAspect="1"/>
          </p:cNvPicPr>
          <p:nvPr/>
        </p:nvPicPr>
        <p:blipFill>
          <a:blip r:embed="rId2">
            <a:extLst/>
          </a:blip>
          <a:stretch>
            <a:fillRect/>
          </a:stretch>
        </p:blipFill>
        <p:spPr>
          <a:xfrm>
            <a:off x="415054" y="4410821"/>
            <a:ext cx="12174692" cy="3374099"/>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1" presetID="2" grpId="2" fill="hold">
                                  <p:stCondLst>
                                    <p:cond delay="0"/>
                                  </p:stCondLst>
                                  <p:iterate type="el" backwards="0">
                                    <p:tmAbs val="0"/>
                                  </p:iterate>
                                  <p:childTnLst>
                                    <p:set>
                                      <p:cBhvr>
                                        <p:cTn id="16" fill="hold"/>
                                        <p:tgtEl>
                                          <p:spTgt spid="177"/>
                                        </p:tgtEl>
                                        <p:attrNameLst>
                                          <p:attrName>style.visibility</p:attrName>
                                        </p:attrNameLst>
                                      </p:cBhvr>
                                      <p:to>
                                        <p:strVal val="visible"/>
                                      </p:to>
                                    </p:set>
                                    <p:anim calcmode="lin" valueType="num">
                                      <p:cBhvr>
                                        <p:cTn id="17" dur="1000" fill="hold"/>
                                        <p:tgtEl>
                                          <p:spTgt spid="177"/>
                                        </p:tgtEl>
                                        <p:attrNameLst>
                                          <p:attrName>ppt_x</p:attrName>
                                        </p:attrNameLst>
                                      </p:cBhvr>
                                      <p:tavLst>
                                        <p:tav tm="0">
                                          <p:val>
                                            <p:strVal val="#ppt_x"/>
                                          </p:val>
                                        </p:tav>
                                        <p:tav tm="100000">
                                          <p:val>
                                            <p:strVal val="#ppt_x"/>
                                          </p:val>
                                        </p:tav>
                                      </p:tavLst>
                                    </p:anim>
                                    <p:anim calcmode="lin" valueType="num">
                                      <p:cBhvr>
                                        <p:cTn id="18" dur="1000" fill="hold"/>
                                        <p:tgtEl>
                                          <p:spTgt spid="17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6" grpId="1"/>
      <p:bldP build="whole" bldLvl="1" animBg="1" rev="0" advAuto="0" spid="177" grpId="2"/>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pPr/>
            <a:r>
              <a:t>Simple Workflow service</a:t>
            </a:r>
          </a:p>
        </p:txBody>
      </p:sp>
      <p:sp>
        <p:nvSpPr>
          <p:cNvPr id="180" name="Shape 180"/>
          <p:cNvSpPr/>
          <p:nvPr/>
        </p:nvSpPr>
        <p:spPr>
          <a:xfrm>
            <a:off x="999128" y="3323063"/>
            <a:ext cx="5010557" cy="30757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defTabSz="457200">
              <a:lnSpc>
                <a:spcPct val="117999"/>
              </a:lnSpc>
              <a:buSzPct val="100000"/>
              <a:buChar char="•"/>
              <a:defRPr sz="4400">
                <a:solidFill>
                  <a:srgbClr val="000000"/>
                </a:solidFill>
                <a:latin typeface="Helvetica Neue"/>
                <a:ea typeface="Helvetica Neue"/>
                <a:cs typeface="Helvetica Neue"/>
                <a:sym typeface="Helvetica Neue"/>
              </a:defRPr>
            </a:pPr>
            <a:r>
              <a:t>Logisk Separation</a:t>
            </a:r>
          </a:p>
          <a:p>
            <a:pPr marL="228600" indent="-228600" algn="l" defTabSz="457200">
              <a:lnSpc>
                <a:spcPct val="117999"/>
              </a:lnSpc>
              <a:buSzPct val="100000"/>
              <a:buChar char="•"/>
              <a:defRPr sz="4400">
                <a:solidFill>
                  <a:srgbClr val="000000"/>
                </a:solidFill>
                <a:latin typeface="Helvetica Neue"/>
                <a:ea typeface="Helvetica Neue"/>
                <a:cs typeface="Helvetica Neue"/>
                <a:sym typeface="Helvetica Neue"/>
              </a:defRPr>
            </a:pPr>
            <a:r>
              <a:t>Enkel</a:t>
            </a:r>
          </a:p>
          <a:p>
            <a:pPr marL="228600" indent="-228600" algn="l" defTabSz="457200">
              <a:lnSpc>
                <a:spcPct val="117999"/>
              </a:lnSpc>
              <a:buSzPct val="100000"/>
              <a:buChar char="•"/>
              <a:defRPr sz="4400">
                <a:solidFill>
                  <a:srgbClr val="000000"/>
                </a:solidFill>
                <a:latin typeface="Helvetica Neue"/>
                <a:ea typeface="Helvetica Neue"/>
                <a:cs typeface="Helvetica Neue"/>
                <a:sym typeface="Helvetica Neue"/>
              </a:defRPr>
            </a:pPr>
            <a:r>
              <a:t>Skalbar</a:t>
            </a:r>
          </a:p>
          <a:p>
            <a:pPr marL="228600" indent="-228600" algn="l" defTabSz="457200">
              <a:lnSpc>
                <a:spcPct val="117999"/>
              </a:lnSpc>
              <a:buSzPct val="100000"/>
              <a:buChar char="•"/>
              <a:defRPr sz="4400">
                <a:solidFill>
                  <a:srgbClr val="000000"/>
                </a:solidFill>
                <a:latin typeface="Helvetica Neue"/>
                <a:ea typeface="Helvetica Neue"/>
                <a:cs typeface="Helvetica Neue"/>
                <a:sym typeface="Helvetica Neue"/>
              </a:defRPr>
            </a:pPr>
            <a:r>
              <a:t>Flexibel</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4" name="Shape 184"/>
          <p:cNvSpPr/>
          <p:nvPr>
            <p:ph type="title"/>
          </p:nvPr>
        </p:nvSpPr>
        <p:spPr>
          <a:prstGeom prst="rect">
            <a:avLst/>
          </a:prstGeom>
        </p:spPr>
        <p:txBody>
          <a:bodyPr/>
          <a:lstStyle/>
          <a:p>
            <a:pPr/>
            <a:r>
              <a:t>Vilka är delarna i tjänsten</a:t>
            </a:r>
          </a:p>
        </p:txBody>
      </p:sp>
      <p:sp>
        <p:nvSpPr>
          <p:cNvPr id="185" name="Shape 185"/>
          <p:cNvSpPr/>
          <p:nvPr/>
        </p:nvSpPr>
        <p:spPr>
          <a:xfrm>
            <a:off x="914634" y="3488846"/>
            <a:ext cx="4627216" cy="391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SzPct val="100000"/>
              <a:buChar char="•"/>
              <a:defRPr sz="4400"/>
            </a:pPr>
            <a:r>
              <a:t>Workflow worker</a:t>
            </a:r>
          </a:p>
          <a:p>
            <a:pPr marL="228600" indent="-228600" algn="l">
              <a:buSzPct val="100000"/>
              <a:buChar char="•"/>
              <a:defRPr sz="4400"/>
            </a:pPr>
            <a:r>
              <a:t>Activity worker</a:t>
            </a:r>
          </a:p>
          <a:p>
            <a:pPr marL="228600" indent="-228600" algn="l">
              <a:buSzPct val="100000"/>
              <a:buChar char="•"/>
              <a:defRPr sz="4400"/>
            </a:pPr>
            <a:r>
              <a:t>Domain</a:t>
            </a:r>
          </a:p>
          <a:p>
            <a:pPr marL="228600" indent="-228600" algn="l">
              <a:buSzPct val="100000"/>
              <a:buChar char="•"/>
              <a:defRPr sz="4400"/>
            </a:pPr>
            <a:r>
              <a:t>Workflow tasklist</a:t>
            </a:r>
          </a:p>
          <a:p>
            <a:pPr marL="228600" indent="-228600" algn="l">
              <a:buSzPct val="100000"/>
              <a:buChar char="•"/>
              <a:defRPr sz="4400"/>
            </a:pPr>
            <a:r>
              <a:t>Task token</a:t>
            </a:r>
          </a:p>
        </p:txBody>
      </p:sp>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p>
            <a:pPr/>
            <a:r>
              <a:t>Demo</a:t>
            </a:r>
          </a:p>
        </p:txBody>
      </p:sp>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3" name="Shape 193"/>
          <p:cNvSpPr/>
          <p:nvPr>
            <p:ph type="title"/>
          </p:nvPr>
        </p:nvSpPr>
        <p:spPr>
          <a:prstGeom prst="rect">
            <a:avLst/>
          </a:prstGeom>
        </p:spPr>
        <p:txBody>
          <a:bodyPr/>
          <a:lstStyle/>
          <a:p>
            <a:pPr/>
            <a:r>
              <a:t>The flow framework</a:t>
            </a:r>
          </a:p>
        </p:txBody>
      </p:sp>
      <p:sp>
        <p:nvSpPr>
          <p:cNvPr id="194" name="Shape 194"/>
          <p:cNvSpPr/>
          <p:nvPr/>
        </p:nvSpPr>
        <p:spPr>
          <a:xfrm>
            <a:off x="545643" y="3203009"/>
            <a:ext cx="5032550" cy="114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SzPct val="100000"/>
              <a:buChar char="•"/>
            </a:pPr>
            <a:r>
              <a:t>Ramverk för att förenkla</a:t>
            </a:r>
          </a:p>
          <a:p>
            <a:pPr marL="228600" indent="-228600" algn="l">
              <a:buSzPct val="100000"/>
              <a:buChar char="•"/>
            </a:pPr>
            <a:r>
              <a:t>inte så mkt lågnivå swf </a:t>
            </a:r>
          </a:p>
        </p:txBody>
      </p:sp>
    </p:spTree>
  </p:cSld>
  <p:clrMapOvr>
    <a:masterClrMapping/>
  </p:clrMapOvr>
  <p:transition xmlns:p14="http://schemas.microsoft.com/office/powerpoint/2010/main" spd="med" advClick="1" p14:dur="1000"/>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p>
            <a:pPr/>
            <a:r>
              <a:t>DEmo</a:t>
            </a:r>
          </a:p>
        </p:txBody>
      </p:sp>
    </p:spTree>
  </p:cSld>
  <p:clrMapOvr>
    <a:masterClrMapping/>
  </p:clrMapOvr>
  <p:transition xmlns:p14="http://schemas.microsoft.com/office/powerpoint/2010/main" spd="med" advClick="1" p14:dur="1000"/>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pPr/>
            <a:r>
              <a:t>Human task</a:t>
            </a:r>
          </a:p>
        </p:txBody>
      </p:sp>
      <p:sp>
        <p:nvSpPr>
          <p:cNvPr id="203" name="Shape 203"/>
          <p:cNvSpPr/>
          <p:nvPr/>
        </p:nvSpPr>
        <p:spPr>
          <a:xfrm>
            <a:off x="1248971" y="3196137"/>
            <a:ext cx="5496447"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@ManualActivityCompletion</a:t>
            </a: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a:lstStyle/>
          <a:p>
            <a:pPr/>
            <a:r>
              <a:t>Jmf AWS med andra</a:t>
            </a:r>
          </a:p>
        </p:txBody>
      </p:sp>
      <p:sp>
        <p:nvSpPr>
          <p:cNvPr id="208" name="Shape 208"/>
          <p:cNvSpPr/>
          <p:nvPr>
            <p:ph type="body" idx="1"/>
          </p:nvPr>
        </p:nvSpPr>
        <p:spPr>
          <a:prstGeom prst="rect">
            <a:avLst/>
          </a:prstGeom>
        </p:spPr>
        <p:txBody>
          <a:bodyPr/>
          <a:lstStyle/>
          <a:p>
            <a:pPr>
              <a:buBlip>
                <a:blip r:embed="rId2"/>
              </a:buBlip>
            </a:pPr>
          </a:p>
        </p:txBody>
      </p:sp>
      <p:pic>
        <p:nvPicPr>
          <p:cNvPr id="209" name="pasted-image.png"/>
          <p:cNvPicPr>
            <a:picLocks noChangeAspect="1"/>
          </p:cNvPicPr>
          <p:nvPr/>
        </p:nvPicPr>
        <p:blipFill>
          <a:blip r:embed="rId3">
            <a:extLst/>
          </a:blip>
          <a:stretch>
            <a:fillRect/>
          </a:stretch>
        </p:blipFill>
        <p:spPr>
          <a:xfrm>
            <a:off x="1155700" y="2667000"/>
            <a:ext cx="10693400" cy="5753100"/>
          </a:xfrm>
          <a:prstGeom prst="rect">
            <a:avLst/>
          </a:prstGeom>
          <a:ln w="12700">
            <a:miter lim="400000"/>
          </a:ln>
        </p:spPr>
      </p:pic>
    </p:spTree>
  </p:cSld>
  <p:clrMapOvr>
    <a:masterClrMapping/>
  </p:clrMapOvr>
  <p:transition xmlns:p14="http://schemas.microsoft.com/office/powerpoint/2010/main" spd="med" advClick="1" p14:dur="1000"/>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pPr/>
            <a:r>
              <a:t>Att lära mig mer om</a:t>
            </a:r>
          </a:p>
        </p:txBody>
      </p:sp>
      <p:sp>
        <p:nvSpPr>
          <p:cNvPr id="212" name="Shape 212"/>
          <p:cNvSpPr/>
          <p:nvPr>
            <p:ph type="body" idx="1"/>
          </p:nvPr>
        </p:nvSpPr>
        <p:spPr>
          <a:prstGeom prst="rect">
            <a:avLst/>
          </a:prstGeom>
        </p:spPr>
        <p:txBody>
          <a:bodyPr/>
          <a:lstStyle>
            <a:lvl1pPr>
              <a:buBlip>
                <a:blip r:embed="rId2"/>
              </a:buBlip>
            </a:lvl1pPr>
          </a:lstStyle>
          <a:p>
            <a:pPr/>
            <a:r>
              <a:t>Developer Tools (Code-Commit/-deploy/-pipeline)</a:t>
            </a:r>
          </a:p>
        </p:txBody>
      </p:sp>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214" name=""/>
          <p:cNvPicPr>
            <a:picLocks noChangeAspect="0"/>
          </p:cNvPicPr>
          <p:nvPr>
            <p:ph type="pic" idx="13"/>
          </p:nvPr>
        </p:nvPicPr>
        <p:blipFill>
          <a:blip r:embed="rId2">
            <a:extLst/>
          </a:blip>
          <a:stretch>
            <a:fillRect/>
          </a:stretch>
        </p:blipFill>
        <p:spPr>
          <a:xfrm>
            <a:off x="6678519" y="892949"/>
            <a:ext cx="5829301" cy="7861301"/>
          </a:xfrm>
          <a:prstGeom prst="rect">
            <a:avLst/>
          </a:prstGeom>
        </p:spPr>
      </p:pic>
      <p:sp>
        <p:nvSpPr>
          <p:cNvPr id="215" name="Shape 215"/>
          <p:cNvSpPr/>
          <p:nvPr>
            <p:ph type="title"/>
          </p:nvPr>
        </p:nvSpPr>
        <p:spPr>
          <a:xfrm>
            <a:off x="508000" y="1176298"/>
            <a:ext cx="5829300" cy="7294603"/>
          </a:xfrm>
          <a:prstGeom prst="rect">
            <a:avLst/>
          </a:prstGeom>
        </p:spPr>
        <p:txBody>
          <a:bodyPr/>
          <a:lstStyle/>
          <a:p>
            <a:pPr/>
          </a:p>
          <a:p>
            <a:pPr/>
            <a:r>
              <a:t>Tack för mig!</a:t>
            </a:r>
          </a:p>
          <a:p>
            <a:pPr/>
          </a:p>
          <a:p>
            <a:pPr/>
          </a:p>
          <a:p>
            <a:pPr/>
            <a:r>
              <a:t>Frågor?</a:t>
            </a:r>
          </a:p>
        </p:txBody>
      </p:sp>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pPr/>
            <a:r>
              <a:t>Agenda</a:t>
            </a:r>
          </a:p>
        </p:txBody>
      </p:sp>
      <p:sp>
        <p:nvSpPr>
          <p:cNvPr id="135" name="Shape 135"/>
          <p:cNvSpPr/>
          <p:nvPr>
            <p:ph type="body" idx="4294967295"/>
          </p:nvPr>
        </p:nvSpPr>
        <p:spPr>
          <a:xfrm>
            <a:off x="508000" y="3035300"/>
            <a:ext cx="11925300" cy="5727700"/>
          </a:xfrm>
          <a:prstGeom prst="rect">
            <a:avLst/>
          </a:prstGeom>
        </p:spPr>
        <p:txBody>
          <a:bodyPr/>
          <a:lstStyle/>
          <a:p>
            <a:pPr>
              <a:buBlip>
                <a:blip r:embed="rId2"/>
              </a:buBlip>
            </a:pPr>
            <a:r>
              <a:t>AWS intro</a:t>
            </a:r>
          </a:p>
          <a:p>
            <a:pPr>
              <a:buBlip>
                <a:blip r:embed="rId2"/>
              </a:buBlip>
            </a:pPr>
            <a:r>
              <a:t>Exempel på feltolerant Wordpress site</a:t>
            </a:r>
          </a:p>
          <a:p>
            <a:pPr>
              <a:buBlip>
                <a:blip r:embed="rId2"/>
              </a:buBlip>
            </a:pPr>
            <a:r>
              <a:t>Simple Workflow och Lambda</a:t>
            </a:r>
          </a:p>
          <a:p>
            <a:pPr>
              <a:buBlip>
                <a:blip r:embed="rId2"/>
              </a:buBlip>
            </a:pPr>
            <a:r>
              <a:t>Case Study - Netflix</a:t>
            </a:r>
          </a:p>
          <a:p>
            <a:pPr>
              <a:buBlip>
                <a:blip r:embed="rId2"/>
              </a:buBlip>
            </a:pPr>
            <a:r>
              <a:t>Ovetenskaplig jämförelse av molnleverantörer</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5">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5" grpId="1"/>
    </p:bldLst>
  </p:timing>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pPr/>
            <a:r>
              <a:t>VAd är fördelen med AWS?</a:t>
            </a:r>
          </a:p>
        </p:txBody>
      </p:sp>
      <p:sp>
        <p:nvSpPr>
          <p:cNvPr id="138" name="Shape 138"/>
          <p:cNvSpPr/>
          <p:nvPr>
            <p:ph type="body" idx="1"/>
          </p:nvPr>
        </p:nvSpPr>
        <p:spPr>
          <a:prstGeom prst="rect">
            <a:avLst/>
          </a:prstGeom>
        </p:spPr>
        <p:txBody>
          <a:bodyPr/>
          <a:lstStyle/>
          <a:p>
            <a:pPr marL="414909" indent="-414909" defTabSz="578358">
              <a:spcBef>
                <a:spcPts val="4100"/>
              </a:spcBef>
              <a:buBlip>
                <a:blip r:embed="rId3"/>
              </a:buBlip>
              <a:defRPr sz="3366"/>
            </a:pPr>
            <a:r>
              <a:t>byter initiala utgifter mot rörlig kostnad</a:t>
            </a:r>
          </a:p>
          <a:p>
            <a:pPr marL="414909" indent="-414909" defTabSz="578358">
              <a:spcBef>
                <a:spcPts val="4100"/>
              </a:spcBef>
              <a:buBlip>
                <a:blip r:embed="rId3"/>
              </a:buBlip>
              <a:defRPr sz="3366"/>
            </a:pPr>
            <a:r>
              <a:t>utnyttjar att AWS köper in i stora volymer</a:t>
            </a:r>
          </a:p>
          <a:p>
            <a:pPr marL="414909" indent="-414909" defTabSz="578358">
              <a:spcBef>
                <a:spcPts val="4100"/>
              </a:spcBef>
              <a:buBlip>
                <a:blip r:embed="rId3"/>
              </a:buBlip>
              <a:defRPr sz="3366"/>
            </a:pPr>
            <a:r>
              <a:t>slutar gissa behov av kapacitet</a:t>
            </a:r>
          </a:p>
          <a:p>
            <a:pPr marL="414909" indent="-414909" defTabSz="578358">
              <a:spcBef>
                <a:spcPts val="4100"/>
              </a:spcBef>
              <a:buBlip>
                <a:blip r:embed="rId3"/>
              </a:buBlip>
              <a:defRPr sz="3366"/>
            </a:pPr>
            <a:r>
              <a:t>ökar utvecklingshastighet och lättrörlighet</a:t>
            </a:r>
          </a:p>
          <a:p>
            <a:pPr marL="414909" indent="-414909" defTabSz="578358">
              <a:spcBef>
                <a:spcPts val="4100"/>
              </a:spcBef>
              <a:buBlip>
                <a:blip r:embed="rId3"/>
              </a:buBlip>
              <a:defRPr sz="3366"/>
            </a:pPr>
            <a:r>
              <a:t>slutar lägga pengar på driva datacenter</a:t>
            </a:r>
          </a:p>
          <a:p>
            <a:pPr marL="414909" indent="-414909" defTabSz="578358">
              <a:spcBef>
                <a:spcPts val="4100"/>
              </a:spcBef>
              <a:buBlip>
                <a:blip r:embed="rId3"/>
              </a:buBlip>
              <a:defRPr sz="3366"/>
            </a:pPr>
            <a:r>
              <a:t>bli global leverantör på några minuter</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3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3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3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3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3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38">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8" grpId="1"/>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pPr/>
            <a:r>
              <a:t>AWS - minisammanfattning</a:t>
            </a:r>
          </a:p>
        </p:txBody>
      </p:sp>
      <p:sp>
        <p:nvSpPr>
          <p:cNvPr id="143" name="Shape 143"/>
          <p:cNvSpPr/>
          <p:nvPr/>
        </p:nvSpPr>
        <p:spPr>
          <a:xfrm>
            <a:off x="7274962" y="3015987"/>
            <a:ext cx="1394371" cy="16232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IaaS</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PaaS</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SaaS</a:t>
            </a:r>
          </a:p>
        </p:txBody>
      </p:sp>
      <p:sp>
        <p:nvSpPr>
          <p:cNvPr id="144" name="Shape 144"/>
          <p:cNvSpPr/>
          <p:nvPr/>
        </p:nvSpPr>
        <p:spPr>
          <a:xfrm>
            <a:off x="9378284" y="2578100"/>
            <a:ext cx="2340395" cy="431116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computing</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storage</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database</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messaging</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queueing</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SWF</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lambda</a:t>
            </a:r>
          </a:p>
          <a:p>
            <a:pPr marL="271182" indent="-271182" algn="l" defTabSz="457200">
              <a:lnSpc>
                <a:spcPct val="117999"/>
              </a:lnSpc>
              <a:buClr>
                <a:srgbClr val="BEBEBE"/>
              </a:buClr>
              <a:buSzPct val="125000"/>
              <a:buChar char="-"/>
              <a:defRPr sz="3000">
                <a:solidFill>
                  <a:srgbClr val="000000"/>
                </a:solidFill>
                <a:latin typeface="Helvetica Neue"/>
                <a:ea typeface="Helvetica Neue"/>
                <a:cs typeface="Helvetica Neue"/>
                <a:sym typeface="Helvetica Neue"/>
              </a:defRPr>
            </a:pPr>
            <a:r>
              <a:t>m.m.</a:t>
            </a:r>
          </a:p>
        </p:txBody>
      </p:sp>
      <p:sp>
        <p:nvSpPr>
          <p:cNvPr id="145" name="Shape 145"/>
          <p:cNvSpPr/>
          <p:nvPr/>
        </p:nvSpPr>
        <p:spPr>
          <a:xfrm>
            <a:off x="785438" y="3529179"/>
            <a:ext cx="5780572"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19100" indent="-419100" algn="l">
              <a:spcBef>
                <a:spcPts val="4200"/>
              </a:spcBef>
              <a:buSzPct val="30000"/>
              <a:buBlip>
                <a:blip r:embed="rId3"/>
              </a:buBlip>
              <a:defRPr sz="3400"/>
            </a:lvl1pPr>
          </a:lstStyle>
          <a:p>
            <a:pPr/>
            <a:r>
              <a:t>Samling av digital infrastruktur</a:t>
            </a:r>
          </a:p>
        </p:txBody>
      </p:sp>
      <p:sp>
        <p:nvSpPr>
          <p:cNvPr id="146" name="Shape 146"/>
          <p:cNvSpPr/>
          <p:nvPr/>
        </p:nvSpPr>
        <p:spPr>
          <a:xfrm>
            <a:off x="738611" y="4750818"/>
            <a:ext cx="476643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19100" indent="-419100" algn="l">
              <a:spcBef>
                <a:spcPts val="4200"/>
              </a:spcBef>
              <a:buSzPct val="30000"/>
              <a:buBlip>
                <a:blip r:embed="rId3"/>
              </a:buBlip>
              <a:defRPr sz="3400"/>
            </a:lvl1pPr>
          </a:lstStyle>
          <a:p>
            <a:pPr/>
            <a:r>
              <a:t>pay-as-you-go (free-tier)</a:t>
            </a:r>
          </a:p>
        </p:txBody>
      </p:sp>
      <p:sp>
        <p:nvSpPr>
          <p:cNvPr id="147" name="Shape 147"/>
          <p:cNvSpPr/>
          <p:nvPr/>
        </p:nvSpPr>
        <p:spPr>
          <a:xfrm>
            <a:off x="744149" y="5972457"/>
            <a:ext cx="4484961"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L="419100" indent="-419100" algn="l">
              <a:spcBef>
                <a:spcPts val="4200"/>
              </a:spcBef>
              <a:buSzPct val="30000"/>
              <a:buBlip>
                <a:blip r:embed="rId3"/>
              </a:buBlip>
              <a:defRPr sz="3400"/>
            </a:lvl1pPr>
          </a:lstStyle>
          <a:p>
            <a:pPr/>
            <a:r>
              <a:t>demo av aws-konsolen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43">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14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4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4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3" fill="hold">
                                  <p:stCondLst>
                                    <p:cond delay="0"/>
                                  </p:stCondLst>
                                  <p:iterate type="el" backwards="0">
                                    <p:tmAbs val="0"/>
                                  </p:iterate>
                                  <p:childTnLst>
                                    <p:set>
                                      <p:cBhvr>
                                        <p:cTn id="24" fill="hold"/>
                                        <p:tgtEl>
                                          <p:spTgt spid="144">
                                            <p:bg/>
                                          </p:spTgt>
                                        </p:tgtEl>
                                        <p:attrNameLst>
                                          <p:attrName>style.visibility</p:attrName>
                                        </p:attrNameLst>
                                      </p:cBhvr>
                                      <p:to>
                                        <p:strVal val="visible"/>
                                      </p:to>
                                    </p:set>
                                  </p:childTnLst>
                                </p:cTn>
                              </p:par>
                              <p:par>
                                <p:cTn id="25" presetClass="entr" nodeType="withEffect" presetSubtype="0" presetID="1" grpId="3" fill="hold">
                                  <p:stCondLst>
                                    <p:cond delay="0"/>
                                  </p:stCondLst>
                                  <p:iterate type="el" backwards="0">
                                    <p:tmAbs val="0"/>
                                  </p:iterate>
                                  <p:childTnLst>
                                    <p:set>
                                      <p:cBhvr>
                                        <p:cTn id="26" fill="hold"/>
                                        <p:tgtEl>
                                          <p:spTgt spid="14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3" fill="hold">
                                  <p:stCondLst>
                                    <p:cond delay="0"/>
                                  </p:stCondLst>
                                  <p:iterate type="el" backwards="0">
                                    <p:tmAbs val="0"/>
                                  </p:iterate>
                                  <p:childTnLst>
                                    <p:set>
                                      <p:cBhvr>
                                        <p:cTn id="30" fill="hold"/>
                                        <p:tgtEl>
                                          <p:spTgt spid="14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3" fill="hold">
                                  <p:stCondLst>
                                    <p:cond delay="0"/>
                                  </p:stCondLst>
                                  <p:iterate type="el" backwards="0">
                                    <p:tmAbs val="0"/>
                                  </p:iterate>
                                  <p:childTnLst>
                                    <p:set>
                                      <p:cBhvr>
                                        <p:cTn id="34" fill="hold"/>
                                        <p:tgtEl>
                                          <p:spTgt spid="14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3" fill="hold">
                                  <p:stCondLst>
                                    <p:cond delay="0"/>
                                  </p:stCondLst>
                                  <p:iterate type="el" backwards="0">
                                    <p:tmAbs val="0"/>
                                  </p:iterate>
                                  <p:childTnLst>
                                    <p:set>
                                      <p:cBhvr>
                                        <p:cTn id="38" fill="hold"/>
                                        <p:tgtEl>
                                          <p:spTgt spid="14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3" fill="hold">
                                  <p:stCondLst>
                                    <p:cond delay="0"/>
                                  </p:stCondLst>
                                  <p:iterate type="el" backwards="0">
                                    <p:tmAbs val="0"/>
                                  </p:iterate>
                                  <p:childTnLst>
                                    <p:set>
                                      <p:cBhvr>
                                        <p:cTn id="42" fill="hold"/>
                                        <p:tgtEl>
                                          <p:spTgt spid="14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3" fill="hold">
                                  <p:stCondLst>
                                    <p:cond delay="0"/>
                                  </p:stCondLst>
                                  <p:iterate type="el" backwards="0">
                                    <p:tmAbs val="0"/>
                                  </p:iterate>
                                  <p:childTnLst>
                                    <p:set>
                                      <p:cBhvr>
                                        <p:cTn id="46" fill="hold"/>
                                        <p:tgtEl>
                                          <p:spTgt spid="144">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3" fill="hold">
                                  <p:stCondLst>
                                    <p:cond delay="0"/>
                                  </p:stCondLst>
                                  <p:iterate type="el" backwards="0">
                                    <p:tmAbs val="0"/>
                                  </p:iterate>
                                  <p:childTnLst>
                                    <p:set>
                                      <p:cBhvr>
                                        <p:cTn id="50" fill="hold"/>
                                        <p:tgtEl>
                                          <p:spTgt spid="144">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3" fill="hold">
                                  <p:stCondLst>
                                    <p:cond delay="0"/>
                                  </p:stCondLst>
                                  <p:iterate type="el" backwards="0">
                                    <p:tmAbs val="0"/>
                                  </p:iterate>
                                  <p:childTnLst>
                                    <p:set>
                                      <p:cBhvr>
                                        <p:cTn id="54" fill="hold"/>
                                        <p:tgtEl>
                                          <p:spTgt spid="144">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4" fill="hold">
                                  <p:stCondLst>
                                    <p:cond delay="0"/>
                                  </p:stCondLst>
                                  <p:iterate type="el" backwards="0">
                                    <p:tmAbs val="0"/>
                                  </p:iterate>
                                  <p:childTnLst>
                                    <p:set>
                                      <p:cBhvr>
                                        <p:cTn id="58" fill="hold"/>
                                        <p:tgtEl>
                                          <p:spTgt spid="1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0" presetID="1" grpId="5" fill="hold">
                                  <p:stCondLst>
                                    <p:cond delay="0"/>
                                  </p:stCondLst>
                                  <p:iterate type="el" backwards="0">
                                    <p:tmAbs val="0"/>
                                  </p:iterate>
                                  <p:childTnLst>
                                    <p:set>
                                      <p:cBhvr>
                                        <p:cTn id="62" fill="hold"/>
                                        <p:tgtEl>
                                          <p:spTgt spid="1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43" grpId="2"/>
      <p:bldP build="whole" bldLvl="1" animBg="1" rev="0" advAuto="0" spid="146" grpId="4"/>
      <p:bldP build="whole" bldLvl="1" animBg="1" rev="0" advAuto="0" spid="145" grpId="1"/>
      <p:bldP build="whole" bldLvl="1" animBg="1" rev="0" advAuto="0" spid="147" grpId="5"/>
      <p:bldP build="p" bldLvl="5" animBg="1" rev="0" advAuto="0" spid="144" grpId="3"/>
    </p:bldLst>
  </p:timing>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prstGeom prst="rect">
            <a:avLst/>
          </a:prstGeom>
        </p:spPr>
        <p:txBody>
          <a:bodyPr/>
          <a:lstStyle>
            <a:lvl1pPr algn="ctr"/>
          </a:lstStyle>
          <a:p>
            <a:pPr/>
            <a:r>
              <a:t>Regioner och AZ:s</a:t>
            </a:r>
          </a:p>
        </p:txBody>
      </p:sp>
      <p:pic>
        <p:nvPicPr>
          <p:cNvPr id="152" name="Global_Infrastructure_5.13.png"/>
          <p:cNvPicPr>
            <a:picLocks noChangeAspect="1"/>
          </p:cNvPicPr>
          <p:nvPr/>
        </p:nvPicPr>
        <p:blipFill>
          <a:blip r:embed="rId3">
            <a:extLst/>
          </a:blip>
          <a:stretch>
            <a:fillRect/>
          </a:stretch>
        </p:blipFill>
        <p:spPr>
          <a:xfrm>
            <a:off x="-309799" y="1508962"/>
            <a:ext cx="13444332" cy="7622336"/>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cover di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6" name="Shape 156"/>
          <p:cNvSpPr/>
          <p:nvPr>
            <p:ph type="title"/>
          </p:nvPr>
        </p:nvSpPr>
        <p:spPr>
          <a:prstGeom prst="rect">
            <a:avLst/>
          </a:prstGeom>
        </p:spPr>
        <p:txBody>
          <a:bodyPr/>
          <a:lstStyle/>
          <a:p>
            <a:pPr/>
            <a:r>
              <a:t>VAd Är AWS för mig?</a:t>
            </a:r>
          </a:p>
        </p:txBody>
      </p:sp>
      <p:sp>
        <p:nvSpPr>
          <p:cNvPr id="157" name="Shape 157"/>
          <p:cNvSpPr/>
          <p:nvPr>
            <p:ph type="body" sz="half" idx="1"/>
          </p:nvPr>
        </p:nvSpPr>
        <p:spPr>
          <a:xfrm>
            <a:off x="527314" y="1817181"/>
            <a:ext cx="5728178" cy="5727701"/>
          </a:xfrm>
          <a:prstGeom prst="rect">
            <a:avLst/>
          </a:prstGeom>
        </p:spPr>
        <p:txBody>
          <a:bodyPr/>
          <a:lstStyle/>
          <a:p>
            <a:pPr>
              <a:buBlip>
                <a:blip r:embed="rId3"/>
              </a:buBlip>
            </a:pPr>
            <a:r>
              <a:t>lära mig coola grejer</a:t>
            </a:r>
          </a:p>
          <a:p>
            <a:pPr lvl="1">
              <a:buBlip>
                <a:blip r:embed="rId3"/>
              </a:buBlip>
            </a:pPr>
            <a:r>
              <a:t>utnyttja infrastrukturen</a:t>
            </a:r>
          </a:p>
          <a:p>
            <a:pPr lvl="1">
              <a:buBlip>
                <a:blip r:embed="rId3"/>
              </a:buBlip>
            </a:pPr>
            <a:r>
              <a:t>design patterns för molnet</a:t>
            </a:r>
          </a:p>
          <a:p>
            <a:pPr lvl="1">
              <a:buBlip>
                <a:blip r:embed="rId3"/>
              </a:buBlip>
            </a:pPr>
            <a:r>
              <a:t>vill bygga applikationer!!! </a:t>
            </a:r>
          </a:p>
        </p:txBody>
      </p:sp>
      <p:sp>
        <p:nvSpPr>
          <p:cNvPr id="158" name="Shape 158"/>
          <p:cNvSpPr/>
          <p:nvPr/>
        </p:nvSpPr>
        <p:spPr>
          <a:xfrm>
            <a:off x="6737829" y="3421581"/>
            <a:ext cx="5786898" cy="3683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19100" indent="-419100" algn="l">
              <a:spcBef>
                <a:spcPts val="4200"/>
              </a:spcBef>
              <a:buSzPct val="30000"/>
              <a:buBlip>
                <a:blip r:embed="rId3"/>
              </a:buBlip>
              <a:defRPr sz="3400"/>
            </a:pPr>
            <a:r>
              <a:t>Design for failure</a:t>
            </a:r>
          </a:p>
          <a:p>
            <a:pPr marL="419100" indent="-419100" algn="l">
              <a:spcBef>
                <a:spcPts val="4200"/>
              </a:spcBef>
              <a:buSzPct val="30000"/>
              <a:buBlip>
                <a:blip r:embed="rId3"/>
              </a:buBlip>
              <a:defRPr sz="3400"/>
            </a:pPr>
            <a:r>
              <a:t>Decouple components</a:t>
            </a:r>
          </a:p>
          <a:p>
            <a:pPr marL="419100" indent="-419100" algn="l">
              <a:spcBef>
                <a:spcPts val="4200"/>
              </a:spcBef>
              <a:buSzPct val="30000"/>
              <a:buBlip>
                <a:blip r:embed="rId3"/>
              </a:buBlip>
              <a:defRPr sz="3400"/>
            </a:pPr>
            <a:r>
              <a:t>Elasticity </a:t>
            </a:r>
          </a:p>
          <a:p>
            <a:pPr marL="419100" indent="-419100" algn="l">
              <a:spcBef>
                <a:spcPts val="4200"/>
              </a:spcBef>
              <a:buSzPct val="30000"/>
              <a:buBlip>
                <a:blip r:embed="rId3"/>
              </a:buBlip>
              <a:defRPr sz="3400"/>
            </a:pPr>
            <a:r>
              <a:t>Scalability (horizontal/vertical)</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5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5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5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58">
                                            <p:bg/>
                                          </p:spTgt>
                                        </p:tgtEl>
                                        <p:attrNameLst>
                                          <p:attrName>style.visibility</p:attrName>
                                        </p:attrNameLst>
                                      </p:cBhvr>
                                      <p:to>
                                        <p:strVal val="visible"/>
                                      </p:to>
                                    </p:set>
                                  </p:childTnLst>
                                </p:cTn>
                              </p:par>
                              <p:par>
                                <p:cTn id="21" presetClass="entr" nodeType="withEffect" presetSubtype="0" presetID="1" grpId="2" fill="hold">
                                  <p:stCondLst>
                                    <p:cond delay="0"/>
                                  </p:stCondLst>
                                  <p:iterate type="el" backwards="0">
                                    <p:tmAbs val="0"/>
                                  </p:iterate>
                                  <p:childTnLst>
                                    <p:set>
                                      <p:cBhvr>
                                        <p:cTn id="22" fill="hold"/>
                                        <p:tgtEl>
                                          <p:spTgt spid="15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2" fill="hold">
                                  <p:stCondLst>
                                    <p:cond delay="0"/>
                                  </p:stCondLst>
                                  <p:iterate type="el" backwards="0">
                                    <p:tmAbs val="0"/>
                                  </p:iterate>
                                  <p:childTnLst>
                                    <p:set>
                                      <p:cBhvr>
                                        <p:cTn id="26" fill="hold"/>
                                        <p:tgtEl>
                                          <p:spTgt spid="15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2" fill="hold">
                                  <p:stCondLst>
                                    <p:cond delay="0"/>
                                  </p:stCondLst>
                                  <p:iterate type="el" backwards="0">
                                    <p:tmAbs val="0"/>
                                  </p:iterate>
                                  <p:childTnLst>
                                    <p:set>
                                      <p:cBhvr>
                                        <p:cTn id="30" fill="hold"/>
                                        <p:tgtEl>
                                          <p:spTgt spid="15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15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1" fill="hold">
                                  <p:stCondLst>
                                    <p:cond delay="0"/>
                                  </p:stCondLst>
                                  <p:iterate type="el" backwards="0">
                                    <p:tmAbs val="0"/>
                                  </p:iterate>
                                  <p:childTnLst>
                                    <p:set>
                                      <p:cBhvr>
                                        <p:cTn id="38" fill="hold"/>
                                        <p:tgtEl>
                                          <p:spTgt spid="15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57" grpId="1"/>
      <p:bldP build="p" bldLvl="5" animBg="1" rev="0" advAuto="0" spid="158" grpId="2"/>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2" name=""/>
          <p:cNvPicPr>
            <a:picLocks noChangeAspect="0"/>
          </p:cNvPicPr>
          <p:nvPr>
            <p:ph type="pic" idx="13"/>
          </p:nvPr>
        </p:nvPicPr>
        <p:blipFill>
          <a:blip r:embed="rId3">
            <a:extLst/>
          </a:blip>
          <a:stretch>
            <a:fillRect/>
          </a:stretch>
        </p:blipFill>
        <p:spPr>
          <a:xfrm>
            <a:off x="219879" y="2253678"/>
            <a:ext cx="12565041" cy="6273005"/>
          </a:xfrm>
          <a:prstGeom prst="rect">
            <a:avLst/>
          </a:prstGeom>
        </p:spPr>
      </p:pic>
      <p:sp>
        <p:nvSpPr>
          <p:cNvPr id="163" name="Shape 163"/>
          <p:cNvSpPr/>
          <p:nvPr>
            <p:ph type="title"/>
          </p:nvPr>
        </p:nvSpPr>
        <p:spPr>
          <a:xfrm>
            <a:off x="508000" y="455263"/>
            <a:ext cx="11988800" cy="1117601"/>
          </a:xfrm>
          <a:prstGeom prst="rect">
            <a:avLst/>
          </a:prstGeom>
        </p:spPr>
        <p:txBody>
          <a:bodyPr/>
          <a:lstStyle>
            <a:lvl1pPr>
              <a:defRPr u="sng">
                <a:hlinkClick r:id="rId4" invalidUrl="" action="" tgtFrame="" tooltip="" history="1" highlightClick="0" endSnd="0"/>
              </a:defRPr>
            </a:lvl1pPr>
          </a:lstStyle>
          <a:p>
            <a:pPr>
              <a:defRPr u="none"/>
            </a:pPr>
            <a:r>
              <a:rPr u="sng">
                <a:hlinkClick r:id="rId4" invalidUrl="" action="" tgtFrame="" tooltip="" history="1" highlightClick="0" endSnd="0"/>
              </a:rPr>
              <a:t>www.Fredde.pro</a:t>
            </a:r>
          </a:p>
        </p:txBody>
      </p:sp>
      <p:sp>
        <p:nvSpPr>
          <p:cNvPr id="164" name="Shape 164"/>
          <p:cNvSpPr/>
          <p:nvPr>
            <p:ph type="body" sz="quarter" idx="1"/>
          </p:nvPr>
        </p:nvSpPr>
        <p:spPr>
          <a:xfrm>
            <a:off x="508000" y="1623663"/>
            <a:ext cx="11988800" cy="838201"/>
          </a:xfrm>
          <a:prstGeom prst="rect">
            <a:avLst/>
          </a:prstGeom>
        </p:spPr>
        <p:txBody>
          <a:bodyPr/>
          <a:lstStyle>
            <a:lvl1pPr>
              <a:lnSpc>
                <a:spcPct val="100000"/>
              </a:lnSpc>
              <a:defRPr sz="3600">
                <a:latin typeface="Gill Sans SemiBold"/>
                <a:ea typeface="Gill Sans SemiBold"/>
                <a:cs typeface="Gill Sans SemiBold"/>
                <a:sym typeface="Gill Sans SemiBold"/>
              </a:defRPr>
            </a:lvl1pPr>
          </a:lstStyle>
          <a:p>
            <a:pPr/>
            <a:r>
              <a:t>Feltolerant wordpressite</a:t>
            </a:r>
          </a:p>
        </p:txBody>
      </p:sp>
      <p:sp>
        <p:nvSpPr>
          <p:cNvPr id="165" name="Shape 165"/>
          <p:cNvSpPr/>
          <p:nvPr/>
        </p:nvSpPr>
        <p:spPr>
          <a:xfrm>
            <a:off x="3130997" y="3335521"/>
            <a:ext cx="6296993" cy="3378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228600" indent="-228600" algn="l">
              <a:buClr>
                <a:srgbClr val="942193"/>
              </a:buClr>
              <a:buSzPct val="100000"/>
              <a:buChar char="•"/>
              <a:defRPr>
                <a:solidFill>
                  <a:srgbClr val="942193"/>
                </a:solidFill>
                <a:latin typeface="Gill Sans SemiBold"/>
                <a:ea typeface="Gill Sans SemiBold"/>
                <a:cs typeface="Gill Sans SemiBold"/>
                <a:sym typeface="Gill Sans SemiBold"/>
              </a:defRPr>
            </a:pPr>
            <a:r>
              <a:t>S3: 99,999999999% durability</a:t>
            </a:r>
          </a:p>
          <a:p>
            <a:pPr marL="228600" indent="-228600" algn="l">
              <a:buClr>
                <a:srgbClr val="942193"/>
              </a:buClr>
              <a:buSzPct val="100000"/>
              <a:buChar char="•"/>
              <a:defRPr>
                <a:solidFill>
                  <a:srgbClr val="942193"/>
                </a:solidFill>
                <a:latin typeface="Gill Sans SemiBold"/>
                <a:ea typeface="Gill Sans SemiBold"/>
                <a:cs typeface="Gill Sans SemiBold"/>
                <a:sym typeface="Gill Sans SemiBold"/>
              </a:defRPr>
            </a:pPr>
            <a:r>
              <a:t>Multipla AZ:s</a:t>
            </a:r>
          </a:p>
          <a:p>
            <a:pPr marL="228600" indent="-228600" algn="l">
              <a:buClr>
                <a:srgbClr val="942193"/>
              </a:buClr>
              <a:buSzPct val="100000"/>
              <a:buChar char="•"/>
              <a:defRPr>
                <a:solidFill>
                  <a:srgbClr val="942193"/>
                </a:solidFill>
                <a:latin typeface="Gill Sans SemiBold"/>
                <a:ea typeface="Gill Sans SemiBold"/>
                <a:cs typeface="Gill Sans SemiBold"/>
                <a:sym typeface="Gill Sans SemiBold"/>
              </a:defRPr>
            </a:pPr>
            <a:r>
              <a:t>Automatisk skalning</a:t>
            </a:r>
          </a:p>
          <a:p>
            <a:pPr marL="228600" indent="-228600" algn="l">
              <a:buClr>
                <a:srgbClr val="942193"/>
              </a:buClr>
              <a:buSzPct val="100000"/>
              <a:buChar char="•"/>
              <a:defRPr>
                <a:solidFill>
                  <a:srgbClr val="942193"/>
                </a:solidFill>
                <a:latin typeface="Gill Sans SemiBold"/>
                <a:ea typeface="Gill Sans SemiBold"/>
                <a:cs typeface="Gill Sans SemiBold"/>
                <a:sym typeface="Gill Sans SemiBold"/>
              </a:defRPr>
            </a:pPr>
            <a:r>
              <a:t>Lastdelning</a:t>
            </a:r>
          </a:p>
          <a:p>
            <a:pPr marL="228600" indent="-228600" algn="l">
              <a:buClr>
                <a:srgbClr val="942193"/>
              </a:buClr>
              <a:buSzPct val="100000"/>
              <a:buChar char="•"/>
              <a:defRPr>
                <a:solidFill>
                  <a:srgbClr val="942193"/>
                </a:solidFill>
                <a:latin typeface="Gill Sans SemiBold"/>
                <a:ea typeface="Gill Sans SemiBold"/>
                <a:cs typeface="Gill Sans SemiBold"/>
                <a:sym typeface="Gill Sans SemiBold"/>
              </a:defRPr>
            </a:pPr>
            <a:r>
              <a:t>CDN</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1" presetID="2" grpId="2" fill="hold">
                                  <p:stCondLst>
                                    <p:cond delay="0"/>
                                  </p:stCondLst>
                                  <p:iterate type="el" backwards="0">
                                    <p:tmAbs val="0"/>
                                  </p:iterate>
                                  <p:childTnLst>
                                    <p:set>
                                      <p:cBhvr>
                                        <p:cTn id="10" fill="hold"/>
                                        <p:tgtEl>
                                          <p:spTgt spid="162"/>
                                        </p:tgtEl>
                                        <p:attrNameLst>
                                          <p:attrName>style.visibility</p:attrName>
                                        </p:attrNameLst>
                                      </p:cBhvr>
                                      <p:to>
                                        <p:strVal val="visible"/>
                                      </p:to>
                                    </p:set>
                                    <p:anim calcmode="lin" valueType="num">
                                      <p:cBhvr>
                                        <p:cTn id="11" dur="500" fill="hold"/>
                                        <p:tgtEl>
                                          <p:spTgt spid="162"/>
                                        </p:tgtEl>
                                        <p:attrNameLst>
                                          <p:attrName>ppt_x</p:attrName>
                                        </p:attrNameLst>
                                      </p:cBhvr>
                                      <p:tavLst>
                                        <p:tav tm="0">
                                          <p:val>
                                            <p:strVal val="#ppt_x"/>
                                          </p:val>
                                        </p:tav>
                                        <p:tav tm="100000">
                                          <p:val>
                                            <p:strVal val="#ppt_x"/>
                                          </p:val>
                                        </p:tav>
                                      </p:tavLst>
                                    </p:anim>
                                    <p:anim calcmode="lin" valueType="num">
                                      <p:cBhvr>
                                        <p:cTn id="12" dur="500" fill="hold"/>
                                        <p:tgtEl>
                                          <p:spTgt spid="162"/>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3" fill="hold">
                                  <p:stCondLst>
                                    <p:cond delay="0"/>
                                  </p:stCondLst>
                                  <p:iterate type="el" backwards="0">
                                    <p:tmAbs val="0"/>
                                  </p:iterate>
                                  <p:childTnLst>
                                    <p:set>
                                      <p:cBhvr>
                                        <p:cTn id="16" fill="hold"/>
                                        <p:tgtEl>
                                          <p:spTgt spid="165">
                                            <p:bg/>
                                          </p:spTgt>
                                        </p:tgtEl>
                                        <p:attrNameLst>
                                          <p:attrName>style.visibility</p:attrName>
                                        </p:attrNameLst>
                                      </p:cBhvr>
                                      <p:to>
                                        <p:strVal val="visible"/>
                                      </p:to>
                                    </p:set>
                                  </p:childTnLst>
                                </p:cTn>
                              </p:par>
                              <p:par>
                                <p:cTn id="17" presetClass="entr" nodeType="withEffect" presetSubtype="0" presetID="1" grpId="3" fill="hold">
                                  <p:stCondLst>
                                    <p:cond delay="0"/>
                                  </p:stCondLst>
                                  <p:iterate type="el" backwards="0">
                                    <p:tmAbs val="0"/>
                                  </p:iterate>
                                  <p:childTnLst>
                                    <p:set>
                                      <p:cBhvr>
                                        <p:cTn id="18" fill="hold"/>
                                        <p:tgtEl>
                                          <p:spTgt spid="16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3" fill="hold">
                                  <p:stCondLst>
                                    <p:cond delay="0"/>
                                  </p:stCondLst>
                                  <p:iterate type="el" backwards="0">
                                    <p:tmAbs val="0"/>
                                  </p:iterate>
                                  <p:childTnLst>
                                    <p:set>
                                      <p:cBhvr>
                                        <p:cTn id="22" fill="hold"/>
                                        <p:tgtEl>
                                          <p:spTgt spid="16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3" fill="hold">
                                  <p:stCondLst>
                                    <p:cond delay="0"/>
                                  </p:stCondLst>
                                  <p:iterate type="el" backwards="0">
                                    <p:tmAbs val="0"/>
                                  </p:iterate>
                                  <p:childTnLst>
                                    <p:set>
                                      <p:cBhvr>
                                        <p:cTn id="26" fill="hold"/>
                                        <p:tgtEl>
                                          <p:spTgt spid="16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3" fill="hold">
                                  <p:stCondLst>
                                    <p:cond delay="0"/>
                                  </p:stCondLst>
                                  <p:iterate type="el" backwards="0">
                                    <p:tmAbs val="0"/>
                                  </p:iterate>
                                  <p:childTnLst>
                                    <p:set>
                                      <p:cBhvr>
                                        <p:cTn id="30" fill="hold"/>
                                        <p:tgtEl>
                                          <p:spTgt spid="16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3" fill="hold">
                                  <p:stCondLst>
                                    <p:cond delay="0"/>
                                  </p:stCondLst>
                                  <p:iterate type="el" backwards="0">
                                    <p:tmAbs val="0"/>
                                  </p:iterate>
                                  <p:childTnLst>
                                    <p:set>
                                      <p:cBhvr>
                                        <p:cTn id="34" fill="hold"/>
                                        <p:tgtEl>
                                          <p:spTgt spid="16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3" fill="hold">
                                  <p:stCondLst>
                                    <p:cond delay="0"/>
                                  </p:stCondLst>
                                  <p:iterate type="el" backwards="0">
                                    <p:tmAbs val="0"/>
                                  </p:iterate>
                                  <p:childTnLst>
                                    <p:set>
                                      <p:cBhvr>
                                        <p:cTn id="38" fill="hold"/>
                                        <p:tgtEl>
                                          <p:spTgt spid="16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5" grpId="3"/>
      <p:bldP build="whole" bldLvl="1" animBg="1" rev="0" advAuto="0" spid="164" grpId="1"/>
      <p:bldP build="whole" bldLvl="1" animBg="1" rev="0" advAuto="0" spid="162" grpId="2"/>
    </p:bldLst>
  </p:timing>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69" name="freddepro-wordpress.png"/>
          <p:cNvPicPr>
            <a:picLocks noChangeAspect="1"/>
          </p:cNvPicPr>
          <p:nvPr/>
        </p:nvPicPr>
        <p:blipFill>
          <a:blip r:embed="rId2">
            <a:extLst/>
          </a:blip>
          <a:stretch>
            <a:fillRect/>
          </a:stretch>
        </p:blipFill>
        <p:spPr>
          <a:xfrm>
            <a:off x="0" y="227766"/>
            <a:ext cx="12475950" cy="8919955"/>
          </a:xfrm>
          <a:prstGeom prst="rect">
            <a:avLst/>
          </a:prstGeom>
          <a:ln w="12700">
            <a:miter lim="400000"/>
          </a:ln>
        </p:spPr>
      </p:pic>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 grpId="1" fill="hold">
                                  <p:stCondLst>
                                    <p:cond delay="0"/>
                                  </p:stCondLst>
                                  <p:iterate type="el" backwards="0">
                                    <p:tmAbs val="0"/>
                                  </p:iterate>
                                  <p:childTnLst>
                                    <p:set>
                                      <p:cBhvr>
                                        <p:cTn id="6" fill="hold"/>
                                        <p:tgtEl>
                                          <p:spTgt spid="169"/>
                                        </p:tgtEl>
                                        <p:attrNameLst>
                                          <p:attrName>style.visibility</p:attrName>
                                        </p:attrNameLst>
                                      </p:cBhvr>
                                      <p:to>
                                        <p:strVal val="visible"/>
                                      </p:to>
                                    </p:set>
                                    <p:anim calcmode="lin" valueType="num">
                                      <p:cBhvr>
                                        <p:cTn id="7" dur="500" fill="hold"/>
                                        <p:tgtEl>
                                          <p:spTgt spid="169"/>
                                        </p:tgtEl>
                                        <p:attrNameLst>
                                          <p:attrName>ppt_x</p:attrName>
                                        </p:attrNameLst>
                                      </p:cBhvr>
                                      <p:tavLst>
                                        <p:tav tm="0">
                                          <p:val>
                                            <p:strVal val="#ppt_x"/>
                                          </p:val>
                                        </p:tav>
                                        <p:tav tm="100000">
                                          <p:val>
                                            <p:strVal val="#ppt_x"/>
                                          </p:val>
                                        </p:tav>
                                      </p:tavLst>
                                    </p:anim>
                                    <p:anim calcmode="lin" valueType="num">
                                      <p:cBhvr>
                                        <p:cTn id="8" dur="500" fill="hold"/>
                                        <p:tgtEl>
                                          <p:spTgt spid="16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9"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pPr/>
            <a:r>
              <a:t>Demo</a:t>
            </a:r>
          </a:p>
        </p:txBody>
      </p:sp>
    </p:spTree>
  </p:cSld>
  <p:clrMapOvr>
    <a:masterClrMapping/>
  </p:clrMapOvr>
  <p:transition xmlns:p14="http://schemas.microsoft.com/office/powerpoint/2010/main" spd="med" advClick="1" p14:dur="1000"/>
</p:sld>
</file>

<file path=ppt/theme/_rels/theme1.xml.rels><?xml version="1.0" encoding="UTF-8" standalone="yes"?><Relationships xmlns="http://schemas.openxmlformats.org/package/2006/relationships"><Relationship Id="rId1" Type="http://schemas.openxmlformats.org/officeDocument/2006/relationships/image" Target="../media/image2.png"/></Relationships>

</file>

<file path=ppt/theme/_rels/theme2.xml.rels><?xml version="1.0" encoding="UTF-8" standalone="yes"?><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xmlns:r="http://schemas.openxmlformats.org/officeDocument/2006/relationships" name="New_Template3">
  <a:themeElements>
    <a:clrScheme name="New_Template3">
      <a:dk1>
        <a:srgbClr val="606060"/>
      </a:dk1>
      <a:lt1>
        <a:srgbClr val="006060"/>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3">
  <a:themeElements>
    <a:clrScheme name="New_Template3">
      <a:dk1>
        <a:srgbClr val="000000"/>
      </a:dk1>
      <a:lt1>
        <a:srgbClr val="FFFFFF"/>
      </a:lt1>
      <a:dk2>
        <a:srgbClr val="5B5854"/>
      </a:dk2>
      <a:lt2>
        <a:srgbClr val="C9C3BA"/>
      </a:lt2>
      <a:accent1>
        <a:srgbClr val="708CA5"/>
      </a:accent1>
      <a:accent2>
        <a:srgbClr val="80A7A7"/>
      </a:accent2>
      <a:accent3>
        <a:srgbClr val="98A66D"/>
      </a:accent3>
      <a:accent4>
        <a:srgbClr val="CF9E5B"/>
      </a:accent4>
      <a:accent5>
        <a:srgbClr val="C87C6D"/>
      </a:accent5>
      <a:accent6>
        <a:srgbClr val="837B9A"/>
      </a:accent6>
      <a:hlink>
        <a:srgbClr val="0000FF"/>
      </a:hlink>
      <a:folHlink>
        <a:srgbClr val="FF00FF"/>
      </a:folHlink>
    </a:clrScheme>
    <a:fontScheme name="New_Template3">
      <a:majorFont>
        <a:latin typeface="Gill Sans Light"/>
        <a:ea typeface="Gill Sans Light"/>
        <a:cs typeface="Gill Sans Light"/>
      </a:majorFont>
      <a:minorFont>
        <a:latin typeface="Gill Sans"/>
        <a:ea typeface="Gill Sans"/>
        <a:cs typeface="Gill Sans"/>
      </a:minorFont>
    </a:fontScheme>
    <a:fmtScheme name="New_Template3">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sx="100000" sy="100000" kx="0" ky="0" algn="b" rotWithShape="0" blurRad="50800" dist="25400" dir="5400000">
              <a:srgbClr val="000000">
                <a:alpha val="60000"/>
              </a:srgbClr>
            </a:outerShdw>
          </a:effectLst>
        </a:effectStyle>
        <a:effectStyle>
          <a:effectLst>
            <a:outerShdw sx="100000" sy="100000" kx="0" ky="0" algn="b" rotWithShape="0" blurRad="50800" dist="25400" dir="5400000">
              <a:srgbClr val="000000">
                <a:alpha val="6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outerShdw sx="100000" sy="100000" kx="0" ky="0" algn="b" rotWithShape="0" blurRad="25400" dist="12700" dir="5400000">
                <a:srgbClr val="000000">
                  <a:alpha val="50000"/>
                </a:srgbClr>
              </a:outerShdw>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38100" cap="flat">
          <a:solidFill>
            <a:srgbClr val="6F6A5A"/>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606060"/>
            </a:solidFill>
            <a:effectLst/>
            <a:uFillTx/>
            <a:latin typeface="+mn-lt"/>
            <a:ea typeface="+mn-ea"/>
            <a:cs typeface="+mn-cs"/>
            <a:sym typeface="Gill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