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u odiei esse café!!! E você?"/>
          <p:cNvSpPr txBox="1"/>
          <p:nvPr>
            <p:ph type="ctrTitle"/>
          </p:nvPr>
        </p:nvSpPr>
        <p:spPr>
          <a:xfrm>
            <a:off x="1270000" y="1092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Eu odiei esse café!!!</a:t>
            </a:r>
            <a:br/>
            <a:r>
              <a:t>E você?</a:t>
            </a:r>
          </a:p>
        </p:txBody>
      </p:sp>
      <p:pic>
        <p:nvPicPr>
          <p:cNvPr id="120" name="coffee-clip-art-8.jpg" descr="coffee-clip-art-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7099" y="4567817"/>
            <a:ext cx="4190602" cy="4461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mpilação do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Compilação do JAVA</a:t>
            </a:r>
          </a:p>
        </p:txBody>
      </p:sp>
      <p:sp>
        <p:nvSpPr>
          <p:cNvPr id="149" name="JAVA trabalha com máquina virtual. Essa é uma camada entre a aplicação e o sistema operacional. Ela traduz os comandos da aplicação para o sistema operacion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trabalha com máquina virtual. Essa é uma camada entre a aplicação e o sistema operacional. Ela traduz os comandos da aplicação para o sistema operacional.</a:t>
            </a:r>
          </a:p>
          <a:p>
            <a:pPr/>
            <a:r>
              <a:t>A aplicação roda sem envolvimento com o sistema operacional, conversando com a Java Virtual Machine. Essa gerencia memória, threads, e tudo mais envolvido com a aplicação.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 que é JV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</a:t>
            </a:r>
          </a:p>
        </p:txBody>
      </p:sp>
      <p:sp>
        <p:nvSpPr>
          <p:cNvPr id="152" name="Java Virtual Machine é uma máquina virtual que permite que programas compilados em java rodem em várias plataformas. Basicamente, o código java é compilado para e JVM e essa se encarrega de fazer a ponte entre o programa gerado e o sistema operacional. Por causa da JVM, diz-se que programas JAVA são multiplataform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Virtual Machine é uma máquina virtual que permite que programas compilados em java rodem em várias plataformas. Basicamente, o código java é compilado para a JVM e essa se encarrega de fazer a ponte entre o programa gerado e o sistema operacional.</a:t>
            </a:r>
            <a:br/>
            <a:r>
              <a:t>Por causa da JVM, diz-se que programas JAVA são multiplataforma.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JRE e JD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JRE e JDK</a:t>
            </a:r>
          </a:p>
        </p:txBody>
      </p:sp>
      <p:sp>
        <p:nvSpPr>
          <p:cNvPr id="155" name="JRE (Java Runtime Environment) - ferramenta responsável por executar e gerenciar aplicações jav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JRE (Java Runtime Environment) - ferramenta responsável por executar e gerenciar aplicações java.</a:t>
            </a:r>
          </a:p>
          <a:p>
            <a:pPr/>
            <a:r>
              <a:t>JDK (Java Development Kit) - pacote com ferramentas para criação de programas com java (javac, javap, etc) incluindo o JRE.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 Compilador do JAVA (javac) gera um código de máquina conhecido como bytecode. Esse código gerado será interpretado pela máquina virtual."/>
          <p:cNvSpPr txBox="1"/>
          <p:nvPr>
            <p:ph type="body" idx="1"/>
          </p:nvPr>
        </p:nvSpPr>
        <p:spPr>
          <a:xfrm>
            <a:off x="749300" y="1149598"/>
            <a:ext cx="11842701" cy="7454404"/>
          </a:xfrm>
          <a:prstGeom prst="rect">
            <a:avLst/>
          </a:prstGeom>
        </p:spPr>
        <p:txBody>
          <a:bodyPr/>
          <a:lstStyle/>
          <a:p>
            <a:pPr/>
            <a:r>
              <a:t>O Compilador do JAVA (javac) gera um código de máquina conhecido como bytecode. Esse código gerado será interpretado pela máquina virtual.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158" name="maquinavirtual2.png" descr="maquinavirtual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7250" y="3365500"/>
            <a:ext cx="8686801" cy="481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áquina Virtual?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Máquina Virtual???</a:t>
            </a:r>
          </a:p>
        </p:txBody>
      </p:sp>
      <p:sp>
        <p:nvSpPr>
          <p:cNvPr id="16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slide_48.jpg" descr="slide_4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5457" y="2698843"/>
            <a:ext cx="8093886" cy="6070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errubando Mitos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Derrubando Mitos!!!</a:t>
            </a:r>
          </a:p>
        </p:txBody>
      </p:sp>
      <p:sp>
        <p:nvSpPr>
          <p:cNvPr id="16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6" name="Guntawit.jpg" descr="Guntawi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775" y="3122085"/>
            <a:ext cx="9295250" cy="5223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JAVA não é lento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não é lento!!!</a:t>
            </a:r>
          </a:p>
        </p:txBody>
      </p:sp>
      <p:sp>
        <p:nvSpPr>
          <p:cNvPr id="169" name="Body"/>
          <p:cNvSpPr txBox="1"/>
          <p:nvPr>
            <p:ph type="body" idx="1"/>
          </p:nvPr>
        </p:nvSpPr>
        <p:spPr>
          <a:xfrm>
            <a:off x="952500" y="19367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1351825720_tartaruga.jpg" descr="1351825720_tartarug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6096" y="1915102"/>
            <a:ext cx="8752608" cy="5923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OTSPOT e J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HOTSPOT e JIT</a:t>
            </a:r>
          </a:p>
        </p:txBody>
      </p:sp>
      <p:sp>
        <p:nvSpPr>
          <p:cNvPr id="173" name="HOTSPOT é a tecnologia usada pela JVM para verificar códigos executados com mais frequencia e a partir disso, compilar instruções otimizadas, com objetivo de melhorar o desempenho da aplicação. Nesse caso, a JVM faz uso de um compilador JIT (Just in Time)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HOTSPOT é a tecnologia usada pela JVM para verificar códigos executados com mais frequencia e a partir disso, compilar instruções otimizadas, com objetivo de melhorar o desempenho da aplicação.</a:t>
            </a:r>
            <a:br/>
            <a:r>
              <a:t>Nesse caso, a JVM faz uso de um compilador JIT (Just in Time).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Uso do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Uso do JAVA</a:t>
            </a:r>
          </a:p>
        </p:txBody>
      </p:sp>
      <p:sp>
        <p:nvSpPr>
          <p:cNvPr id="176" name="Sistemas pequenos: Pode ser menos produtivo usar JAVA, comparando com outras linguagens e ferramenta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Sistemas pequenos: Pode ser menos produtivo usar JAVA, comparando com outras linguagens e ferramentas.</a:t>
            </a:r>
          </a:p>
          <a:p>
            <a:pPr/>
            <a:r>
              <a:t>Aplicações de Médio a Grande Porte: Fica mais interessante e o ecossistema oferece um grande conjunto de ferramentas.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s estatísticas não mentem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As estatísticas não mentem!!!</a:t>
            </a:r>
          </a:p>
        </p:txBody>
      </p:sp>
      <p:sp>
        <p:nvSpPr>
          <p:cNvPr id="17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Pinocchio-e1490592092436.jpg" descr="Pinocchio-e149059209243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0982" y="2613405"/>
            <a:ext cx="5462836" cy="6241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JAV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</a:t>
            </a:r>
          </a:p>
        </p:txBody>
      </p:sp>
      <p:sp>
        <p:nvSpPr>
          <p:cNvPr id="123" name="Plataforma e Linguage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2">
              <a:defRPr sz="3400"/>
            </a:lvl1pPr>
          </a:lstStyle>
          <a:p>
            <a:pPr/>
            <a:r>
              <a:t>Plataforma e Linguagem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egundo o TIOBE, índice que cria métricas sobre a adoção de linguagens de programação, JAVA é a linguagem mais usada."/>
          <p:cNvSpPr txBox="1"/>
          <p:nvPr>
            <p:ph type="body" idx="1"/>
          </p:nvPr>
        </p:nvSpPr>
        <p:spPr>
          <a:xfrm>
            <a:off x="728513" y="719211"/>
            <a:ext cx="11547774" cy="8315178"/>
          </a:xfrm>
          <a:prstGeom prst="rect">
            <a:avLst/>
          </a:prstGeom>
        </p:spPr>
        <p:txBody>
          <a:bodyPr/>
          <a:lstStyle/>
          <a:p>
            <a:pPr/>
            <a:r>
              <a:t>Segundo o TIOBE, índice que cria métricas sobre a adoção de linguagens de programação, JAVA é a linguagem mais usada.</a:t>
            </a:r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183" name="Screen Shot 2017-12-08 at 11.58.40 PM.png" descr="Screen Shot 2017-12-08 at 11.58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780" y="3076955"/>
            <a:ext cx="9613240" cy="6067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Veja por si mesmo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Veja por si mesmo!!!</a:t>
            </a:r>
          </a:p>
        </p:txBody>
      </p:sp>
      <p:sp>
        <p:nvSpPr>
          <p:cNvPr id="18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30javajava-130630010326-phpapp02-thumbnail-4.jpg" descr="30javajava-130630010326-phpapp02-thumbnail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762" y="2743322"/>
            <a:ext cx="7975276" cy="5981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ercado de Trabalh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Mercado de Trabalho</a:t>
            </a:r>
          </a:p>
        </p:txBody>
      </p:sp>
      <p:sp>
        <p:nvSpPr>
          <p:cNvPr id="190" name="A linguagem mais usada do universo também gera muitas vagas de trabalho. Mas quais características e conhecimentos um programador deve ter para buscar um bom posto de trabalho?…"/>
          <p:cNvSpPr txBox="1"/>
          <p:nvPr>
            <p:ph type="body" idx="1"/>
          </p:nvPr>
        </p:nvSpPr>
        <p:spPr>
          <a:xfrm>
            <a:off x="952500" y="2490787"/>
            <a:ext cx="11099800" cy="6386513"/>
          </a:xfrm>
          <a:prstGeom prst="rect">
            <a:avLst/>
          </a:prstGeom>
        </p:spPr>
        <p:txBody>
          <a:bodyPr/>
          <a:lstStyle/>
          <a:p>
            <a:pPr marL="0" indent="0" defTabSz="560831">
              <a:spcBef>
                <a:spcPts val="4000"/>
              </a:spcBef>
              <a:buSzTx/>
              <a:buNone/>
              <a:defRPr sz="3072"/>
            </a:pPr>
            <a:r>
              <a:t>A linguagem mais usada do universo também gera muitas vagas de trabalho. Mas quais características e conhecimentos um programador deve ter para buscar um bom posto de trabalho?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Vontade de aprender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Conhecer alguma linguagem de programação (JAVA???) e ferramentas ligadas a ela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Estudar as boas práticas da arte do código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Vencer a ansiedade de querer aprender tudo de uma vez só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cossistema do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Ecossistema do Java</a:t>
            </a:r>
          </a:p>
        </p:txBody>
      </p:sp>
      <p:sp>
        <p:nvSpPr>
          <p:cNvPr id="193" name="Desktop - Swing, JavaF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Desktop - Swing, JavaFX.</a:t>
            </a:r>
          </a:p>
          <a:p>
            <a:pPr/>
            <a:r>
              <a:t>Web - JSF, Spring MVC, Play framework, Vraptor.</a:t>
            </a:r>
            <a:br/>
            <a:br/>
            <a:r>
              <a:t>Servers - Tomcat, JBoss, Glashfish.</a:t>
            </a:r>
            <a:br/>
            <a:br/>
            <a:r>
              <a:t>Mobile - J2ME, Android.</a:t>
            </a:r>
            <a:br/>
            <a:br/>
            <a:r>
              <a:t>Embarcados - Raspberry pi.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guagens dentro da J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Linguagens dentro da JVM</a:t>
            </a:r>
          </a:p>
        </p:txBody>
      </p:sp>
      <p:sp>
        <p:nvSpPr>
          <p:cNvPr id="196" name="A máquina virtual do JAVA trabalha também com outras linguagens de programação. Algumas dessas linguagens são portadas para a JVM, como por exemplo Ruby (Jruby), Python (Jython), enquanto outras foram criadas para rodar dentro da JVM, como Scala, Groovy, Clojure, Kotli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máquina virtual do JAVA trabalha também com outras linguagens de programação. Algumas dessas linguagens são portadas para a JVM, como por exemplo Ruby (Jruby), Python (Jython), enquanto outras foram criadas para rodar dentro da JVM, como Scala, Groovy, Clojure, Kotlin.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erramentas para o desenvolved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Ferramentas para o desenvolvedor</a:t>
            </a:r>
          </a:p>
        </p:txBody>
      </p:sp>
      <p:sp>
        <p:nvSpPr>
          <p:cNvPr id="199" name="JDK - Uma versão do JDK do Java instalado no sistema operacion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JDK - Uma versão do JDK do Java instalado no sistema operacional.</a:t>
            </a:r>
          </a:p>
          <a:p>
            <a:pPr/>
            <a:r>
              <a:t>Editores de texto: Sublime, VS Code, Atom, VIM, Emacs.</a:t>
            </a:r>
          </a:p>
          <a:p>
            <a:pPr/>
            <a:r>
              <a:t>IDEs: Eclipse, Netbeans, Intellij.</a:t>
            </a:r>
          </a:p>
          <a:p>
            <a:pPr/>
            <a:r>
              <a:t>Frameworks: Podem ser baixados a parte através de pacotes ou através das IDEs. Algumas já possuem pacotes mais usados.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erramentas para o desenvolved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Ferramentas para o desenvolvedor</a:t>
            </a:r>
          </a:p>
        </p:txBody>
      </p:sp>
      <p:sp>
        <p:nvSpPr>
          <p:cNvPr id="202" name="MAVEN: Ferramenta para gerenciamento de pacotes através de linha de comando. Pode ser usada dentro das I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MAVEN: Ferramenta para gerenciamento de pacotes através de linha de comando. Pode ser usada dentro das IDEs.</a:t>
            </a:r>
          </a:p>
          <a:p>
            <a:pPr/>
            <a:r>
              <a:t>GIT: Ferramenta de linha de comando para controle de versão dos projetos / códigos. Pode ser usado através dos editores e das IDEs também.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ceitos da linguag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Conceitos da linguagem</a:t>
            </a:r>
          </a:p>
        </p:txBody>
      </p:sp>
      <p:sp>
        <p:nvSpPr>
          <p:cNvPr id="20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Grimório-do-Papa-Honório.jpg" descr="Grimório-do-Papa-Honóri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5192" y="2591567"/>
            <a:ext cx="5974416" cy="6284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Java é uma linguagem orientada a obje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Java é uma linguagem orientada a objetos</a:t>
            </a:r>
          </a:p>
        </p:txBody>
      </p:sp>
      <p:sp>
        <p:nvSpPr>
          <p:cNvPr id="20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0" name="legos-hero.png" descr="legos-her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080" y="2481563"/>
            <a:ext cx="9682640" cy="6504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rientação a Obje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Orientação a Objetos</a:t>
            </a:r>
          </a:p>
        </p:txBody>
      </p:sp>
      <p:sp>
        <p:nvSpPr>
          <p:cNvPr id="213" name="É um paradigma de programação que tem sua base em 4 pilar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É um paradigma de programação que tem sua base em 4 pilares:</a:t>
            </a:r>
          </a:p>
          <a:p>
            <a:pPr/>
            <a:r>
              <a:t>Abstração</a:t>
            </a:r>
          </a:p>
          <a:p>
            <a:pPr/>
            <a:r>
              <a:t>Encapsulamento</a:t>
            </a:r>
          </a:p>
          <a:p>
            <a:pPr/>
            <a:r>
              <a:t>Herança</a:t>
            </a:r>
          </a:p>
          <a:p>
            <a:pPr/>
            <a:r>
              <a:t>Polimorfismo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tiv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Objetivos</a:t>
            </a:r>
          </a:p>
        </p:txBody>
      </p:sp>
      <p:sp>
        <p:nvSpPr>
          <p:cNvPr id="126" name="Apresentar a plataforma 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Apresentar a plataforma Java</a:t>
            </a:r>
          </a:p>
          <a:p>
            <a:pPr/>
            <a:r>
              <a:t>Apresentar um pouco sobre o mercado</a:t>
            </a:r>
          </a:p>
          <a:p>
            <a:pPr/>
            <a:r>
              <a:t>Mostrar recursos da linguagem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Um pouco de código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 pouco de código…</a:t>
            </a:r>
          </a:p>
        </p:txBody>
      </p:sp>
      <p:sp>
        <p:nvSpPr>
          <p:cNvPr id="21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7" name="1issnv.jpg" descr="1issnv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5619" y="2873276"/>
            <a:ext cx="10193562" cy="5721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rigado ;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Obrigado ;)</a:t>
            </a:r>
          </a:p>
        </p:txBody>
      </p:sp>
      <p:sp>
        <p:nvSpPr>
          <p:cNvPr id="22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1" name="32e27f640633b09735c2480f9bc06212--deadpool-chibi-thats-all.jpg" descr="32e27f640633b09735c2480f9bc06212--deadpool-chibi-thats-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5594" y="2677244"/>
            <a:ext cx="6113612" cy="6113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Quem sou e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Mas antes…</a:t>
            </a:r>
            <a:br/>
            <a:r>
              <a:t>Quem sou eu?</a:t>
            </a:r>
          </a:p>
        </p:txBody>
      </p:sp>
      <p:sp>
        <p:nvSpPr>
          <p:cNvPr id="129" name="Frederico Gomes: Desenvolvedor de Software na Braspag / Cielo. Atualmente trabalho com C# e .NET. Trabalhei anteriormente com JAVA, Python, SHELL e C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dia-do-programador-1.jpg" descr="dia-do-programador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467" y="2750808"/>
            <a:ext cx="8727866" cy="5991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Quem sou e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Esse cara sou eu!!!</a:t>
            </a:r>
          </a:p>
        </p:txBody>
      </p:sp>
      <p:sp>
        <p:nvSpPr>
          <p:cNvPr id="133" name="Frederico Gomes: Desenvolvedor de Software na Braspag / Cielo. Atualmente trabalho com C# e .NET. Trabalhei anteriormente com JAVA, Python, SHELL e C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Frederico Gomes: Desenvolvedor de Software na Braspag / Cielo.</a:t>
            </a:r>
          </a:p>
          <a:p>
            <a:pPr/>
            <a:r>
              <a:t>Graduado em Tecnologia da Informação pela FAETERJ.</a:t>
            </a:r>
            <a:br/>
            <a:r>
              <a:t>Organizador do Google Developer Groups de Petrópolis.</a:t>
            </a:r>
            <a:br/>
            <a:r>
              <a:t>Gosto de participar de comunidades e iniciativas de divulgação de conhecimento em tecnologia.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 que é JAV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que é JAVA?</a:t>
            </a:r>
          </a:p>
        </p:txBody>
      </p:sp>
      <p:sp>
        <p:nvSpPr>
          <p:cNvPr id="136" name="Java é uma linguagem de programação. Foi criada pela Sun Microsystems em um time liderado por James Gosling. Seu lançamento no mercado aconteceu em 1995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é uma linguagem de programação. Foi criada pela Sun Microsystems em um time liderado por James Gosling. Seu lançamento no mercado aconteceu em 1995.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aracterísticas do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Características do java</a:t>
            </a:r>
          </a:p>
        </p:txBody>
      </p:sp>
      <p:sp>
        <p:nvSpPr>
          <p:cNvPr id="139" name="Orientação a Objet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Orientação a Objetos</a:t>
            </a:r>
          </a:p>
          <a:p>
            <a:pPr/>
            <a:r>
              <a:t>Multiplataforma</a:t>
            </a:r>
          </a:p>
          <a:p>
            <a:pPr/>
            <a:r>
              <a:t>Gerenciamento de variáveis e objetos pela JVM</a:t>
            </a:r>
          </a:p>
          <a:p>
            <a:pPr/>
            <a:r>
              <a:t>Multithread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cesso de Compilação Tradic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Processo de Compilação Tradicional</a:t>
            </a:r>
          </a:p>
        </p:txBody>
      </p:sp>
      <p:sp>
        <p:nvSpPr>
          <p:cNvPr id="142" name="Linguagens compiladas como o C por exemplo seguem o seguinte esquem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Linguagens compiladas como o C por exemplo seguem o seguinte esquema:</a:t>
            </a:r>
            <a:br/>
            <a:br/>
            <a:br/>
          </a:p>
          <a:p>
            <a:pPr/>
          </a:p>
          <a:p>
            <a:pPr/>
            <a:r>
              <a:t>O código fonte é compilado para código de máquina específico de uma determinada plataforma e sistema operacional.</a:t>
            </a:r>
          </a:p>
        </p:txBody>
      </p:sp>
      <p:pic>
        <p:nvPicPr>
          <p:cNvPr id="143" name="compila.png" descr="compil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561" y="5152628"/>
            <a:ext cx="10329678" cy="1162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 código resultante (executável) será executado diretamente pelo sistema operacional."/>
          <p:cNvSpPr txBox="1"/>
          <p:nvPr>
            <p:ph type="body" idx="1"/>
          </p:nvPr>
        </p:nvSpPr>
        <p:spPr>
          <a:xfrm>
            <a:off x="593352" y="1038200"/>
            <a:ext cx="11818096" cy="7677200"/>
          </a:xfrm>
          <a:prstGeom prst="rect">
            <a:avLst/>
          </a:prstGeom>
        </p:spPr>
        <p:txBody>
          <a:bodyPr/>
          <a:lstStyle/>
          <a:p>
            <a:pPr/>
            <a:r>
              <a:t>O código resultante (executável) será executado diretamente pelo sistema operacional.</a:t>
            </a: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146" name="maquinavirtual.png" descr="maquinavirtu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8624" y="3429638"/>
            <a:ext cx="6947552" cy="4652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