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D0B6-B7CF-4B47-AEDB-60B59EBF214F}" type="datetimeFigureOut">
              <a:rPr lang="de-DE" smtClean="0"/>
              <a:t>07.02.2024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A4366-2AFD-4A7B-9739-ED3D0E12B3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027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2019</a:t>
            </a:r>
          </a:p>
          <a:p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A4366-2AFD-4A7B-9739-ED3D0E12B3B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972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dirty="0" err="1">
                <a:solidFill>
                  <a:schemeClr val="bg1"/>
                </a:solidFill>
              </a:rPr>
              <a:t>Curse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of</a:t>
            </a:r>
            <a:r>
              <a:rPr lang="de-DE" sz="1200" dirty="0">
                <a:solidFill>
                  <a:schemeClr val="bg1"/>
                </a:solidFill>
              </a:rPr>
              <a:t> </a:t>
            </a:r>
            <a:r>
              <a:rPr lang="de-DE" sz="1200" dirty="0" err="1">
                <a:solidFill>
                  <a:schemeClr val="bg1"/>
                </a:solidFill>
              </a:rPr>
              <a:t>Dimensonality</a:t>
            </a:r>
            <a:r>
              <a:rPr lang="de-DE" sz="1200" dirty="0">
                <a:solidFill>
                  <a:schemeClr val="bg1"/>
                </a:solidFill>
              </a:rPr>
              <a:t> (N^2=10000 CDM ~3000)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A4366-2AFD-4A7B-9739-ED3D0E12B3B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323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ACC=(TP+TN)/(P+N); PRECISION=TP/PP; RECALL=TP/P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A4366-2AFD-4A7B-9739-ED3D0E12B3B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59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A4366-2AFD-4A7B-9739-ED3D0E12B3B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73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338BAC-ED9E-AA9E-5E60-45666CAF1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1F3696-2798-6D17-E9F5-56AAD7572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69825C-4B65-9121-A3D4-F7722FAE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7890-C9B6-41A9-BDC8-46AECD8F0552}" type="datetime1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4332BB-5EA5-AC42-5A04-FFC528FB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Frederik Dall'Omo, Leo Paul, Lukas Wallner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11A14A-8B88-9C36-96C6-86116C31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6E0B-F17F-4C43-B48A-11F8E4D17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51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0E294-91A3-50AB-A170-05E56957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2A00C1-6438-A1AC-A78A-641B819B4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9AC256-DD1E-23E6-E664-F2C8AD36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6D17-DC3F-4718-8554-6DC8A3352ABE}" type="datetime1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706CF0-BC5B-4E6E-63F1-6C416D2B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Frederik Dall'Omo, Leo Paul, Lukas Wallner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D25F01-7345-0491-0EAD-6B6BF986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6E0B-F17F-4C43-B48A-11F8E4D17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18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DEF1F1-1332-80DD-8E18-C7988AADB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B73C0A-C115-4873-8BF8-0270EA78C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6FF422-B991-06C1-064F-57CDB8E4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212E-76FB-4F8C-90A8-0CA330843395}" type="datetime1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BC335C-9981-03C1-9B37-394A291A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Frederik Dall'Omo, Leo Paul, Lukas Wallner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8221CA-3A37-B7E1-BBD2-DB683DCA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6E0B-F17F-4C43-B48A-11F8E4D17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58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3BD01-4F4B-5649-9E2D-93502A02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8236BF-FBB9-E931-398F-B9CF98310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0BFE44-F007-AA9D-C702-2109B17F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78574-7AA6-4793-B71B-1BCB08236867}" type="datetime1">
              <a:rPr lang="de-DE" smtClean="0"/>
              <a:t>07.02.2024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44852B-0951-6987-85FC-2F945D63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Frederik Dall'Omo, Leo Paul, Lukas Wallner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0B5736-1D40-6754-C157-62D5BA23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6E0B-F17F-4C43-B48A-11F8E4D17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97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A6224-9115-5E8D-7595-7CF408AE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28881-2704-2994-3150-E0A25A831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7AB19-072E-1EC2-DECE-BDD36450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E6AB-5DCF-41E4-BE26-7BB678145223}" type="datetime1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EC3AD-56C5-8CB6-ACCC-878EC6A3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Frederik Dall'Omo, Leo Paul, Lukas Wallner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6EBCC4-BF4C-E915-361C-EF7F7C6E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6E0B-F17F-4C43-B48A-11F8E4D17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02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9B86A-6281-C377-9A30-CF03DFF2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AB31A8-575C-32CB-DFC1-EFA0D5F10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29A2A9-4C89-9C8B-3E13-42E1F58FA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EC58DB-850C-58BA-C2C1-C30E7BCD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63CA-BB0F-4851-B5C3-489D146BD4EB}" type="datetime1">
              <a:rPr lang="de-DE" smtClean="0"/>
              <a:t>07.02.2024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F9D09B-5067-5731-90FD-D5C88F61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Frederik Dall'Omo, Leo Paul, Lukas Wallner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B5A00A-D32B-02D4-BEF7-867FFD1A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6E0B-F17F-4C43-B48A-11F8E4D17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63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21531-0EFE-C6B7-1E5F-F5069515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29BDF9-E55D-DFD9-AC14-E45416DD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E9E26-FE1E-8F17-8E5E-334523C1C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B5DEA-A958-9521-BF66-1896A289F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B05692-9475-765C-ACBD-B6F3C981E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48C861-4E21-C879-A782-6278154F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E3400-16E9-48EC-958E-6D9321AE7DCD}" type="datetime1">
              <a:rPr lang="de-DE" smtClean="0"/>
              <a:t>07.02.2024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2A345B-C70B-3E9F-3472-932F1E76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Frederik Dall'Omo, Leo Paul, Lukas Wallner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26F768-F01A-7B28-9AE0-FA8ACB0C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6E0B-F17F-4C43-B48A-11F8E4D17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1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60B3B-8534-83F0-6714-33C75D5A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E07F6E-EDA8-E35E-06E3-3319F182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3E66-DAB7-4F70-BDE4-8FD59B7F45A6}" type="datetime1">
              <a:rPr lang="de-DE" smtClean="0"/>
              <a:t>07.02.2024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9351D5-B217-10C4-6205-7574FEE1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Frederik Dall'Omo, Leo Paul, Lukas Wallner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E07066-48BC-42D3-B935-A400DB86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6E0B-F17F-4C43-B48A-11F8E4D17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136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E2DC8A7-0AB9-2FD2-2F6B-B83B2F55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434FC-8CD3-4022-A9CB-C0E06D9C6A21}" type="datetime1">
              <a:rPr lang="de-DE" smtClean="0"/>
              <a:t>07.02.2024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D3F5FF-1975-829D-4D8C-006EFCA6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Frederik Dall'Omo, Leo Paul, Lukas Wallner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C49768-61E6-6044-C48B-9FCC7210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6E0B-F17F-4C43-B48A-11F8E4D17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660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13FA1-9899-3B42-4529-0E2736BD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47D4AC-0C5D-CCF1-F381-C57CDF025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C70A9C-A84E-1E33-071E-DD95973A3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503DF2-8D03-DA1E-5F92-3CEE1238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5E2F-E6B4-437F-83AB-1AA8B57F7170}" type="datetime1">
              <a:rPr lang="de-DE" smtClean="0"/>
              <a:t>07.02.2024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BA8CC6-805F-6929-5AE1-32E4EDEE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Frederik Dall'Omo, Leo Paul, Lukas Wallner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CE25A2-4DB5-1AA7-C12C-7B4F9DEF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6E0B-F17F-4C43-B48A-11F8E4D17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54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E5072-67AA-8A9E-EC19-8DB4E3B9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0DA71B-5AD8-134A-0371-8CC24D7B4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C66C17-4380-1397-42FF-EFFB06B4D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438931-852E-4208-D56E-B93DE1C5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05FD-4E9B-420F-88D4-6477232E5ED4}" type="datetime1">
              <a:rPr lang="de-DE" smtClean="0"/>
              <a:t>07.02.2024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3BF86A-C407-1593-BC74-9B69DFE7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Frederik Dall'Omo, Leo Paul, Lukas Wallner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8CB5A8-C616-85C6-6BD9-FE36D4D0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6E0B-F17F-4C43-B48A-11F8E4D17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F2EAB9F-0A4E-C508-7B48-736C6261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1FCAAC-0678-2697-7F2B-D5FC63A0B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A86526-4E12-0ABD-65A5-8213CACE1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B0394-E64F-413B-B183-A199D336C2D4}" type="datetime1">
              <a:rPr lang="de-DE" smtClean="0"/>
              <a:t>07.02.2024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2F88E3-5C6E-16B5-971D-3222A4AF4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Frederik Dall'Omo, Leo Paul, Lukas Wallner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0C31F4-61A5-292F-2AF2-A327FA563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86E0B-F17F-4C43-B48A-11F8E4D17A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07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B74A029E-8B99-69D6-E85A-9CDFCBF5B0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27" r="12095" b="55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3D479B-1226-4655-6981-25FA7CE77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827213"/>
            <a:ext cx="7027719" cy="2014027"/>
          </a:xfrm>
        </p:spPr>
        <p:txBody>
          <a:bodyPr anchor="t">
            <a:normAutofit/>
          </a:bodyPr>
          <a:lstStyle/>
          <a:p>
            <a:pPr algn="l"/>
            <a:r>
              <a:rPr lang="en-US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PREDICTION OF COLLISION RISKS FOR SPACE OBJECTS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USING A NEURAL NETWORK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29B8D2-B559-97F9-44A7-86962D572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417995" cy="120814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de-DE" sz="3100" dirty="0">
                <a:solidFill>
                  <a:schemeClr val="bg1"/>
                </a:solidFill>
              </a:rPr>
              <a:t>Applied </a:t>
            </a:r>
            <a:r>
              <a:rPr lang="de-DE" sz="3100" dirty="0" err="1">
                <a:solidFill>
                  <a:schemeClr val="bg1"/>
                </a:solidFill>
              </a:rPr>
              <a:t>Machine</a:t>
            </a:r>
            <a:r>
              <a:rPr lang="de-DE" sz="3100" dirty="0">
                <a:solidFill>
                  <a:schemeClr val="bg1"/>
                </a:solidFill>
              </a:rPr>
              <a:t> Learning </a:t>
            </a:r>
            <a:r>
              <a:rPr lang="de-DE" sz="3100" dirty="0" err="1">
                <a:solidFill>
                  <a:schemeClr val="bg1"/>
                </a:solidFill>
              </a:rPr>
              <a:t>for</a:t>
            </a:r>
            <a:r>
              <a:rPr lang="de-DE" sz="3100" dirty="0">
                <a:solidFill>
                  <a:schemeClr val="bg1"/>
                </a:solidFill>
              </a:rPr>
              <a:t> Engineers</a:t>
            </a:r>
          </a:p>
          <a:p>
            <a:pPr algn="l"/>
            <a:endParaRPr lang="de-DE" sz="2000" dirty="0">
              <a:solidFill>
                <a:schemeClr val="bg1"/>
              </a:solidFill>
            </a:endParaRPr>
          </a:p>
          <a:p>
            <a:pPr algn="l"/>
            <a:r>
              <a:rPr lang="de-DE" sz="2300" dirty="0">
                <a:solidFill>
                  <a:schemeClr val="bg1"/>
                </a:solidFill>
              </a:rPr>
              <a:t>Project </a:t>
            </a:r>
            <a:r>
              <a:rPr lang="de-DE" sz="2300" dirty="0" err="1">
                <a:solidFill>
                  <a:schemeClr val="bg1"/>
                </a:solidFill>
              </a:rPr>
              <a:t>Presentation</a:t>
            </a:r>
            <a:r>
              <a:rPr lang="de-DE" sz="2300" dirty="0">
                <a:solidFill>
                  <a:schemeClr val="bg1"/>
                </a:solidFill>
              </a:rPr>
              <a:t> </a:t>
            </a:r>
            <a:r>
              <a:rPr lang="de-DE" sz="2300" dirty="0" err="1">
                <a:solidFill>
                  <a:schemeClr val="bg1"/>
                </a:solidFill>
              </a:rPr>
              <a:t>of</a:t>
            </a:r>
            <a:br>
              <a:rPr lang="de-DE" sz="2300" dirty="0">
                <a:solidFill>
                  <a:schemeClr val="bg1"/>
                </a:solidFill>
              </a:rPr>
            </a:br>
            <a:r>
              <a:rPr lang="de-DE" sz="2300" dirty="0">
                <a:solidFill>
                  <a:schemeClr val="bg1"/>
                </a:solidFill>
              </a:rPr>
              <a:t>Frederik </a:t>
            </a:r>
            <a:r>
              <a:rPr lang="de-DE" sz="2300" dirty="0" err="1">
                <a:solidFill>
                  <a:schemeClr val="bg1"/>
                </a:solidFill>
              </a:rPr>
              <a:t>Dall‘Omo</a:t>
            </a:r>
            <a:r>
              <a:rPr lang="de-DE" sz="2300" dirty="0">
                <a:solidFill>
                  <a:schemeClr val="bg1"/>
                </a:solidFill>
              </a:rPr>
              <a:t>, Leo Paul and Lukas Wallner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7D99DF3-6250-C712-6789-576500EDEF09}"/>
              </a:ext>
            </a:extLst>
          </p:cNvPr>
          <p:cNvSpPr/>
          <p:nvPr/>
        </p:nvSpPr>
        <p:spPr>
          <a:xfrm>
            <a:off x="468120" y="609681"/>
            <a:ext cx="716997" cy="1858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DB662D-DD93-067A-DB87-BBD6B9A05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213850-557D-D00D-0CAA-43641EC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D36D5CA6-9B3E-D7D7-7EFE-219CE3618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27" r="12095" b="55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30FD92-0BC2-0436-B36F-2C1EC8320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AB6F73-89ED-1B82-34B7-8886FBB3A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F4F7B7-1E9C-1163-3884-78A2496CB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BDA0FEC-922F-4992-5F1E-7377A50AD7ED}"/>
              </a:ext>
            </a:extLst>
          </p:cNvPr>
          <p:cNvSpPr/>
          <p:nvPr/>
        </p:nvSpPr>
        <p:spPr>
          <a:xfrm>
            <a:off x="468120" y="609681"/>
            <a:ext cx="716997" cy="1858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D2C9BC-E6DF-FF1A-B0F1-59621D003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7284" y="4374357"/>
            <a:ext cx="7027719" cy="2014027"/>
          </a:xfrm>
        </p:spPr>
        <p:txBody>
          <a:bodyPr anchor="t">
            <a:normAutofit/>
          </a:bodyPr>
          <a:lstStyle/>
          <a:p>
            <a:pPr algn="l"/>
            <a:r>
              <a:rPr lang="en-US" sz="3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SPACE FOR QUESTIONS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A10DFFA-0A33-411C-872D-7B230EE1AD62}"/>
              </a:ext>
            </a:extLst>
          </p:cNvPr>
          <p:cNvSpPr txBox="1">
            <a:spLocks/>
          </p:cNvSpPr>
          <p:nvPr/>
        </p:nvSpPr>
        <p:spPr>
          <a:xfrm>
            <a:off x="1067284" y="2446611"/>
            <a:ext cx="7027719" cy="20140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Thank You!</a:t>
            </a:r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4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725245E5-0E1D-8A4B-894C-E088A9D080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4" r="12084" b="550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AA22DD-ACE3-C79C-2EDA-D09E910E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8E14-4792-4851-8C13-C59DA03CEA8F}" type="datetime1">
              <a:rPr lang="de-DE" smtClean="0"/>
              <a:t>07.02.2024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3CFAFD2-BE77-25C9-C11D-9BFFA108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Frederik Dall'Omo, Leo Paul, Lukas Wallner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38C42A-C09C-EE54-9CAE-2C1EA08A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6E0B-F17F-4C43-B48A-11F8E4D17AF2}" type="slidenum">
              <a:rPr lang="de-DE" smtClean="0"/>
              <a:t>2</a:t>
            </a:fld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F9753F0-EA14-6D04-E243-BE6B94738179}"/>
              </a:ext>
            </a:extLst>
          </p:cNvPr>
          <p:cNvSpPr/>
          <p:nvPr/>
        </p:nvSpPr>
        <p:spPr>
          <a:xfrm>
            <a:off x="371094" y="843534"/>
            <a:ext cx="716997" cy="89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79EBA89-ABB3-05CD-2E9C-3C360F97007D}"/>
              </a:ext>
            </a:extLst>
          </p:cNvPr>
          <p:cNvSpPr/>
          <p:nvPr/>
        </p:nvSpPr>
        <p:spPr>
          <a:xfrm>
            <a:off x="371093" y="2408047"/>
            <a:ext cx="3438144" cy="89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F6BA98-BE09-7238-79D8-10FA9CF63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82" y="1765543"/>
            <a:ext cx="7081267" cy="4257812"/>
          </a:xfrm>
        </p:spPr>
        <p:txBody>
          <a:bodyPr anchor="t">
            <a:norm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Former ESA </a:t>
            </a:r>
            <a:r>
              <a:rPr lang="de-DE" sz="2400" dirty="0" err="1">
                <a:solidFill>
                  <a:schemeClr val="bg1"/>
                </a:solidFill>
              </a:rPr>
              <a:t>challenge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Same </a:t>
            </a:r>
            <a:r>
              <a:rPr lang="de-DE" sz="2400" dirty="0" err="1">
                <a:solidFill>
                  <a:schemeClr val="bg1"/>
                </a:solidFill>
              </a:rPr>
              <a:t>dataset</a:t>
            </a:r>
            <a:r>
              <a:rPr lang="de-DE" sz="2400" dirty="0">
                <a:solidFill>
                  <a:schemeClr val="bg1"/>
                </a:solidFill>
              </a:rPr>
              <a:t>, same </a:t>
            </a:r>
            <a:r>
              <a:rPr lang="de-DE" sz="2400" dirty="0" err="1">
                <a:solidFill>
                  <a:schemeClr val="bg1"/>
                </a:solidFill>
              </a:rPr>
              <a:t>goal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r>
              <a:rPr lang="de-DE" sz="2400" dirty="0" err="1">
                <a:solidFill>
                  <a:schemeClr val="bg1"/>
                </a:solidFill>
              </a:rPr>
              <a:t>risk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estimation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with</a:t>
            </a:r>
            <a:r>
              <a:rPr lang="de-DE" sz="2400" dirty="0">
                <a:solidFill>
                  <a:schemeClr val="bg1"/>
                </a:solidFill>
              </a:rPr>
              <a:t> ML</a:t>
            </a:r>
          </a:p>
          <a:p>
            <a:r>
              <a:rPr lang="de-DE" sz="2400" dirty="0" err="1">
                <a:solidFill>
                  <a:schemeClr val="bg1"/>
                </a:solidFill>
              </a:rPr>
              <a:t>Our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way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to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go</a:t>
            </a:r>
            <a:r>
              <a:rPr lang="de-DE" sz="2400" dirty="0">
                <a:solidFill>
                  <a:schemeClr val="bg1"/>
                </a:solidFill>
              </a:rPr>
              <a:t>:</a:t>
            </a:r>
            <a:br>
              <a:rPr lang="de-DE" sz="2400" dirty="0">
                <a:solidFill>
                  <a:schemeClr val="bg1"/>
                </a:solidFill>
              </a:rPr>
            </a:br>
            <a:endParaRPr lang="de-DE" sz="24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sz="2200" dirty="0">
                <a:solidFill>
                  <a:schemeClr val="bg1"/>
                </a:solidFill>
              </a:rPr>
              <a:t>Data </a:t>
            </a:r>
            <a:r>
              <a:rPr lang="de-DE" sz="2200" dirty="0" err="1">
                <a:solidFill>
                  <a:schemeClr val="bg1"/>
                </a:solidFill>
              </a:rPr>
              <a:t>processing</a:t>
            </a:r>
            <a:endParaRPr lang="de-DE" sz="22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sz="2200" dirty="0">
                <a:solidFill>
                  <a:schemeClr val="bg1"/>
                </a:solidFill>
              </a:rPr>
              <a:t>Feature </a:t>
            </a:r>
            <a:r>
              <a:rPr lang="de-DE" sz="2200" dirty="0" err="1">
                <a:solidFill>
                  <a:schemeClr val="bg1"/>
                </a:solidFill>
              </a:rPr>
              <a:t>selection</a:t>
            </a:r>
            <a:endParaRPr lang="de-DE" sz="22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sz="2200" dirty="0">
                <a:solidFill>
                  <a:schemeClr val="bg1"/>
                </a:solidFill>
              </a:rPr>
              <a:t>Building </a:t>
            </a:r>
            <a:r>
              <a:rPr lang="de-DE" sz="2200" dirty="0" err="1">
                <a:solidFill>
                  <a:schemeClr val="bg1"/>
                </a:solidFill>
              </a:rPr>
              <a:t>the</a:t>
            </a:r>
            <a:r>
              <a:rPr lang="de-DE" sz="2200" dirty="0">
                <a:solidFill>
                  <a:schemeClr val="bg1"/>
                </a:solidFill>
              </a:rPr>
              <a:t> </a:t>
            </a:r>
            <a:r>
              <a:rPr lang="de-DE" sz="2200" dirty="0" err="1">
                <a:solidFill>
                  <a:schemeClr val="bg1"/>
                </a:solidFill>
              </a:rPr>
              <a:t>model</a:t>
            </a:r>
            <a:endParaRPr lang="de-DE" sz="22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de-DE" sz="2200" dirty="0">
                <a:solidFill>
                  <a:schemeClr val="bg1"/>
                </a:solidFill>
              </a:rPr>
              <a:t>Evaluation</a:t>
            </a:r>
          </a:p>
          <a:p>
            <a:pPr marL="914400" lvl="1" indent="-457200">
              <a:buFont typeface="+mj-lt"/>
              <a:buAutoNum type="arabicPeriod"/>
            </a:pPr>
            <a:endParaRPr lang="de-DE" sz="2000" dirty="0">
              <a:solidFill>
                <a:schemeClr val="bg1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de-DE" sz="2000" dirty="0">
              <a:solidFill>
                <a:schemeClr val="bg1"/>
              </a:solidFill>
            </a:endParaRPr>
          </a:p>
          <a:p>
            <a:endParaRPr lang="de-DE" sz="1800" dirty="0">
              <a:solidFill>
                <a:schemeClr val="bg1"/>
              </a:solidFill>
            </a:endParaRPr>
          </a:p>
          <a:p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37E1DA-BA48-0AB9-E76E-2E45480A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932688"/>
            <a:ext cx="3438144" cy="580645"/>
          </a:xfrm>
        </p:spPr>
        <p:txBody>
          <a:bodyPr anchor="b">
            <a:normAutofit/>
          </a:bodyPr>
          <a:lstStyle/>
          <a:p>
            <a:r>
              <a:rPr lang="de-DE" sz="3200" b="1" dirty="0" err="1">
                <a:solidFill>
                  <a:schemeClr val="bg1"/>
                </a:solidFill>
                <a:latin typeface="+mn-lt"/>
              </a:rPr>
              <a:t>Introduction</a:t>
            </a:r>
            <a:endParaRPr lang="de-DE" sz="32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241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6696F-CEF0-48A0-FDBC-0F86C7CBE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C66094-18A9-00D8-5A0A-E3DFACF49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E94FDE50-75A1-D02D-FA6E-155B40EAF1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4" r="12084" b="550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C5641E0-4A6D-4E1D-1E2C-74DE5377E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FAD06-B2D0-89CC-55CC-0F2B62780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B6132A-B1A7-61F4-9CAA-C3DA7E76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33EA0F6-79E5-F078-BE68-72A85B1EC654}"/>
              </a:ext>
            </a:extLst>
          </p:cNvPr>
          <p:cNvSpPr/>
          <p:nvPr/>
        </p:nvSpPr>
        <p:spPr>
          <a:xfrm>
            <a:off x="371094" y="843534"/>
            <a:ext cx="716997" cy="89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0CD327C-057C-1736-3537-12FA662DA54E}"/>
              </a:ext>
            </a:extLst>
          </p:cNvPr>
          <p:cNvSpPr/>
          <p:nvPr/>
        </p:nvSpPr>
        <p:spPr>
          <a:xfrm>
            <a:off x="-83056" y="-158750"/>
            <a:ext cx="12366496" cy="724027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F6B6C5D-D2F7-ABE7-7B4C-DA6D265AEB73}"/>
              </a:ext>
            </a:extLst>
          </p:cNvPr>
          <p:cNvSpPr/>
          <p:nvPr/>
        </p:nvSpPr>
        <p:spPr>
          <a:xfrm>
            <a:off x="371093" y="2408047"/>
            <a:ext cx="3438144" cy="89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F93CA3-D21D-6C30-9835-052C2634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932688"/>
            <a:ext cx="3438144" cy="580645"/>
          </a:xfrm>
        </p:spPr>
        <p:txBody>
          <a:bodyPr anchor="b"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  <a:latin typeface="+mn-lt"/>
              </a:rPr>
              <a:t>Data </a:t>
            </a:r>
            <a:r>
              <a:rPr lang="de-DE" sz="3200" b="1" dirty="0" err="1">
                <a:solidFill>
                  <a:schemeClr val="bg1"/>
                </a:solidFill>
                <a:latin typeface="+mn-lt"/>
              </a:rPr>
              <a:t>processing</a:t>
            </a:r>
            <a:endParaRPr lang="de-DE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133D1CA-E333-D654-67C0-293A6A14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8E14-4792-4851-8C13-C59DA03CEA8F}" type="datetime1">
              <a:rPr lang="de-DE" smtClean="0"/>
              <a:t>07.02.2024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1DD337-8C7F-E400-117D-4E36C27B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Frederik </a:t>
            </a:r>
            <a:r>
              <a:rPr lang="de-DE" dirty="0" err="1"/>
              <a:t>Dall'Omo</a:t>
            </a:r>
            <a:r>
              <a:rPr lang="de-DE" dirty="0"/>
              <a:t>, Leo Paul, Lukas Wallner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46EF40-FA13-7581-C9AB-E2E84030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6E0B-F17F-4C43-B48A-11F8E4D17AF2}" type="slidenum">
              <a:rPr lang="de-DE" smtClean="0"/>
              <a:t>3</a:t>
            </a:fld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2D1D7D6D-3BA0-56CC-6A6D-BCC824775651}"/>
              </a:ext>
            </a:extLst>
          </p:cNvPr>
          <p:cNvSpPr txBox="1">
            <a:spLocks/>
          </p:cNvSpPr>
          <p:nvPr/>
        </p:nvSpPr>
        <p:spPr>
          <a:xfrm>
            <a:off x="443483" y="1765543"/>
            <a:ext cx="6119379" cy="4257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err="1">
                <a:solidFill>
                  <a:schemeClr val="bg1"/>
                </a:solidFill>
              </a:rPr>
              <a:t>Conjunction</a:t>
            </a:r>
            <a:r>
              <a:rPr lang="de-DE" sz="2400" dirty="0">
                <a:solidFill>
                  <a:schemeClr val="bg1"/>
                </a:solidFill>
              </a:rPr>
              <a:t> Data Message (CDM) </a:t>
            </a:r>
            <a:r>
              <a:rPr lang="de-DE" sz="2400" dirty="0" err="1">
                <a:solidFill>
                  <a:schemeClr val="bg1"/>
                </a:solidFill>
              </a:rPr>
              <a:t>with</a:t>
            </a:r>
            <a:r>
              <a:rPr lang="de-DE" sz="2400" dirty="0">
                <a:solidFill>
                  <a:schemeClr val="bg1"/>
                </a:solidFill>
              </a:rPr>
              <a:t> 103 </a:t>
            </a:r>
            <a:r>
              <a:rPr lang="de-DE" sz="2400" dirty="0" err="1">
                <a:solidFill>
                  <a:schemeClr val="bg1"/>
                </a:solidFill>
              </a:rPr>
              <a:t>features</a:t>
            </a:r>
            <a:endParaRPr lang="de-DE" sz="20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162634 CDMs (real </a:t>
            </a:r>
            <a:r>
              <a:rPr lang="de-DE" sz="2400" dirty="0" err="1">
                <a:solidFill>
                  <a:schemeClr val="bg1"/>
                </a:solidFill>
              </a:rPr>
              <a:t>data</a:t>
            </a:r>
            <a:r>
              <a:rPr lang="de-DE" sz="2400" dirty="0">
                <a:solidFill>
                  <a:schemeClr val="bg1"/>
                </a:solidFill>
              </a:rPr>
              <a:t>)</a:t>
            </a:r>
          </a:p>
          <a:p>
            <a:r>
              <a:rPr lang="de-DE" sz="2400" dirty="0">
                <a:solidFill>
                  <a:schemeClr val="bg1"/>
                </a:solidFill>
              </a:rPr>
              <a:t>13154 </a:t>
            </a:r>
            <a:r>
              <a:rPr lang="de-DE" sz="2400" dirty="0" err="1">
                <a:solidFill>
                  <a:schemeClr val="bg1"/>
                </a:solidFill>
              </a:rPr>
              <a:t>events</a:t>
            </a:r>
            <a:r>
              <a:rPr lang="de-DE" sz="2400" dirty="0">
                <a:solidFill>
                  <a:schemeClr val="bg1"/>
                </a:solidFill>
              </a:rPr>
              <a:t> (potential </a:t>
            </a:r>
            <a:r>
              <a:rPr lang="de-DE" sz="2400" dirty="0" err="1">
                <a:solidFill>
                  <a:schemeClr val="bg1"/>
                </a:solidFill>
              </a:rPr>
              <a:t>collision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between</a:t>
            </a:r>
            <a:r>
              <a:rPr lang="de-DE" sz="2400" dirty="0">
                <a:solidFill>
                  <a:schemeClr val="bg1"/>
                </a:solidFill>
              </a:rPr>
              <a:t> a </a:t>
            </a:r>
            <a:r>
              <a:rPr lang="de-DE" sz="2400" dirty="0" err="1">
                <a:solidFill>
                  <a:schemeClr val="bg1"/>
                </a:solidFill>
              </a:rPr>
              <a:t>satellite</a:t>
            </a:r>
            <a:r>
              <a:rPr lang="de-DE" sz="2400" dirty="0">
                <a:solidFill>
                  <a:schemeClr val="bg1"/>
                </a:solidFill>
              </a:rPr>
              <a:t> and a </a:t>
            </a:r>
            <a:r>
              <a:rPr lang="de-DE" sz="2400" dirty="0" err="1">
                <a:solidFill>
                  <a:schemeClr val="bg1"/>
                </a:solidFill>
              </a:rPr>
              <a:t>space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object</a:t>
            </a:r>
            <a:r>
              <a:rPr lang="de-DE" sz="2400" dirty="0">
                <a:solidFill>
                  <a:schemeClr val="bg1"/>
                </a:solidFill>
              </a:rPr>
              <a:t>)</a:t>
            </a:r>
          </a:p>
          <a:p>
            <a:r>
              <a:rPr lang="de-DE" sz="2400" dirty="0" err="1">
                <a:solidFill>
                  <a:schemeClr val="bg1"/>
                </a:solidFill>
              </a:rPr>
              <a:t>Filtering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the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useful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data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Handling </a:t>
            </a:r>
            <a:r>
              <a:rPr lang="de-DE" sz="2400" dirty="0" err="1">
                <a:solidFill>
                  <a:schemeClr val="bg1"/>
                </a:solidFill>
              </a:rPr>
              <a:t>of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NaN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values</a:t>
            </a:r>
            <a:r>
              <a:rPr lang="de-DE" sz="2400" dirty="0">
                <a:solidFill>
                  <a:schemeClr val="bg1"/>
                </a:solidFill>
              </a:rPr>
              <a:t>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bg1"/>
                </a:solidFill>
              </a:rPr>
              <a:t>Drop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 err="1">
                <a:solidFill>
                  <a:schemeClr val="bg1"/>
                </a:solidFill>
              </a:rPr>
              <a:t>Impute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using</a:t>
            </a:r>
            <a:r>
              <a:rPr lang="de-DE" sz="2000" dirty="0">
                <a:solidFill>
                  <a:schemeClr val="bg1"/>
                </a:solidFill>
              </a:rPr>
              <a:t> k-</a:t>
            </a:r>
            <a:r>
              <a:rPr lang="de-DE" sz="2000" dirty="0" err="1">
                <a:solidFill>
                  <a:schemeClr val="bg1"/>
                </a:solidFill>
              </a:rPr>
              <a:t>nearest</a:t>
            </a:r>
            <a:r>
              <a:rPr lang="de-DE" sz="2000" dirty="0">
                <a:solidFill>
                  <a:schemeClr val="bg1"/>
                </a:solidFill>
              </a:rPr>
              <a:t>-</a:t>
            </a:r>
            <a:r>
              <a:rPr lang="de-DE" sz="2000" dirty="0" err="1">
                <a:solidFill>
                  <a:schemeClr val="bg1"/>
                </a:solidFill>
              </a:rPr>
              <a:t>neighbour</a:t>
            </a:r>
            <a:endParaRPr lang="de-DE" sz="2000" dirty="0">
              <a:solidFill>
                <a:schemeClr val="bg1"/>
              </a:solidFill>
            </a:endParaRPr>
          </a:p>
          <a:p>
            <a:r>
              <a:rPr lang="de-DE" sz="2400" dirty="0" err="1">
                <a:solidFill>
                  <a:schemeClr val="bg1"/>
                </a:solidFill>
              </a:rPr>
              <a:t>Scaling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de-DE" sz="20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endParaRPr lang="de-DE" sz="1800" dirty="0">
              <a:solidFill>
                <a:schemeClr val="bg1"/>
              </a:solidFill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0845AD63-6D9B-F358-16AB-6B2E453D31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33" t="10046" r="2417" b="6066"/>
          <a:stretch/>
        </p:blipFill>
        <p:spPr>
          <a:xfrm>
            <a:off x="6654302" y="489607"/>
            <a:ext cx="4320000" cy="2746434"/>
          </a:xfrm>
          <a:prstGeom prst="rect">
            <a:avLst/>
          </a:prstGeom>
        </p:spPr>
      </p:pic>
      <p:pic>
        <p:nvPicPr>
          <p:cNvPr id="29" name="Grafik 28" descr="Ein Bild, das Diagramm, Text, Reihe, Farbigkeit enthält.&#10;&#10;Automatisch generierte Beschreibung">
            <a:extLst>
              <a:ext uri="{FF2B5EF4-FFF2-40B4-BE49-F238E27FC236}">
                <a16:creationId xmlns:a16="http://schemas.microsoft.com/office/drawing/2014/main" id="{4EC787E7-4AC5-EC16-9EC3-D7DCC5A982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1" t="8474" r="1902" b="5394"/>
          <a:stretch/>
        </p:blipFill>
        <p:spPr>
          <a:xfrm>
            <a:off x="6654302" y="3383211"/>
            <a:ext cx="4320000" cy="28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BA0594-4B84-4C56-9384-E2427E70F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B45B88-E036-2026-A73C-F8CA023D6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3C615B90-EF8D-3C60-E6DD-1A54C77A5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4" r="12084" b="550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25806A6-69B4-BEC0-8F80-A38262DEC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A231A5-5FBB-2167-FCB7-87A284D1B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277D05-5B86-7E4D-814A-572AF5391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804B3F-9930-2D24-95A6-0FA05F289F18}"/>
              </a:ext>
            </a:extLst>
          </p:cNvPr>
          <p:cNvSpPr/>
          <p:nvPr/>
        </p:nvSpPr>
        <p:spPr>
          <a:xfrm>
            <a:off x="371094" y="843534"/>
            <a:ext cx="716997" cy="89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9F13263-1AE7-C398-6905-0261D9384AB0}"/>
              </a:ext>
            </a:extLst>
          </p:cNvPr>
          <p:cNvSpPr/>
          <p:nvPr/>
        </p:nvSpPr>
        <p:spPr>
          <a:xfrm>
            <a:off x="-83056" y="-158750"/>
            <a:ext cx="12263120" cy="701675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40E5CD2-0E3B-4E39-DBC3-2920243AF7CC}"/>
              </a:ext>
            </a:extLst>
          </p:cNvPr>
          <p:cNvSpPr/>
          <p:nvPr/>
        </p:nvSpPr>
        <p:spPr>
          <a:xfrm>
            <a:off x="371093" y="2408047"/>
            <a:ext cx="3438144" cy="89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DE1E83-1122-C889-D9DE-195B79B2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932688"/>
            <a:ext cx="3438144" cy="580645"/>
          </a:xfrm>
        </p:spPr>
        <p:txBody>
          <a:bodyPr anchor="b"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  <a:latin typeface="+mn-lt"/>
              </a:rPr>
              <a:t>Feature </a:t>
            </a:r>
            <a:r>
              <a:rPr lang="de-DE" sz="3200" b="1" dirty="0" err="1">
                <a:solidFill>
                  <a:schemeClr val="bg1"/>
                </a:solidFill>
                <a:latin typeface="+mn-lt"/>
              </a:rPr>
              <a:t>Selection</a:t>
            </a:r>
            <a:endParaRPr lang="de-DE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361DFB7-A712-B191-93FD-805F0B7F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8E14-4792-4851-8C13-C59DA03CEA8F}" type="datetime1">
              <a:rPr lang="de-DE" smtClean="0"/>
              <a:t>07.02.2024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825622-6A3E-C052-41ED-8E6FB205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Frederik </a:t>
            </a:r>
            <a:r>
              <a:rPr lang="de-DE" dirty="0" err="1"/>
              <a:t>Dall'Omo</a:t>
            </a:r>
            <a:r>
              <a:rPr lang="de-DE" dirty="0"/>
              <a:t>, Leo Paul, Lukas Wallner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581CD7-A09C-E8AD-CBDE-FC5C64E4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6E0B-F17F-4C43-B48A-11F8E4D17AF2}" type="slidenum">
              <a:rPr lang="de-DE" smtClean="0"/>
              <a:t>4</a:t>
            </a:fld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4F993A71-06AD-9040-2024-47F67B9234F0}"/>
              </a:ext>
            </a:extLst>
          </p:cNvPr>
          <p:cNvSpPr txBox="1">
            <a:spLocks/>
          </p:cNvSpPr>
          <p:nvPr/>
        </p:nvSpPr>
        <p:spPr>
          <a:xfrm>
            <a:off x="443483" y="1765543"/>
            <a:ext cx="6582156" cy="4257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chemeClr val="bg1"/>
                </a:solidFill>
              </a:rPr>
              <a:t>Univariate </a:t>
            </a:r>
            <a:r>
              <a:rPr lang="de-DE" sz="2400" dirty="0" err="1">
                <a:solidFill>
                  <a:schemeClr val="bg1"/>
                </a:solidFill>
              </a:rPr>
              <a:t>Selection</a:t>
            </a:r>
            <a:r>
              <a:rPr lang="de-DE" sz="2400" dirty="0">
                <a:solidFill>
                  <a:schemeClr val="bg1"/>
                </a:solidFill>
              </a:rPr>
              <a:t> (</a:t>
            </a:r>
            <a:r>
              <a:rPr lang="de-DE" sz="2400" dirty="0" err="1">
                <a:solidFill>
                  <a:schemeClr val="bg1"/>
                </a:solidFill>
              </a:rPr>
              <a:t>SelectKBest</a:t>
            </a:r>
            <a:r>
              <a:rPr lang="de-DE" sz="2400" dirty="0">
                <a:solidFill>
                  <a:schemeClr val="bg1"/>
                </a:solidFill>
              </a:rPr>
              <a:t>)</a:t>
            </a:r>
          </a:p>
          <a:p>
            <a:r>
              <a:rPr lang="de-DE" sz="2400" dirty="0">
                <a:solidFill>
                  <a:schemeClr val="bg1"/>
                </a:solidFill>
              </a:rPr>
              <a:t>Feature </a:t>
            </a:r>
            <a:r>
              <a:rPr lang="de-DE" sz="2400" dirty="0" err="1">
                <a:solidFill>
                  <a:schemeClr val="bg1"/>
                </a:solidFill>
              </a:rPr>
              <a:t>Importance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with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ExtraTreesRegressor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 err="1">
                <a:solidFill>
                  <a:schemeClr val="bg1"/>
                </a:solidFill>
              </a:rPr>
              <a:t>Correlation</a:t>
            </a:r>
            <a:r>
              <a:rPr lang="de-DE" sz="2400" dirty="0">
                <a:solidFill>
                  <a:schemeClr val="bg1"/>
                </a:solidFill>
              </a:rPr>
              <a:t> Matrix</a:t>
            </a:r>
          </a:p>
          <a:p>
            <a:r>
              <a:rPr lang="de-DE" sz="2400" dirty="0">
                <a:solidFill>
                  <a:schemeClr val="bg1"/>
                </a:solidFill>
              </a:rPr>
              <a:t>Quantum-</a:t>
            </a:r>
            <a:r>
              <a:rPr lang="de-DE" sz="2400" dirty="0" err="1">
                <a:solidFill>
                  <a:schemeClr val="bg1"/>
                </a:solidFill>
              </a:rPr>
              <a:t>Classical</a:t>
            </a:r>
            <a:r>
              <a:rPr lang="de-DE" sz="2400" dirty="0">
                <a:solidFill>
                  <a:schemeClr val="bg1"/>
                </a:solidFill>
              </a:rPr>
              <a:t> Hybrid Solver</a:t>
            </a:r>
            <a:br>
              <a:rPr lang="de-DE" sz="2400" dirty="0">
                <a:solidFill>
                  <a:schemeClr val="bg1"/>
                </a:solidFill>
              </a:rPr>
            </a:br>
            <a:endParaRPr lang="de-DE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>
                <a:solidFill>
                  <a:schemeClr val="bg1"/>
                </a:solidFill>
              </a:rPr>
              <a:t>16 </a:t>
            </a:r>
            <a:r>
              <a:rPr lang="de-DE" sz="2400" dirty="0" err="1">
                <a:solidFill>
                  <a:schemeClr val="bg1"/>
                </a:solidFill>
              </a:rPr>
              <a:t>features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seleceted</a:t>
            </a:r>
            <a:endParaRPr lang="de-DE" sz="20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endParaRPr lang="de-DE" sz="1800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F1C03FC-5794-5453-FBAC-37A4F66F3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631" y="164384"/>
            <a:ext cx="4174802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8479C7-348B-7949-61DB-0B81A7211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8A3D8F-1434-864D-5971-28AABF60C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10C1CB1B-C38C-C25E-06CC-E45B27629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4" r="12084" b="550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4DA345-0D7B-5B7C-0602-EE499B0F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394666-E938-27E6-DDD2-3FB561CA0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89C328-40C3-6A9A-2871-9A6A0EE78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60D6F8A-74A1-1EAD-AED4-065495F10F3A}"/>
              </a:ext>
            </a:extLst>
          </p:cNvPr>
          <p:cNvSpPr/>
          <p:nvPr/>
        </p:nvSpPr>
        <p:spPr>
          <a:xfrm>
            <a:off x="371094" y="843534"/>
            <a:ext cx="716997" cy="89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FCB46EF-6898-E08E-4482-92DD81B297FB}"/>
              </a:ext>
            </a:extLst>
          </p:cNvPr>
          <p:cNvSpPr/>
          <p:nvPr/>
        </p:nvSpPr>
        <p:spPr>
          <a:xfrm>
            <a:off x="-71122" y="-79375"/>
            <a:ext cx="12263120" cy="701675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EE18D69-32D1-C100-A40D-19A36BAB0B75}"/>
              </a:ext>
            </a:extLst>
          </p:cNvPr>
          <p:cNvSpPr/>
          <p:nvPr/>
        </p:nvSpPr>
        <p:spPr>
          <a:xfrm>
            <a:off x="371093" y="2408047"/>
            <a:ext cx="3438144" cy="89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A9A452-3080-10A6-7E18-48462649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932688"/>
            <a:ext cx="5124831" cy="580645"/>
          </a:xfrm>
        </p:spPr>
        <p:txBody>
          <a:bodyPr anchor="b"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  <a:latin typeface="+mn-lt"/>
              </a:rPr>
              <a:t>Building </a:t>
            </a:r>
            <a:r>
              <a:rPr lang="de-DE" sz="3200" b="1" dirty="0" err="1">
                <a:solidFill>
                  <a:schemeClr val="bg1"/>
                </a:solidFill>
                <a:latin typeface="+mn-lt"/>
              </a:rPr>
              <a:t>the</a:t>
            </a:r>
            <a:r>
              <a:rPr lang="de-DE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+mn-lt"/>
              </a:rPr>
              <a:t>model</a:t>
            </a:r>
            <a:endParaRPr lang="de-DE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F6F4E64-A0C5-0EF3-F053-07E8D5B2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8E14-4792-4851-8C13-C59DA03CEA8F}" type="datetime1">
              <a:rPr lang="de-DE" smtClean="0"/>
              <a:t>07.02.2024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2BD8F8A-EAB8-8633-0121-830D5500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Frederik </a:t>
            </a:r>
            <a:r>
              <a:rPr lang="de-DE" dirty="0" err="1"/>
              <a:t>Dall'Omo</a:t>
            </a:r>
            <a:r>
              <a:rPr lang="de-DE" dirty="0"/>
              <a:t>, Leo Paul, Lukas Wallner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44A5F6-FEB1-8A1D-CEF4-61128D23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6E0B-F17F-4C43-B48A-11F8E4D17AF2}" type="slidenum">
              <a:rPr lang="de-DE" smtClean="0"/>
              <a:t>5</a:t>
            </a:fld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B161D14F-68C0-729C-4CEC-84483DD84345}"/>
              </a:ext>
            </a:extLst>
          </p:cNvPr>
          <p:cNvSpPr txBox="1">
            <a:spLocks/>
          </p:cNvSpPr>
          <p:nvPr/>
        </p:nvSpPr>
        <p:spPr>
          <a:xfrm>
            <a:off x="443483" y="1765543"/>
            <a:ext cx="6582156" cy="4257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chemeClr val="bg1"/>
                </a:solidFill>
              </a:rPr>
              <a:t>Splitting </a:t>
            </a:r>
            <a:r>
              <a:rPr lang="de-DE" sz="2400" dirty="0" err="1">
                <a:solidFill>
                  <a:schemeClr val="bg1"/>
                </a:solidFill>
              </a:rPr>
              <a:t>into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test</a:t>
            </a:r>
            <a:r>
              <a:rPr lang="de-DE" sz="2400" dirty="0">
                <a:solidFill>
                  <a:schemeClr val="bg1"/>
                </a:solidFill>
              </a:rPr>
              <a:t>, </a:t>
            </a:r>
            <a:r>
              <a:rPr lang="de-DE" sz="2400" dirty="0" err="1">
                <a:solidFill>
                  <a:schemeClr val="bg1"/>
                </a:solidFill>
              </a:rPr>
              <a:t>training</a:t>
            </a:r>
            <a:r>
              <a:rPr lang="de-DE" sz="2400" dirty="0">
                <a:solidFill>
                  <a:schemeClr val="bg1"/>
                </a:solidFill>
              </a:rPr>
              <a:t> and </a:t>
            </a:r>
            <a:r>
              <a:rPr lang="de-DE" sz="2400" dirty="0" err="1">
                <a:solidFill>
                  <a:schemeClr val="bg1"/>
                </a:solidFill>
              </a:rPr>
              <a:t>evaluation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data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High </a:t>
            </a:r>
            <a:r>
              <a:rPr lang="de-DE" sz="2400" dirty="0" err="1">
                <a:solidFill>
                  <a:schemeClr val="bg1"/>
                </a:solidFill>
              </a:rPr>
              <a:t>risk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events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are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of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greater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br>
              <a:rPr lang="de-DE" sz="2400" dirty="0">
                <a:solidFill>
                  <a:schemeClr val="bg1"/>
                </a:solidFill>
              </a:rPr>
            </a:br>
            <a:r>
              <a:rPr lang="de-DE" sz="2400" dirty="0" err="1">
                <a:solidFill>
                  <a:schemeClr val="bg1"/>
                </a:solidFill>
              </a:rPr>
              <a:t>interest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than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low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risk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events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</a:p>
          <a:p>
            <a:r>
              <a:rPr lang="de-DE" sz="2400" dirty="0">
                <a:solidFill>
                  <a:schemeClr val="bg1"/>
                </a:solidFill>
              </a:rPr>
              <a:t>Bad </a:t>
            </a:r>
            <a:r>
              <a:rPr lang="de-DE" sz="2400" dirty="0" err="1">
                <a:solidFill>
                  <a:schemeClr val="bg1"/>
                </a:solidFill>
              </a:rPr>
              <a:t>risk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distribution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 err="1">
                <a:solidFill>
                  <a:schemeClr val="bg1"/>
                </a:solidFill>
              </a:rPr>
              <a:t>Using</a:t>
            </a:r>
            <a:r>
              <a:rPr lang="de-DE" sz="2400" dirty="0">
                <a:solidFill>
                  <a:schemeClr val="bg1"/>
                </a:solidFill>
              </a:rPr>
              <a:t> SMOTE </a:t>
            </a:r>
            <a:r>
              <a:rPr lang="de-DE" sz="2000" dirty="0">
                <a:solidFill>
                  <a:schemeClr val="bg1"/>
                </a:solidFill>
              </a:rPr>
              <a:t>(</a:t>
            </a:r>
            <a:r>
              <a:rPr lang="de-DE" sz="2000" dirty="0" err="1">
                <a:solidFill>
                  <a:schemeClr val="bg1"/>
                </a:solidFill>
              </a:rPr>
              <a:t>Synthetic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Minority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 err="1">
                <a:solidFill>
                  <a:schemeClr val="bg1"/>
                </a:solidFill>
              </a:rPr>
              <a:t>Oversampling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Technique</a:t>
            </a:r>
            <a:r>
              <a:rPr lang="de-DE" sz="2000" dirty="0">
                <a:solidFill>
                  <a:schemeClr val="bg1"/>
                </a:solidFill>
              </a:rPr>
              <a:t>) </a:t>
            </a:r>
            <a:r>
              <a:rPr lang="de-DE" sz="2400" dirty="0">
                <a:solidFill>
                  <a:schemeClr val="bg1"/>
                </a:solidFill>
              </a:rPr>
              <a:t>on </a:t>
            </a:r>
            <a:r>
              <a:rPr lang="de-DE" sz="2400" dirty="0" err="1">
                <a:solidFill>
                  <a:schemeClr val="bg1"/>
                </a:solidFill>
              </a:rPr>
              <a:t>the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training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set</a:t>
            </a:r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068AE7-279E-6CB0-844C-DD6C79901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675" y="940764"/>
            <a:ext cx="5400000" cy="365407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55F0918-D919-917C-1C6F-B42BDA1C5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414" y="1611538"/>
            <a:ext cx="5400000" cy="405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B9D9315-86CF-5B2D-9688-D819E19E6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847" y="2236673"/>
            <a:ext cx="5400000" cy="405000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1868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8551C-25E8-BF98-7621-3B772F7A5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356662-2B89-36DD-13C4-A410C7323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82A6A830-2491-EEEA-CF6C-139946FF57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84" r="12084" b="550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4547708-D4CC-111D-7A16-F2557A8D1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23B335-A627-589F-B40D-9A2B4AEC5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02CF8C-1E7B-A27A-F6E5-6332BEC65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0B2D8C9-9F6A-2A36-CBEE-02018B545489}"/>
              </a:ext>
            </a:extLst>
          </p:cNvPr>
          <p:cNvSpPr/>
          <p:nvPr/>
        </p:nvSpPr>
        <p:spPr>
          <a:xfrm>
            <a:off x="371094" y="843534"/>
            <a:ext cx="716997" cy="89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CB66119-3A95-54E2-8452-F72C7D414380}"/>
              </a:ext>
            </a:extLst>
          </p:cNvPr>
          <p:cNvSpPr/>
          <p:nvPr/>
        </p:nvSpPr>
        <p:spPr>
          <a:xfrm>
            <a:off x="371093" y="2408047"/>
            <a:ext cx="3438144" cy="89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2D83EA-2CB3-FDC2-99AB-857D2D6C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932688"/>
            <a:ext cx="6761227" cy="580645"/>
          </a:xfrm>
        </p:spPr>
        <p:txBody>
          <a:bodyPr anchor="b"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  <a:latin typeface="+mn-lt"/>
              </a:rPr>
              <a:t>Building </a:t>
            </a:r>
            <a:r>
              <a:rPr lang="de-DE" sz="3200" b="1" dirty="0" err="1">
                <a:solidFill>
                  <a:schemeClr val="bg1"/>
                </a:solidFill>
                <a:latin typeface="+mn-lt"/>
              </a:rPr>
              <a:t>the</a:t>
            </a:r>
            <a:r>
              <a:rPr lang="de-DE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+mn-lt"/>
              </a:rPr>
              <a:t>model</a:t>
            </a:r>
            <a:endParaRPr lang="de-DE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EA8409-4C20-F5FF-E884-80418960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8E14-4792-4851-8C13-C59DA03CEA8F}" type="datetime1">
              <a:rPr lang="de-DE" smtClean="0"/>
              <a:t>07.02.2024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D46CA7-D256-B04B-AB0E-9D00FD72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Frederik </a:t>
            </a:r>
            <a:r>
              <a:rPr lang="de-DE" dirty="0" err="1"/>
              <a:t>Dall'Omo</a:t>
            </a:r>
            <a:r>
              <a:rPr lang="de-DE" dirty="0"/>
              <a:t>, Leo Paul, Lukas Wallner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BEF61F-7A9A-FAFB-E0E8-329208A2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6E0B-F17F-4C43-B48A-11F8E4D17AF2}" type="slidenum">
              <a:rPr lang="de-DE" smtClean="0"/>
              <a:t>6</a:t>
            </a:fld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14405C3-7828-A58F-0635-01E5B03F4B1F}"/>
              </a:ext>
            </a:extLst>
          </p:cNvPr>
          <p:cNvSpPr txBox="1">
            <a:spLocks/>
          </p:cNvSpPr>
          <p:nvPr/>
        </p:nvSpPr>
        <p:spPr>
          <a:xfrm>
            <a:off x="443483" y="1765543"/>
            <a:ext cx="6582156" cy="4257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21521-8278-731A-7C73-68CFC2A3DBA6}"/>
              </a:ext>
            </a:extLst>
          </p:cNvPr>
          <p:cNvSpPr txBox="1">
            <a:spLocks/>
          </p:cNvSpPr>
          <p:nvPr/>
        </p:nvSpPr>
        <p:spPr>
          <a:xfrm>
            <a:off x="595882" y="1917943"/>
            <a:ext cx="6873237" cy="4257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 err="1">
                <a:solidFill>
                  <a:schemeClr val="bg1"/>
                </a:solidFill>
              </a:rPr>
              <a:t>Feedforward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neural</a:t>
            </a:r>
            <a:r>
              <a:rPr lang="de-DE" sz="2400" dirty="0">
                <a:solidFill>
                  <a:schemeClr val="bg1"/>
                </a:solidFill>
              </a:rPr>
              <a:t>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 err="1">
                <a:solidFill>
                  <a:schemeClr val="bg1"/>
                </a:solidFill>
              </a:rPr>
              <a:t>One</a:t>
            </a:r>
            <a:r>
              <a:rPr lang="de-DE" sz="2000" dirty="0">
                <a:solidFill>
                  <a:schemeClr val="bg1"/>
                </a:solidFill>
              </a:rPr>
              <a:t> Input Layer – 1</a:t>
            </a:r>
            <a:r>
              <a:rPr lang="en-US" sz="2000" dirty="0">
                <a:solidFill>
                  <a:schemeClr val="bg1"/>
                </a:solidFill>
              </a:rPr>
              <a:t>28 neurons with </a:t>
            </a:r>
            <a:r>
              <a:rPr lang="en-US" sz="2000" dirty="0" err="1">
                <a:solidFill>
                  <a:schemeClr val="bg1"/>
                </a:solidFill>
              </a:rPr>
              <a:t>ReLU</a:t>
            </a:r>
            <a:r>
              <a:rPr lang="en-US" sz="2000" dirty="0">
                <a:solidFill>
                  <a:schemeClr val="bg1"/>
                </a:solidFill>
              </a:rPr>
              <a:t> activation</a:t>
            </a:r>
            <a:endParaRPr lang="de-DE" sz="20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 err="1">
                <a:solidFill>
                  <a:schemeClr val="bg1"/>
                </a:solidFill>
              </a:rPr>
              <a:t>One</a:t>
            </a:r>
            <a:r>
              <a:rPr lang="de-DE" sz="2000" dirty="0">
                <a:solidFill>
                  <a:schemeClr val="bg1"/>
                </a:solidFill>
              </a:rPr>
              <a:t> Hidden Layer – 64 </a:t>
            </a:r>
            <a:r>
              <a:rPr lang="de-DE" sz="2000" dirty="0" err="1">
                <a:solidFill>
                  <a:schemeClr val="bg1"/>
                </a:solidFill>
              </a:rPr>
              <a:t>neurons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with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ReLU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activation</a:t>
            </a:r>
            <a:endParaRPr lang="de-DE" sz="20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bg1"/>
                </a:solidFill>
              </a:rPr>
              <a:t>Output Layer – </a:t>
            </a:r>
            <a:r>
              <a:rPr lang="de-DE" sz="2000" dirty="0" err="1">
                <a:solidFill>
                  <a:schemeClr val="bg1"/>
                </a:solidFill>
              </a:rPr>
              <a:t>sigmoid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activation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function</a:t>
            </a:r>
            <a:endParaRPr lang="de-DE" sz="20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Stochastic Gradient descent (SGD) with momentum</a:t>
            </a:r>
            <a:endParaRPr lang="de-DE" sz="12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bg1"/>
                </a:solidFill>
              </a:rPr>
              <a:t>Learning rate </a:t>
            </a:r>
            <a:r>
              <a:rPr lang="de-DE" sz="2000" dirty="0" err="1">
                <a:solidFill>
                  <a:schemeClr val="bg1"/>
                </a:solidFill>
              </a:rPr>
              <a:t>of</a:t>
            </a:r>
            <a:r>
              <a:rPr lang="de-DE" sz="2000" dirty="0">
                <a:solidFill>
                  <a:schemeClr val="bg1"/>
                </a:solidFill>
              </a:rPr>
              <a:t> 0.01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bg1"/>
                </a:solidFill>
              </a:rPr>
              <a:t>Momentum </a:t>
            </a:r>
            <a:r>
              <a:rPr lang="de-DE" sz="2000" dirty="0" err="1">
                <a:solidFill>
                  <a:schemeClr val="bg1"/>
                </a:solidFill>
              </a:rPr>
              <a:t>of</a:t>
            </a:r>
            <a:r>
              <a:rPr lang="de-DE" sz="2000" dirty="0">
                <a:solidFill>
                  <a:schemeClr val="bg1"/>
                </a:solidFill>
              </a:rPr>
              <a:t> 0.9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binary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cross-entropy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loss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function</a:t>
            </a:r>
            <a:endParaRPr lang="de-DE" sz="20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bg1"/>
                </a:solidFill>
              </a:rPr>
              <a:t>Iterative </a:t>
            </a:r>
            <a:r>
              <a:rPr lang="de-DE" sz="2000" dirty="0" err="1">
                <a:solidFill>
                  <a:schemeClr val="bg1"/>
                </a:solidFill>
              </a:rPr>
              <a:t>updates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of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the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parameter</a:t>
            </a:r>
            <a:endParaRPr lang="de-DE" sz="20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bg1"/>
                </a:solidFill>
              </a:rPr>
              <a:t>Batch-size 64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DA5E7A-C274-DE5C-1C17-BB83F3C6B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3FDE694-5081-B071-4F7C-A6D09BEC5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58DEE2C8-7964-57CB-0F25-659F10984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4" r="12084" b="550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1A85AEF-57B3-A3E5-F35B-8D2F1460D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54683-F6FC-6822-3F01-FAAAE8300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3F814-8041-D6A3-4B43-45F6FB4F7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7C70DB5-4DB8-22EF-DAF7-F3BA0AF70F26}"/>
              </a:ext>
            </a:extLst>
          </p:cNvPr>
          <p:cNvSpPr/>
          <p:nvPr/>
        </p:nvSpPr>
        <p:spPr>
          <a:xfrm>
            <a:off x="371094" y="843534"/>
            <a:ext cx="716997" cy="89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74131AD-D171-C447-F36D-AC1B0E3EED53}"/>
              </a:ext>
            </a:extLst>
          </p:cNvPr>
          <p:cNvSpPr/>
          <p:nvPr/>
        </p:nvSpPr>
        <p:spPr>
          <a:xfrm>
            <a:off x="371093" y="2408047"/>
            <a:ext cx="3438144" cy="89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FA4520-260E-6E6F-4FED-DD584C9D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932688"/>
            <a:ext cx="6761227" cy="580645"/>
          </a:xfrm>
        </p:spPr>
        <p:txBody>
          <a:bodyPr anchor="b"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  <a:latin typeface="+mn-lt"/>
              </a:rPr>
              <a:t>Evaluation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5BB0A6-9A49-7F0E-BCDF-DF878885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8E14-4792-4851-8C13-C59DA03CEA8F}" type="datetime1">
              <a:rPr lang="de-DE" smtClean="0"/>
              <a:t>07.02.2024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18A516-4AA4-D9F5-B584-084D831F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Frederik </a:t>
            </a:r>
            <a:r>
              <a:rPr lang="de-DE" dirty="0" err="1"/>
              <a:t>Dall'Omo</a:t>
            </a:r>
            <a:r>
              <a:rPr lang="de-DE" dirty="0"/>
              <a:t>, Leo Paul, Lukas Wallner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33B4A-7114-816A-A1DD-6F2CA845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6E0B-F17F-4C43-B48A-11F8E4D17AF2}" type="slidenum">
              <a:rPr lang="de-DE" smtClean="0"/>
              <a:t>7</a:t>
            </a:fld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A91E5CF-E818-4C25-2A1A-759D4A2E23CC}"/>
              </a:ext>
            </a:extLst>
          </p:cNvPr>
          <p:cNvSpPr txBox="1">
            <a:spLocks/>
          </p:cNvSpPr>
          <p:nvPr/>
        </p:nvSpPr>
        <p:spPr>
          <a:xfrm>
            <a:off x="443483" y="1765543"/>
            <a:ext cx="6582156" cy="4257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C3EF8A-5521-A8FA-71B0-18A4FB247262}"/>
              </a:ext>
            </a:extLst>
          </p:cNvPr>
          <p:cNvSpPr txBox="1">
            <a:spLocks/>
          </p:cNvSpPr>
          <p:nvPr/>
        </p:nvSpPr>
        <p:spPr>
          <a:xfrm>
            <a:off x="595882" y="1917943"/>
            <a:ext cx="6873237" cy="4257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chemeClr val="bg1"/>
                </a:solidFill>
              </a:rPr>
              <a:t>Model </a:t>
            </a:r>
            <a:r>
              <a:rPr lang="de-DE" sz="2400" dirty="0" err="1">
                <a:solidFill>
                  <a:schemeClr val="bg1"/>
                </a:solidFill>
              </a:rPr>
              <a:t>priority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r>
              <a:rPr lang="de-DE" sz="2400" dirty="0" err="1">
                <a:solidFill>
                  <a:schemeClr val="bg1"/>
                </a:solidFill>
              </a:rPr>
              <a:t>avoid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false</a:t>
            </a:r>
            <a:r>
              <a:rPr lang="de-DE" sz="2400" dirty="0">
                <a:solidFill>
                  <a:schemeClr val="bg1"/>
                </a:solidFill>
              </a:rPr>
              <a:t> negatives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bg1"/>
                </a:solidFill>
              </a:rPr>
              <a:t>F-Beta score </a:t>
            </a:r>
            <a:r>
              <a:rPr lang="de-DE" sz="2000" dirty="0" err="1">
                <a:solidFill>
                  <a:schemeClr val="bg1"/>
                </a:solidFill>
              </a:rPr>
              <a:t>with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el-GR" sz="2000" dirty="0">
                <a:solidFill>
                  <a:schemeClr val="bg1"/>
                </a:solidFill>
              </a:rPr>
              <a:t>β</a:t>
            </a:r>
            <a:r>
              <a:rPr lang="de-DE" sz="2000" dirty="0">
                <a:solidFill>
                  <a:schemeClr val="bg1"/>
                </a:solidFill>
              </a:rPr>
              <a:t>=2 </a:t>
            </a: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de-DE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weight</a:t>
            </a: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 on </a:t>
            </a:r>
            <a:r>
              <a:rPr lang="de-DE" sz="2000" dirty="0" err="1">
                <a:solidFill>
                  <a:schemeClr val="bg1"/>
                </a:solidFill>
                <a:sym typeface="Wingdings" panose="05000000000000000000" pitchFamily="2" charset="2"/>
              </a:rPr>
              <a:t>recall</a:t>
            </a:r>
            <a:endParaRPr lang="de-DE" sz="20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bg1"/>
                </a:solidFill>
              </a:rPr>
              <a:t>F</a:t>
            </a:r>
            <a:r>
              <a:rPr lang="de-DE" sz="2000" baseline="-25000" dirty="0">
                <a:solidFill>
                  <a:schemeClr val="bg1"/>
                </a:solidFill>
              </a:rPr>
              <a:t>2</a:t>
            </a:r>
            <a:r>
              <a:rPr lang="de-DE" sz="2000" dirty="0">
                <a:solidFill>
                  <a:schemeClr val="bg1"/>
                </a:solidFill>
              </a:rPr>
              <a:t>-Score </a:t>
            </a:r>
            <a:r>
              <a:rPr lang="de-DE" sz="2000" dirty="0" err="1">
                <a:solidFill>
                  <a:schemeClr val="bg1"/>
                </a:solidFill>
              </a:rPr>
              <a:t>with</a:t>
            </a:r>
            <a:r>
              <a:rPr lang="de-DE" sz="2000" dirty="0">
                <a:solidFill>
                  <a:schemeClr val="bg1"/>
                </a:solidFill>
              </a:rPr>
              <a:t> all 103 </a:t>
            </a:r>
            <a:r>
              <a:rPr lang="de-DE" sz="2000" dirty="0" err="1">
                <a:solidFill>
                  <a:schemeClr val="bg1"/>
                </a:solidFill>
              </a:rPr>
              <a:t>features</a:t>
            </a:r>
            <a:r>
              <a:rPr lang="de-DE" sz="2000" dirty="0">
                <a:solidFill>
                  <a:schemeClr val="bg1"/>
                </a:solidFill>
              </a:rPr>
              <a:t>: 0.688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bg1"/>
                </a:solidFill>
              </a:rPr>
              <a:t>F</a:t>
            </a:r>
            <a:r>
              <a:rPr lang="de-DE" sz="2000" baseline="-25000" dirty="0">
                <a:solidFill>
                  <a:schemeClr val="bg1"/>
                </a:solidFill>
              </a:rPr>
              <a:t>2</a:t>
            </a:r>
            <a:r>
              <a:rPr lang="de-DE" sz="2000" dirty="0">
                <a:solidFill>
                  <a:schemeClr val="bg1"/>
                </a:solidFill>
              </a:rPr>
              <a:t>-Score </a:t>
            </a:r>
            <a:r>
              <a:rPr lang="de-DE" sz="2000" dirty="0" err="1">
                <a:solidFill>
                  <a:schemeClr val="bg1"/>
                </a:solidFill>
              </a:rPr>
              <a:t>with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less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features</a:t>
            </a:r>
            <a:r>
              <a:rPr lang="de-DE" sz="2000" dirty="0">
                <a:solidFill>
                  <a:schemeClr val="bg1"/>
                </a:solidFill>
              </a:rPr>
              <a:t>: 0.3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>
                <a:solidFill>
                  <a:schemeClr val="bg1"/>
                </a:solidFill>
              </a:rPr>
              <a:t>F</a:t>
            </a:r>
            <a:r>
              <a:rPr lang="de-DE" sz="2000" baseline="-25000" dirty="0">
                <a:solidFill>
                  <a:schemeClr val="bg1"/>
                </a:solidFill>
              </a:rPr>
              <a:t>2</a:t>
            </a:r>
            <a:r>
              <a:rPr lang="de-DE" sz="2000" dirty="0">
                <a:solidFill>
                  <a:schemeClr val="bg1"/>
                </a:solidFill>
              </a:rPr>
              <a:t>-Score </a:t>
            </a:r>
            <a:r>
              <a:rPr lang="de-DE" sz="2000" dirty="0" err="1">
                <a:solidFill>
                  <a:schemeClr val="bg1"/>
                </a:solidFill>
              </a:rPr>
              <a:t>with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selected</a:t>
            </a:r>
            <a:r>
              <a:rPr lang="de-DE" sz="2000" dirty="0">
                <a:solidFill>
                  <a:schemeClr val="bg1"/>
                </a:solidFill>
              </a:rPr>
              <a:t> </a:t>
            </a:r>
            <a:r>
              <a:rPr lang="de-DE" sz="2000" dirty="0" err="1">
                <a:solidFill>
                  <a:schemeClr val="bg1"/>
                </a:solidFill>
              </a:rPr>
              <a:t>best</a:t>
            </a:r>
            <a:r>
              <a:rPr lang="de-DE" sz="2000" dirty="0">
                <a:solidFill>
                  <a:schemeClr val="bg1"/>
                </a:solidFill>
              </a:rPr>
              <a:t> 16 </a:t>
            </a:r>
            <a:r>
              <a:rPr lang="de-DE" sz="2000" dirty="0" err="1">
                <a:solidFill>
                  <a:schemeClr val="bg1"/>
                </a:solidFill>
              </a:rPr>
              <a:t>features</a:t>
            </a:r>
            <a:r>
              <a:rPr lang="de-DE" sz="2000" dirty="0">
                <a:solidFill>
                  <a:schemeClr val="bg1"/>
                </a:solidFill>
              </a:rPr>
              <a:t>: 0.736</a:t>
            </a:r>
          </a:p>
        </p:txBody>
      </p:sp>
    </p:spTree>
    <p:extLst>
      <p:ext uri="{BB962C8B-B14F-4D97-AF65-F5344CB8AC3E}">
        <p14:creationId xmlns:p14="http://schemas.microsoft.com/office/powerpoint/2010/main" val="350928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324AD2-530F-0481-0B9D-A7D40E0C9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98C92D-4630-DE83-4FDA-5D1AD2AF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0AA655EB-6530-D6F8-4FDE-3D213DB3E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4" r="12084" b="550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22FB0F2-B639-68D2-AB13-29D68D602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CA335-0884-D634-5AB6-5F4FE6AD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03EB1A-9F6D-D8D9-E1B1-B1D8BD222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B64FCC4-8FC5-42FB-BACE-92D94FA151F8}"/>
              </a:ext>
            </a:extLst>
          </p:cNvPr>
          <p:cNvSpPr/>
          <p:nvPr/>
        </p:nvSpPr>
        <p:spPr>
          <a:xfrm>
            <a:off x="371094" y="843534"/>
            <a:ext cx="716997" cy="89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1983C88-836A-926F-3F1B-80238B0A63F6}"/>
              </a:ext>
            </a:extLst>
          </p:cNvPr>
          <p:cNvSpPr/>
          <p:nvPr/>
        </p:nvSpPr>
        <p:spPr>
          <a:xfrm>
            <a:off x="-100977" y="-158750"/>
            <a:ext cx="12263120" cy="7016750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7ED73D1-3CFA-3572-92D1-3026A13C63BD}"/>
              </a:ext>
            </a:extLst>
          </p:cNvPr>
          <p:cNvSpPr/>
          <p:nvPr/>
        </p:nvSpPr>
        <p:spPr>
          <a:xfrm>
            <a:off x="371093" y="2408047"/>
            <a:ext cx="3438144" cy="89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FA00DF-3C1A-2128-2136-D027156F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932688"/>
            <a:ext cx="3438144" cy="580645"/>
          </a:xfrm>
        </p:spPr>
        <p:txBody>
          <a:bodyPr anchor="b"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  <a:latin typeface="+mn-lt"/>
              </a:rPr>
              <a:t>Evaluation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E3F29DE-742F-AE8E-F8E3-9CC8A40A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8E14-4792-4851-8C13-C59DA03CEA8F}" type="datetime1">
              <a:rPr lang="de-DE" smtClean="0"/>
              <a:t>07.02.2024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C61A0E-1D1F-86E7-358D-26522552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Frederik </a:t>
            </a:r>
            <a:r>
              <a:rPr lang="de-DE" dirty="0" err="1"/>
              <a:t>Dall'Omo</a:t>
            </a:r>
            <a:r>
              <a:rPr lang="de-DE" dirty="0"/>
              <a:t>, Leo Paul, Lukas Wallner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ECB886-BA0C-EDE5-BD0E-42625031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6E0B-F17F-4C43-B48A-11F8E4D17AF2}" type="slidenum">
              <a:rPr lang="de-DE" smtClean="0"/>
              <a:t>8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6BA8BED-979C-DC4D-B218-21EFD4C0A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588" y="2079000"/>
            <a:ext cx="3960000" cy="297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41318D2-01A5-F2AC-A15C-D9E3F77A6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583" y="2079000"/>
            <a:ext cx="3960000" cy="2970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3F15317E-1133-C0F0-1BB3-5253F2C7E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72" y="2081521"/>
            <a:ext cx="3960000" cy="29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5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C0142D-3ADA-BCEE-6085-D3FAC73B0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8687DD-C275-52BF-6956-4B29930FF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4B969862-0AEE-6E61-78AF-20ED1FA885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4" r="12084" b="550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6691F3-BF1E-AD7F-B54F-EE4C502D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B5DFFE-DEF0-F281-AEDB-407E200CE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3847E1-0D8E-3ABF-38BF-38FA2DB9A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8119A18-5FD4-50B3-0FC3-99B3889E3245}"/>
              </a:ext>
            </a:extLst>
          </p:cNvPr>
          <p:cNvSpPr/>
          <p:nvPr/>
        </p:nvSpPr>
        <p:spPr>
          <a:xfrm>
            <a:off x="371094" y="843534"/>
            <a:ext cx="716997" cy="89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39255B0-B17D-C65D-8379-17067C362D85}"/>
              </a:ext>
            </a:extLst>
          </p:cNvPr>
          <p:cNvSpPr/>
          <p:nvPr/>
        </p:nvSpPr>
        <p:spPr>
          <a:xfrm>
            <a:off x="371093" y="2408047"/>
            <a:ext cx="3438144" cy="8915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C5D1A1-1DC6-1966-4A3D-312F8512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932688"/>
            <a:ext cx="6761227" cy="580645"/>
          </a:xfrm>
        </p:spPr>
        <p:txBody>
          <a:bodyPr anchor="b">
            <a:normAutofit/>
          </a:bodyPr>
          <a:lstStyle/>
          <a:p>
            <a:r>
              <a:rPr lang="de-DE" sz="3200" b="1" dirty="0" err="1">
                <a:solidFill>
                  <a:schemeClr val="bg1"/>
                </a:solidFill>
                <a:latin typeface="+mn-lt"/>
              </a:rPr>
              <a:t>Conclusion</a:t>
            </a:r>
            <a:endParaRPr lang="de-DE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8A56CB-B85F-60AB-06C3-51AB5573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8E14-4792-4851-8C13-C59DA03CEA8F}" type="datetime1">
              <a:rPr lang="de-DE" smtClean="0"/>
              <a:t>07.02.2024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18B53-B424-092D-62C3-8EEF6492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Frederik </a:t>
            </a:r>
            <a:r>
              <a:rPr lang="de-DE" dirty="0" err="1"/>
              <a:t>Dall'Omo</a:t>
            </a:r>
            <a:r>
              <a:rPr lang="de-DE" dirty="0"/>
              <a:t>, Leo Paul, Lukas Wallner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49E53F-82CC-9918-BCF8-B9638F67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6E0B-F17F-4C43-B48A-11F8E4D17AF2}" type="slidenum">
              <a:rPr lang="de-DE" smtClean="0"/>
              <a:t>9</a:t>
            </a:fld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B8BE0F89-60ED-B144-B8B0-9B03F470D86A}"/>
              </a:ext>
            </a:extLst>
          </p:cNvPr>
          <p:cNvSpPr txBox="1">
            <a:spLocks/>
          </p:cNvSpPr>
          <p:nvPr/>
        </p:nvSpPr>
        <p:spPr>
          <a:xfrm>
            <a:off x="443483" y="1765543"/>
            <a:ext cx="6582156" cy="4257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4B59E-A2AE-3433-EB0E-3F0F513D934C}"/>
              </a:ext>
            </a:extLst>
          </p:cNvPr>
          <p:cNvSpPr txBox="1">
            <a:spLocks/>
          </p:cNvSpPr>
          <p:nvPr/>
        </p:nvSpPr>
        <p:spPr>
          <a:xfrm>
            <a:off x="595882" y="1917943"/>
            <a:ext cx="6873237" cy="4257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chemeClr val="bg1"/>
                </a:solidFill>
              </a:rPr>
              <a:t>Model </a:t>
            </a:r>
            <a:r>
              <a:rPr lang="de-DE" sz="2400" dirty="0" err="1">
                <a:solidFill>
                  <a:schemeClr val="bg1"/>
                </a:solidFill>
              </a:rPr>
              <a:t>with</a:t>
            </a:r>
            <a:r>
              <a:rPr lang="de-DE" sz="2400" dirty="0">
                <a:solidFill>
                  <a:schemeClr val="bg1"/>
                </a:solidFill>
              </a:rPr>
              <a:t> high F-beta score </a:t>
            </a:r>
            <a:r>
              <a:rPr lang="de-DE" sz="2400" dirty="0" err="1">
                <a:solidFill>
                  <a:schemeClr val="bg1"/>
                </a:solidFill>
              </a:rPr>
              <a:t>generated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 err="1">
                <a:solidFill>
                  <a:schemeClr val="bg1"/>
                </a:solidFill>
              </a:rPr>
              <a:t>Promises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improvement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with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more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data</a:t>
            </a:r>
            <a:endParaRPr lang="de-DE" sz="2400" dirty="0">
              <a:solidFill>
                <a:schemeClr val="bg1"/>
              </a:solidFill>
            </a:endParaRPr>
          </a:p>
          <a:p>
            <a:r>
              <a:rPr lang="de-DE" sz="2400" dirty="0">
                <a:solidFill>
                  <a:schemeClr val="bg1"/>
                </a:solidFill>
              </a:rPr>
              <a:t>Model </a:t>
            </a:r>
            <a:r>
              <a:rPr lang="de-DE" sz="2400" dirty="0" err="1">
                <a:solidFill>
                  <a:schemeClr val="bg1"/>
                </a:solidFill>
              </a:rPr>
              <a:t>could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be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tested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further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with</a:t>
            </a:r>
            <a:r>
              <a:rPr lang="de-DE" sz="2400" dirty="0">
                <a:solidFill>
                  <a:schemeClr val="bg1"/>
                </a:solidFill>
              </a:rPr>
              <a:t> TCA &lt; 2</a:t>
            </a:r>
          </a:p>
          <a:p>
            <a:r>
              <a:rPr lang="de-DE" sz="2400" dirty="0">
                <a:solidFill>
                  <a:schemeClr val="bg1"/>
                </a:solidFill>
              </a:rPr>
              <a:t>Deep </a:t>
            </a:r>
            <a:r>
              <a:rPr lang="de-DE" sz="2400" dirty="0" err="1">
                <a:solidFill>
                  <a:schemeClr val="bg1"/>
                </a:solidFill>
              </a:rPr>
              <a:t>understanding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of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the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problem</a:t>
            </a:r>
            <a:r>
              <a:rPr lang="de-DE" sz="2400" dirty="0">
                <a:solidFill>
                  <a:schemeClr val="bg1"/>
                </a:solidFill>
              </a:rPr>
              <a:t> </a:t>
            </a:r>
            <a:r>
              <a:rPr lang="de-DE" sz="2400" dirty="0" err="1">
                <a:solidFill>
                  <a:schemeClr val="bg1"/>
                </a:solidFill>
              </a:rPr>
              <a:t>required</a:t>
            </a:r>
            <a:endParaRPr lang="de-DE" sz="2400" dirty="0">
              <a:solidFill>
                <a:schemeClr val="bg1"/>
              </a:solidFill>
            </a:endParaRPr>
          </a:p>
          <a:p>
            <a:endParaRPr lang="de-D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0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414</Words>
  <Application>Microsoft Office PowerPoint</Application>
  <PresentationFormat>Breitbild</PresentationFormat>
  <Paragraphs>94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</vt:lpstr>
      <vt:lpstr>PREDICTION OF COLLISION RISKS FOR SPACE OBJECTS USING A NEURAL NETWORK</vt:lpstr>
      <vt:lpstr>Introduction</vt:lpstr>
      <vt:lpstr>Data processing</vt:lpstr>
      <vt:lpstr>Feature Selection</vt:lpstr>
      <vt:lpstr>Building the model</vt:lpstr>
      <vt:lpstr>Building the model</vt:lpstr>
      <vt:lpstr>Evaluation</vt:lpstr>
      <vt:lpstr>Evaluation</vt:lpstr>
      <vt:lpstr>Conclusion</vt:lpstr>
      <vt:lpstr>SPACE FOR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COLLISION RISKS FOR SPACE OBJECTS WITH CONJUNCTION DATA MESSAGES USING NEURAL NETWORKS</dc:title>
  <dc:creator>Lukas Wallner</dc:creator>
  <cp:lastModifiedBy>Lukas Wallner</cp:lastModifiedBy>
  <cp:revision>8</cp:revision>
  <dcterms:created xsi:type="dcterms:W3CDTF">2024-02-03T10:51:43Z</dcterms:created>
  <dcterms:modified xsi:type="dcterms:W3CDTF">2024-02-07T13:43:49Z</dcterms:modified>
</cp:coreProperties>
</file>