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81" r:id="rId7"/>
    <p:sldId id="265" r:id="rId8"/>
    <p:sldId id="269" r:id="rId9"/>
    <p:sldId id="270" r:id="rId10"/>
    <p:sldId id="271" r:id="rId11"/>
    <p:sldId id="266" r:id="rId12"/>
    <p:sldId id="272" r:id="rId13"/>
    <p:sldId id="273" r:id="rId14"/>
    <p:sldId id="279" r:id="rId15"/>
    <p:sldId id="274" r:id="rId16"/>
    <p:sldId id="280" r:id="rId17"/>
    <p:sldId id="275" r:id="rId18"/>
    <p:sldId id="278" r:id="rId19"/>
    <p:sldId id="262" r:id="rId20"/>
    <p:sldId id="276" r:id="rId21"/>
    <p:sldId id="260" r:id="rId22"/>
    <p:sldId id="277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1928"/>
            <a:ext cx="9144000" cy="2387600"/>
          </a:xfrm>
        </p:spPr>
        <p:txBody>
          <a:bodyPr>
            <a:normAutofit fontScale="90000"/>
          </a:bodyPr>
          <a:p>
            <a:r>
              <a:rPr lang="en-US" altLang="en-US"/>
              <a:t>Evolutionärer Optimierungsalgorithmen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0723"/>
            <a:ext cx="9144000" cy="1655762"/>
          </a:xfrm>
        </p:spPr>
        <p:txBody>
          <a:bodyPr/>
          <a:p>
            <a:r>
              <a:rPr lang="en-US" altLang="en-US"/>
              <a:t>14.01.19</a:t>
            </a:r>
            <a:endParaRPr lang="en-US" altLang="en-US"/>
          </a:p>
          <a:p>
            <a:r>
              <a:rPr lang="en-US" altLang="en-US"/>
              <a:t>Federico Ramírez Villagrana</a:t>
            </a:r>
            <a:endParaRPr lang="en-US" altLang="en-US"/>
          </a:p>
          <a:p>
            <a:r>
              <a:rPr lang="en-US" altLang="en-US"/>
              <a:t>Universität Hamburg</a:t>
            </a:r>
            <a:endParaRPr lang="en-US" altLang="en-US"/>
          </a:p>
        </p:txBody>
      </p:sp>
      <p:pic>
        <p:nvPicPr>
          <p:cNvPr id="6" name="Picture 5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70815"/>
            <a:ext cx="1522095" cy="1520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Merkmale der EA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Genetische Algorithmen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Genetische Algorithmen </a:t>
            </a:r>
            <a:r>
              <a:rPr lang="" altLang="en-US"/>
              <a:t>(fort.)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Partikelschwarmoptimierung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Partikelschwarmoptimierung </a:t>
            </a:r>
            <a:r>
              <a:rPr lang="" altLang="en-US"/>
              <a:t>(fort.)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Andere EA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0" y="1640840"/>
            <a:ext cx="5421630" cy="4478655"/>
          </a:xfrm>
        </p:spPr>
        <p:txBody>
          <a:bodyPr>
            <a:noAutofit/>
          </a:bodyPr>
          <a:p>
            <a:pPr lvl="1"/>
            <a:r>
              <a:rPr lang="" altLang="en-US" sz="1800"/>
              <a:t>Ant colony optimization (ACO)</a:t>
            </a:r>
            <a:endParaRPr lang="" altLang="en-US" sz="1800"/>
          </a:p>
          <a:p>
            <a:pPr lvl="2"/>
            <a:r>
              <a:rPr lang="" altLang="en-US" sz="1500"/>
              <a:t>I Dorigo and Stutzle (2004)</a:t>
            </a:r>
            <a:endParaRPr lang="" altLang="en-US" sz="1500"/>
          </a:p>
          <a:p>
            <a:pPr lvl="1"/>
            <a:r>
              <a:rPr lang="" altLang="en-US" sz="1800"/>
              <a:t>Artificial immune system optimization</a:t>
            </a:r>
            <a:endParaRPr lang="" altLang="en-US" sz="1800"/>
          </a:p>
          <a:p>
            <a:pPr lvl="2"/>
            <a:r>
              <a:rPr lang="" altLang="en-US" sz="1500"/>
              <a:t>Cutello and Nicosia (2002)</a:t>
            </a:r>
            <a:endParaRPr lang="" altLang="en-US" sz="1500"/>
          </a:p>
          <a:p>
            <a:pPr lvl="1"/>
            <a:r>
              <a:rPr lang="" altLang="en-US" sz="1800"/>
              <a:t>Bacterial foraging optimization</a:t>
            </a:r>
            <a:endParaRPr lang="" altLang="en-US" sz="1800"/>
          </a:p>
          <a:p>
            <a:pPr lvl="2"/>
            <a:r>
              <a:rPr lang="" altLang="en-US" sz="1500"/>
              <a:t>Kim, Abraham and Cho (2007)</a:t>
            </a:r>
            <a:endParaRPr lang="" altLang="en-US" sz="1500"/>
          </a:p>
          <a:p>
            <a:pPr lvl="1"/>
            <a:r>
              <a:rPr lang="" altLang="en-US" sz="1800"/>
              <a:t>Artificial bee colony optimization (ABC)</a:t>
            </a:r>
            <a:endParaRPr lang="" altLang="en-US" sz="1800"/>
          </a:p>
          <a:p>
            <a:pPr lvl="2"/>
            <a:r>
              <a:rPr lang="" altLang="en-US" sz="1500"/>
              <a:t>Karaboga, (2005)</a:t>
            </a:r>
            <a:endParaRPr lang="" altLang="en-US" sz="1500"/>
          </a:p>
          <a:p>
            <a:pPr lvl="1"/>
            <a:r>
              <a:rPr lang="" altLang="en-US" sz="1800"/>
              <a:t>Cuckoo algorithm</a:t>
            </a:r>
            <a:endParaRPr lang="" altLang="en-US" sz="1800"/>
          </a:p>
          <a:p>
            <a:pPr lvl="2"/>
            <a:r>
              <a:rPr lang="" altLang="en-US" sz="1500"/>
              <a:t>Yang and Deb (2009, 2010)</a:t>
            </a:r>
            <a:endParaRPr lang="" altLang="en-US" sz="1500"/>
          </a:p>
          <a:p>
            <a:pPr lvl="1"/>
            <a:r>
              <a:rPr lang="" altLang="en-US" sz="1800"/>
              <a:t>Firefly optimization</a:t>
            </a:r>
            <a:endParaRPr lang="" altLang="en-US" sz="1800"/>
          </a:p>
          <a:p>
            <a:pPr lvl="2"/>
            <a:r>
              <a:rPr lang="" altLang="en-US" sz="1500"/>
              <a:t>Yang (2010)</a:t>
            </a:r>
            <a:endParaRPr lang="" altLang="en-US" sz="1500"/>
          </a:p>
          <a:p>
            <a:pPr lvl="1"/>
            <a:r>
              <a:rPr lang="" altLang="en-US" sz="1800"/>
              <a:t>Fish optimization</a:t>
            </a:r>
            <a:endParaRPr lang="" altLang="en-US" sz="1800"/>
          </a:p>
          <a:p>
            <a:pPr lvl="2"/>
            <a:r>
              <a:rPr lang="" altLang="en-US" sz="1500"/>
              <a:t>Huang and Zhou (2008)</a:t>
            </a:r>
            <a:endParaRPr lang="" altLang="en-US" sz="1500"/>
          </a:p>
          <a:p>
            <a:pPr lvl="1"/>
            <a:r>
              <a:rPr lang="" altLang="en-US" sz="1800"/>
              <a:t>Raindrop optimization</a:t>
            </a:r>
            <a:endParaRPr lang="" altLang="en-US" sz="1800"/>
          </a:p>
          <a:p>
            <a:pPr lvl="2"/>
            <a:r>
              <a:rPr lang="" altLang="en-US" sz="1500"/>
              <a:t>Shah-Hosseini (2009)</a:t>
            </a:r>
            <a:endParaRPr lang="" altLang="en-US" sz="1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5728335" y="1325880"/>
            <a:ext cx="5869305" cy="447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1800"/>
              <a:t>Simulated annealing</a:t>
            </a:r>
            <a:endParaRPr lang="en-US" altLang="en-US" sz="1800"/>
          </a:p>
          <a:p>
            <a:pPr lvl="2"/>
            <a:r>
              <a:rPr lang="en-US" altLang="en-US" sz="1500"/>
              <a:t>Kirkpatrick, Gelatt and Vecchi (1983)</a:t>
            </a:r>
            <a:endParaRPr lang="en-US" altLang="en-US" sz="1500"/>
          </a:p>
          <a:p>
            <a:pPr lvl="1"/>
            <a:r>
              <a:rPr lang="en-US" altLang="en-US" sz="1800"/>
              <a:t>Biogeography-based optimization (BBO)</a:t>
            </a:r>
            <a:endParaRPr lang="en-US" altLang="en-US" sz="1800"/>
          </a:p>
          <a:p>
            <a:pPr lvl="1"/>
            <a:r>
              <a:rPr lang="en-US" altLang="en-US" sz="1800"/>
              <a:t>Chemical reaction optimization (CRO)</a:t>
            </a:r>
            <a:endParaRPr lang="en-US" altLang="en-US" sz="1800"/>
          </a:p>
          <a:p>
            <a:pPr lvl="1"/>
            <a:r>
              <a:rPr lang="en-US" altLang="en-US" sz="1800"/>
              <a:t>Group search optimizer (GSO)</a:t>
            </a:r>
            <a:endParaRPr lang="en-US" altLang="en-US" sz="1800"/>
          </a:p>
          <a:p>
            <a:pPr lvl="1"/>
            <a:r>
              <a:rPr lang="en-US" altLang="en-US" sz="1800"/>
              <a:t>Imperialist competitive algorithm (ICA)</a:t>
            </a:r>
            <a:endParaRPr lang="en-US" altLang="en-US" sz="1800"/>
          </a:p>
          <a:p>
            <a:pPr lvl="1"/>
            <a:r>
              <a:rPr lang="en-US" altLang="en-US" sz="1800"/>
              <a:t>Swine flow Optimization Algorithm</a:t>
            </a:r>
            <a:endParaRPr lang="en-US" altLang="en-US" sz="1800"/>
          </a:p>
          <a:p>
            <a:pPr lvl="1"/>
            <a:r>
              <a:rPr lang="en-US" altLang="en-US" sz="1800"/>
              <a:t>Teaching Learning Based Optimization (TLBO)</a:t>
            </a:r>
            <a:endParaRPr lang="en-US" altLang="en-US" sz="1800"/>
          </a:p>
          <a:p>
            <a:pPr lvl="1"/>
            <a:r>
              <a:rPr lang="en-US" altLang="en-US" sz="1800"/>
              <a:t>Bayesian Optimization Algorithms (BOA)</a:t>
            </a:r>
            <a:endParaRPr lang="en-US" altLang="en-US" sz="1800"/>
          </a:p>
          <a:p>
            <a:pPr lvl="1"/>
            <a:r>
              <a:rPr lang="en-US" altLang="en-US" sz="1800"/>
              <a:t>Population-based incremental learning (PBIL)</a:t>
            </a:r>
            <a:endParaRPr lang="en-US" altLang="en-US" sz="1800"/>
          </a:p>
          <a:p>
            <a:pPr lvl="1"/>
            <a:r>
              <a:rPr lang="en-US" altLang="en-US" sz="1800"/>
              <a:t>Evolution strategy with covariance matrix adaptation (CMA-ES)</a:t>
            </a: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Noch mehr EA</a:t>
            </a:r>
            <a:endParaRPr lang="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8630" y="1729105"/>
            <a:ext cx="5601970" cy="4478655"/>
          </a:xfrm>
        </p:spPr>
        <p:txBody>
          <a:bodyPr>
            <a:noAutofit/>
          </a:bodyPr>
          <a:p>
            <a:pPr lvl="1"/>
            <a:r>
              <a:rPr lang="en-US" altLang="en-US" sz="1800"/>
              <a:t>Charged system search pptimization algorithm </a:t>
            </a:r>
            <a:endParaRPr lang="en-US" altLang="en-US" sz="1800"/>
          </a:p>
          <a:p>
            <a:pPr lvl="1"/>
            <a:r>
              <a:rPr lang="en-US" altLang="en-US" sz="1800"/>
              <a:t>Continuous scatter search (CSS) Optimization Algorithm</a:t>
            </a:r>
            <a:endParaRPr lang="en-US" altLang="en-US" sz="1800"/>
          </a:p>
          <a:p>
            <a:pPr lvl="1"/>
            <a:r>
              <a:rPr lang="en-US" altLang="en-US" sz="1800"/>
              <a:t>Evolutionary programming</a:t>
            </a:r>
            <a:endParaRPr lang="en-US" altLang="en-US" sz="1800"/>
          </a:p>
          <a:p>
            <a:pPr lvl="1"/>
            <a:r>
              <a:rPr lang="en-US" altLang="en-US" sz="1800"/>
              <a:t>League championship algorithm</a:t>
            </a:r>
            <a:endParaRPr lang="en-US" altLang="en-US" sz="1800"/>
          </a:p>
          <a:p>
            <a:pPr lvl="1"/>
            <a:r>
              <a:rPr lang="en-US" altLang="en-US" sz="1800"/>
              <a:t>Harmony search Optimization algorithm</a:t>
            </a:r>
            <a:endParaRPr lang="en-US" altLang="en-US" sz="1800"/>
          </a:p>
          <a:p>
            <a:pPr lvl="1"/>
            <a:r>
              <a:rPr lang="en-US" altLang="en-US" sz="1800"/>
              <a:t>Gravitational search algorithm </a:t>
            </a:r>
            <a:r>
              <a:rPr lang="" altLang="en-US" sz="1800"/>
              <a:t>(GSA) </a:t>
            </a:r>
            <a:r>
              <a:rPr lang="en-US" altLang="en-US" sz="1800"/>
              <a:t>Optimization</a:t>
            </a:r>
            <a:endParaRPr lang="en-US" altLang="en-US" sz="1800"/>
          </a:p>
          <a:p>
            <a:pPr lvl="1"/>
            <a:r>
              <a:rPr lang="en-US" altLang="en-US" sz="1800"/>
              <a:t>Evolution strategies Optimization</a:t>
            </a:r>
            <a:endParaRPr lang="en-US" altLang="en-US" sz="1800"/>
          </a:p>
          <a:p>
            <a:pPr lvl="1"/>
            <a:r>
              <a:rPr lang="en-US" altLang="en-US" sz="1800"/>
              <a:t>Firework algorithm</a:t>
            </a:r>
            <a:endParaRPr lang="en-US" altLang="en-US" sz="1800"/>
          </a:p>
          <a:p>
            <a:pPr lvl="2"/>
            <a:r>
              <a:rPr lang="en-US" altLang="en-US" sz="1500"/>
              <a:t>Ying Tan, (2010)</a:t>
            </a:r>
            <a:endParaRPr lang="en-US" altLang="en-US" sz="1500"/>
          </a:p>
          <a:p>
            <a:pPr lvl="1"/>
            <a:r>
              <a:rPr lang="en-US" altLang="en-US" sz="1800"/>
              <a:t>Big-bang big-crunch Optimization algorithm</a:t>
            </a:r>
            <a:endParaRPr lang="en-US" altLang="en-US" sz="1800"/>
          </a:p>
          <a:p>
            <a:pPr lvl="2"/>
            <a:r>
              <a:rPr lang="en-US" altLang="en-US" sz="1500"/>
              <a:t>OK Erol, (2006)</a:t>
            </a:r>
            <a:endParaRPr lang="en-US" altLang="en-US" sz="150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728335" y="1325880"/>
            <a:ext cx="5869305" cy="447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1800"/>
              <a:t>Backtracking Search Optimization algorithm (BSA)</a:t>
            </a:r>
            <a:endParaRPr lang="en-US" altLang="en-US" sz="1800"/>
          </a:p>
          <a:p>
            <a:pPr lvl="1"/>
            <a:r>
              <a:rPr lang="en-US" altLang="en-US" sz="1800"/>
              <a:t>Multi-objective bat algorithm (MOBA)</a:t>
            </a:r>
            <a:endParaRPr lang="en-US" altLang="en-US" sz="1800"/>
          </a:p>
          <a:p>
            <a:pPr lvl="1"/>
            <a:r>
              <a:rPr lang="en-US" altLang="en-US" sz="1800"/>
              <a:t>Binary Bat Algorithm (BBA)</a:t>
            </a:r>
            <a:endParaRPr lang="en-US" altLang="en-US" sz="1800"/>
          </a:p>
          <a:p>
            <a:pPr lvl="1"/>
            <a:r>
              <a:rPr lang="en-US" altLang="en-US" sz="1800"/>
              <a:t>The Wind Driven Optimization (WDO) algorithm</a:t>
            </a:r>
            <a:endParaRPr lang="en-US" altLang="en-US" sz="1800"/>
          </a:p>
          <a:p>
            <a:pPr lvl="1"/>
            <a:r>
              <a:rPr lang="en-US" altLang="en-US" sz="1800"/>
              <a:t>Grey Wolf Optimizer (GWO)</a:t>
            </a:r>
            <a:endParaRPr lang="en-US" altLang="en-US" sz="1800"/>
          </a:p>
          <a:p>
            <a:pPr lvl="1"/>
            <a:r>
              <a:rPr lang="en-US" altLang="en-US" sz="1800"/>
              <a:t>Active-Set Algorithm (ASA)</a:t>
            </a:r>
            <a:endParaRPr lang="en-US" altLang="en-US" sz="1800"/>
          </a:p>
          <a:p>
            <a:pPr lvl="1"/>
            <a:r>
              <a:rPr lang="en-US" altLang="en-US" sz="1800"/>
              <a:t>Alternating Conditional Expectation algorithm (ACE)</a:t>
            </a:r>
            <a:endParaRPr lang="en-US" altLang="en-US" sz="1800"/>
          </a:p>
          <a:p>
            <a:pPr lvl="1"/>
            <a:r>
              <a:rPr lang="en-US" altLang="en-US" sz="1800"/>
              <a:t>Normalized Normal Constraint (NNC) algorithm</a:t>
            </a:r>
            <a:endParaRPr lang="en-US" altLang="en-US" sz="1800"/>
          </a:p>
          <a:p>
            <a:pPr lvl="1"/>
            <a:r>
              <a:rPr lang="en-US" altLang="en-US" sz="1800"/>
              <a:t>Flower Pollination Algorithm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Verwendungsbereich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EA und Optimierung - Vorteile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Lösungen </a:t>
            </a:r>
            <a:r>
              <a:rPr lang="" altLang="en-US"/>
              <a:t>in angemessener Zeit </a:t>
            </a:r>
            <a:r>
              <a:rPr lang="en-US"/>
              <a:t>finden</a:t>
            </a:r>
            <a:r>
              <a:rPr lang="" alt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Keine Verwendungsbereichgrenze</a:t>
            </a:r>
            <a:r>
              <a:rPr lang="" altLang="en-US"/>
              <a:t>.</a:t>
            </a:r>
            <a:endParaRPr lang="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EA und Optimierung - </a:t>
            </a:r>
            <a:r>
              <a:rPr lang="en-US" altLang="en-US"/>
              <a:t>Nachteile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Gute</a:t>
            </a:r>
            <a:r>
              <a:rPr lang="en-US" altLang="en-US"/>
              <a:t> Lösungen, wahrscheinlich nicht die beste.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>
                <a:sym typeface="+mn-ea"/>
              </a:rPr>
              <a:t>Definition </a:t>
            </a:r>
            <a:r>
              <a:rPr lang="" altLang="en-US">
                <a:sym typeface="+mn-ea"/>
              </a:rPr>
              <a:t>der </a:t>
            </a:r>
            <a:r>
              <a:rPr lang="" altLang="en-US"/>
              <a:t>Zielfunktion.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r>
              <a:rPr lang="en-US" altLang="en-US"/>
              <a:t>Parameter Einstellung.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Übersicht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825625"/>
            <a:ext cx="10515600" cy="4351338"/>
          </a:xfrm>
        </p:spPr>
        <p:txBody>
          <a:bodyPr/>
          <a:p>
            <a:r>
              <a:rPr lang="en-US" altLang="en-US" sz="2400"/>
              <a:t>Optimierung</a:t>
            </a:r>
            <a:endParaRPr lang="en-US" altLang="en-US" sz="2400"/>
          </a:p>
          <a:p>
            <a:pPr lvl="1"/>
            <a:r>
              <a:rPr lang="" altLang="en-US" sz="2055"/>
              <a:t>Definition</a:t>
            </a:r>
            <a:endParaRPr lang="" altLang="en-US" sz="2055"/>
          </a:p>
          <a:p>
            <a:pPr lvl="1"/>
            <a:r>
              <a:rPr lang="" altLang="en-US" sz="2055"/>
              <a:t>Arten</a:t>
            </a:r>
            <a:endParaRPr lang="en-US" altLang="en-US" sz="1760"/>
          </a:p>
          <a:p>
            <a:pPr lvl="0"/>
            <a:r>
              <a:rPr lang="en-US" altLang="en-US" sz="2400"/>
              <a:t>Evolutionäre Algorithmen</a:t>
            </a:r>
            <a:endParaRPr lang="en-US" altLang="en-US" sz="2790"/>
          </a:p>
          <a:p>
            <a:pPr lvl="1"/>
            <a:r>
              <a:rPr lang="en-US" altLang="en-US" sz="2060"/>
              <a:t>Definition</a:t>
            </a:r>
            <a:endParaRPr lang="en-US" altLang="en-US" sz="2060"/>
          </a:p>
          <a:p>
            <a:pPr lvl="1"/>
            <a:r>
              <a:rPr lang="" altLang="en-US" sz="2060"/>
              <a:t>Merkmale</a:t>
            </a:r>
            <a:endParaRPr lang="en-US" altLang="en-US" sz="2060"/>
          </a:p>
          <a:p>
            <a:pPr lvl="1"/>
            <a:r>
              <a:rPr lang="en-US" altLang="en-US" sz="2060"/>
              <a:t>Beispiele</a:t>
            </a:r>
            <a:endParaRPr lang="en-US" altLang="en-US" sz="2060"/>
          </a:p>
          <a:p>
            <a:pPr lvl="0"/>
            <a:r>
              <a:rPr lang="en-US" altLang="en-US" sz="2400"/>
              <a:t>Evolutionäre </a:t>
            </a:r>
            <a:r>
              <a:rPr lang="" altLang="en-US" sz="2400"/>
              <a:t>Algorithmen</a:t>
            </a:r>
            <a:r>
              <a:rPr lang="en-US" altLang="en-US" sz="2400"/>
              <a:t> Vor- und Nachteile</a:t>
            </a:r>
            <a:endParaRPr lang="en-US" altLang="en-US" sz="2400"/>
          </a:p>
          <a:p>
            <a:pPr lvl="0"/>
            <a:r>
              <a:rPr lang="en-US" altLang="en-US" sz="2400"/>
              <a:t>Zusammenfas</a:t>
            </a:r>
            <a:r>
              <a:rPr lang="" altLang="en-US" sz="2400"/>
              <a:t>s</a:t>
            </a:r>
            <a:r>
              <a:rPr lang="en-US" altLang="en-US" sz="2400"/>
              <a:t>ung</a:t>
            </a:r>
            <a:endParaRPr lang="en-US" alt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Zusammenfassung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Optimierung stellt ein schwieriges Problem dar.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Evolutionäre Algorithmen sind ein vorteilhaftes Werkzeug.</a:t>
            </a:r>
            <a:endParaRPr lang="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Was ist Optimierung?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Was ist Optimierung?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Arten der</a:t>
            </a:r>
            <a:r>
              <a:rPr lang="en-US" altLang="en-US"/>
              <a:t> Optimierung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  <p:pic>
        <p:nvPicPr>
          <p:cNvPr id="4" name="Picture 3" descr="simple_optim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65" y="1553845"/>
            <a:ext cx="7202805" cy="4802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1650" y="2230755"/>
            <a:ext cx="1540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Einfach</a:t>
            </a:r>
            <a:endParaRPr lang="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Arten der Optimierung </a:t>
            </a:r>
            <a:r>
              <a:rPr lang="" altLang="en-US">
                <a:sym typeface="+mn-ea"/>
              </a:rPr>
              <a:t>(fort.)</a:t>
            </a:r>
            <a:endParaRPr lang="" altLang="en-US"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  <p:pic>
        <p:nvPicPr>
          <p:cNvPr id="4" name="Picture 3" descr="constricted_optim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5" y="1564005"/>
            <a:ext cx="8518525" cy="47923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2905" y="2263775"/>
            <a:ext cx="2446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Eingeschränkt</a:t>
            </a:r>
            <a:endParaRPr lang="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Arten der Optimierung (fort.)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  <p:pic>
        <p:nvPicPr>
          <p:cNvPr id="4" name="Picture 3" descr="multi_objective_optim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45" y="1576705"/>
            <a:ext cx="7203440" cy="4802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43535" y="2260600"/>
            <a:ext cx="248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Multi-objective</a:t>
            </a:r>
            <a:endParaRPr lang="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Arten der Optimierung (fort.)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  <p:pic>
        <p:nvPicPr>
          <p:cNvPr id="4" name="Picture 3" descr="rastrigin_fun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85" y="1379220"/>
            <a:ext cx="8839200" cy="4841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4495" y="2261870"/>
            <a:ext cx="252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Multi-modal</a:t>
            </a:r>
            <a:endParaRPr lang="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Was ist ein ,,evolutionärer” Algorithmus?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2486</Words>
  <Application>WPS Presentation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Standard Symbols PS</vt:lpstr>
      <vt:lpstr>IBM 3270</vt:lpstr>
      <vt:lpstr>Office Theme</vt:lpstr>
      <vt:lpstr>Evolutionärer Optimierungsalgorithmen</vt:lpstr>
      <vt:lpstr>PowerPoint 演示文稿</vt:lpstr>
      <vt:lpstr>Was ist Optimierung?</vt:lpstr>
      <vt:lpstr>Was ist Optimierung?</vt:lpstr>
      <vt:lpstr>Warum ist Optimierung schwierig?</vt:lpstr>
      <vt:lpstr>Was ist Optimierung?</vt:lpstr>
      <vt:lpstr>Was ist Optimierung?</vt:lpstr>
      <vt:lpstr>Was ist Optimierung?</vt:lpstr>
      <vt:lpstr>Was ist ein ,,evolutionärer” Algorithmus?</vt:lpstr>
      <vt:lpstr>Was ist ein ,,evolutionärer” Algorithmus?</vt:lpstr>
      <vt:lpstr>Merkmale der EA</vt:lpstr>
      <vt:lpstr>Genetische Algorithmen</vt:lpstr>
      <vt:lpstr>Genetische Algorithmen</vt:lpstr>
      <vt:lpstr>Partikelschwarmoptimierung</vt:lpstr>
      <vt:lpstr>Partikelschwarmoptimierung</vt:lpstr>
      <vt:lpstr>Partikelschwarmoptimierung</vt:lpstr>
      <vt:lpstr>EA und Optimierung - Vorteile</vt:lpstr>
      <vt:lpstr>EA und Optimierung - Vorteile</vt:lpstr>
      <vt:lpstr>EA und Optimierung - Nachteile</vt:lpstr>
      <vt:lpstr>Verwendungsbereich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Evolutionärer Optimierungsalgorithmen</dc:title>
  <dc:creator>freddierv</dc:creator>
  <cp:lastModifiedBy>freddierv</cp:lastModifiedBy>
  <cp:revision>13</cp:revision>
  <dcterms:created xsi:type="dcterms:W3CDTF">2019-01-11T21:40:27Z</dcterms:created>
  <dcterms:modified xsi:type="dcterms:W3CDTF">2019-01-11T21:40:27Z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