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9BEE78-349D-447B-8DF0-0DF5F152420C}">
  <a:tblStyle styleId="{829BEE78-349D-447B-8DF0-0DF5F15242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29d2fb39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29d2fb39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29d2fb39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29d2fb39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59fbfac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59fbfac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29d2fb39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29d2fb39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29d2fb39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29d2fb39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29d2fb39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29d2fb39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29d2fb39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29d2fb39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29d2fb39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29d2fb39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29d2fb39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29d2fb39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29d2fb39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29d2fb39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29d2fb39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29d2fb39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59fbfac3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59fbfac3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59fbfac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59fbfac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59fbfac3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59fbfac3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29d2fb392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29d2fb392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29d2fb39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29d2fb39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29d2fb39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29d2fb39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29d2fb39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29d2fb39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29d2fb39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29d2fb39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29d2fb39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29d2fb39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published a paper; Zafin came close. But there is not a product that makes this easy.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29d2fb39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29d2fb39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59fbfac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59fbfac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29d2fb39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29d2fb39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xplosion.ai/blog/explosion.ai" TargetMode="External"/><Relationship Id="rId4" Type="http://schemas.openxmlformats.org/officeDocument/2006/relationships/hyperlink" Target="https://explosion.ai/blog/explosion.ai" TargetMode="External"/><Relationship Id="rId10" Type="http://schemas.openxmlformats.org/officeDocument/2006/relationships/hyperlink" Target="https://firebase.google.com/docs/genkit" TargetMode="External"/><Relationship Id="rId9" Type="http://schemas.openxmlformats.org/officeDocument/2006/relationships/hyperlink" Target="https://firebase.google.com/docs/genkit" TargetMode="External"/><Relationship Id="rId5" Type="http://schemas.openxmlformats.org/officeDocument/2006/relationships/hyperlink" Target="https://medium.com/engineering-zafin/bridging-the-gap-exploring-using-natural-language-to-interact-with-complex-systems-11c1b056cc19" TargetMode="External"/><Relationship Id="rId6" Type="http://schemas.openxmlformats.org/officeDocument/2006/relationships/hyperlink" Target="https://medium.com/engineering-zafin/bridging-the-gap-exploring-using-natural-language-to-interact-with-complex-systems-11c1b056cc19" TargetMode="External"/><Relationship Id="rId7" Type="http://schemas.openxmlformats.org/officeDocument/2006/relationships/hyperlink" Target="https://doi.org/10.1145/3132847.3133009" TargetMode="External"/><Relationship Id="rId8" Type="http://schemas.openxmlformats.org/officeDocument/2006/relationships/hyperlink" Target="https://doi.org/10.1145/3132847.313300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latform.openai.com/docs/guides/function-calling" TargetMode="External"/><Relationship Id="rId4" Type="http://schemas.openxmlformats.org/officeDocument/2006/relationships/hyperlink" Target="https://platform.openai.com/docs/guides/function-calling" TargetMode="External"/><Relationship Id="rId10" Type="http://schemas.openxmlformats.org/officeDocument/2006/relationships/hyperlink" Target="https://github.com/OpenAPITools/openapi-generator" TargetMode="External"/><Relationship Id="rId9" Type="http://schemas.openxmlformats.org/officeDocument/2006/relationships/hyperlink" Target="https://github.com/OpenAPITools/openapi-generator" TargetMode="External"/><Relationship Id="rId5" Type="http://schemas.openxmlformats.org/officeDocument/2006/relationships/hyperlink" Target="https://github.com/guidance-ai/guidance" TargetMode="External"/><Relationship Id="rId6" Type="http://schemas.openxmlformats.org/officeDocument/2006/relationships/hyperlink" Target="https://github.com/guidance-ai/guidance" TargetMode="External"/><Relationship Id="rId7" Type="http://schemas.openxmlformats.org/officeDocument/2006/relationships/hyperlink" Target="https://swagger.io/specification/" TargetMode="External"/><Relationship Id="rId8" Type="http://schemas.openxmlformats.org/officeDocument/2006/relationships/hyperlink" Target="https://swagger.io/specific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ython.langchain.com/v0.1/docs/modules/model_io/chat/function_calling/" TargetMode="External"/><Relationship Id="rId4" Type="http://schemas.openxmlformats.org/officeDocument/2006/relationships/hyperlink" Target="https://python.langchain.com/v0.1/docs/modules/model_io/chat/function_calling/" TargetMode="External"/><Relationship Id="rId5" Type="http://schemas.openxmlformats.org/officeDocument/2006/relationships/hyperlink" Target="https://www.ibm.com/topics/natural-language-processing" TargetMode="External"/><Relationship Id="rId6" Type="http://schemas.openxmlformats.org/officeDocument/2006/relationships/hyperlink" Target="https://www.ibm.com/topics/natural-language-processing" TargetMode="External"/><Relationship Id="rId7" Type="http://schemas.openxmlformats.org/officeDocument/2006/relationships/hyperlink" Target="https://cloud.google.com/natural-language" TargetMode="External"/><Relationship Id="rId8" Type="http://schemas.openxmlformats.org/officeDocument/2006/relationships/hyperlink" Target="https://cloud.google.com/natural-languag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CueCode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Red CS410W project</a:t>
            </a:r>
            <a:endParaRPr/>
          </a:p>
        </p:txBody>
      </p:sp>
      <p:sp>
        <p:nvSpPr>
          <p:cNvPr id="136" name="Google Shape;136;p13"/>
          <p:cNvSpPr txBox="1"/>
          <p:nvPr/>
        </p:nvSpPr>
        <p:spPr>
          <a:xfrm>
            <a:off x="6281750" y="455950"/>
            <a:ext cx="63957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SEAN BAKER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ANDREW BAUSAS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FREDDIE BOATENG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KOBE FRANSSEN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BRYAN HAWICKHORST</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JOHN HICKS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DIYA PATEL</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CHASE WALLACE</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3.1 Solution Statement</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What that means:</a:t>
            </a:r>
            <a:endParaRPr sz="1200"/>
          </a:p>
          <a:p>
            <a:pPr indent="0" lvl="0" marL="0" rtl="0" algn="l">
              <a:spcBef>
                <a:spcPts val="1200"/>
              </a:spcBef>
              <a:spcAft>
                <a:spcPts val="0"/>
              </a:spcAft>
              <a:buNone/>
            </a:pPr>
            <a:r>
              <a:rPr lang="en" sz="1200"/>
              <a:t>Developers will be able to use existing API specifications, which is CueCode makes understandable by LLMs, to define the structure of their API calls. </a:t>
            </a:r>
            <a:endParaRPr sz="1200"/>
          </a:p>
          <a:p>
            <a:pPr indent="0" lvl="0" marL="0" rtl="0" algn="l">
              <a:spcBef>
                <a:spcPts val="1200"/>
              </a:spcBef>
              <a:spcAft>
                <a:spcPts val="0"/>
              </a:spcAft>
              <a:buNone/>
            </a:pPr>
            <a:r>
              <a:rPr lang="en" sz="1200"/>
              <a:t>For example, if a client service representative were to provide input to an application using CueCode in natural language, “I called Patricia Davis and rescheduled her appointment from August 1st to August 16th.” The application can then use CueCode’s libraries, which have been configured using documentation about the structure of their data, to generate the following JSON:</a:t>
            </a:r>
            <a:endParaRPr sz="1200"/>
          </a:p>
          <a:p>
            <a:pPr indent="0" lvl="0" marL="0" rtl="0" algn="l">
              <a:spcBef>
                <a:spcPts val="1200"/>
              </a:spcBef>
              <a:spcAft>
                <a:spcPts val="0"/>
              </a:spcAft>
              <a:buNone/>
            </a:pPr>
            <a:r>
              <a:rPr lang="en" sz="1000">
                <a:latin typeface="Consolas"/>
                <a:ea typeface="Consolas"/>
                <a:cs typeface="Consolas"/>
                <a:sym typeface="Consolas"/>
              </a:rPr>
              <a:t>{"request":{"reschedule":{"last": "Davis", "first":"Patricia", "from":{"month":8, "day":1,"year":2024}, "to":{"month":8, "day":1,"year":2024}}}}</a:t>
            </a:r>
            <a:endParaRPr sz="1000">
              <a:latin typeface="Consolas"/>
              <a:ea typeface="Consolas"/>
              <a:cs typeface="Consolas"/>
              <a:sym typeface="Consolas"/>
            </a:endParaRPr>
          </a:p>
          <a:p>
            <a:pPr indent="0" lvl="0" marL="0" rtl="0" algn="l">
              <a:spcBef>
                <a:spcPts val="1200"/>
              </a:spcBef>
              <a:spcAft>
                <a:spcPts val="1200"/>
              </a:spcAft>
              <a:buNone/>
            </a:pPr>
            <a:r>
              <a:rPr lang="en" sz="1200"/>
              <a:t>Which would then be converted into the appropriate API call to change the appointment date in their database, or prompt the user for additional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3.2 Solution Process Flow (training time)</a:t>
            </a:r>
            <a:endParaRPr/>
          </a:p>
        </p:txBody>
      </p:sp>
      <p:sp>
        <p:nvSpPr>
          <p:cNvPr id="197" name="Google Shape;197;p23"/>
          <p:cNvSpPr txBox="1"/>
          <p:nvPr>
            <p:ph idx="1" type="body"/>
          </p:nvPr>
        </p:nvSpPr>
        <p:spPr>
          <a:xfrm>
            <a:off x="501225" y="2571750"/>
            <a:ext cx="7315500" cy="22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time:</a:t>
            </a:r>
            <a:endParaRPr/>
          </a:p>
          <a:p>
            <a:pPr indent="-311150" lvl="0" marL="457200" rtl="0" algn="l">
              <a:spcBef>
                <a:spcPts val="1200"/>
              </a:spcBef>
              <a:spcAft>
                <a:spcPts val="0"/>
              </a:spcAft>
              <a:buSzPts val="1300"/>
              <a:buChar char="●"/>
            </a:pPr>
            <a:r>
              <a:rPr lang="en"/>
              <a:t>Upload API specification</a:t>
            </a:r>
            <a:endParaRPr/>
          </a:p>
          <a:p>
            <a:pPr indent="-311150" lvl="0" marL="457200" rtl="0" algn="l">
              <a:spcBef>
                <a:spcPts val="0"/>
              </a:spcBef>
              <a:spcAft>
                <a:spcPts val="0"/>
              </a:spcAft>
              <a:buSzPts val="1300"/>
              <a:buChar char="●"/>
            </a:pPr>
            <a:r>
              <a:rPr lang="en"/>
              <a:t>Answer a few questions</a:t>
            </a:r>
            <a:endParaRPr/>
          </a:p>
          <a:p>
            <a:pPr indent="-311150" lvl="0" marL="457200" rtl="0" algn="l">
              <a:spcBef>
                <a:spcPts val="0"/>
              </a:spcBef>
              <a:spcAft>
                <a:spcPts val="0"/>
              </a:spcAft>
              <a:buSzPts val="1300"/>
              <a:buChar char="●"/>
            </a:pPr>
            <a:r>
              <a:rPr lang="en"/>
              <a:t>CueCode stores the structure and requirements for your API in a vector store to aid the LLM in generating responses at runtime</a:t>
            </a:r>
            <a:endParaRPr/>
          </a:p>
        </p:txBody>
      </p:sp>
      <p:pic>
        <p:nvPicPr>
          <p:cNvPr id="198" name="Google Shape;198;p23"/>
          <p:cNvPicPr preferRelativeResize="0"/>
          <p:nvPr/>
        </p:nvPicPr>
        <p:blipFill>
          <a:blip r:embed="rId3">
            <a:alphaModFix/>
          </a:blip>
          <a:stretch>
            <a:fillRect/>
          </a:stretch>
        </p:blipFill>
        <p:spPr>
          <a:xfrm>
            <a:off x="1297500" y="1460250"/>
            <a:ext cx="6220448" cy="95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3.2 Solution Process Flow (runtime)</a:t>
            </a:r>
            <a:endParaRPr/>
          </a:p>
        </p:txBody>
      </p:sp>
      <p:sp>
        <p:nvSpPr>
          <p:cNvPr id="204" name="Google Shape;204;p24"/>
          <p:cNvSpPr txBox="1"/>
          <p:nvPr>
            <p:ph idx="1" type="body"/>
          </p:nvPr>
        </p:nvSpPr>
        <p:spPr>
          <a:xfrm>
            <a:off x="414950" y="1481975"/>
            <a:ext cx="3032700" cy="35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CueCode in your app:</a:t>
            </a:r>
            <a:endParaRPr/>
          </a:p>
          <a:p>
            <a:pPr indent="-311150" lvl="0" marL="457200" rtl="0" algn="l">
              <a:spcBef>
                <a:spcPts val="1200"/>
              </a:spcBef>
              <a:spcAft>
                <a:spcPts val="0"/>
              </a:spcAft>
              <a:buSzPts val="1300"/>
              <a:buChar char="●"/>
            </a:pPr>
            <a:r>
              <a:rPr lang="en"/>
              <a:t>Integrate text processing via CueCode libraries</a:t>
            </a:r>
            <a:endParaRPr/>
          </a:p>
          <a:p>
            <a:pPr indent="-311150" lvl="0" marL="457200" rtl="0" algn="l">
              <a:spcBef>
                <a:spcPts val="0"/>
              </a:spcBef>
              <a:spcAft>
                <a:spcPts val="0"/>
              </a:spcAft>
              <a:buSzPts val="1300"/>
              <a:buChar char="●"/>
            </a:pPr>
            <a:r>
              <a:rPr lang="en"/>
              <a:t>At runtime, let CueCode figure out the structured data contained in the text</a:t>
            </a:r>
            <a:endParaRPr/>
          </a:p>
          <a:p>
            <a:pPr indent="-311150" lvl="0" marL="457200" rtl="0" algn="l">
              <a:spcBef>
                <a:spcPts val="0"/>
              </a:spcBef>
              <a:spcAft>
                <a:spcPts val="0"/>
              </a:spcAft>
              <a:buSzPts val="1300"/>
              <a:buChar char="●"/>
            </a:pPr>
            <a:r>
              <a:rPr lang="en"/>
              <a:t>Use CueCode’s extracted structured data. </a:t>
            </a:r>
            <a:r>
              <a:rPr lang="en"/>
              <a:t>e</a:t>
            </a:r>
            <a:r>
              <a:rPr lang="en"/>
              <a:t>.g.:</a:t>
            </a:r>
            <a:endParaRPr/>
          </a:p>
          <a:p>
            <a:pPr indent="-298450" lvl="1" marL="914400" rtl="0" algn="l">
              <a:spcBef>
                <a:spcPts val="0"/>
              </a:spcBef>
              <a:spcAft>
                <a:spcPts val="0"/>
              </a:spcAft>
              <a:buSzPts val="1100"/>
              <a:buChar char="○"/>
            </a:pPr>
            <a:r>
              <a:rPr lang="en"/>
              <a:t>Show suggestions to the user</a:t>
            </a:r>
            <a:endParaRPr/>
          </a:p>
          <a:p>
            <a:pPr indent="-298450" lvl="1" marL="914400" rtl="0" algn="l">
              <a:spcBef>
                <a:spcPts val="0"/>
              </a:spcBef>
              <a:spcAft>
                <a:spcPts val="0"/>
              </a:spcAft>
              <a:buSzPts val="1100"/>
              <a:buChar char="○"/>
            </a:pPr>
            <a:r>
              <a:rPr lang="en"/>
              <a:t>Perform API calls in a batch job</a:t>
            </a:r>
            <a:endParaRPr/>
          </a:p>
          <a:p>
            <a:pPr indent="-298450" lvl="1" marL="914400" rtl="0" algn="l">
              <a:spcBef>
                <a:spcPts val="0"/>
              </a:spcBef>
              <a:spcAft>
                <a:spcPts val="0"/>
              </a:spcAft>
              <a:buSzPts val="1100"/>
              <a:buChar char="○"/>
            </a:pPr>
            <a:r>
              <a:rPr lang="en"/>
              <a:t>Validate through business rules</a:t>
            </a:r>
            <a:endParaRPr/>
          </a:p>
          <a:p>
            <a:pPr indent="-298450" lvl="1" marL="914400" rtl="0" algn="l">
              <a:spcBef>
                <a:spcPts val="0"/>
              </a:spcBef>
              <a:spcAft>
                <a:spcPts val="0"/>
              </a:spcAft>
              <a:buSzPts val="1100"/>
              <a:buChar char="○"/>
            </a:pPr>
            <a:r>
              <a:rPr lang="en"/>
              <a:t>Whatever your use case requires</a:t>
            </a:r>
            <a:endParaRPr/>
          </a:p>
        </p:txBody>
      </p:sp>
      <p:pic>
        <p:nvPicPr>
          <p:cNvPr id="205" name="Google Shape;205;p24"/>
          <p:cNvPicPr preferRelativeResize="0"/>
          <p:nvPr/>
        </p:nvPicPr>
        <p:blipFill>
          <a:blip r:embed="rId3">
            <a:alphaModFix/>
          </a:blip>
          <a:stretch>
            <a:fillRect/>
          </a:stretch>
        </p:blipFill>
        <p:spPr>
          <a:xfrm>
            <a:off x="3447775" y="954700"/>
            <a:ext cx="5522850" cy="397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3.3 What it Will Do</a:t>
            </a:r>
            <a:endParaRPr/>
          </a:p>
        </p:txBody>
      </p:sp>
      <p:sp>
        <p:nvSpPr>
          <p:cNvPr id="211" name="Google Shape;211;p2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Will implement NLP capabilities to enable and understand natural language </a:t>
            </a:r>
            <a:endParaRPr/>
          </a:p>
          <a:p>
            <a:pPr indent="-311150" lvl="0" marL="457200" rtl="0" algn="l">
              <a:spcBef>
                <a:spcPts val="0"/>
              </a:spcBef>
              <a:spcAft>
                <a:spcPts val="0"/>
              </a:spcAft>
              <a:buSzPts val="1300"/>
              <a:buChar char="●"/>
            </a:pPr>
            <a:r>
              <a:rPr lang="en"/>
              <a:t>Will offer a user friendly interface (API) that developers can use </a:t>
            </a:r>
            <a:endParaRPr/>
          </a:p>
          <a:p>
            <a:pPr indent="-311150" lvl="0" marL="457200" rtl="0" algn="l">
              <a:spcBef>
                <a:spcPts val="0"/>
              </a:spcBef>
              <a:spcAft>
                <a:spcPts val="0"/>
              </a:spcAft>
              <a:buSzPts val="1300"/>
              <a:buChar char="●"/>
            </a:pPr>
            <a:r>
              <a:rPr lang="en"/>
              <a:t>Will enable quick iteration and prototyping by allowing developers to test and refine how their </a:t>
            </a:r>
            <a:r>
              <a:rPr lang="en"/>
              <a:t>applications</a:t>
            </a:r>
            <a:r>
              <a:rPr lang="en"/>
              <a:t> respond to the natural language inputs.</a:t>
            </a:r>
            <a:endParaRPr/>
          </a:p>
          <a:p>
            <a:pPr indent="-311150" lvl="0" marL="457200" rtl="0" algn="l">
              <a:spcBef>
                <a:spcPts val="0"/>
              </a:spcBef>
              <a:spcAft>
                <a:spcPts val="0"/>
              </a:spcAft>
              <a:buSzPts val="1300"/>
              <a:buChar char="●"/>
            </a:pPr>
            <a:r>
              <a:rPr lang="en"/>
              <a:t>Will provide tools for customizing NLP models to fit specific domains/industries ensuring better performance for unique use cases.</a:t>
            </a:r>
            <a:endParaRPr/>
          </a:p>
          <a:p>
            <a:pPr indent="-311150" lvl="0" marL="457200" rtl="0" algn="l">
              <a:spcBef>
                <a:spcPts val="0"/>
              </a:spcBef>
              <a:spcAft>
                <a:spcPts val="0"/>
              </a:spcAft>
              <a:buSzPts val="1300"/>
              <a:buChar char="●"/>
            </a:pPr>
            <a:r>
              <a:rPr lang="en"/>
              <a:t>Will include documentation and support resources to help developers implement and troubleshoot various systems effectively.</a:t>
            </a:r>
            <a:endParaRPr/>
          </a:p>
          <a:p>
            <a:pPr indent="-311150" lvl="0" marL="457200" rtl="0" algn="l">
              <a:spcBef>
                <a:spcPts val="0"/>
              </a:spcBef>
              <a:spcAft>
                <a:spcPts val="0"/>
              </a:spcAft>
              <a:buSzPts val="1300"/>
              <a:buChar char="●"/>
            </a:pPr>
            <a:r>
              <a:rPr lang="en"/>
              <a:t>Will reduce the time and financial investment typically required for </a:t>
            </a:r>
            <a:r>
              <a:rPr lang="en"/>
              <a:t>implementing</a:t>
            </a:r>
            <a:r>
              <a:rPr lang="en"/>
              <a:t> NLP, making it affordable for smaller teams and startups</a:t>
            </a:r>
            <a:endParaRPr/>
          </a:p>
          <a:p>
            <a:pPr indent="-311150" lvl="0" marL="457200" rtl="0" algn="l">
              <a:spcBef>
                <a:spcPts val="0"/>
              </a:spcBef>
              <a:spcAft>
                <a:spcPts val="0"/>
              </a:spcAft>
              <a:buSzPts val="1300"/>
              <a:buChar char="●"/>
            </a:pPr>
            <a:r>
              <a:rPr lang="en"/>
              <a:t>Will use API specifications, enabling context-aware replies that complement the distinct functionality and data structure of each application.</a:t>
            </a:r>
            <a:endParaRPr/>
          </a:p>
          <a:p>
            <a:pPr indent="-311150" lvl="0" marL="457200" rtl="0" algn="l">
              <a:spcBef>
                <a:spcPts val="0"/>
              </a:spcBef>
              <a:spcAft>
                <a:spcPts val="0"/>
              </a:spcAft>
              <a:buSzPts val="1300"/>
              <a:buChar char="●"/>
            </a:pPr>
            <a:r>
              <a:rPr lang="en"/>
              <a:t>Will allow for real time analysis and response generation, enhancing user experience through immediate </a:t>
            </a:r>
            <a:r>
              <a:rPr lang="en"/>
              <a:t>feedback</a:t>
            </a:r>
            <a:r>
              <a:rPr lang="en"/>
              <a:t> and interactions.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3.4 What it Will Not Do</a:t>
            </a:r>
            <a:endParaRPr/>
          </a:p>
        </p:txBody>
      </p:sp>
      <p:sp>
        <p:nvSpPr>
          <p:cNvPr id="217" name="Google Shape;217;p26"/>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Will not replace human judgment when interpreting language in terms of making subjective decisions </a:t>
            </a:r>
            <a:r>
              <a:rPr lang="en"/>
              <a:t>beyond</a:t>
            </a:r>
            <a:r>
              <a:rPr lang="en"/>
              <a:t> its programming.</a:t>
            </a:r>
            <a:endParaRPr/>
          </a:p>
          <a:p>
            <a:pPr indent="-311150" lvl="0" marL="457200" rtl="0" algn="l">
              <a:spcBef>
                <a:spcPts val="0"/>
              </a:spcBef>
              <a:spcAft>
                <a:spcPts val="0"/>
              </a:spcAft>
              <a:buSzPts val="1300"/>
              <a:buChar char="●"/>
            </a:pPr>
            <a:r>
              <a:rPr lang="en"/>
              <a:t>Will not act as an AI agent</a:t>
            </a:r>
            <a:endParaRPr/>
          </a:p>
          <a:p>
            <a:pPr indent="-311150" lvl="0" marL="457200" rtl="0" algn="l">
              <a:spcBef>
                <a:spcPts val="0"/>
              </a:spcBef>
              <a:spcAft>
                <a:spcPts val="0"/>
              </a:spcAft>
              <a:buSzPts val="1300"/>
              <a:buChar char="●"/>
            </a:pPr>
            <a:r>
              <a:rPr lang="en"/>
              <a:t>Will not be perfect, </a:t>
            </a:r>
            <a:r>
              <a:rPr lang="en"/>
              <a:t>misinterpretations</a:t>
            </a:r>
            <a:r>
              <a:rPr lang="en"/>
              <a:t> could occur with certain slang, </a:t>
            </a:r>
            <a:r>
              <a:rPr lang="en"/>
              <a:t>ambiguous</a:t>
            </a:r>
            <a:r>
              <a:rPr lang="en"/>
              <a:t> phrasing or idioms. </a:t>
            </a:r>
            <a:endParaRPr/>
          </a:p>
          <a:p>
            <a:pPr indent="-311150" lvl="0" marL="457200" rtl="0" algn="l">
              <a:spcBef>
                <a:spcPts val="0"/>
              </a:spcBef>
              <a:spcAft>
                <a:spcPts val="0"/>
              </a:spcAft>
              <a:buSzPts val="1300"/>
              <a:buChar char="●"/>
            </a:pPr>
            <a:r>
              <a:rPr lang="en"/>
              <a:t>Will not be able to handle complex </a:t>
            </a:r>
            <a:r>
              <a:rPr lang="en"/>
              <a:t>conversations</a:t>
            </a:r>
            <a:r>
              <a:rPr lang="en"/>
              <a:t>.</a:t>
            </a:r>
            <a:endParaRPr/>
          </a:p>
          <a:p>
            <a:pPr indent="-311150" lvl="0" marL="457200" rtl="0" algn="l">
              <a:spcBef>
                <a:spcPts val="0"/>
              </a:spcBef>
              <a:spcAft>
                <a:spcPts val="0"/>
              </a:spcAft>
              <a:buSzPts val="1300"/>
              <a:buChar char="●"/>
            </a:pPr>
            <a:r>
              <a:rPr lang="en"/>
              <a:t>Will struggle with dialogues conversations that require deeper understanding.</a:t>
            </a:r>
            <a:endParaRPr/>
          </a:p>
          <a:p>
            <a:pPr indent="-311150" lvl="0" marL="457200" rtl="0" algn="l">
              <a:spcBef>
                <a:spcPts val="0"/>
              </a:spcBef>
              <a:spcAft>
                <a:spcPts val="0"/>
              </a:spcAft>
              <a:buSzPts val="1300"/>
              <a:buChar char="●"/>
            </a:pPr>
            <a:r>
              <a:rPr lang="en"/>
              <a:t>Will not have ready to use applications pre installed, developers will need to build their own solutions and install any necessary software/applications they need.</a:t>
            </a:r>
            <a:endParaRPr/>
          </a:p>
          <a:p>
            <a:pPr indent="-311150" lvl="0" marL="457200" rtl="0" algn="l">
              <a:spcBef>
                <a:spcPts val="0"/>
              </a:spcBef>
              <a:spcAft>
                <a:spcPts val="0"/>
              </a:spcAft>
              <a:buSzPts val="1300"/>
              <a:buChar char="●"/>
            </a:pPr>
            <a:r>
              <a:rPr lang="en"/>
              <a:t>W</a:t>
            </a:r>
            <a:r>
              <a:rPr lang="en"/>
              <a:t>ill not automatically make API calls on users' behalf; requests must first have human permission before being fulfilled.</a:t>
            </a:r>
            <a:endParaRPr/>
          </a:p>
          <a:p>
            <a:pPr indent="-311150" lvl="0" marL="457200" rtl="0" algn="l">
              <a:spcBef>
                <a:spcPts val="0"/>
              </a:spcBef>
              <a:spcAft>
                <a:spcPts val="0"/>
              </a:spcAft>
              <a:buSzPts val="1300"/>
              <a:buChar char="●"/>
            </a:pPr>
            <a:r>
              <a:rPr lang="en"/>
              <a:t>Will not have programming tutorials, developers will need to </a:t>
            </a:r>
            <a:r>
              <a:rPr lang="en"/>
              <a:t>possess</a:t>
            </a:r>
            <a:r>
              <a:rPr lang="en"/>
              <a:t> knowledge of programming to utilize CueCode effectively.</a:t>
            </a:r>
            <a:endParaRPr/>
          </a:p>
          <a:p>
            <a:pPr indent="-311150" lvl="0" marL="457200" rtl="0" algn="l">
              <a:spcBef>
                <a:spcPts val="0"/>
              </a:spcBef>
              <a:spcAft>
                <a:spcPts val="0"/>
              </a:spcAft>
              <a:buSzPts val="1300"/>
              <a:buChar char="●"/>
            </a:pPr>
            <a:r>
              <a:rPr lang="en"/>
              <a:t>Will not ensure data privacy, users must manage and secure their data to the best of their abilities.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3.5 Competition Matrix</a:t>
            </a:r>
            <a:endParaRPr/>
          </a:p>
        </p:txBody>
      </p:sp>
      <p:graphicFrame>
        <p:nvGraphicFramePr>
          <p:cNvPr id="223" name="Google Shape;223;p27"/>
          <p:cNvGraphicFramePr/>
          <p:nvPr/>
        </p:nvGraphicFramePr>
        <p:xfrm>
          <a:off x="756100" y="1006700"/>
          <a:ext cx="3000000" cy="3000000"/>
        </p:xfrm>
        <a:graphic>
          <a:graphicData uri="http://schemas.openxmlformats.org/drawingml/2006/table">
            <a:tbl>
              <a:tblPr>
                <a:noFill/>
                <a:tableStyleId>{829BEE78-349D-447B-8DF0-0DF5F152420C}</a:tableStyleId>
              </a:tblPr>
              <a:tblGrid>
                <a:gridCol w="1557525"/>
                <a:gridCol w="1047675"/>
                <a:gridCol w="1035575"/>
                <a:gridCol w="1035575"/>
                <a:gridCol w="1035575"/>
                <a:gridCol w="1068775"/>
                <a:gridCol w="1068775"/>
              </a:tblGrid>
              <a:tr h="1000100">
                <a:tc>
                  <a:txBody>
                    <a:bodyPr/>
                    <a:lstStyle/>
                    <a:p>
                      <a:pPr indent="0" lvl="0" marL="0" rtl="0" algn="ctr">
                        <a:lnSpc>
                          <a:spcPct val="100000"/>
                        </a:lnSpc>
                        <a:spcBef>
                          <a:spcPts val="0"/>
                        </a:spcBef>
                        <a:spcAft>
                          <a:spcPts val="0"/>
                        </a:spcAft>
                        <a:buNone/>
                      </a:pPr>
                      <a:r>
                        <a:rPr lang="en">
                          <a:solidFill>
                            <a:schemeClr val="lt1"/>
                          </a:solidFill>
                        </a:rPr>
                        <a:t>Feature</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a:solidFill>
                            <a:schemeClr val="lt1"/>
                          </a:solidFill>
                        </a:rPr>
                        <a:t>CueCode</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a:solidFill>
                            <a:schemeClr val="lt1"/>
                          </a:solidFill>
                        </a:rPr>
                        <a:t>OpenAI Functions</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a:solidFill>
                            <a:schemeClr val="lt1"/>
                          </a:solidFill>
                        </a:rPr>
                        <a:t>Google Natural Language API</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a:solidFill>
                            <a:schemeClr val="lt1"/>
                          </a:solidFill>
                        </a:rPr>
                        <a:t>Spacy.io</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a:solidFill>
                            <a:schemeClr val="lt1"/>
                          </a:solidFill>
                        </a:rPr>
                        <a:t>LangChain</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a:solidFill>
                            <a:schemeClr val="lt1"/>
                          </a:solidFill>
                        </a:rPr>
                        <a:t>GenKit</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r>
              <a:tr h="515675">
                <a:tc>
                  <a:txBody>
                    <a:bodyPr/>
                    <a:lstStyle/>
                    <a:p>
                      <a:pPr indent="0" lvl="0" marL="0" rtl="0" algn="l">
                        <a:lnSpc>
                          <a:spcPct val="100000"/>
                        </a:lnSpc>
                        <a:spcBef>
                          <a:spcPts val="0"/>
                        </a:spcBef>
                        <a:spcAft>
                          <a:spcPts val="0"/>
                        </a:spcAft>
                        <a:buNone/>
                      </a:pPr>
                      <a:r>
                        <a:rPr lang="en" sz="1200">
                          <a:solidFill>
                            <a:schemeClr val="lt1"/>
                          </a:solidFill>
                        </a:rPr>
                        <a:t>Entity recognition</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sz="1200">
                          <a:solidFill>
                            <a:schemeClr val="lt1"/>
                          </a:solidFill>
                        </a:rPr>
                        <a:t>✔</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solidFill>
                      <a:srgbClr val="00FF00">
                        <a:alpha val="16820"/>
                      </a:srgbClr>
                    </a:solidFill>
                  </a:tcPr>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ctr">
                        <a:lnSpc>
                          <a:spcPct val="100000"/>
                        </a:lnSpc>
                        <a:spcBef>
                          <a:spcPts val="0"/>
                        </a:spcBef>
                        <a:spcAft>
                          <a:spcPts val="0"/>
                        </a:spcAft>
                        <a:buNone/>
                      </a:pPr>
                      <a:r>
                        <a:rPr lang="en" sz="1200">
                          <a:solidFill>
                            <a:schemeClr val="lt1"/>
                          </a:solidFill>
                        </a:rPr>
                        <a:t>✔</a:t>
                      </a:r>
                      <a:endParaRPr sz="12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ctr">
                        <a:spcBef>
                          <a:spcPts val="0"/>
                        </a:spcBef>
                        <a:spcAft>
                          <a:spcPts val="0"/>
                        </a:spcAft>
                        <a:buNone/>
                      </a:pPr>
                      <a:r>
                        <a:rPr lang="en" sz="1200">
                          <a:solidFill>
                            <a:schemeClr val="lt1"/>
                          </a:solidFill>
                        </a:rPr>
                        <a:t>✔</a:t>
                      </a:r>
                      <a:endParaRPr sz="12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ctr">
                        <a:spcBef>
                          <a:spcPts val="0"/>
                        </a:spcBef>
                        <a:spcAft>
                          <a:spcPts val="0"/>
                        </a:spcAft>
                        <a:buNone/>
                      </a:pPr>
                      <a:r>
                        <a:t/>
                      </a:r>
                      <a:endParaRPr sz="1200">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ctr">
                        <a:spcBef>
                          <a:spcPts val="0"/>
                        </a:spcBef>
                        <a:spcAft>
                          <a:spcPts val="0"/>
                        </a:spcAft>
                        <a:buNone/>
                      </a:pPr>
                      <a:r>
                        <a:rPr lang="en" sz="1200">
                          <a:solidFill>
                            <a:srgbClr val="999999"/>
                          </a:solidFill>
                        </a:rPr>
                        <a:t>✔</a:t>
                      </a:r>
                      <a:endParaRPr sz="1200">
                        <a:solidFill>
                          <a:srgbClr val="999999"/>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r>
              <a:tr h="349950">
                <a:tc>
                  <a:txBody>
                    <a:bodyPr/>
                    <a:lstStyle/>
                    <a:p>
                      <a:pPr indent="0" lvl="0" marL="0" rtl="0" algn="l">
                        <a:lnSpc>
                          <a:spcPct val="100000"/>
                        </a:lnSpc>
                        <a:spcBef>
                          <a:spcPts val="0"/>
                        </a:spcBef>
                        <a:spcAft>
                          <a:spcPts val="0"/>
                        </a:spcAft>
                        <a:buNone/>
                      </a:pPr>
                      <a:r>
                        <a:rPr lang="en" sz="1200">
                          <a:solidFill>
                            <a:schemeClr val="lt1"/>
                          </a:solidFill>
                        </a:rPr>
                        <a:t>Plug and Play  </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sz="1200">
                          <a:solidFill>
                            <a:schemeClr val="lt1"/>
                          </a:solidFill>
                        </a:rPr>
                        <a:t>✔</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solidFill>
                      <a:srgbClr val="00FF00">
                        <a:alpha val="16820"/>
                      </a:srgbClr>
                    </a:solidFill>
                  </a:tcPr>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rgbClr val="999999"/>
                          </a:solidFill>
                        </a:rPr>
                        <a:t>✔</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rgbClr val="999999"/>
                          </a:solidFill>
                        </a:rPr>
                        <a:t>✔</a:t>
                      </a:r>
                      <a:endParaRPr sz="12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524925">
                <a:tc>
                  <a:txBody>
                    <a:bodyPr/>
                    <a:lstStyle/>
                    <a:p>
                      <a:pPr indent="0" lvl="0" marL="0" rtl="0" algn="l">
                        <a:lnSpc>
                          <a:spcPct val="100000"/>
                        </a:lnSpc>
                        <a:spcBef>
                          <a:spcPts val="0"/>
                        </a:spcBef>
                        <a:spcAft>
                          <a:spcPts val="0"/>
                        </a:spcAft>
                        <a:buNone/>
                      </a:pPr>
                      <a:r>
                        <a:rPr lang="en" sz="1200">
                          <a:solidFill>
                            <a:schemeClr val="lt1"/>
                          </a:solidFill>
                        </a:rPr>
                        <a:t>LLM suggests action</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spcBef>
                          <a:spcPts val="0"/>
                        </a:spcBef>
                        <a:spcAft>
                          <a:spcPts val="0"/>
                        </a:spcAft>
                        <a:buNone/>
                      </a:pPr>
                      <a:r>
                        <a:rPr lang="en" sz="1200">
                          <a:solidFill>
                            <a:schemeClr val="lt1"/>
                          </a:solidFill>
                        </a:rPr>
                        <a:t>✔</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solidFill>
                      <a:srgbClr val="00FF00">
                        <a:alpha val="16820"/>
                      </a:srgbClr>
                    </a:solidFill>
                  </a:tcPr>
                </a:tc>
                <a:tc>
                  <a:txBody>
                    <a:bodyPr/>
                    <a:lstStyle/>
                    <a:p>
                      <a:pPr indent="0" lvl="0" marL="0" rtl="0" algn="ctr">
                        <a:spcBef>
                          <a:spcPts val="0"/>
                        </a:spcBef>
                        <a:spcAft>
                          <a:spcPts val="0"/>
                        </a:spcAft>
                        <a:buNone/>
                      </a:pPr>
                      <a:r>
                        <a:rPr lang="en" sz="1200">
                          <a:solidFill>
                            <a:srgbClr val="999999"/>
                          </a:solidFill>
                        </a:rPr>
                        <a:t>✔</a:t>
                      </a:r>
                      <a:endParaRPr sz="1200">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rgbClr val="999999"/>
                          </a:solidFill>
                        </a:rPr>
                        <a:t>✔</a:t>
                      </a:r>
                      <a:endParaRPr sz="1200">
                        <a:solidFill>
                          <a:schemeClr val="lt1"/>
                        </a:solidFill>
                      </a:endParaRPr>
                    </a:p>
                    <a:p>
                      <a:pPr indent="0" lvl="0" marL="0" rtl="0" algn="ctr">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t/>
                      </a:r>
                      <a:endParaRPr sz="1200">
                        <a:solidFill>
                          <a:schemeClr val="lt1"/>
                        </a:solidFill>
                      </a:endParaRPr>
                    </a:p>
                  </a:txBody>
                  <a:tcPr marT="91425" marB="91425" marR="91425" marL="91425"/>
                </a:tc>
              </a:tr>
              <a:tr h="699900">
                <a:tc>
                  <a:txBody>
                    <a:bodyPr/>
                    <a:lstStyle/>
                    <a:p>
                      <a:pPr indent="0" lvl="0" marL="0" rtl="0" algn="l">
                        <a:lnSpc>
                          <a:spcPct val="100000"/>
                        </a:lnSpc>
                        <a:spcBef>
                          <a:spcPts val="0"/>
                        </a:spcBef>
                        <a:spcAft>
                          <a:spcPts val="0"/>
                        </a:spcAft>
                        <a:buNone/>
                      </a:pPr>
                      <a:r>
                        <a:rPr lang="en" sz="1200">
                          <a:solidFill>
                            <a:schemeClr val="lt1"/>
                          </a:solidFill>
                        </a:rPr>
                        <a:t>Retrieval Augmented Generation</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lnSpc>
                          <a:spcPct val="100000"/>
                        </a:lnSpc>
                        <a:spcBef>
                          <a:spcPts val="0"/>
                        </a:spcBef>
                        <a:spcAft>
                          <a:spcPts val="0"/>
                        </a:spcAft>
                        <a:buNone/>
                      </a:pPr>
                      <a:r>
                        <a:rPr lang="en" sz="1200">
                          <a:solidFill>
                            <a:schemeClr val="lt1"/>
                          </a:solidFill>
                        </a:rPr>
                        <a:t>✔</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solidFill>
                      <a:srgbClr val="00FF00">
                        <a:alpha val="16820"/>
                      </a:srgbClr>
                    </a:solidFill>
                  </a:tcPr>
                </a:tc>
                <a:tc>
                  <a:txBody>
                    <a:bodyPr/>
                    <a:lstStyle/>
                    <a:p>
                      <a:pPr indent="0" lvl="0" marL="0" rtl="0" algn="ctr">
                        <a:spcBef>
                          <a:spcPts val="0"/>
                        </a:spcBef>
                        <a:spcAft>
                          <a:spcPts val="0"/>
                        </a:spcAft>
                        <a:buNone/>
                      </a:pPr>
                      <a:r>
                        <a:rPr lang="en" sz="1200">
                          <a:solidFill>
                            <a:schemeClr val="lt1"/>
                          </a:solidFill>
                        </a:rPr>
                        <a:t>✔</a:t>
                      </a:r>
                      <a:endParaRPr sz="1200">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chemeClr val="lt1"/>
                          </a:solidFill>
                        </a:rPr>
                        <a:t>✔</a:t>
                      </a:r>
                      <a:endParaRPr sz="1200">
                        <a:solidFill>
                          <a:schemeClr val="lt1"/>
                        </a:solidFill>
                      </a:endParaRPr>
                    </a:p>
                  </a:txBody>
                  <a:tcPr marT="91425" marB="91425" marR="91425" marL="91425"/>
                </a:tc>
              </a:tr>
              <a:tr h="687575">
                <a:tc>
                  <a:txBody>
                    <a:bodyPr/>
                    <a:lstStyle/>
                    <a:p>
                      <a:pPr indent="0" lvl="0" marL="0" rtl="0" algn="l">
                        <a:lnSpc>
                          <a:spcPct val="100000"/>
                        </a:lnSpc>
                        <a:spcBef>
                          <a:spcPts val="0"/>
                        </a:spcBef>
                        <a:spcAft>
                          <a:spcPts val="0"/>
                        </a:spcAft>
                        <a:buNone/>
                      </a:pPr>
                      <a:r>
                        <a:rPr lang="en" sz="1200">
                          <a:solidFill>
                            <a:schemeClr val="lt1"/>
                          </a:solidFill>
                        </a:rPr>
                        <a:t>Requires no LLM Experience</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8B4FF">
                        <a:alpha val="49550"/>
                      </a:srgbClr>
                    </a:solidFill>
                  </a:tcPr>
                </a:tc>
                <a:tc>
                  <a:txBody>
                    <a:bodyPr/>
                    <a:lstStyle/>
                    <a:p>
                      <a:pPr indent="0" lvl="0" marL="0" rtl="0" algn="ctr">
                        <a:spcBef>
                          <a:spcPts val="0"/>
                        </a:spcBef>
                        <a:spcAft>
                          <a:spcPts val="0"/>
                        </a:spcAft>
                        <a:buNone/>
                      </a:pPr>
                      <a:r>
                        <a:rPr lang="en" sz="1200">
                          <a:solidFill>
                            <a:schemeClr val="lt1"/>
                          </a:solidFill>
                        </a:rPr>
                        <a:t>✔</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solidFill>
                      <a:srgbClr val="00FF00">
                        <a:alpha val="16820"/>
                      </a:srgbClr>
                    </a:solidFill>
                  </a:tcPr>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rgbClr val="999999"/>
                          </a:solidFill>
                        </a:rPr>
                        <a:t>✔</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 sz="1200">
                          <a:solidFill>
                            <a:srgbClr val="999999"/>
                          </a:solidFill>
                        </a:rPr>
                        <a:t>✔</a:t>
                      </a:r>
                      <a:endParaRPr sz="1200">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t/>
                      </a:r>
                      <a:endParaRPr sz="1200">
                        <a:solidFill>
                          <a:schemeClr val="lt1"/>
                        </a:solidFill>
                      </a:endParaRPr>
                    </a:p>
                  </a:txBody>
                  <a:tcPr marT="91425" marB="91425" marR="91425" marL="91425"/>
                </a:tc>
              </a:tr>
            </a:tbl>
          </a:graphicData>
        </a:graphic>
      </p:graphicFrame>
      <p:sp>
        <p:nvSpPr>
          <p:cNvPr id="224" name="Google Shape;224;p27"/>
          <p:cNvSpPr txBox="1"/>
          <p:nvPr/>
        </p:nvSpPr>
        <p:spPr>
          <a:xfrm>
            <a:off x="6645900" y="274250"/>
            <a:ext cx="2297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Full Implementation</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rgbClr val="9E9E9E"/>
                </a:solidFill>
                <a:latin typeface="Lato"/>
                <a:ea typeface="Lato"/>
                <a:cs typeface="Lato"/>
                <a:sym typeface="Lato"/>
              </a:rPr>
              <a:t>✔ - Partial Implementation</a:t>
            </a:r>
            <a:endParaRPr sz="1300">
              <a:solidFill>
                <a:srgbClr val="9E9E9E"/>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Development Tools</a:t>
            </a:r>
            <a:endParaRPr/>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 in scope for Feasibility iteration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Major Functional Components</a:t>
            </a:r>
            <a:endParaRPr/>
          </a:p>
        </p:txBody>
      </p:sp>
      <p:sp>
        <p:nvSpPr>
          <p:cNvPr id="236" name="Google Shape;23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 in scope for Feasibility iteration 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5.1 Major Functional Components Diagram</a:t>
            </a:r>
            <a:endParaRPr/>
          </a:p>
        </p:txBody>
      </p:sp>
      <p:sp>
        <p:nvSpPr>
          <p:cNvPr id="242" name="Google Shape;24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 in scope for Feasibility iteration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Risks</a:t>
            </a:r>
            <a:endParaRPr/>
          </a:p>
        </p:txBody>
      </p:sp>
      <p:sp>
        <p:nvSpPr>
          <p:cNvPr id="248" name="Google Shape;24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 in scope for Feasibility iteration 1</a:t>
            </a:r>
            <a:br>
              <a:rPr lang="en"/>
            </a:br>
            <a:br>
              <a:rPr lang="en"/>
            </a:br>
            <a:r>
              <a:rPr lang="en"/>
              <a:t>E.g., what if we find we need to store application data in the vector store, not just the API schema, to get CueCode to work at all? That would change the way we market it and the tooling we would need to create for our developer customers.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Elevator Pitch</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CueCode lets a Web application generate </a:t>
            </a:r>
            <a:r>
              <a:rPr lang="en"/>
              <a:t>API calls from natural language with minutes of development time. “I booked an appointment for Patricia Davis for Thursday at 2pm” can become an API call to your appointment booking backend with little additional programming effort.</a:t>
            </a:r>
            <a:br>
              <a:rPr lang="en"/>
            </a:br>
            <a:br>
              <a:rPr lang="en"/>
            </a:br>
            <a:r>
              <a:rPr lang="en"/>
              <a:t>A good API specification and a few key questions are all the model needs to start generating API requests.</a:t>
            </a:r>
            <a:br>
              <a:rPr lang="en"/>
            </a:br>
            <a:br>
              <a:rPr lang="en"/>
            </a:br>
            <a:r>
              <a:rPr lang="en"/>
              <a:t>This allows rapid development of natural language processing features typical of those created during the Generative AI boom, without having to take humans or business rules out of the loop. CueCode can add AI features to your app without any backend code changes or specialized NLP or large language model (LLM) skills.</a:t>
            </a:r>
            <a:br>
              <a:rPr lang="en"/>
            </a:br>
            <a:br>
              <a:rPr lang="en"/>
            </a:br>
            <a:r>
              <a:rPr lang="en"/>
              <a:t>CueCode is made by developers, for developers - as seen in CueCode’s easy-to-use client libraries.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References</a:t>
            </a:r>
            <a:endParaRPr/>
          </a:p>
        </p:txBody>
      </p:sp>
      <p:sp>
        <p:nvSpPr>
          <p:cNvPr id="254" name="Google Shape;254;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1018"/>
              <a:buNone/>
            </a:pPr>
            <a:r>
              <a:rPr lang="en" sz="1117">
                <a:latin typeface="Arial"/>
                <a:ea typeface="Arial"/>
                <a:cs typeface="Arial"/>
                <a:sym typeface="Arial"/>
              </a:rPr>
              <a:t>[1]</a:t>
            </a:r>
            <a:endParaRPr sz="1117">
              <a:latin typeface="Arial"/>
              <a:ea typeface="Arial"/>
              <a:cs typeface="Arial"/>
              <a:sym typeface="Arial"/>
            </a:endParaRPr>
          </a:p>
          <a:p>
            <a:pPr indent="0" lvl="0" marL="355600" marR="50800" rtl="0" algn="l">
              <a:lnSpc>
                <a:spcPct val="115000"/>
              </a:lnSpc>
              <a:spcBef>
                <a:spcPts val="0"/>
              </a:spcBef>
              <a:spcAft>
                <a:spcPts val="0"/>
              </a:spcAft>
              <a:buSzPts val="1018"/>
              <a:buNone/>
            </a:pPr>
            <a:r>
              <a:rPr lang="en" sz="1117">
                <a:latin typeface="Arial"/>
                <a:ea typeface="Arial"/>
                <a:cs typeface="Arial"/>
                <a:sym typeface="Arial"/>
              </a:rPr>
              <a:t>“Against LLM maximalism · Explosion.” Accessed: Sep. 10, 2024. [Online]. Available:</a:t>
            </a:r>
            <a:r>
              <a:rPr lang="en" sz="1117">
                <a:uFill>
                  <a:noFill/>
                </a:uFill>
                <a:latin typeface="Arial"/>
                <a:ea typeface="Arial"/>
                <a:cs typeface="Arial"/>
                <a:sym typeface="Arial"/>
                <a:hlinkClick r:id="rId3"/>
              </a:rPr>
              <a:t> </a:t>
            </a:r>
            <a:r>
              <a:rPr lang="en" sz="1117" u="sng">
                <a:latin typeface="Arial"/>
                <a:ea typeface="Arial"/>
                <a:cs typeface="Arial"/>
                <a:sym typeface="Arial"/>
                <a:hlinkClick r:id="rId4"/>
              </a:rPr>
              <a:t>https://explosion.ai/blog/explosion.ai</a:t>
            </a:r>
            <a:endParaRPr sz="1117" u="sng">
              <a:latin typeface="Arial"/>
              <a:ea typeface="Arial"/>
              <a:cs typeface="Arial"/>
              <a:sym typeface="Arial"/>
            </a:endParaRPr>
          </a:p>
          <a:p>
            <a:pPr indent="0" lvl="0" marL="0" rtl="0" algn="r">
              <a:lnSpc>
                <a:spcPct val="115000"/>
              </a:lnSpc>
              <a:spcBef>
                <a:spcPts val="0"/>
              </a:spcBef>
              <a:spcAft>
                <a:spcPts val="0"/>
              </a:spcAft>
              <a:buSzPts val="1018"/>
              <a:buNone/>
            </a:pPr>
            <a:r>
              <a:rPr lang="en" sz="1117">
                <a:latin typeface="Arial"/>
                <a:ea typeface="Arial"/>
                <a:cs typeface="Arial"/>
                <a:sym typeface="Arial"/>
              </a:rPr>
              <a:t>[2]</a:t>
            </a:r>
            <a:endParaRPr sz="1117">
              <a:latin typeface="Arial"/>
              <a:ea typeface="Arial"/>
              <a:cs typeface="Arial"/>
              <a:sym typeface="Arial"/>
            </a:endParaRPr>
          </a:p>
          <a:p>
            <a:pPr indent="0" lvl="0" marL="355600" marR="50800" rtl="0" algn="l">
              <a:lnSpc>
                <a:spcPct val="115000"/>
              </a:lnSpc>
              <a:spcBef>
                <a:spcPts val="0"/>
              </a:spcBef>
              <a:spcAft>
                <a:spcPts val="0"/>
              </a:spcAft>
              <a:buSzPts val="1018"/>
              <a:buNone/>
            </a:pPr>
            <a:r>
              <a:rPr lang="en" sz="1117">
                <a:latin typeface="Arial"/>
                <a:ea typeface="Arial"/>
                <a:cs typeface="Arial"/>
                <a:sym typeface="Arial"/>
              </a:rPr>
              <a:t>E. at Zafin, “Bridging the Gap: Exploring use of Natural Language to interact with Complex Systems,” Engineering at Zafin. Accessed: Sep. 10, 2024. [Online]. Available:</a:t>
            </a:r>
            <a:r>
              <a:rPr lang="en" sz="1117">
                <a:uFill>
                  <a:noFill/>
                </a:uFill>
                <a:latin typeface="Arial"/>
                <a:ea typeface="Arial"/>
                <a:cs typeface="Arial"/>
                <a:sym typeface="Arial"/>
                <a:hlinkClick r:id="rId5"/>
              </a:rPr>
              <a:t> </a:t>
            </a:r>
            <a:r>
              <a:rPr lang="en" sz="1117" u="sng">
                <a:latin typeface="Arial"/>
                <a:ea typeface="Arial"/>
                <a:cs typeface="Arial"/>
                <a:sym typeface="Arial"/>
                <a:hlinkClick r:id="rId6"/>
              </a:rPr>
              <a:t>https://medium.com/engineering-zafin/bridging-the-gap-exploring-using-natural-language-to-interact-with-complex-systems-11c1b056cc19</a:t>
            </a:r>
            <a:endParaRPr sz="1117" u="sng">
              <a:latin typeface="Arial"/>
              <a:ea typeface="Arial"/>
              <a:cs typeface="Arial"/>
              <a:sym typeface="Arial"/>
            </a:endParaRPr>
          </a:p>
          <a:p>
            <a:pPr indent="0" lvl="0" marL="0" rtl="0" algn="r">
              <a:lnSpc>
                <a:spcPct val="115000"/>
              </a:lnSpc>
              <a:spcBef>
                <a:spcPts val="0"/>
              </a:spcBef>
              <a:spcAft>
                <a:spcPts val="0"/>
              </a:spcAft>
              <a:buSzPts val="1018"/>
              <a:buNone/>
            </a:pPr>
            <a:r>
              <a:rPr lang="en" sz="1117">
                <a:latin typeface="Arial"/>
                <a:ea typeface="Arial"/>
                <a:cs typeface="Arial"/>
                <a:sym typeface="Arial"/>
              </a:rPr>
              <a:t>[3]</a:t>
            </a:r>
            <a:endParaRPr sz="1117">
              <a:latin typeface="Arial"/>
              <a:ea typeface="Arial"/>
              <a:cs typeface="Arial"/>
              <a:sym typeface="Arial"/>
            </a:endParaRPr>
          </a:p>
          <a:p>
            <a:pPr indent="0" lvl="0" marL="355600" marR="50800" rtl="0" algn="l">
              <a:lnSpc>
                <a:spcPct val="115000"/>
              </a:lnSpc>
              <a:spcBef>
                <a:spcPts val="0"/>
              </a:spcBef>
              <a:spcAft>
                <a:spcPts val="0"/>
              </a:spcAft>
              <a:buSzPts val="1018"/>
              <a:buNone/>
            </a:pPr>
            <a:r>
              <a:rPr lang="en" sz="1117">
                <a:latin typeface="Arial"/>
                <a:ea typeface="Arial"/>
                <a:cs typeface="Arial"/>
                <a:sym typeface="Arial"/>
              </a:rPr>
              <a:t>Y. Su, A. H. Awadallah, M. Khabsa, P. Pantel, M. Gamon, and M. Encarnacion, “Building Natural Language Interfaces to Web APIs,” in </a:t>
            </a:r>
            <a:r>
              <a:rPr i="1" lang="en" sz="1117">
                <a:latin typeface="Arial"/>
                <a:ea typeface="Arial"/>
                <a:cs typeface="Arial"/>
                <a:sym typeface="Arial"/>
              </a:rPr>
              <a:t>Proceedings of the 2017 ACM on Conference on Information and Knowledge Management</a:t>
            </a:r>
            <a:r>
              <a:rPr lang="en" sz="1117">
                <a:latin typeface="Arial"/>
                <a:ea typeface="Arial"/>
                <a:cs typeface="Arial"/>
                <a:sym typeface="Arial"/>
              </a:rPr>
              <a:t>, Singapore Singapore: ACM, Nov. 2017, pp. 177–186. doi:</a:t>
            </a:r>
            <a:r>
              <a:rPr lang="en" sz="1117">
                <a:uFill>
                  <a:noFill/>
                </a:uFill>
                <a:latin typeface="Arial"/>
                <a:ea typeface="Arial"/>
                <a:cs typeface="Arial"/>
                <a:sym typeface="Arial"/>
                <a:hlinkClick r:id="rId7"/>
              </a:rPr>
              <a:t> </a:t>
            </a:r>
            <a:r>
              <a:rPr lang="en" sz="1117" u="sng">
                <a:latin typeface="Arial"/>
                <a:ea typeface="Arial"/>
                <a:cs typeface="Arial"/>
                <a:sym typeface="Arial"/>
                <a:hlinkClick r:id="rId8"/>
              </a:rPr>
              <a:t>10.1145/3132847.3133009</a:t>
            </a:r>
            <a:r>
              <a:rPr lang="en" sz="1117">
                <a:latin typeface="Arial"/>
                <a:ea typeface="Arial"/>
                <a:cs typeface="Arial"/>
                <a:sym typeface="Arial"/>
              </a:rPr>
              <a:t>.</a:t>
            </a:r>
            <a:endParaRPr sz="1117">
              <a:latin typeface="Arial"/>
              <a:ea typeface="Arial"/>
              <a:cs typeface="Arial"/>
              <a:sym typeface="Arial"/>
            </a:endParaRPr>
          </a:p>
          <a:p>
            <a:pPr indent="0" lvl="0" marL="0" rtl="0" algn="r">
              <a:lnSpc>
                <a:spcPct val="115000"/>
              </a:lnSpc>
              <a:spcBef>
                <a:spcPts val="0"/>
              </a:spcBef>
              <a:spcAft>
                <a:spcPts val="0"/>
              </a:spcAft>
              <a:buSzPts val="1018"/>
              <a:buNone/>
            </a:pPr>
            <a:r>
              <a:rPr lang="en" sz="1117">
                <a:latin typeface="Arial"/>
                <a:ea typeface="Arial"/>
                <a:cs typeface="Arial"/>
                <a:sym typeface="Arial"/>
              </a:rPr>
              <a:t>[4]</a:t>
            </a:r>
            <a:endParaRPr sz="1117">
              <a:latin typeface="Arial"/>
              <a:ea typeface="Arial"/>
              <a:cs typeface="Arial"/>
              <a:sym typeface="Arial"/>
            </a:endParaRPr>
          </a:p>
          <a:p>
            <a:pPr indent="0" lvl="0" marL="355600" marR="50800" rtl="0" algn="l">
              <a:lnSpc>
                <a:spcPct val="115000"/>
              </a:lnSpc>
              <a:spcBef>
                <a:spcPts val="0"/>
              </a:spcBef>
              <a:spcAft>
                <a:spcPts val="0"/>
              </a:spcAft>
              <a:buSzPts val="1018"/>
              <a:buNone/>
            </a:pPr>
            <a:r>
              <a:rPr lang="en" sz="1117">
                <a:latin typeface="Arial"/>
                <a:ea typeface="Arial"/>
                <a:cs typeface="Arial"/>
                <a:sym typeface="Arial"/>
              </a:rPr>
              <a:t>“Firebase Genkit.” Accessed: Sep. 14, 2024. [Online]. Available:</a:t>
            </a:r>
            <a:r>
              <a:rPr lang="en" sz="1117">
                <a:uFill>
                  <a:noFill/>
                </a:uFill>
                <a:latin typeface="Arial"/>
                <a:ea typeface="Arial"/>
                <a:cs typeface="Arial"/>
                <a:sym typeface="Arial"/>
                <a:hlinkClick r:id="rId9"/>
              </a:rPr>
              <a:t> </a:t>
            </a:r>
            <a:r>
              <a:rPr lang="en" sz="1117" u="sng">
                <a:latin typeface="Arial"/>
                <a:ea typeface="Arial"/>
                <a:cs typeface="Arial"/>
                <a:sym typeface="Arial"/>
                <a:hlinkClick r:id="rId10"/>
              </a:rPr>
              <a:t>https://firebase.google.com/docs/genkit</a:t>
            </a:r>
            <a:endParaRPr sz="1117" u="sng">
              <a:latin typeface="Arial"/>
              <a:ea typeface="Arial"/>
              <a:cs typeface="Arial"/>
              <a:sym typeface="Arial"/>
            </a:endParaRPr>
          </a:p>
          <a:p>
            <a:pPr indent="0" lvl="0" marL="0" rtl="0" algn="l">
              <a:lnSpc>
                <a:spcPct val="95000"/>
              </a:lnSpc>
              <a:spcBef>
                <a:spcPts val="0"/>
              </a:spcBef>
              <a:spcAft>
                <a:spcPts val="1200"/>
              </a:spcAft>
              <a:buSzPts val="1018"/>
              <a:buNone/>
            </a:pPr>
            <a:r>
              <a:t/>
            </a:r>
            <a:endParaRPr sz="130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References</a:t>
            </a:r>
            <a:endParaRPr/>
          </a:p>
        </p:txBody>
      </p:sp>
      <p:sp>
        <p:nvSpPr>
          <p:cNvPr id="260" name="Google Shape;260;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r">
              <a:lnSpc>
                <a:spcPct val="125000"/>
              </a:lnSpc>
              <a:spcBef>
                <a:spcPts val="0"/>
              </a:spcBef>
              <a:spcAft>
                <a:spcPts val="0"/>
              </a:spcAft>
              <a:buNone/>
            </a:pPr>
            <a:r>
              <a:rPr lang="en" sz="1200">
                <a:latin typeface="Arial"/>
                <a:ea typeface="Arial"/>
                <a:cs typeface="Arial"/>
                <a:sym typeface="Arial"/>
              </a:rPr>
              <a:t>[5]</a:t>
            </a:r>
            <a:endParaRPr sz="1200">
              <a:latin typeface="Arial"/>
              <a:ea typeface="Arial"/>
              <a:cs typeface="Arial"/>
              <a:sym typeface="Arial"/>
            </a:endParaRPr>
          </a:p>
          <a:p>
            <a:pPr indent="0" lvl="0" marL="355600" marR="50800" rtl="0" algn="l">
              <a:lnSpc>
                <a:spcPct val="125000"/>
              </a:lnSpc>
              <a:spcBef>
                <a:spcPts val="0"/>
              </a:spcBef>
              <a:spcAft>
                <a:spcPts val="0"/>
              </a:spcAft>
              <a:buNone/>
            </a:pPr>
            <a:r>
              <a:rPr lang="en" sz="1200">
                <a:latin typeface="Arial"/>
                <a:ea typeface="Arial"/>
                <a:cs typeface="Arial"/>
                <a:sym typeface="Arial"/>
              </a:rPr>
              <a:t>“Function Calling.” Accessed: Sep. 14, 2024. [Online]. Available:</a:t>
            </a:r>
            <a:r>
              <a:rPr lang="en" sz="1200">
                <a:uFill>
                  <a:noFill/>
                </a:uFill>
                <a:latin typeface="Arial"/>
                <a:ea typeface="Arial"/>
                <a:cs typeface="Arial"/>
                <a:sym typeface="Arial"/>
                <a:hlinkClick r:id="rId3"/>
              </a:rPr>
              <a:t> </a:t>
            </a:r>
            <a:r>
              <a:rPr lang="en" sz="1200" u="sng">
                <a:latin typeface="Arial"/>
                <a:ea typeface="Arial"/>
                <a:cs typeface="Arial"/>
                <a:sym typeface="Arial"/>
                <a:hlinkClick r:id="rId4"/>
              </a:rPr>
              <a:t>https://platform.openai.com/docs/guides/function-calling</a:t>
            </a:r>
            <a:endParaRPr sz="1200" u="sng">
              <a:latin typeface="Arial"/>
              <a:ea typeface="Arial"/>
              <a:cs typeface="Arial"/>
              <a:sym typeface="Arial"/>
            </a:endParaRPr>
          </a:p>
          <a:p>
            <a:pPr indent="0" lvl="0" marL="0" rtl="0" algn="r">
              <a:lnSpc>
                <a:spcPct val="125000"/>
              </a:lnSpc>
              <a:spcBef>
                <a:spcPts val="0"/>
              </a:spcBef>
              <a:spcAft>
                <a:spcPts val="0"/>
              </a:spcAft>
              <a:buNone/>
            </a:pPr>
            <a:r>
              <a:rPr lang="en" sz="1200">
                <a:latin typeface="Arial"/>
                <a:ea typeface="Arial"/>
                <a:cs typeface="Arial"/>
                <a:sym typeface="Arial"/>
              </a:rPr>
              <a:t>[6]</a:t>
            </a:r>
            <a:endParaRPr sz="1200">
              <a:latin typeface="Arial"/>
              <a:ea typeface="Arial"/>
              <a:cs typeface="Arial"/>
              <a:sym typeface="Arial"/>
            </a:endParaRPr>
          </a:p>
          <a:p>
            <a:pPr indent="0" lvl="0" marL="355600" marR="50800" rtl="0" algn="l">
              <a:lnSpc>
                <a:spcPct val="125000"/>
              </a:lnSpc>
              <a:spcBef>
                <a:spcPts val="0"/>
              </a:spcBef>
              <a:spcAft>
                <a:spcPts val="0"/>
              </a:spcAft>
              <a:buNone/>
            </a:pPr>
            <a:r>
              <a:rPr i="1" lang="en" sz="1200">
                <a:latin typeface="Arial"/>
                <a:ea typeface="Arial"/>
                <a:cs typeface="Arial"/>
                <a:sym typeface="Arial"/>
              </a:rPr>
              <a:t>guidance-ai/guidance</a:t>
            </a:r>
            <a:r>
              <a:rPr lang="en" sz="1200">
                <a:latin typeface="Arial"/>
                <a:ea typeface="Arial"/>
                <a:cs typeface="Arial"/>
                <a:sym typeface="Arial"/>
              </a:rPr>
              <a:t>. (Sep. 25, 2024). Jupyter Notebook. guidance-ai. Accessed: Sep. 25, 2024. [Online]. Available:</a:t>
            </a:r>
            <a:r>
              <a:rPr lang="en" sz="1200">
                <a:uFill>
                  <a:noFill/>
                </a:uFill>
                <a:latin typeface="Arial"/>
                <a:ea typeface="Arial"/>
                <a:cs typeface="Arial"/>
                <a:sym typeface="Arial"/>
                <a:hlinkClick r:id="rId5"/>
              </a:rPr>
              <a:t> </a:t>
            </a:r>
            <a:r>
              <a:rPr lang="en" sz="1200" u="sng">
                <a:latin typeface="Arial"/>
                <a:ea typeface="Arial"/>
                <a:cs typeface="Arial"/>
                <a:sym typeface="Arial"/>
                <a:hlinkClick r:id="rId6"/>
              </a:rPr>
              <a:t>https://github.com/guidance-ai/guidance</a:t>
            </a:r>
            <a:endParaRPr sz="1200" u="sng">
              <a:latin typeface="Arial"/>
              <a:ea typeface="Arial"/>
              <a:cs typeface="Arial"/>
              <a:sym typeface="Arial"/>
            </a:endParaRPr>
          </a:p>
          <a:p>
            <a:pPr indent="0" lvl="0" marL="0" rtl="0" algn="r">
              <a:lnSpc>
                <a:spcPct val="125000"/>
              </a:lnSpc>
              <a:spcBef>
                <a:spcPts val="0"/>
              </a:spcBef>
              <a:spcAft>
                <a:spcPts val="0"/>
              </a:spcAft>
              <a:buNone/>
            </a:pPr>
            <a:r>
              <a:rPr lang="en" sz="1200">
                <a:latin typeface="Arial"/>
                <a:ea typeface="Arial"/>
                <a:cs typeface="Arial"/>
                <a:sym typeface="Arial"/>
              </a:rPr>
              <a:t>[7]</a:t>
            </a:r>
            <a:endParaRPr sz="1200">
              <a:latin typeface="Arial"/>
              <a:ea typeface="Arial"/>
              <a:cs typeface="Arial"/>
              <a:sym typeface="Arial"/>
            </a:endParaRPr>
          </a:p>
          <a:p>
            <a:pPr indent="0" lvl="0" marL="355600" marR="50800" rtl="0" algn="l">
              <a:lnSpc>
                <a:spcPct val="125000"/>
              </a:lnSpc>
              <a:spcBef>
                <a:spcPts val="0"/>
              </a:spcBef>
              <a:spcAft>
                <a:spcPts val="0"/>
              </a:spcAft>
              <a:buNone/>
            </a:pPr>
            <a:r>
              <a:rPr lang="en" sz="1200">
                <a:latin typeface="Arial"/>
                <a:ea typeface="Arial"/>
                <a:cs typeface="Arial"/>
                <a:sym typeface="Arial"/>
              </a:rPr>
              <a:t>“OpenAPI Specification - Version 3.1.0 | Swagger.” Accessed: Sep. 10, 2024. [Online]. Available:</a:t>
            </a:r>
            <a:r>
              <a:rPr lang="en" sz="1200">
                <a:uFill>
                  <a:noFill/>
                </a:uFill>
                <a:latin typeface="Arial"/>
                <a:ea typeface="Arial"/>
                <a:cs typeface="Arial"/>
                <a:sym typeface="Arial"/>
                <a:hlinkClick r:id="rId7"/>
              </a:rPr>
              <a:t> </a:t>
            </a:r>
            <a:r>
              <a:rPr lang="en" sz="1200" u="sng">
                <a:latin typeface="Arial"/>
                <a:ea typeface="Arial"/>
                <a:cs typeface="Arial"/>
                <a:sym typeface="Arial"/>
                <a:hlinkClick r:id="rId8"/>
              </a:rPr>
              <a:t>https://swagger.io/specification/</a:t>
            </a:r>
            <a:endParaRPr sz="1200" u="sng">
              <a:latin typeface="Arial"/>
              <a:ea typeface="Arial"/>
              <a:cs typeface="Arial"/>
              <a:sym typeface="Arial"/>
            </a:endParaRPr>
          </a:p>
          <a:p>
            <a:pPr indent="0" lvl="0" marL="0" rtl="0" algn="r">
              <a:lnSpc>
                <a:spcPct val="125000"/>
              </a:lnSpc>
              <a:spcBef>
                <a:spcPts val="0"/>
              </a:spcBef>
              <a:spcAft>
                <a:spcPts val="0"/>
              </a:spcAft>
              <a:buNone/>
            </a:pPr>
            <a:r>
              <a:rPr lang="en" sz="1200">
                <a:latin typeface="Arial"/>
                <a:ea typeface="Arial"/>
                <a:cs typeface="Arial"/>
                <a:sym typeface="Arial"/>
              </a:rPr>
              <a:t>[8]</a:t>
            </a:r>
            <a:endParaRPr sz="1200">
              <a:latin typeface="Arial"/>
              <a:ea typeface="Arial"/>
              <a:cs typeface="Arial"/>
              <a:sym typeface="Arial"/>
            </a:endParaRPr>
          </a:p>
          <a:p>
            <a:pPr indent="0" lvl="0" marL="355600" marR="50800" rtl="0" algn="l">
              <a:lnSpc>
                <a:spcPct val="125000"/>
              </a:lnSpc>
              <a:spcBef>
                <a:spcPts val="0"/>
              </a:spcBef>
              <a:spcAft>
                <a:spcPts val="0"/>
              </a:spcAft>
              <a:buNone/>
            </a:pPr>
            <a:r>
              <a:rPr i="1" lang="en" sz="1200">
                <a:latin typeface="Arial"/>
                <a:ea typeface="Arial"/>
                <a:cs typeface="Arial"/>
                <a:sym typeface="Arial"/>
              </a:rPr>
              <a:t>OpenAPITools/openapi-generator</a:t>
            </a:r>
            <a:r>
              <a:rPr lang="en" sz="1200">
                <a:latin typeface="Arial"/>
                <a:ea typeface="Arial"/>
                <a:cs typeface="Arial"/>
                <a:sym typeface="Arial"/>
              </a:rPr>
              <a:t>. (Sep. 10, 2024). Java. OpenAPI Tools. Accessed: Sep. 10, 2024. [Online]. Available:</a:t>
            </a:r>
            <a:r>
              <a:rPr lang="en" sz="1200">
                <a:uFill>
                  <a:noFill/>
                </a:uFill>
                <a:latin typeface="Arial"/>
                <a:ea typeface="Arial"/>
                <a:cs typeface="Arial"/>
                <a:sym typeface="Arial"/>
                <a:hlinkClick r:id="rId9"/>
              </a:rPr>
              <a:t> </a:t>
            </a:r>
            <a:r>
              <a:rPr lang="en" sz="1200" u="sng">
                <a:latin typeface="Arial"/>
                <a:ea typeface="Arial"/>
                <a:cs typeface="Arial"/>
                <a:sym typeface="Arial"/>
                <a:hlinkClick r:id="rId10"/>
              </a:rPr>
              <a:t>https://github.com/OpenAPITools/openapi-generator</a:t>
            </a:r>
            <a:endParaRPr sz="1200" u="sng">
              <a:latin typeface="Arial"/>
              <a:ea typeface="Arial"/>
              <a:cs typeface="Arial"/>
              <a:sym typeface="Arial"/>
            </a:endParaRPr>
          </a:p>
          <a:p>
            <a:pPr indent="0" lvl="0" marL="0" rtl="0" algn="l">
              <a:lnSpc>
                <a:spcPct val="105000"/>
              </a:lnSpc>
              <a:spcBef>
                <a:spcPts val="0"/>
              </a:spcBef>
              <a:spcAft>
                <a:spcPts val="12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References</a:t>
            </a:r>
            <a:endParaRPr/>
          </a:p>
        </p:txBody>
      </p:sp>
      <p:sp>
        <p:nvSpPr>
          <p:cNvPr id="266" name="Google Shape;26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r">
              <a:lnSpc>
                <a:spcPct val="135000"/>
              </a:lnSpc>
              <a:spcBef>
                <a:spcPts val="0"/>
              </a:spcBef>
              <a:spcAft>
                <a:spcPts val="0"/>
              </a:spcAft>
              <a:buNone/>
            </a:pPr>
            <a:r>
              <a:rPr lang="en" sz="1200">
                <a:latin typeface="Arial"/>
                <a:ea typeface="Arial"/>
                <a:cs typeface="Arial"/>
                <a:sym typeface="Arial"/>
              </a:rPr>
              <a:t>[9]</a:t>
            </a:r>
            <a:endParaRPr sz="1200">
              <a:latin typeface="Arial"/>
              <a:ea typeface="Arial"/>
              <a:cs typeface="Arial"/>
              <a:sym typeface="Arial"/>
            </a:endParaRPr>
          </a:p>
          <a:p>
            <a:pPr indent="0" lvl="0" marL="355600" marR="50800" rtl="0" algn="l">
              <a:lnSpc>
                <a:spcPct val="135000"/>
              </a:lnSpc>
              <a:spcBef>
                <a:spcPts val="0"/>
              </a:spcBef>
              <a:spcAft>
                <a:spcPts val="0"/>
              </a:spcAft>
              <a:buNone/>
            </a:pPr>
            <a:r>
              <a:rPr lang="en" sz="1200">
                <a:latin typeface="Arial"/>
                <a:ea typeface="Arial"/>
                <a:cs typeface="Arial"/>
                <a:sym typeface="Arial"/>
              </a:rPr>
              <a:t>“Tool/function calling | LangChain.” Accessed: Sep. 14, 2024. [Online]. Available:</a:t>
            </a:r>
            <a:r>
              <a:rPr lang="en" sz="1200">
                <a:uFill>
                  <a:noFill/>
                </a:uFill>
                <a:latin typeface="Arial"/>
                <a:ea typeface="Arial"/>
                <a:cs typeface="Arial"/>
                <a:sym typeface="Arial"/>
                <a:hlinkClick r:id="rId3"/>
              </a:rPr>
              <a:t> </a:t>
            </a:r>
            <a:r>
              <a:rPr lang="en" sz="1200" u="sng">
                <a:latin typeface="Arial"/>
                <a:ea typeface="Arial"/>
                <a:cs typeface="Arial"/>
                <a:sym typeface="Arial"/>
                <a:hlinkClick r:id="rId4"/>
              </a:rPr>
              <a:t>https://python.langchain.com/v0.1/docs/modules/model_io/chat/function_calling/</a:t>
            </a:r>
            <a:endParaRPr sz="1200" u="sng">
              <a:latin typeface="Arial"/>
              <a:ea typeface="Arial"/>
              <a:cs typeface="Arial"/>
              <a:sym typeface="Arial"/>
            </a:endParaRPr>
          </a:p>
          <a:p>
            <a:pPr indent="0" lvl="0" marL="0" rtl="0" algn="r">
              <a:lnSpc>
                <a:spcPct val="135000"/>
              </a:lnSpc>
              <a:spcBef>
                <a:spcPts val="0"/>
              </a:spcBef>
              <a:spcAft>
                <a:spcPts val="0"/>
              </a:spcAft>
              <a:buNone/>
            </a:pPr>
            <a:r>
              <a:rPr lang="en" sz="1200">
                <a:latin typeface="Arial"/>
                <a:ea typeface="Arial"/>
                <a:cs typeface="Arial"/>
                <a:sym typeface="Arial"/>
              </a:rPr>
              <a:t>[10]</a:t>
            </a:r>
            <a:endParaRPr sz="1200">
              <a:latin typeface="Arial"/>
              <a:ea typeface="Arial"/>
              <a:cs typeface="Arial"/>
              <a:sym typeface="Arial"/>
            </a:endParaRPr>
          </a:p>
          <a:p>
            <a:pPr indent="0" lvl="0" marL="355600" marR="50800" rtl="0" algn="l">
              <a:lnSpc>
                <a:spcPct val="135000"/>
              </a:lnSpc>
              <a:spcBef>
                <a:spcPts val="0"/>
              </a:spcBef>
              <a:spcAft>
                <a:spcPts val="0"/>
              </a:spcAft>
              <a:buNone/>
            </a:pPr>
            <a:r>
              <a:rPr lang="en" sz="1200">
                <a:latin typeface="Arial"/>
                <a:ea typeface="Arial"/>
                <a:cs typeface="Arial"/>
                <a:sym typeface="Arial"/>
              </a:rPr>
              <a:t>“What Is NLP (Natural Language Processing)? | IBM.” Accessed: Sep. 10, 2024. [Online]. Available:</a:t>
            </a:r>
            <a:r>
              <a:rPr lang="en" sz="1200">
                <a:uFill>
                  <a:noFill/>
                </a:uFill>
                <a:latin typeface="Arial"/>
                <a:ea typeface="Arial"/>
                <a:cs typeface="Arial"/>
                <a:sym typeface="Arial"/>
                <a:hlinkClick r:id="rId5"/>
              </a:rPr>
              <a:t> </a:t>
            </a:r>
            <a:r>
              <a:rPr lang="en" sz="1200" u="sng">
                <a:latin typeface="Arial"/>
                <a:ea typeface="Arial"/>
                <a:cs typeface="Arial"/>
                <a:sym typeface="Arial"/>
                <a:hlinkClick r:id="rId6"/>
              </a:rPr>
              <a:t>https://www.ibm.com/topics/natural-language-processing</a:t>
            </a:r>
            <a:endParaRPr sz="1200" u="sng">
              <a:latin typeface="Arial"/>
              <a:ea typeface="Arial"/>
              <a:cs typeface="Arial"/>
              <a:sym typeface="Arial"/>
            </a:endParaRPr>
          </a:p>
          <a:p>
            <a:pPr indent="0" lvl="0" marL="0" marR="76200" rtl="0" algn="r">
              <a:lnSpc>
                <a:spcPct val="135000"/>
              </a:lnSpc>
              <a:spcBef>
                <a:spcPts val="0"/>
              </a:spcBef>
              <a:spcAft>
                <a:spcPts val="0"/>
              </a:spcAft>
              <a:buNone/>
            </a:pPr>
            <a:r>
              <a:rPr lang="en" sz="1100">
                <a:latin typeface="Arial"/>
                <a:ea typeface="Arial"/>
                <a:cs typeface="Arial"/>
                <a:sym typeface="Arial"/>
              </a:rPr>
              <a:t>[11]</a:t>
            </a:r>
            <a:endParaRPr sz="1100">
              <a:latin typeface="Arial"/>
              <a:ea typeface="Arial"/>
              <a:cs typeface="Arial"/>
              <a:sym typeface="Arial"/>
            </a:endParaRPr>
          </a:p>
          <a:p>
            <a:pPr indent="0" lvl="0" marL="215900" marR="50800" rtl="0" algn="l">
              <a:lnSpc>
                <a:spcPct val="135000"/>
              </a:lnSpc>
              <a:spcBef>
                <a:spcPts val="0"/>
              </a:spcBef>
              <a:spcAft>
                <a:spcPts val="0"/>
              </a:spcAft>
              <a:buNone/>
            </a:pPr>
            <a:r>
              <a:rPr lang="en" sz="1100">
                <a:latin typeface="Arial"/>
                <a:ea typeface="Arial"/>
                <a:cs typeface="Arial"/>
                <a:sym typeface="Arial"/>
              </a:rPr>
              <a:t>“Cloud Natural Language,” Google Cloud. Accessed: Sep. 26, 2024. [Online]. Available:</a:t>
            </a:r>
            <a:r>
              <a:rPr lang="en" sz="1100">
                <a:uFill>
                  <a:noFill/>
                </a:uFill>
                <a:latin typeface="Arial"/>
                <a:ea typeface="Arial"/>
                <a:cs typeface="Arial"/>
                <a:sym typeface="Arial"/>
                <a:hlinkClick r:id="rId7"/>
              </a:rPr>
              <a:t> </a:t>
            </a:r>
            <a:r>
              <a:rPr lang="en" sz="1100" u="sng">
                <a:latin typeface="Arial"/>
                <a:ea typeface="Arial"/>
                <a:cs typeface="Arial"/>
                <a:sym typeface="Arial"/>
                <a:hlinkClick r:id="rId8"/>
              </a:rPr>
              <a:t>https://cloud.google.com/natural-language</a:t>
            </a:r>
            <a:endParaRPr sz="1100" u="sng">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a:t>
            </a:r>
            <a:r>
              <a:rPr lang="en"/>
              <a:t> Appendix</a:t>
            </a:r>
            <a:endParaRPr/>
          </a:p>
        </p:txBody>
      </p:sp>
      <p:sp>
        <p:nvSpPr>
          <p:cNvPr id="272" name="Google Shape;27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a:t>
            </a:r>
            <a:r>
              <a:rPr lang="en"/>
              <a:t>.1 Real World Product vs Prototype Table</a:t>
            </a:r>
            <a:endParaRPr/>
          </a:p>
        </p:txBody>
      </p:sp>
      <p:sp>
        <p:nvSpPr>
          <p:cNvPr id="278" name="Google Shape;278;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in scope for Feasibility iteration 1.</a:t>
            </a:r>
            <a:endParaRPr/>
          </a:p>
          <a:p>
            <a:pPr indent="0" lvl="0" marL="0" rtl="0" algn="l">
              <a:spcBef>
                <a:spcPts val="1200"/>
              </a:spcBef>
              <a:spcAft>
                <a:spcPts val="1200"/>
              </a:spcAft>
              <a:buNone/>
            </a:pPr>
            <a:r>
              <a:rPr lang="en"/>
              <a:t>That said, we will likely implement CueCode for OpenAPI specs but not GraphQL specs.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Team Bios</a:t>
            </a:r>
            <a:endParaRPr/>
          </a:p>
          <a:p>
            <a:pPr indent="-311150" lvl="0" marL="457200" rtl="0" algn="l">
              <a:spcBef>
                <a:spcPts val="0"/>
              </a:spcBef>
              <a:spcAft>
                <a:spcPts val="0"/>
              </a:spcAft>
              <a:buSzPts val="1300"/>
              <a:buChar char="●"/>
            </a:pPr>
            <a:r>
              <a:rPr lang="en"/>
              <a:t>Table of Contents</a:t>
            </a:r>
            <a:endParaRPr/>
          </a:p>
          <a:p>
            <a:pPr indent="-311150" lvl="0" marL="457200" rtl="0" algn="l">
              <a:spcBef>
                <a:spcPts val="0"/>
              </a:spcBef>
              <a:spcAft>
                <a:spcPts val="0"/>
              </a:spcAft>
              <a:buSzPts val="1300"/>
              <a:buChar char="●"/>
            </a:pPr>
            <a:r>
              <a:rPr lang="en"/>
              <a:t>Elevator Pitch</a:t>
            </a:r>
            <a:endParaRPr/>
          </a:p>
          <a:p>
            <a:pPr indent="-311150" lvl="0" marL="457200" rtl="0" algn="l">
              <a:spcBef>
                <a:spcPts val="0"/>
              </a:spcBef>
              <a:spcAft>
                <a:spcPts val="0"/>
              </a:spcAft>
              <a:buSzPts val="1300"/>
              <a:buChar char="●"/>
            </a:pPr>
            <a:r>
              <a:rPr lang="en"/>
              <a:t>The Societal Problem</a:t>
            </a:r>
            <a:endParaRPr/>
          </a:p>
          <a:p>
            <a:pPr indent="-311150" lvl="0" marL="457200" rtl="0" algn="l">
              <a:spcBef>
                <a:spcPts val="0"/>
              </a:spcBef>
              <a:spcAft>
                <a:spcPts val="0"/>
              </a:spcAft>
              <a:buSzPts val="1300"/>
              <a:buChar char="●"/>
            </a:pPr>
            <a:r>
              <a:rPr lang="en"/>
              <a:t>Solution</a:t>
            </a:r>
            <a:endParaRPr/>
          </a:p>
          <a:p>
            <a:pPr indent="-311150" lvl="0" marL="457200" rtl="0" algn="l">
              <a:spcBef>
                <a:spcPts val="0"/>
              </a:spcBef>
              <a:spcAft>
                <a:spcPts val="0"/>
              </a:spcAft>
              <a:buSzPts val="1300"/>
              <a:buChar char="●"/>
            </a:pPr>
            <a:r>
              <a:rPr lang="en"/>
              <a:t>Development Tools (not in scope for iteration 1)</a:t>
            </a:r>
            <a:endParaRPr/>
          </a:p>
          <a:p>
            <a:pPr indent="-311150" lvl="0" marL="457200" rtl="0" algn="l">
              <a:spcBef>
                <a:spcPts val="0"/>
              </a:spcBef>
              <a:spcAft>
                <a:spcPts val="0"/>
              </a:spcAft>
              <a:buSzPts val="1300"/>
              <a:buChar char="●"/>
            </a:pPr>
            <a:r>
              <a:rPr lang="en"/>
              <a:t>Major Functional Components </a:t>
            </a:r>
            <a:r>
              <a:rPr lang="en"/>
              <a:t>(not in scope for iteration 1)</a:t>
            </a:r>
            <a:endParaRPr/>
          </a:p>
          <a:p>
            <a:pPr indent="-311150" lvl="0" marL="457200" rtl="0" algn="l">
              <a:spcBef>
                <a:spcPts val="0"/>
              </a:spcBef>
              <a:spcAft>
                <a:spcPts val="0"/>
              </a:spcAft>
              <a:buSzPts val="1300"/>
              <a:buChar char="●"/>
            </a:pPr>
            <a:r>
              <a:rPr lang="en"/>
              <a:t>References</a:t>
            </a:r>
            <a:endParaRPr/>
          </a:p>
          <a:p>
            <a:pPr indent="-311150" lvl="0" marL="457200" rtl="0" algn="l">
              <a:spcBef>
                <a:spcPts val="0"/>
              </a:spcBef>
              <a:spcAft>
                <a:spcPts val="0"/>
              </a:spcAft>
              <a:buSzPts val="1300"/>
              <a:buChar char="●"/>
            </a:pPr>
            <a:r>
              <a:rPr lang="en"/>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Bios</a:t>
            </a:r>
            <a:endParaRPr/>
          </a:p>
        </p:txBody>
      </p:sp>
      <p:sp>
        <p:nvSpPr>
          <p:cNvPr id="154" name="Google Shape;154;p16"/>
          <p:cNvSpPr txBox="1"/>
          <p:nvPr/>
        </p:nvSpPr>
        <p:spPr>
          <a:xfrm>
            <a:off x="1228500" y="1567550"/>
            <a:ext cx="30000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SEAN BAKER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ANDREW BAUSAS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FREDDIE BOATENG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KOBE FRANSSEN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BRYAN HAWICKHORST</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JOHN HICKS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DIYA PATEL</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CHASE WALLACE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Societal Problem</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 interfaces don’t speak the user’s language</a:t>
            </a:r>
            <a:endParaRPr/>
          </a:p>
          <a:p>
            <a:pPr indent="-311150" lvl="0" marL="457200" rtl="0" algn="l">
              <a:spcBef>
                <a:spcPts val="0"/>
              </a:spcBef>
              <a:spcAft>
                <a:spcPts val="0"/>
              </a:spcAft>
              <a:buSzPts val="1300"/>
              <a:buChar char="●"/>
            </a:pPr>
            <a:r>
              <a:rPr lang="en"/>
              <a:t>Turning bulk </a:t>
            </a:r>
            <a:r>
              <a:rPr lang="en"/>
              <a:t>unstructured</a:t>
            </a:r>
            <a:r>
              <a:rPr lang="en"/>
              <a:t> data into structured data is difficult</a:t>
            </a:r>
            <a:endParaRPr/>
          </a:p>
          <a:p>
            <a:pPr indent="-311150" lvl="0" marL="457200" rtl="0" algn="l">
              <a:spcBef>
                <a:spcPts val="0"/>
              </a:spcBef>
              <a:spcAft>
                <a:spcPts val="0"/>
              </a:spcAft>
              <a:buSzPts val="1300"/>
              <a:buChar char="●"/>
            </a:pPr>
            <a:r>
              <a:rPr lang="en"/>
              <a:t>Humans are kept out of the loop in current AI agent based systems</a:t>
            </a:r>
            <a:endParaRPr/>
          </a:p>
          <a:p>
            <a:pPr indent="-311150" lvl="0" marL="457200" rtl="0" algn="l">
              <a:spcBef>
                <a:spcPts val="0"/>
              </a:spcBef>
              <a:spcAft>
                <a:spcPts val="0"/>
              </a:spcAft>
              <a:buSzPts val="1300"/>
              <a:buChar char="●"/>
            </a:pPr>
            <a:r>
              <a:rPr lang="en"/>
              <a:t>To</a:t>
            </a:r>
            <a:r>
              <a:rPr lang="en"/>
              <a:t> develop human-in-the-loop natural language to API systems, it would take:</a:t>
            </a:r>
            <a:endParaRPr/>
          </a:p>
          <a:p>
            <a:pPr indent="-311150" lvl="1" marL="914400" rtl="0" algn="l">
              <a:spcBef>
                <a:spcPts val="0"/>
              </a:spcBef>
              <a:spcAft>
                <a:spcPts val="0"/>
              </a:spcAft>
              <a:buSzPts val="1300"/>
              <a:buChar char="○"/>
            </a:pPr>
            <a:r>
              <a:rPr lang="en" sz="1300"/>
              <a:t>Specialized skills</a:t>
            </a:r>
            <a:endParaRPr sz="1300"/>
          </a:p>
          <a:p>
            <a:pPr indent="-311150" lvl="1" marL="914400" rtl="0" algn="l">
              <a:spcBef>
                <a:spcPts val="0"/>
              </a:spcBef>
              <a:spcAft>
                <a:spcPts val="0"/>
              </a:spcAft>
              <a:buSzPts val="1300"/>
              <a:buChar char="○"/>
            </a:pPr>
            <a:r>
              <a:rPr lang="en" sz="1300"/>
              <a:t>Extensive backend programming changes</a:t>
            </a:r>
            <a:endParaRPr sz="1300"/>
          </a:p>
          <a:p>
            <a:pPr indent="-311150" lvl="1" marL="914400" rtl="0" algn="l">
              <a:spcBef>
                <a:spcPts val="0"/>
              </a:spcBef>
              <a:spcAft>
                <a:spcPts val="0"/>
              </a:spcAft>
              <a:buSzPts val="1300"/>
              <a:buChar char="○"/>
            </a:pPr>
            <a:r>
              <a:rPr lang="en" sz="1300"/>
              <a:t>One-off development per application</a:t>
            </a:r>
            <a:endParaRPr sz="1300"/>
          </a:p>
          <a:p>
            <a:pPr indent="-311150" lvl="1" marL="914400" rtl="0" algn="l">
              <a:spcBef>
                <a:spcPts val="0"/>
              </a:spcBef>
              <a:spcAft>
                <a:spcPts val="0"/>
              </a:spcAft>
              <a:buSzPts val="1300"/>
              <a:buChar char="○"/>
            </a:pPr>
            <a:r>
              <a:rPr lang="en" sz="1300"/>
              <a:t>=&gt; A lot of money</a:t>
            </a:r>
            <a:endParaRPr sz="13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2.1 Problem Statement</a:t>
            </a:r>
            <a:endParaRPr/>
          </a:p>
        </p:txBody>
      </p:sp>
      <p:sp>
        <p:nvSpPr>
          <p:cNvPr id="166" name="Google Shape;166;p18"/>
          <p:cNvSpPr txBox="1"/>
          <p:nvPr>
            <p:ph idx="1" type="body"/>
          </p:nvPr>
        </p:nvSpPr>
        <p:spPr>
          <a:xfrm>
            <a:off x="916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solve the above problems, we must commoditize LLM development for existing Web apps.</a:t>
            </a:r>
            <a:br>
              <a:rPr lang="en"/>
            </a:br>
            <a:br>
              <a:rPr lang="en"/>
            </a:br>
            <a:r>
              <a:rPr lang="en"/>
              <a:t>However, there</a:t>
            </a:r>
            <a:r>
              <a:rPr lang="en"/>
              <a:t> are no frameworks/tools that leverage OpenAPI or GraphQL specifications, the two most common ways to describe API capabilities.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2.2 Problem Characteristics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with </a:t>
            </a:r>
            <a:r>
              <a:rPr lang="en"/>
              <a:t>current</a:t>
            </a:r>
            <a:r>
              <a:rPr lang="en"/>
              <a:t> NLP/LLM processing for creating API calls:</a:t>
            </a:r>
            <a:endParaRPr/>
          </a:p>
          <a:p>
            <a:pPr indent="-311150" lvl="0" marL="457200" rtl="0" algn="l">
              <a:spcBef>
                <a:spcPts val="1200"/>
              </a:spcBef>
              <a:spcAft>
                <a:spcPts val="0"/>
              </a:spcAft>
              <a:buSzPts val="1300"/>
              <a:buChar char="●"/>
            </a:pPr>
            <a:r>
              <a:rPr lang="en"/>
              <a:t>Hand decision-making to the LLM</a:t>
            </a:r>
            <a:endParaRPr/>
          </a:p>
          <a:p>
            <a:pPr indent="-298450" lvl="1" marL="914400" rtl="0" algn="l">
              <a:spcBef>
                <a:spcPts val="0"/>
              </a:spcBef>
              <a:spcAft>
                <a:spcPts val="0"/>
              </a:spcAft>
              <a:buSzPts val="1100"/>
              <a:buChar char="○"/>
            </a:pPr>
            <a:r>
              <a:rPr lang="en"/>
              <a:t>removing human checks</a:t>
            </a:r>
            <a:endParaRPr/>
          </a:p>
          <a:p>
            <a:pPr indent="-298450" lvl="1" marL="914400" rtl="0" algn="l">
              <a:spcBef>
                <a:spcPts val="0"/>
              </a:spcBef>
              <a:spcAft>
                <a:spcPts val="0"/>
              </a:spcAft>
              <a:buSzPts val="1100"/>
              <a:buChar char="○"/>
            </a:pPr>
            <a:r>
              <a:rPr lang="en"/>
              <a:t>business logic</a:t>
            </a:r>
            <a:endParaRPr/>
          </a:p>
          <a:p>
            <a:pPr indent="-311150" lvl="0" marL="457200" rtl="0" algn="l">
              <a:spcBef>
                <a:spcPts val="0"/>
              </a:spcBef>
              <a:spcAft>
                <a:spcPts val="0"/>
              </a:spcAft>
              <a:buSzPts val="1300"/>
              <a:buChar char="●"/>
            </a:pPr>
            <a:r>
              <a:rPr lang="en"/>
              <a:t>One-off, defined per application</a:t>
            </a:r>
            <a:endParaRPr/>
          </a:p>
          <a:p>
            <a:pPr indent="-311150" lvl="0" marL="457200" rtl="0" algn="l">
              <a:spcBef>
                <a:spcPts val="0"/>
              </a:spcBef>
              <a:spcAft>
                <a:spcPts val="0"/>
              </a:spcAft>
              <a:buSzPts val="1300"/>
              <a:buChar char="●"/>
            </a:pPr>
            <a:r>
              <a:rPr lang="en"/>
              <a:t>Lack a clearly defined concept of entity relationships</a:t>
            </a:r>
            <a:endParaRPr/>
          </a:p>
          <a:p>
            <a:pPr indent="-311150" lvl="0" marL="457200" rtl="0" algn="l">
              <a:spcBef>
                <a:spcPts val="0"/>
              </a:spcBef>
              <a:spcAft>
                <a:spcPts val="0"/>
              </a:spcAft>
              <a:buSzPts val="1300"/>
              <a:buChar char="●"/>
            </a:pPr>
            <a:r>
              <a:rPr lang="en"/>
              <a:t>Require awareness of prompt engineering and other more complex AI techniques</a:t>
            </a:r>
            <a:endParaRPr/>
          </a:p>
          <a:p>
            <a:pPr indent="-311150" lvl="0" marL="457200" rtl="0" algn="l">
              <a:spcBef>
                <a:spcPts val="0"/>
              </a:spcBef>
              <a:spcAft>
                <a:spcPts val="0"/>
              </a:spcAft>
              <a:buSzPts val="1300"/>
              <a:buChar char="●"/>
            </a:pPr>
            <a:r>
              <a:rPr lang="en"/>
              <a:t>=&gt; Heavy development effort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2.3 Current Process Flow</a:t>
            </a:r>
            <a:endParaRPr/>
          </a:p>
        </p:txBody>
      </p:sp>
      <p:sp>
        <p:nvSpPr>
          <p:cNvPr id="178" name="Google Shape;178;p20"/>
          <p:cNvSpPr txBox="1"/>
          <p:nvPr>
            <p:ph idx="1" type="body"/>
          </p:nvPr>
        </p:nvSpPr>
        <p:spPr>
          <a:xfrm>
            <a:off x="1297500" y="1567550"/>
            <a:ext cx="3690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Encode API structure</a:t>
            </a:r>
            <a:endParaRPr/>
          </a:p>
          <a:p>
            <a:pPr indent="-293211" lvl="1" marL="914400" rtl="0" algn="l">
              <a:spcBef>
                <a:spcPts val="0"/>
              </a:spcBef>
              <a:spcAft>
                <a:spcPts val="0"/>
              </a:spcAft>
              <a:buSzPct val="100000"/>
              <a:buChar char="○"/>
            </a:pPr>
            <a:r>
              <a:rPr lang="en"/>
              <a:t>Build Python classes [9]</a:t>
            </a:r>
            <a:endParaRPr/>
          </a:p>
          <a:p>
            <a:pPr indent="-304958" lvl="0" marL="457200" rtl="0" algn="l">
              <a:spcBef>
                <a:spcPts val="0"/>
              </a:spcBef>
              <a:spcAft>
                <a:spcPts val="0"/>
              </a:spcAft>
              <a:buSzPct val="100000"/>
              <a:buChar char="●"/>
            </a:pPr>
            <a:r>
              <a:rPr lang="en"/>
              <a:t>Verify output is in JSON format</a:t>
            </a:r>
            <a:endParaRPr/>
          </a:p>
          <a:p>
            <a:pPr indent="-293211" lvl="1" marL="914400" rtl="0" algn="l">
              <a:spcBef>
                <a:spcPts val="0"/>
              </a:spcBef>
              <a:spcAft>
                <a:spcPts val="0"/>
              </a:spcAft>
              <a:buSzPct val="100000"/>
              <a:buChar char="○"/>
            </a:pPr>
            <a:r>
              <a:rPr lang="en"/>
              <a:t>Tools exist for verifying a JSON format and even that LLM output matches a JSON schema. (LangChain [9], Guidance AI [6]) </a:t>
            </a:r>
            <a:endParaRPr/>
          </a:p>
          <a:p>
            <a:pPr indent="-293211" lvl="1" marL="914400" rtl="0" algn="l">
              <a:spcBef>
                <a:spcPts val="0"/>
              </a:spcBef>
              <a:spcAft>
                <a:spcPts val="0"/>
              </a:spcAft>
              <a:buSzPct val="100000"/>
              <a:buChar char="○"/>
            </a:pPr>
            <a:r>
              <a:rPr lang="en"/>
              <a:t>(This alone does not make an NLP-to-API engine.)</a:t>
            </a:r>
            <a:endParaRPr/>
          </a:p>
          <a:p>
            <a:pPr indent="-304958" lvl="0" marL="457200" rtl="0" algn="l">
              <a:spcBef>
                <a:spcPts val="0"/>
              </a:spcBef>
              <a:spcAft>
                <a:spcPts val="0"/>
              </a:spcAft>
              <a:buSzPct val="100000"/>
              <a:buChar char="●"/>
            </a:pPr>
            <a:r>
              <a:rPr lang="en"/>
              <a:t>Tell the LLM about the API structure</a:t>
            </a:r>
            <a:endParaRPr/>
          </a:p>
          <a:p>
            <a:pPr indent="-293211" lvl="1" marL="914400" rtl="0" algn="l">
              <a:spcBef>
                <a:spcPts val="0"/>
              </a:spcBef>
              <a:spcAft>
                <a:spcPts val="0"/>
              </a:spcAft>
              <a:buSzPct val="100000"/>
              <a:buChar char="○"/>
            </a:pPr>
            <a:r>
              <a:rPr lang="en"/>
              <a:t>One-shot prompt is common</a:t>
            </a:r>
            <a:endParaRPr/>
          </a:p>
          <a:p>
            <a:pPr indent="-293211" lvl="1" marL="914400" rtl="0" algn="l">
              <a:spcBef>
                <a:spcPts val="0"/>
              </a:spcBef>
              <a:spcAft>
                <a:spcPts val="0"/>
              </a:spcAft>
              <a:buSzPct val="100000"/>
              <a:buChar char="○"/>
            </a:pPr>
            <a:r>
              <a:rPr lang="en"/>
              <a:t>Could not find examples of encoding API information in the vector store.</a:t>
            </a:r>
            <a:endParaRPr/>
          </a:p>
          <a:p>
            <a:pPr indent="-304958" lvl="0" marL="457200" rtl="0" algn="l">
              <a:spcBef>
                <a:spcPts val="0"/>
              </a:spcBef>
              <a:spcAft>
                <a:spcPts val="0"/>
              </a:spcAft>
              <a:buSzPct val="100000"/>
              <a:buChar char="●"/>
            </a:pPr>
            <a:r>
              <a:rPr lang="en"/>
              <a:t>Tie it all together with backend programming</a:t>
            </a:r>
            <a:endParaRPr/>
          </a:p>
          <a:p>
            <a:pPr indent="-304958" lvl="0" marL="457200" rtl="0" algn="l">
              <a:spcBef>
                <a:spcPts val="0"/>
              </a:spcBef>
              <a:spcAft>
                <a:spcPts val="0"/>
              </a:spcAft>
              <a:buSzPct val="100000"/>
              <a:buChar char="●"/>
            </a:pPr>
            <a:r>
              <a:rPr lang="en"/>
              <a:t>Make your application aware of LLM API call suggestions</a:t>
            </a:r>
            <a:endParaRPr/>
          </a:p>
        </p:txBody>
      </p:sp>
      <p:pic>
        <p:nvPicPr>
          <p:cNvPr id="179" name="Google Shape;179;p20"/>
          <p:cNvPicPr preferRelativeResize="0"/>
          <p:nvPr/>
        </p:nvPicPr>
        <p:blipFill>
          <a:blip r:embed="rId3">
            <a:alphaModFix/>
          </a:blip>
          <a:stretch>
            <a:fillRect/>
          </a:stretch>
        </p:blipFill>
        <p:spPr>
          <a:xfrm>
            <a:off x="5806150" y="1567550"/>
            <a:ext cx="2136775" cy="316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Solution</a:t>
            </a:r>
            <a:endParaRPr/>
          </a:p>
        </p:txBody>
      </p:sp>
      <p:sp>
        <p:nvSpPr>
          <p:cNvPr id="185" name="Google Shape;185;p21"/>
          <p:cNvSpPr txBox="1"/>
          <p:nvPr>
            <p:ph idx="1" type="body"/>
          </p:nvPr>
        </p:nvSpPr>
        <p:spPr>
          <a:xfrm>
            <a:off x="1297500" y="1093775"/>
            <a:ext cx="7038900" cy="33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aim to build client libraries for web app developers that interface with CueCode’s servers, which will deploy LLMs to </a:t>
            </a:r>
            <a:r>
              <a:rPr lang="en" sz="1200"/>
              <a:t>convert natural language to structured API calls.</a:t>
            </a:r>
            <a:endParaRPr sz="1200"/>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