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C63C"/>
    <a:srgbClr val="402CFF"/>
    <a:srgbClr val="6F136A"/>
    <a:srgbClr val="1AFF3D"/>
    <a:srgbClr val="00BE93"/>
    <a:srgbClr val="D38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5T07:19:3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1629 47 24575,'-45'0'0,"17"0"0,-43 0 0,21 0 0,-13 0 0,0 0 0,-17 0 0,12 0 0,-12 0 0,17 0 0,0 0 0,0 0 0,14 0 0,2 0 0,15 7 0,-2-5 0,1 5 0,0 0 0,10-5 0,-8 13 0,7-6 0,0 5 0,-6-5 0,6 3 0,-9-2 0,9 4 0,-6 2 0,15-4 0,-6-3 0,9 1 0,0-3 0,5 5 0,-4 0 0,5 0 0,-6 0 0,0-1 0,5 1 0,-4 0 0,5 0 0,-6 0 0,0 0 0,0 0 0,5 9 0,-4-7 0,3 17 0,-5-17 0,5 17 0,-3-17 0,10 16 0,-12-6 0,11 0 0,-5 6 0,1-16 0,5 17 0,-4-17 0,5 17 0,-8-8 0,6 1 0,-5 7 0,0-8 0,5 10 0,-5 0 0,-1 0 0,6 0 0,-5 13 0,0-10 0,5 24 0,-15-11 0,15 32 0,-17-14 0,17 30-647,-19-12 647,13-35 0,2 2 0,-1-1 0,0-1 0,-5 35-23,12-5 23,0-17 0,0-14 0,0-2 0,0-24 0,0-2 646,0-9-646,0 0 24,0 0-24,6-5 0,-1-2 0,7-5 0,-1 0 0,1 0 0,0 0 0,0 0 0,0 0 0,-1 0 0,1 0 0,0 0 0,0 0 0,9 0 0,3 0 0,8 0 0,1 7 0,0 2 0,13 10 0,4 0 0,30 4 0,-13-2-313,-19-3 1,2 0 312,34 9 0,1 7 0,-37-15 0,1-1 0,36 8 0,-1 9 0,-3-12 0,-19 7 0,-12-9 0,9 9 0,-32-15 0,17 3 0,-20-11 0,-1 6 625,8-12-625,-17 9 0,17-8 0,-17 3 0,16 2 0,-6-5 0,22 5 0,-9-7 0,9 0 0,0 0 0,4 0 0,-1 8 0,11-6 0,-11 5 0,14-7 0,0 0 0,17 0 0,4 0-452,1 0 452,13 0 0,-14 0 0,1 0 0,12 0 0,-30 0 0,31 0 0,-14 0 0,-33 0 0,0 0 0,0 0 0,0 0 0,-1 0 0,1 0-422,11 0 0,-1 0 422,-7 0 0,-1 0 0,9 0 0,0 0 0,-10 0 0,-2 0 0,34 0 0,-4 0 0,-17 0 0,-13 0 0,-4 0 432,-22 0-432,-3 0 864,-9-6-864,0 0 0,0-1 0,-1-4 0,1 5 0,0-6 0,0 0 0,0 0 0,0 0 0,0 0 0,0 0 0,1-10 0,9-1 0,23-30 0,6 12 0,-11-4 0,1-3-849,31-18 849,-31 19 0,0-2 0,-2 10 0,-1 2 0,19-20 0,-5 4 0,-19 20 0,-7 0 0,-4 9 0,-9 3 0,-6 9 849,-2 0-849,-5 0 0,0-9 0,0 6 0,0-6 0,0 9 0,0 0 0,0-9 0,-5 6 0,-2-6 0,-5 9 0,-2-9 0,2 6 0,-12-15 0,10 15 0,-7-6 0,-1-1 0,8 8 0,-17-9 0,8 8 0,-11-9 0,1-1 0,0-1 0,0-5 0,0 5 0,-13-11 0,9 3 0,-22-7 0,22 7 0,-9-3 0,0 0 0,-4-1 0,-13-4 0,-6-16 0,5 12-231,26 10 1,1 0 230,-28-10-19,9-8 19,-3 13 0,9 3 0,0 8 0,4 2 0,13 11 0,0 1 460,9 1-460,-7-1 20,17 9-20,-17-8 0,8 13 0,-1-5 0,-7 0 0,8 5 0,-10-5 0,-1-1 0,1 6 0,0-12 0,0 12 0,-13-15 0,-4 5 0,-30-11 0,13 2 0,19 8 0,-2 1-468,-35-12 468,35 11 0,-2 1 0,1-1 0,0 0 0,-33-11 0,34 11 0,2 1 0,-19 0 0,-14-9 0,18 10 0,0-1 0,14-5 0,2 15 0,14-12 468,0 12-468,0-5 0,0 7 0,10-6 0,-8 5 0,7-4 0,-9 5 0,0-8 0,0 6 0,0-5 0,0 7 0,0 0 0,0-7 0,0 5 0,0-5 0,-14 7 0,11 0 0,-10 0 0,13-8 0,0 6 0,0-5 0,9 7 0,3-5 0,9 3 0,0-3 0,1 5 0,0 0 0,6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5DFD-E4E4-6D40-A5B7-2BAADCBD2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notes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68746-C786-DE4D-BC4F-0129E25EB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6-7-2019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9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68-DCC9-7949-BBF9-6C8C615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78" y="5914263"/>
            <a:ext cx="10572000" cy="779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4000" b="1" dirty="0">
                <a:solidFill>
                  <a:srgbClr val="00B0F0"/>
                </a:solidFill>
              </a:rPr>
              <a:t>Class</a:t>
            </a:r>
            <a:r>
              <a:rPr lang="zh-CN" altLang="en-US" sz="4000" b="1" dirty="0">
                <a:solidFill>
                  <a:srgbClr val="00B0F0"/>
                </a:solidFill>
              </a:rPr>
              <a:t> </a:t>
            </a:r>
            <a:r>
              <a:rPr lang="en-US" altLang="zh-CN" sz="4000" b="1" dirty="0">
                <a:solidFill>
                  <a:srgbClr val="00B0F0"/>
                </a:solidFill>
              </a:rPr>
              <a:t>122</a:t>
            </a:r>
            <a:r>
              <a:rPr lang="zh-CN" altLang="en-US" sz="4000" b="1" dirty="0">
                <a:solidFill>
                  <a:srgbClr val="00B0F0"/>
                </a:solidFill>
              </a:rPr>
              <a:t> </a:t>
            </a:r>
            <a:r>
              <a:rPr lang="en-US" altLang="zh-CN" sz="4000" b="1" dirty="0">
                <a:solidFill>
                  <a:srgbClr val="00B0F0"/>
                </a:solidFill>
              </a:rPr>
              <a:t>larger,</a:t>
            </a:r>
            <a:r>
              <a:rPr lang="zh-CN" altLang="en-US" sz="4000" b="1" dirty="0">
                <a:solidFill>
                  <a:srgbClr val="00B0F0"/>
                </a:solidFill>
              </a:rPr>
              <a:t> </a:t>
            </a:r>
            <a:r>
              <a:rPr lang="en-US" altLang="zh-CN" sz="4000" b="1" dirty="0">
                <a:solidFill>
                  <a:srgbClr val="00B0F0"/>
                </a:solidFill>
              </a:rPr>
              <a:t>bigger</a:t>
            </a:r>
            <a:r>
              <a:rPr lang="zh-CN" altLang="en-US" sz="4000" b="1" dirty="0">
                <a:solidFill>
                  <a:srgbClr val="00B0F0"/>
                </a:solidFill>
              </a:rPr>
              <a:t> </a:t>
            </a:r>
            <a:r>
              <a:rPr lang="en-US" altLang="zh-CN" sz="4000" b="1" dirty="0">
                <a:solidFill>
                  <a:srgbClr val="00B0F0"/>
                </a:solidFill>
              </a:rPr>
              <a:t>than</a:t>
            </a:r>
            <a:r>
              <a:rPr lang="zh-CN" altLang="en-US" sz="4000" b="1" dirty="0">
                <a:solidFill>
                  <a:srgbClr val="00B0F0"/>
                </a:solidFill>
              </a:rPr>
              <a:t> </a:t>
            </a:r>
            <a:r>
              <a:rPr lang="en-US" altLang="zh-CN" sz="4000" b="1" dirty="0">
                <a:solidFill>
                  <a:srgbClr val="00B0F0"/>
                </a:solidFill>
              </a:rPr>
              <a:t>(image,</a:t>
            </a:r>
            <a:r>
              <a:rPr lang="zh-CN" altLang="en-US" sz="4000" b="1" dirty="0">
                <a:solidFill>
                  <a:srgbClr val="00B0F0"/>
                </a:solidFill>
              </a:rPr>
              <a:t> </a:t>
            </a:r>
            <a:r>
              <a:rPr lang="en-US" altLang="zh-CN" sz="4000" b="1" dirty="0">
                <a:solidFill>
                  <a:srgbClr val="00B0F0"/>
                </a:solidFill>
              </a:rPr>
              <a:t>web</a:t>
            </a:r>
            <a:r>
              <a:rPr lang="zh-CN" altLang="en-US" sz="4000" b="1" dirty="0">
                <a:solidFill>
                  <a:srgbClr val="00B0F0"/>
                </a:solidFill>
              </a:rPr>
              <a:t> </a:t>
            </a:r>
            <a:r>
              <a:rPr lang="en-US" altLang="zh-CN" sz="4000" b="1" dirty="0">
                <a:solidFill>
                  <a:srgbClr val="00B0F0"/>
                </a:solidFill>
              </a:rPr>
              <a:t>attribute)</a:t>
            </a:r>
            <a:endParaRPr lang="en-US" sz="4000" b="1" dirty="0">
              <a:solidFill>
                <a:srgbClr val="00B0F0"/>
              </a:solidFill>
            </a:endParaRPr>
          </a:p>
        </p:txBody>
      </p:sp>
      <p:pic>
        <p:nvPicPr>
          <p:cNvPr id="13" name="Content Placeholder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CE179D01-2C19-4D4F-B997-BBECAD33900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3287" t="40945" r="51714" b="6946"/>
          <a:stretch/>
        </p:blipFill>
        <p:spPr>
          <a:xfrm>
            <a:off x="7270044" y="818536"/>
            <a:ext cx="2980267" cy="35163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AA698F-F7F3-FE40-9B8C-DCE9F3E7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8" y="164208"/>
            <a:ext cx="6175970" cy="54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0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68-DCC9-7949-BBF9-6C8C615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78" y="591426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zh-CN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122</a:t>
            </a:r>
            <a:r>
              <a:rPr lang="zh-CN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secure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Content Placeholder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CE179D01-2C19-4D4F-B997-BBECAD33900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3287" t="40945" r="51714" b="6946"/>
          <a:stretch/>
        </p:blipFill>
        <p:spPr>
          <a:xfrm>
            <a:off x="8286044" y="1113547"/>
            <a:ext cx="2980267" cy="35163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C6634A-6BA0-F54A-B13D-192C966D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3" y="1104439"/>
            <a:ext cx="7132461" cy="35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68-DCC9-7949-BBF9-6C8C615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78" y="591426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solidFill>
                  <a:srgbClr val="402CFF"/>
                </a:solidFill>
              </a:rPr>
              <a:t>Class</a:t>
            </a:r>
            <a:r>
              <a:rPr lang="zh-CN" altLang="en-US" sz="4000" b="1" dirty="0">
                <a:solidFill>
                  <a:srgbClr val="402CFF"/>
                </a:solidFill>
              </a:rPr>
              <a:t> </a:t>
            </a:r>
            <a:r>
              <a:rPr lang="en-US" altLang="zh-CN" sz="4000" b="1" dirty="0">
                <a:solidFill>
                  <a:srgbClr val="402CFF"/>
                </a:solidFill>
              </a:rPr>
              <a:t>122</a:t>
            </a:r>
            <a:r>
              <a:rPr lang="zh-CN" altLang="en-US" sz="4000" b="1" dirty="0">
                <a:solidFill>
                  <a:srgbClr val="402CFF"/>
                </a:solidFill>
              </a:rPr>
              <a:t> </a:t>
            </a:r>
            <a:r>
              <a:rPr lang="en-US" altLang="zh-CN" sz="4000" b="1" dirty="0">
                <a:solidFill>
                  <a:srgbClr val="402CFF"/>
                </a:solidFill>
              </a:rPr>
              <a:t>high,</a:t>
            </a:r>
            <a:r>
              <a:rPr lang="zh-CN" altLang="en-US" sz="4000" b="1" dirty="0">
                <a:solidFill>
                  <a:srgbClr val="402CFF"/>
                </a:solidFill>
              </a:rPr>
              <a:t> </a:t>
            </a:r>
            <a:r>
              <a:rPr lang="en-US" altLang="zh-CN" sz="4000" b="1" dirty="0">
                <a:solidFill>
                  <a:srgbClr val="402CFF"/>
                </a:solidFill>
              </a:rPr>
              <a:t>low</a:t>
            </a:r>
            <a:r>
              <a:rPr lang="zh-CN" altLang="en-US" sz="4000" b="1" dirty="0">
                <a:solidFill>
                  <a:srgbClr val="402CFF"/>
                </a:solidFill>
              </a:rPr>
              <a:t> </a:t>
            </a:r>
            <a:r>
              <a:rPr lang="en-US" altLang="zh-CN" sz="4000" b="1" dirty="0">
                <a:solidFill>
                  <a:srgbClr val="402CFF"/>
                </a:solidFill>
              </a:rPr>
              <a:t>precedence/level</a:t>
            </a:r>
            <a:endParaRPr lang="en-US" sz="4000" b="1" dirty="0">
              <a:solidFill>
                <a:srgbClr val="402CFF"/>
              </a:solidFill>
            </a:endParaRPr>
          </a:p>
        </p:txBody>
      </p:sp>
      <p:pic>
        <p:nvPicPr>
          <p:cNvPr id="5" name="Content Placeholder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D3B8F986-F467-6E41-9E4E-A00E0F7C50DE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33519" t="41209" r="26852" b="3410"/>
          <a:stretch/>
        </p:blipFill>
        <p:spPr>
          <a:xfrm>
            <a:off x="7845778" y="464733"/>
            <a:ext cx="4106212" cy="45475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78BC95-E3C4-C040-A26F-FF32D734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8" y="164208"/>
            <a:ext cx="6723994" cy="57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68-DCC9-7949-BBF9-6C8C615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1791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solidFill>
                  <a:srgbClr val="73C63C"/>
                </a:solidFill>
              </a:rPr>
              <a:t>Mixed</a:t>
            </a:r>
            <a:r>
              <a:rPr lang="zh-CN" altLang="en-US" sz="4000" b="1" dirty="0">
                <a:solidFill>
                  <a:srgbClr val="73C63C"/>
                </a:solidFill>
              </a:rPr>
              <a:t> </a:t>
            </a:r>
            <a:r>
              <a:rPr lang="en-US" altLang="zh-CN" sz="4000" b="1" dirty="0">
                <a:solidFill>
                  <a:srgbClr val="73C63C"/>
                </a:solidFill>
              </a:rPr>
              <a:t>classes</a:t>
            </a:r>
            <a:endParaRPr lang="en-US" sz="4000" b="1" dirty="0">
              <a:solidFill>
                <a:srgbClr val="73C63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E993C-5899-0246-BD71-1D989D4F770F}"/>
              </a:ext>
            </a:extLst>
          </p:cNvPr>
          <p:cNvSpPr txBox="1"/>
          <p:nvPr/>
        </p:nvSpPr>
        <p:spPr>
          <a:xfrm>
            <a:off x="810000" y="1275645"/>
            <a:ext cx="968406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800" dirty="0"/>
              <a:t>Old,</a:t>
            </a:r>
            <a:r>
              <a:rPr lang="zh-CN" altLang="en-US" sz="4800" dirty="0"/>
              <a:t> </a:t>
            </a:r>
            <a:r>
              <a:rPr lang="en-US" altLang="zh-CN" sz="4800" dirty="0"/>
              <a:t>new</a:t>
            </a:r>
            <a:r>
              <a:rPr lang="zh-CN" altLang="en-US" sz="4800" dirty="0"/>
              <a:t> </a:t>
            </a:r>
            <a:r>
              <a:rPr lang="en-US" altLang="zh-CN" sz="4800" dirty="0"/>
              <a:t>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8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800" dirty="0"/>
              <a:t>Common,</a:t>
            </a:r>
            <a:r>
              <a:rPr lang="zh-CN" altLang="en-US" sz="4800" dirty="0"/>
              <a:t> </a:t>
            </a:r>
            <a:r>
              <a:rPr lang="en-US" altLang="zh-CN" sz="4800" dirty="0"/>
              <a:t>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800" dirty="0"/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800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800" dirty="0"/>
              <a:t>Better</a:t>
            </a:r>
            <a:r>
              <a:rPr lang="zh-CN" altLang="en-US" sz="4800" dirty="0"/>
              <a:t> </a:t>
            </a:r>
            <a:r>
              <a:rPr lang="en-US" altLang="zh-CN" sz="4800" dirty="0"/>
              <a:t>for</a:t>
            </a:r>
            <a:r>
              <a:rPr lang="zh-CN" altLang="en-US" sz="4800" dirty="0"/>
              <a:t> </a:t>
            </a:r>
            <a:r>
              <a:rPr lang="en-US" altLang="zh-CN" sz="4800" dirty="0"/>
              <a:t>doing</a:t>
            </a:r>
            <a:r>
              <a:rPr lang="zh-CN" altLang="en-US" sz="4800" dirty="0"/>
              <a:t> </a:t>
            </a:r>
            <a:r>
              <a:rPr lang="en-US" altLang="zh-CN" sz="4800" dirty="0"/>
              <a:t>detailed</a:t>
            </a:r>
            <a:r>
              <a:rPr lang="zh-CN" altLang="en-US" sz="4800" dirty="0"/>
              <a:t> </a:t>
            </a:r>
            <a:r>
              <a:rPr lang="en-US" altLang="zh-CN" sz="4800" dirty="0"/>
              <a:t>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800" dirty="0"/>
              <a:t>Wider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2343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09DE-8A85-2048-A456-57E1EDA4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4AAAD-DA4A-9D4D-BDB8-5BE434186792}"/>
              </a:ext>
            </a:extLst>
          </p:cNvPr>
          <p:cNvSpPr txBox="1"/>
          <p:nvPr/>
        </p:nvSpPr>
        <p:spPr>
          <a:xfrm>
            <a:off x="1140178" y="2686756"/>
            <a:ext cx="75809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549 matched pattern sentences from id 0 to </a:t>
            </a:r>
            <a:r>
              <a:rPr lang="en-AU" dirty="0"/>
              <a:t>500000(343209 </a:t>
            </a:r>
            <a:r>
              <a:rPr lang="en-AU"/>
              <a:t>posts).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Pattern 0: 33</a:t>
            </a:r>
          </a:p>
          <a:p>
            <a:r>
              <a:rPr lang="en-AU" dirty="0"/>
              <a:t>Pattern 1: 231</a:t>
            </a:r>
          </a:p>
          <a:p>
            <a:r>
              <a:rPr lang="en-AU" dirty="0"/>
              <a:t>Pattern 3: 158</a:t>
            </a:r>
          </a:p>
          <a:p>
            <a:r>
              <a:rPr lang="en-AU" dirty="0"/>
              <a:t>Pattern 4: 23</a:t>
            </a:r>
          </a:p>
          <a:p>
            <a:r>
              <a:rPr lang="en-AU" dirty="0"/>
              <a:t>Pattern 5: 280</a:t>
            </a:r>
          </a:p>
          <a:p>
            <a:r>
              <a:rPr lang="en-AU" dirty="0"/>
              <a:t>Pattern 6: 23</a:t>
            </a:r>
          </a:p>
          <a:p>
            <a:r>
              <a:rPr lang="en-AU" dirty="0"/>
              <a:t>Pattern 7: 5</a:t>
            </a:r>
          </a:p>
          <a:p>
            <a:r>
              <a:rPr lang="en-AU" dirty="0"/>
              <a:t>Pattern 8: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248355" y="2056686"/>
            <a:ext cx="11379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 0: Tech VBZ/VBD JJR</a:t>
            </a:r>
          </a:p>
          <a:p>
            <a:endParaRPr lang="en-US" dirty="0"/>
          </a:p>
          <a:p>
            <a:r>
              <a:rPr lang="en-US" dirty="0"/>
              <a:t>perforce </a:t>
            </a:r>
            <a:r>
              <a:rPr lang="en-US" dirty="0" err="1"/>
              <a:t>svn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use perforce right now and for some reason </a:t>
            </a:r>
            <a:r>
              <a:rPr lang="en-US" dirty="0" err="1"/>
              <a:t>i</a:t>
            </a:r>
            <a:r>
              <a:rPr lang="en-US" dirty="0"/>
              <a:t> like </a:t>
            </a:r>
            <a:r>
              <a:rPr lang="en-US" dirty="0" err="1"/>
              <a:t>svn</a:t>
            </a:r>
            <a:r>
              <a:rPr lang="en-US" dirty="0"/>
              <a:t> better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perforce definitely gives me a better indication </a:t>
            </a:r>
            <a:r>
              <a:rPr lang="en-US" dirty="0"/>
              <a:t>that there s going to be merge conflicts and 	even has built-in tools to help me resolve the merges</a:t>
            </a:r>
          </a:p>
          <a:p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of course the picture is not so simple </a:t>
            </a:r>
            <a:r>
              <a:rPr lang="en-US" dirty="0" err="1"/>
              <a:t>innodb</a:t>
            </a:r>
            <a:r>
              <a:rPr lang="en-US" dirty="0"/>
              <a:t> tables on </a:t>
            </a:r>
            <a:r>
              <a:rPr lang="en-US" dirty="0" err="1"/>
              <a:t>mysql</a:t>
            </a:r>
            <a:r>
              <a:rPr lang="en-US" dirty="0"/>
              <a:t> have a very different performance </a:t>
            </a:r>
            <a:r>
              <a:rPr lang="en-US" dirty="0" err="1"/>
              <a:t>behaviour</a:t>
            </a:r>
            <a:r>
              <a:rPr lang="en-US" dirty="0"/>
              <a:t> at the load levels where </a:t>
            </a:r>
            <a:r>
              <a:rPr lang="en-US" dirty="0" err="1"/>
              <a:t>postgresql</a:t>
            </a:r>
            <a:r>
              <a:rPr lang="en-US" dirty="0"/>
              <a:t> s better locks overtake </a:t>
            </a:r>
            <a:r>
              <a:rPr lang="en-US" dirty="0" err="1"/>
              <a:t>mysql</a:t>
            </a:r>
            <a:r>
              <a:rPr lang="en-US" dirty="0"/>
              <a:t> s other parts of your platform could be the bottlenecks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postgresql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does comply better </a:t>
            </a:r>
            <a:r>
              <a:rPr lang="en-US" dirty="0"/>
              <a:t>with standards so it can be easier to replace later</a:t>
            </a:r>
          </a:p>
          <a:p>
            <a:endParaRPr lang="en-US" dirty="0"/>
          </a:p>
          <a:p>
            <a:r>
              <a:rPr lang="en-US" dirty="0" err="1"/>
              <a:t>lxml</a:t>
            </a:r>
            <a:r>
              <a:rPr lang="en-US" dirty="0"/>
              <a:t> libxml2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also libxml2 has more </a:t>
            </a:r>
            <a:r>
              <a:rPr lang="en-US" dirty="0"/>
              <a:t>features</a:t>
            </a:r>
          </a:p>
          <a:p>
            <a:r>
              <a:rPr lang="en-US" dirty="0" err="1"/>
              <a:t>lxml</a:t>
            </a:r>
            <a:r>
              <a:rPr lang="en-US" dirty="0"/>
              <a:t> is mostly </a:t>
            </a:r>
            <a:r>
              <a:rPr lang="en-US" dirty="0" err="1"/>
              <a:t>api</a:t>
            </a:r>
            <a:r>
              <a:rPr lang="en-US" dirty="0"/>
              <a:t> compatible with </a:t>
            </a:r>
            <a:r>
              <a:rPr lang="en-US" dirty="0" err="1"/>
              <a:t>xml.etree.elementtree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1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169333" y="2779175"/>
            <a:ext cx="11379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division addition</a:t>
            </a:r>
          </a:p>
          <a:p>
            <a:r>
              <a:rPr lang="en-US" dirty="0"/>
              <a:t>since most processors can do an addition comparison or multiplication in a single cycle those are all counted as one flop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but division always takes longer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quicksort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could imagine that by directly accessing the memory using c for example one can improve the performance of quicksort more than it is possible with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another reason is that </a:t>
            </a:r>
            <a:r>
              <a:rPr lang="en-US" dirty="0" err="1">
                <a:solidFill>
                  <a:srgbClr val="FF0000"/>
                </a:solidFill>
              </a:rPr>
              <a:t>mergesort</a:t>
            </a:r>
            <a:r>
              <a:rPr lang="en-US" dirty="0">
                <a:solidFill>
                  <a:srgbClr val="FF0000"/>
                </a:solidFill>
              </a:rPr>
              <a:t> needs more memory </a:t>
            </a:r>
            <a:r>
              <a:rPr lang="en-US" dirty="0"/>
              <a:t>because it s hard to implement it as an in-place sort</a:t>
            </a:r>
          </a:p>
        </p:txBody>
      </p:sp>
    </p:spTree>
    <p:extLst>
      <p:ext uri="{BB962C8B-B14F-4D97-AF65-F5344CB8AC3E}">
        <p14:creationId xmlns:p14="http://schemas.microsoft.com/office/powerpoint/2010/main" val="145817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248355" y="2056686"/>
            <a:ext cx="113792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 1: Tech VBZ/VBD JJ</a:t>
            </a:r>
          </a:p>
          <a:p>
            <a:endParaRPr lang="en-US" dirty="0"/>
          </a:p>
          <a:p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en-US" dirty="0" err="1"/>
              <a:t>simpletest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phpunit</a:t>
            </a:r>
            <a:r>
              <a:rPr lang="en-US" dirty="0"/>
              <a:t> is run from the </a:t>
            </a:r>
            <a:r>
              <a:rPr lang="en-US" dirty="0" err="1"/>
              <a:t>linux</a:t>
            </a:r>
            <a:r>
              <a:rPr lang="en-US" dirty="0"/>
              <a:t> command line by default though there are http interfaces available for it</a:t>
            </a:r>
          </a:p>
          <a:p>
            <a:r>
              <a:rPr lang="en-US" dirty="0" err="1">
                <a:solidFill>
                  <a:srgbClr val="FF0000"/>
                </a:solidFill>
              </a:rPr>
              <a:t>simpletest</a:t>
            </a:r>
            <a:r>
              <a:rPr lang="en-US" dirty="0">
                <a:solidFill>
                  <a:srgbClr val="FF0000"/>
                </a:solidFill>
              </a:rPr>
              <a:t> is web-based by nature </a:t>
            </a:r>
            <a:r>
              <a:rPr lang="en-US" dirty="0"/>
              <a:t>and is much easier to get up and running </a:t>
            </a:r>
            <a:r>
              <a:rPr lang="en-US" dirty="0" err="1"/>
              <a:t>imo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mockito</a:t>
            </a:r>
            <a:r>
              <a:rPr lang="en-US" dirty="0"/>
              <a:t> </a:t>
            </a:r>
            <a:r>
              <a:rPr lang="en-US" dirty="0" err="1"/>
              <a:t>jmock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had good success using </a:t>
            </a:r>
            <a:r>
              <a:rPr lang="en-US" dirty="0" err="1"/>
              <a:t>mockito</a:t>
            </a:r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 tried learning about </a:t>
            </a:r>
            <a:r>
              <a:rPr lang="en-US" dirty="0" err="1"/>
              <a:t>jmock</a:t>
            </a:r>
            <a:r>
              <a:rPr lang="en-US" dirty="0"/>
              <a:t> and </a:t>
            </a:r>
            <a:r>
              <a:rPr lang="en-US" dirty="0" err="1"/>
              <a:t>easymock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found the learning curve to be a bit steep though maybe that s just me</a:t>
            </a:r>
          </a:p>
          <a:p>
            <a:endParaRPr lang="en-US" dirty="0"/>
          </a:p>
          <a:p>
            <a:r>
              <a:rPr lang="en-US" dirty="0"/>
              <a:t>Bazaar git</a:t>
            </a:r>
          </a:p>
          <a:p>
            <a:r>
              <a:rPr lang="en-US" dirty="0">
                <a:solidFill>
                  <a:srgbClr val="FF0000"/>
                </a:solidFill>
              </a:rPr>
              <a:t>git is fastest </a:t>
            </a:r>
            <a:r>
              <a:rPr lang="en-US" dirty="0"/>
              <a:t>but all three are fast enough</a:t>
            </a:r>
          </a:p>
          <a:p>
            <a:r>
              <a:rPr lang="en-US" dirty="0">
                <a:solidFill>
                  <a:srgbClr val="FF0000"/>
                </a:solidFill>
              </a:rPr>
              <a:t>bazaar is the most flexible </a:t>
            </a:r>
            <a:r>
              <a:rPr lang="en-US" dirty="0"/>
              <a:t>it has transparent read-write support for </a:t>
            </a:r>
            <a:r>
              <a:rPr lang="en-US" dirty="0" err="1"/>
              <a:t>svn</a:t>
            </a:r>
            <a:r>
              <a:rPr lang="en-US" dirty="0"/>
              <a:t> repositories and cares a lot about the user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169333" y="2779175"/>
            <a:ext cx="11379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has the basic of </a:t>
            </a:r>
            <a:r>
              <a:rPr lang="en-US" dirty="0" err="1"/>
              <a:t>sql</a:t>
            </a:r>
            <a:r>
              <a:rPr lang="en-US" dirty="0"/>
              <a:t> and a lot more so if your </a:t>
            </a:r>
            <a:r>
              <a:rPr lang="en-US" dirty="0" err="1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do not use fancy </a:t>
            </a:r>
            <a:r>
              <a:rPr lang="en-US" dirty="0" err="1"/>
              <a:t>mysql</a:t>
            </a:r>
            <a:r>
              <a:rPr lang="en-US" dirty="0"/>
              <a:t> stuff you will be ok</a:t>
            </a:r>
          </a:p>
          <a:p>
            <a:endParaRPr lang="en-US" dirty="0"/>
          </a:p>
          <a:p>
            <a:r>
              <a:rPr lang="en-US" dirty="0"/>
              <a:t>google-chrome safari</a:t>
            </a:r>
          </a:p>
          <a:p>
            <a:r>
              <a:rPr lang="en-US" dirty="0">
                <a:solidFill>
                  <a:srgbClr val="FF0000"/>
                </a:solidFill>
              </a:rPr>
              <a:t>google-chrome is full </a:t>
            </a:r>
            <a:r>
              <a:rPr lang="en-US" dirty="0"/>
              <a:t>featured browser</a:t>
            </a:r>
          </a:p>
          <a:p>
            <a:r>
              <a:rPr lang="en-US" dirty="0"/>
              <a:t>so you should be asking for </a:t>
            </a:r>
            <a:r>
              <a:rPr lang="en-US" dirty="0" err="1"/>
              <a:t>webkit</a:t>
            </a:r>
            <a:r>
              <a:rPr lang="en-US" dirty="0"/>
              <a:t> rendering engine google-chrome use developed by safari s guys control</a:t>
            </a:r>
          </a:p>
        </p:txBody>
      </p:sp>
    </p:spTree>
    <p:extLst>
      <p:ext uri="{BB962C8B-B14F-4D97-AF65-F5344CB8AC3E}">
        <p14:creationId xmlns:p14="http://schemas.microsoft.com/office/powerpoint/2010/main" val="167058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248355" y="2056686"/>
            <a:ext cx="113792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 3: Tech VBZ/VBD RB</a:t>
            </a:r>
          </a:p>
          <a:p>
            <a:endParaRPr lang="en-US" dirty="0"/>
          </a:p>
          <a:p>
            <a:r>
              <a:rPr lang="en-US" dirty="0" err="1"/>
              <a:t>cvs</a:t>
            </a:r>
            <a:r>
              <a:rPr lang="en-US" dirty="0"/>
              <a:t> </a:t>
            </a:r>
            <a:r>
              <a:rPr lang="en-US" dirty="0" err="1"/>
              <a:t>svn</a:t>
            </a:r>
            <a:endParaRPr lang="en-US" dirty="0"/>
          </a:p>
          <a:p>
            <a:r>
              <a:rPr lang="en-US" dirty="0"/>
              <a:t>the two approaches are more or less the same idea but </a:t>
            </a:r>
            <a:r>
              <a:rPr lang="en-US" dirty="0" err="1">
                <a:solidFill>
                  <a:srgbClr val="FF0000"/>
                </a:solidFill>
              </a:rPr>
              <a:t>svn</a:t>
            </a:r>
            <a:r>
              <a:rPr lang="en-US" dirty="0">
                <a:solidFill>
                  <a:srgbClr val="FF0000"/>
                </a:solidFill>
              </a:rPr>
              <a:t> was specifically </a:t>
            </a:r>
            <a:r>
              <a:rPr lang="en-US" dirty="0"/>
              <a:t>designed to fix long standing flaws in </a:t>
            </a:r>
            <a:r>
              <a:rPr lang="en-US" dirty="0" err="1"/>
              <a:t>cvs</a:t>
            </a:r>
            <a:r>
              <a:rPr lang="en-US" dirty="0"/>
              <a:t> so in theory at least </a:t>
            </a:r>
            <a:r>
              <a:rPr lang="en-US" dirty="0" err="1"/>
              <a:t>svn</a:t>
            </a:r>
            <a:r>
              <a:rPr lang="en-US" dirty="0"/>
              <a:t> will always be the better choice</a:t>
            </a:r>
          </a:p>
          <a:p>
            <a:endParaRPr lang="en-US" dirty="0"/>
          </a:p>
          <a:p>
            <a:r>
              <a:rPr lang="en-US" dirty="0"/>
              <a:t>robocopy </a:t>
            </a:r>
            <a:r>
              <a:rPr lang="en-US" dirty="0" err="1"/>
              <a:t>xcopy</a:t>
            </a:r>
            <a:endParaRPr lang="en-US" dirty="0"/>
          </a:p>
          <a:p>
            <a:r>
              <a:rPr lang="en-US" dirty="0"/>
              <a:t>you get note </a:t>
            </a:r>
            <a:r>
              <a:rPr lang="en-US" dirty="0" err="1">
                <a:solidFill>
                  <a:srgbClr val="FF0000"/>
                </a:solidFill>
              </a:rPr>
              <a:t>xcopy</a:t>
            </a:r>
            <a:r>
              <a:rPr lang="en-US" dirty="0">
                <a:solidFill>
                  <a:srgbClr val="FF0000"/>
                </a:solidFill>
              </a:rPr>
              <a:t> is now deprecated </a:t>
            </a:r>
            <a:r>
              <a:rPr lang="en-US" dirty="0"/>
              <a:t>please use robocopy</a:t>
            </a:r>
          </a:p>
          <a:p>
            <a:endParaRPr lang="en-US" dirty="0"/>
          </a:p>
          <a:p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 err="1"/>
              <a:t>testng</a:t>
            </a:r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didn</a:t>
            </a:r>
            <a:r>
              <a:rPr lang="en-US" dirty="0"/>
              <a:t> t want people to feel uncomfortable writing tests while getting to know </a:t>
            </a:r>
            <a:r>
              <a:rPr lang="en-US" dirty="0" err="1"/>
              <a:t>testng</a:t>
            </a:r>
            <a:r>
              <a:rPr lang="en-US" dirty="0"/>
              <a:t> because we wanted them to keep writing a lot of tests</a:t>
            </a:r>
          </a:p>
          <a:p>
            <a:r>
              <a:rPr lang="en-US" dirty="0">
                <a:solidFill>
                  <a:srgbClr val="FF0000"/>
                </a:solidFill>
              </a:rPr>
              <a:t>also </a:t>
            </a:r>
            <a:r>
              <a:rPr lang="en-US" dirty="0" err="1">
                <a:solidFill>
                  <a:srgbClr val="FF0000"/>
                </a:solidFill>
              </a:rPr>
              <a:t>junit</a:t>
            </a:r>
            <a:r>
              <a:rPr lang="en-US" dirty="0">
                <a:solidFill>
                  <a:srgbClr val="FF0000"/>
                </a:solidFill>
              </a:rPr>
              <a:t> is pretty much </a:t>
            </a:r>
            <a:r>
              <a:rPr lang="en-US" dirty="0"/>
              <a:t>the de-facto standard in the java world</a:t>
            </a:r>
          </a:p>
          <a:p>
            <a:endParaRPr lang="en-US" dirty="0"/>
          </a:p>
          <a:p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en-US" dirty="0" err="1"/>
              <a:t>simpletest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simpletest</a:t>
            </a:r>
            <a:r>
              <a:rPr lang="en-US" dirty="0">
                <a:solidFill>
                  <a:srgbClr val="FF0000"/>
                </a:solidFill>
              </a:rPr>
              <a:t> also ships with a very simple </a:t>
            </a:r>
            <a:r>
              <a:rPr lang="en-US" dirty="0"/>
              <a:t>html </a:t>
            </a:r>
            <a:r>
              <a:rPr lang="en-US" dirty="0" err="1"/>
              <a:t>gui</a:t>
            </a:r>
            <a:r>
              <a:rPr lang="en-US" dirty="0"/>
              <a:t> which is quite easy to extend if you want to</a:t>
            </a:r>
          </a:p>
          <a:p>
            <a:r>
              <a:rPr lang="en-US" dirty="0"/>
              <a:t>as far as </a:t>
            </a:r>
            <a:r>
              <a:rPr lang="en-US" dirty="0" err="1"/>
              <a:t>i</a:t>
            </a:r>
            <a:r>
              <a:rPr lang="en-US" dirty="0"/>
              <a:t> know </a:t>
            </a:r>
            <a:r>
              <a:rPr lang="en-US" dirty="0" err="1"/>
              <a:t>phpunit</a:t>
            </a:r>
            <a:r>
              <a:rPr lang="en-US" dirty="0"/>
              <a:t> does not include a html </a:t>
            </a:r>
            <a:r>
              <a:rPr lang="en-US" dirty="0" err="1"/>
              <a:t>gui</a:t>
            </a:r>
            <a:r>
              <a:rPr lang="en-US" dirty="0"/>
              <a:t> but there are </a:t>
            </a:r>
            <a:r>
              <a:rPr lang="en-US" dirty="0" err="1"/>
              <a:t>gui</a:t>
            </a:r>
            <a:r>
              <a:rPr lang="en-US" dirty="0"/>
              <a:t> s available to download such as cool</a:t>
            </a:r>
          </a:p>
        </p:txBody>
      </p:sp>
    </p:spTree>
    <p:extLst>
      <p:ext uri="{BB962C8B-B14F-4D97-AF65-F5344CB8AC3E}">
        <p14:creationId xmlns:p14="http://schemas.microsoft.com/office/powerpoint/2010/main" val="30738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91D4-8D06-9D4D-8ACF-6DDB06BF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3AB7-882E-F14A-B765-A8B81D76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gephi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nltk</a:t>
            </a:r>
            <a:r>
              <a:rPr lang="zh-CN" altLang="en-US" dirty="0"/>
              <a:t> </a:t>
            </a:r>
            <a:r>
              <a:rPr lang="en-US" altLang="zh-CN" dirty="0"/>
              <a:t>word2vec</a:t>
            </a:r>
          </a:p>
          <a:p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detections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8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59241" y="2413337"/>
            <a:ext cx="11379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google-chrome </a:t>
            </a:r>
            <a:r>
              <a:rPr lang="en-US" dirty="0" err="1"/>
              <a:t>firefox</a:t>
            </a:r>
            <a:endParaRPr lang="en-US" dirty="0"/>
          </a:p>
          <a:p>
            <a:r>
              <a:rPr lang="en-US" dirty="0"/>
              <a:t>google-chrome does support the </a:t>
            </a:r>
            <a:r>
              <a:rPr lang="en-US" dirty="0" err="1"/>
              <a:t>netscape</a:t>
            </a:r>
            <a:r>
              <a:rPr lang="en-US" dirty="0"/>
              <a:t> plugin </a:t>
            </a:r>
            <a:r>
              <a:rPr lang="en-US" dirty="0" err="1"/>
              <a:t>api</a:t>
            </a:r>
            <a:r>
              <a:rPr lang="en-US" dirty="0"/>
              <a:t> but that is for displaying certain kinds of content</a:t>
            </a:r>
          </a:p>
          <a:p>
            <a:r>
              <a:rPr lang="en-US" dirty="0"/>
              <a:t>you seem to be after a </a:t>
            </a:r>
            <a:r>
              <a:rPr lang="en-US" dirty="0" err="1"/>
              <a:t>extention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really </a:t>
            </a:r>
            <a:r>
              <a:rPr lang="en-US" dirty="0" err="1">
                <a:solidFill>
                  <a:srgbClr val="FF0000"/>
                </a:solidFill>
              </a:rPr>
              <a:t>firefox</a:t>
            </a:r>
            <a:r>
              <a:rPr lang="en-US" dirty="0">
                <a:solidFill>
                  <a:srgbClr val="FF0000"/>
                </a:solidFill>
              </a:rPr>
              <a:t> is the only major browser </a:t>
            </a:r>
            <a:r>
              <a:rPr lang="en-US" dirty="0"/>
              <a:t>to encourage and support third party </a:t>
            </a:r>
            <a:r>
              <a:rPr lang="en-US" dirty="0" err="1"/>
              <a:t>extentions</a:t>
            </a:r>
            <a:r>
              <a:rPr lang="en-US" dirty="0"/>
              <a:t> to browsing capability that </a:t>
            </a:r>
            <a:r>
              <a:rPr lang="en-US" dirty="0" err="1"/>
              <a:t>aren</a:t>
            </a:r>
            <a:r>
              <a:rPr lang="en-US" dirty="0"/>
              <a:t> t simply new toolbars nothing in the developer documentation points to a browser enhancing </a:t>
            </a:r>
            <a:r>
              <a:rPr lang="en-US" dirty="0" err="1"/>
              <a:t>api</a:t>
            </a:r>
            <a:r>
              <a:rPr lang="en-US" dirty="0"/>
              <a:t> - google seem to want to keep a tight reign on the look and feel of the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8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248355" y="2056686"/>
            <a:ext cx="113792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 4: NN IN TECH VBZ RB</a:t>
            </a:r>
          </a:p>
          <a:p>
            <a:endParaRPr lang="en-US" dirty="0"/>
          </a:p>
          <a:p>
            <a:r>
              <a:rPr lang="en-US" dirty="0" err="1"/>
              <a:t>vmware</a:t>
            </a:r>
            <a:r>
              <a:rPr lang="en-US" dirty="0"/>
              <a:t> </a:t>
            </a:r>
            <a:r>
              <a:rPr lang="en-US" dirty="0" err="1"/>
              <a:t>virtualbox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one feature of </a:t>
            </a:r>
            <a:r>
              <a:rPr lang="en-US" dirty="0" err="1">
                <a:solidFill>
                  <a:srgbClr val="FF0000"/>
                </a:solidFill>
              </a:rPr>
              <a:t>vmware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really like is </a:t>
            </a:r>
            <a:r>
              <a:rPr lang="en-US" dirty="0"/>
              <a:t>the ability to snapshot the system</a:t>
            </a:r>
          </a:p>
          <a:p>
            <a:endParaRPr lang="en-US" dirty="0"/>
          </a:p>
          <a:p>
            <a:r>
              <a:rPr lang="en-US" dirty="0" err="1"/>
              <a:t>firefox</a:t>
            </a:r>
            <a:r>
              <a:rPr lang="en-US" dirty="0"/>
              <a:t> safari</a:t>
            </a:r>
          </a:p>
          <a:p>
            <a:r>
              <a:rPr lang="en-US" dirty="0" err="1"/>
              <a:t>afaik</a:t>
            </a:r>
            <a:r>
              <a:rPr lang="en-US" dirty="0"/>
              <a:t> there is no difference on the part of browsers as both </a:t>
            </a:r>
            <a:r>
              <a:rPr lang="en-US" dirty="0" err="1"/>
              <a:t>firefox</a:t>
            </a:r>
            <a:r>
              <a:rPr lang="en-US" dirty="0"/>
              <a:t> and </a:t>
            </a:r>
            <a:r>
              <a:rPr lang="en-US" dirty="0" err="1"/>
              <a:t>ie</a:t>
            </a:r>
            <a:r>
              <a:rPr lang="en-US" dirty="0"/>
              <a:t> will incorrectly cache the response from a </a:t>
            </a:r>
            <a:r>
              <a:rPr lang="en-US" dirty="0" err="1"/>
              <a:t>url</a:t>
            </a:r>
            <a:r>
              <a:rPr lang="en-US" dirty="0"/>
              <a:t> with a </a:t>
            </a:r>
            <a:r>
              <a:rPr lang="en-US" dirty="0" err="1"/>
              <a:t>querystring</a:t>
            </a:r>
            <a:r>
              <a:rPr lang="en-US" dirty="0"/>
              <a:t> in the same way they cache the response from a </a:t>
            </a:r>
            <a:r>
              <a:rPr lang="en-US" dirty="0" err="1"/>
              <a:t>url</a:t>
            </a:r>
            <a:r>
              <a:rPr lang="en-US" dirty="0"/>
              <a:t> without a </a:t>
            </a:r>
            <a:r>
              <a:rPr lang="en-US" dirty="0" err="1"/>
              <a:t>querystring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 the case of safari it respects the spec </a:t>
            </a:r>
            <a:r>
              <a:rPr lang="en-US" dirty="0"/>
              <a:t>and </a:t>
            </a:r>
            <a:r>
              <a:rPr lang="en-US" dirty="0" err="1"/>
              <a:t>doesn</a:t>
            </a:r>
            <a:r>
              <a:rPr lang="en-US" dirty="0"/>
              <a:t> t cache </a:t>
            </a:r>
            <a:r>
              <a:rPr lang="en-US" dirty="0" err="1"/>
              <a:t>urls</a:t>
            </a:r>
            <a:r>
              <a:rPr lang="en-US" dirty="0"/>
              <a:t> with </a:t>
            </a:r>
            <a:r>
              <a:rPr lang="en-US" dirty="0" err="1"/>
              <a:t>querystrings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bazaar </a:t>
            </a:r>
            <a:r>
              <a:rPr lang="en-US" dirty="0" err="1"/>
              <a:t>svn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hm the most popular is easily </a:t>
            </a:r>
            <a:r>
              <a:rPr lang="en-US" dirty="0" err="1">
                <a:solidFill>
                  <a:srgbClr val="FF0000"/>
                </a:solidFill>
              </a:rPr>
              <a:t>svn</a:t>
            </a:r>
            <a:r>
              <a:rPr lang="en-US" dirty="0"/>
              <a:t> which an old-fashioned centralized system but it s a bit of a pain to set up </a:t>
            </a:r>
            <a:r>
              <a:rPr lang="en-US" dirty="0" err="1"/>
              <a:t>imo</a:t>
            </a:r>
            <a:endParaRPr lang="en-US" dirty="0"/>
          </a:p>
          <a:p>
            <a:r>
              <a:rPr lang="en-US" dirty="0"/>
              <a:t>requires special software on the server. </a:t>
            </a:r>
            <a:r>
              <a:rPr lang="en-US" dirty="0" err="1"/>
              <a:t>i</a:t>
            </a:r>
            <a:r>
              <a:rPr lang="en-US" dirty="0"/>
              <a:t> personally am quite </a:t>
            </a:r>
            <a:r>
              <a:rPr lang="en-US" dirty="0">
                <a:solidFill>
                  <a:srgbClr val="FF0000"/>
                </a:solidFill>
              </a:rPr>
              <a:t>fond of bazaar which is distributed a</a:t>
            </a:r>
            <a:r>
              <a:rPr lang="en-US" dirty="0"/>
              <a:t>nd a server repository only requires ftp access and nothing else on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248355" y="2056686"/>
            <a:ext cx="11379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 5: TECH VBP/VBZ NN</a:t>
            </a:r>
          </a:p>
          <a:p>
            <a:endParaRPr lang="en-US" dirty="0"/>
          </a:p>
          <a:p>
            <a:r>
              <a:rPr lang="en-US" dirty="0" err="1"/>
              <a:t>mbunit</a:t>
            </a:r>
            <a:r>
              <a:rPr lang="en-US" dirty="0"/>
              <a:t> </a:t>
            </a:r>
            <a:r>
              <a:rPr lang="en-US" dirty="0" err="1"/>
              <a:t>nunit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nunit</a:t>
            </a:r>
            <a:r>
              <a:rPr lang="en-US" dirty="0">
                <a:solidFill>
                  <a:srgbClr val="FF0000"/>
                </a:solidFill>
              </a:rPr>
              <a:t> does have a litter bit better tool support </a:t>
            </a:r>
            <a:r>
              <a:rPr lang="en-US" dirty="0"/>
              <a:t>though</a:t>
            </a:r>
          </a:p>
          <a:p>
            <a:r>
              <a:rPr lang="en-US" dirty="0" err="1"/>
              <a:t>i</a:t>
            </a:r>
            <a:r>
              <a:rPr lang="en-US" dirty="0"/>
              <a:t> am using </a:t>
            </a:r>
            <a:r>
              <a:rPr lang="en-US" dirty="0" err="1"/>
              <a:t>resharper</a:t>
            </a:r>
            <a:r>
              <a:rPr lang="en-US" dirty="0"/>
              <a:t> to run </a:t>
            </a:r>
            <a:r>
              <a:rPr lang="en-US" dirty="0" err="1"/>
              <a:t>mbunit</a:t>
            </a:r>
            <a:r>
              <a:rPr lang="en-US" dirty="0"/>
              <a:t> tests</a:t>
            </a:r>
          </a:p>
          <a:p>
            <a:endParaRPr lang="en-US" dirty="0"/>
          </a:p>
          <a:p>
            <a:r>
              <a:rPr lang="en-US" dirty="0"/>
              <a:t>pascal </a:t>
            </a:r>
            <a:r>
              <a:rPr lang="en-US" dirty="0" err="1"/>
              <a:t>delphi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spent six years in </a:t>
            </a:r>
            <a:r>
              <a:rPr lang="en-US" dirty="0" err="1">
                <a:solidFill>
                  <a:srgbClr val="FF0000"/>
                </a:solidFill>
              </a:rPr>
              <a:t>delphi</a:t>
            </a:r>
            <a:r>
              <a:rPr lang="en-US" dirty="0">
                <a:solidFill>
                  <a:srgbClr val="FF0000"/>
                </a:solidFill>
              </a:rPr>
              <a:t> and loved it </a:t>
            </a:r>
            <a:r>
              <a:rPr lang="en-US" dirty="0"/>
              <a:t>to bits</a:t>
            </a:r>
          </a:p>
          <a:p>
            <a:r>
              <a:rPr lang="en-US" dirty="0"/>
              <a:t>the main strength for me of </a:t>
            </a:r>
            <a:r>
              <a:rPr lang="en-US" dirty="0" err="1"/>
              <a:t>c#</a:t>
            </a:r>
            <a:r>
              <a:rPr lang="en-US" dirty="0"/>
              <a:t> over object pascal is the syntax - it s much cleaner</a:t>
            </a:r>
          </a:p>
          <a:p>
            <a:endParaRPr lang="en-US" dirty="0"/>
          </a:p>
          <a:p>
            <a:r>
              <a:rPr lang="en-US" dirty="0" err="1"/>
              <a:t>umbraco</a:t>
            </a:r>
            <a:r>
              <a:rPr lang="en-US" dirty="0"/>
              <a:t> </a:t>
            </a:r>
            <a:r>
              <a:rPr lang="en-US" dirty="0" err="1"/>
              <a:t>dotnetnuke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umbraco</a:t>
            </a:r>
            <a:r>
              <a:rPr lang="en-US" dirty="0">
                <a:solidFill>
                  <a:srgbClr val="FF0000"/>
                </a:solidFill>
              </a:rPr>
              <a:t> gets my vote </a:t>
            </a:r>
            <a:r>
              <a:rPr lang="en-US" dirty="0"/>
              <a:t>as a good </a:t>
            </a:r>
            <a:r>
              <a:rPr lang="en-US" dirty="0" err="1"/>
              <a:t>cms</a:t>
            </a:r>
            <a:r>
              <a:rPr lang="en-US" dirty="0"/>
              <a:t> that comes close to </a:t>
            </a:r>
            <a:r>
              <a:rPr lang="en-US" dirty="0" err="1"/>
              <a:t>joomla</a:t>
            </a:r>
            <a:r>
              <a:rPr lang="en-US" dirty="0"/>
              <a:t> in maturity and out of the box functionality</a:t>
            </a:r>
          </a:p>
          <a:p>
            <a:r>
              <a:rPr lang="en-US" dirty="0" err="1"/>
              <a:t>i</a:t>
            </a:r>
            <a:r>
              <a:rPr lang="en-US" dirty="0"/>
              <a:t> m not that fond of </a:t>
            </a:r>
            <a:r>
              <a:rPr lang="en-US" dirty="0" err="1"/>
              <a:t>dotnetnuke</a:t>
            </a:r>
            <a:r>
              <a:rPr lang="en-US" dirty="0"/>
              <a:t> but it s been at least a year since </a:t>
            </a:r>
            <a:r>
              <a:rPr lang="en-US" dirty="0" err="1"/>
              <a:t>i</a:t>
            </a:r>
            <a:r>
              <a:rPr lang="en-US" dirty="0"/>
              <a:t> ran it thru its paces</a:t>
            </a:r>
          </a:p>
        </p:txBody>
      </p:sp>
    </p:spTree>
    <p:extLst>
      <p:ext uri="{BB962C8B-B14F-4D97-AF65-F5344CB8AC3E}">
        <p14:creationId xmlns:p14="http://schemas.microsoft.com/office/powerpoint/2010/main" val="170356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59241" y="2413337"/>
            <a:ext cx="113792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allegro </a:t>
            </a:r>
            <a:r>
              <a:rPr lang="en-US" dirty="0" err="1"/>
              <a:t>sdl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for allegro there is </a:t>
            </a:r>
            <a:r>
              <a:rPr lang="en-US" dirty="0" err="1">
                <a:solidFill>
                  <a:srgbClr val="FF0000"/>
                </a:solidFill>
              </a:rPr>
              <a:t>collegro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sdl</a:t>
            </a:r>
            <a:r>
              <a:rPr lang="en-US" dirty="0">
                <a:solidFill>
                  <a:srgbClr val="FF0000"/>
                </a:solidFill>
              </a:rPr>
              <a:t> there is </a:t>
            </a:r>
            <a:r>
              <a:rPr lang="en-US" dirty="0" err="1">
                <a:solidFill>
                  <a:srgbClr val="FF0000"/>
                </a:solidFill>
              </a:rPr>
              <a:t>sdl_collide.h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dirty="0" err="1">
                <a:solidFill>
                  <a:srgbClr val="FF0000"/>
                </a:solidFill>
              </a:rPr>
              <a:t>sdl</a:t>
            </a:r>
            <a:r>
              <a:rPr lang="en-US" dirty="0">
                <a:solidFill>
                  <a:srgbClr val="FF0000"/>
                </a:solidFill>
              </a:rPr>
              <a:t>-collide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cairngorm </a:t>
            </a:r>
            <a:r>
              <a:rPr lang="en-US" dirty="0" err="1"/>
              <a:t>puremvc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 short cairngorm is the </a:t>
            </a:r>
            <a:r>
              <a:rPr lang="en-US" dirty="0" err="1">
                <a:solidFill>
                  <a:srgbClr val="FF0000"/>
                </a:solidFill>
              </a:rPr>
              <a:t>visualbasic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flex it works but will teach you a lot of bad habits</a:t>
            </a:r>
          </a:p>
          <a:p>
            <a:r>
              <a:rPr lang="en-US" dirty="0" err="1">
                <a:solidFill>
                  <a:srgbClr val="FF0000"/>
                </a:solidFill>
              </a:rPr>
              <a:t>puremvc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isn</a:t>
            </a:r>
            <a:r>
              <a:rPr lang="en-US" dirty="0">
                <a:solidFill>
                  <a:srgbClr val="FF0000"/>
                </a:solidFill>
              </a:rPr>
              <a:t> t so bad </a:t>
            </a:r>
            <a:r>
              <a:rPr lang="en-US" dirty="0"/>
              <a:t>it just </a:t>
            </a:r>
            <a:r>
              <a:rPr lang="en-US" dirty="0" err="1"/>
              <a:t>isn</a:t>
            </a:r>
            <a:r>
              <a:rPr lang="en-US" dirty="0"/>
              <a:t> t a very good fit for writing flex applications</a:t>
            </a:r>
          </a:p>
          <a:p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these databases are very different - </a:t>
            </a:r>
            <a:r>
              <a:rPr lang="en-US" dirty="0" err="1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is speed </a:t>
            </a:r>
            <a:r>
              <a:rPr lang="en-US" dirty="0"/>
              <a:t>and simplicity </a:t>
            </a:r>
            <a:r>
              <a:rPr lang="en-US" dirty="0" err="1"/>
              <a:t>postgresql</a:t>
            </a:r>
            <a:r>
              <a:rPr lang="en-US" dirty="0"/>
              <a:t> is robustness and concurrency</a:t>
            </a:r>
          </a:p>
          <a:p>
            <a:r>
              <a:rPr lang="en-US" dirty="0"/>
              <a:t>it will be easier for you to learn </a:t>
            </a:r>
            <a:r>
              <a:rPr lang="en-US" dirty="0" err="1"/>
              <a:t>postgresql</a:t>
            </a:r>
            <a:r>
              <a:rPr lang="en-US" dirty="0"/>
              <a:t> it is not that hard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2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248355" y="2056686"/>
            <a:ext cx="11379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 6: JJR CIN TECH</a:t>
            </a:r>
          </a:p>
          <a:p>
            <a:endParaRPr lang="en-US" dirty="0"/>
          </a:p>
          <a:p>
            <a:r>
              <a:rPr lang="en-US" dirty="0"/>
              <a:t>bazaar git</a:t>
            </a:r>
          </a:p>
          <a:p>
            <a:r>
              <a:rPr lang="en-US" dirty="0"/>
              <a:t>mercurial and bazaar resemble themselves very much on the surface</a:t>
            </a:r>
          </a:p>
          <a:p>
            <a:r>
              <a:rPr lang="en-US" dirty="0"/>
              <a:t>they both provide basic distributed version control as in offline commit and merging multiple branches are both written in python and are both </a:t>
            </a:r>
            <a:r>
              <a:rPr lang="en-US" dirty="0">
                <a:solidFill>
                  <a:srgbClr val="FF0000"/>
                </a:solidFill>
              </a:rPr>
              <a:t>slower than git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for any application that wants to use an open source database the hands-down answer is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it s a lot </a:t>
            </a:r>
            <a:r>
              <a:rPr lang="en-US" dirty="0">
                <a:solidFill>
                  <a:srgbClr val="FF0000"/>
                </a:solidFill>
              </a:rPr>
              <a:t>more enterprise-ready than </a:t>
            </a:r>
            <a:r>
              <a:rPr lang="en-US" dirty="0" err="1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not to mention that it follows the </a:t>
            </a:r>
            <a:r>
              <a:rPr lang="en-US" dirty="0" err="1"/>
              <a:t>sql</a:t>
            </a:r>
            <a:r>
              <a:rPr lang="en-US" dirty="0"/>
              <a:t> standard a lot better</a:t>
            </a:r>
          </a:p>
          <a:p>
            <a:endParaRPr lang="en-US" dirty="0"/>
          </a:p>
          <a:p>
            <a:r>
              <a:rPr lang="en-US" dirty="0" err="1"/>
              <a:t>prng</a:t>
            </a:r>
            <a:r>
              <a:rPr lang="en-US" dirty="0"/>
              <a:t> random	</a:t>
            </a:r>
          </a:p>
          <a:p>
            <a:r>
              <a:rPr lang="en-US" dirty="0"/>
              <a:t>normally seeding a new state takes </a:t>
            </a:r>
            <a:r>
              <a:rPr lang="en-US" dirty="0">
                <a:solidFill>
                  <a:srgbClr val="FF0000"/>
                </a:solidFill>
              </a:rPr>
              <a:t>quite while for a serious </a:t>
            </a:r>
            <a:r>
              <a:rPr lang="en-US" dirty="0" err="1">
                <a:solidFill>
                  <a:srgbClr val="FF0000"/>
                </a:solidFill>
              </a:rPr>
              <a:t>prng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making new ones each time won t really help </a:t>
            </a:r>
            <a:r>
              <a:rPr lang="en-US" dirty="0" err="1"/>
              <a:t>mucha</a:t>
            </a:r>
            <a:r>
              <a:rPr lang="en-US" dirty="0"/>
              <a:t> </a:t>
            </a:r>
          </a:p>
          <a:p>
            <a:r>
              <a:rPr lang="en-US" dirty="0"/>
              <a:t>nice solution for seeding is to use this </a:t>
            </a:r>
            <a:r>
              <a:rPr lang="en-US" dirty="0" err="1"/>
              <a:t>random.org</a:t>
            </a:r>
            <a:r>
              <a:rPr lang="en-US" dirty="0"/>
              <a:t> they supply random numbers generated from the atmospheric noise for free</a:t>
            </a:r>
          </a:p>
        </p:txBody>
      </p:sp>
    </p:spTree>
    <p:extLst>
      <p:ext uri="{BB962C8B-B14F-4D97-AF65-F5344CB8AC3E}">
        <p14:creationId xmlns:p14="http://schemas.microsoft.com/office/powerpoint/2010/main" val="187583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9A5-C563-EE43-A97D-D0EF8C2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1A90-F136-124E-955A-70CCF49E8821}"/>
              </a:ext>
            </a:extLst>
          </p:cNvPr>
          <p:cNvSpPr txBox="1"/>
          <p:nvPr/>
        </p:nvSpPr>
        <p:spPr>
          <a:xfrm>
            <a:off x="248355" y="2056686"/>
            <a:ext cx="11379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 7: RB/RBR JJ CIN TECH</a:t>
            </a:r>
          </a:p>
          <a:p>
            <a:endParaRPr lang="en-US" dirty="0"/>
          </a:p>
          <a:p>
            <a:r>
              <a:rPr lang="en-US" dirty="0"/>
              <a:t>ubuntu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ubuntu is getting closer but there are still </a:t>
            </a:r>
            <a:r>
              <a:rPr lang="en-US" dirty="0">
                <a:solidFill>
                  <a:srgbClr val="FF0000"/>
                </a:solidFill>
              </a:rPr>
              <a:t>numerous things with </a:t>
            </a:r>
            <a:r>
              <a:rPr lang="en-US" dirty="0" err="1">
                <a:solidFill>
                  <a:srgbClr val="FF0000"/>
                </a:solidFill>
              </a:rPr>
              <a:t>linux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will keep the grandmothers of the world from using it</a:t>
            </a:r>
          </a:p>
          <a:p>
            <a:endParaRPr lang="en-US" dirty="0"/>
          </a:p>
          <a:p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en-US" dirty="0" err="1"/>
              <a:t>simpletest</a:t>
            </a:r>
            <a:endParaRPr lang="en-US" dirty="0"/>
          </a:p>
          <a:p>
            <a:r>
              <a:rPr lang="en-US" dirty="0" err="1"/>
              <a:t>phpunit</a:t>
            </a:r>
            <a:r>
              <a:rPr lang="en-US" dirty="0"/>
              <a:t> seems to have a bigger userbase which may count as an argument for switching</a:t>
            </a:r>
          </a:p>
          <a:p>
            <a:r>
              <a:rPr lang="en-US" dirty="0" err="1"/>
              <a:t>i</a:t>
            </a:r>
            <a:r>
              <a:rPr lang="en-US" dirty="0"/>
              <a:t> m quite </a:t>
            </a:r>
            <a:r>
              <a:rPr lang="en-US" dirty="0">
                <a:solidFill>
                  <a:srgbClr val="FF0000"/>
                </a:solidFill>
              </a:rPr>
              <a:t>happy with </a:t>
            </a:r>
            <a:r>
              <a:rPr lang="en-US" dirty="0" err="1">
                <a:solidFill>
                  <a:srgbClr val="FF0000"/>
                </a:solidFill>
              </a:rPr>
              <a:t>simpletest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though</a:t>
            </a:r>
          </a:p>
        </p:txBody>
      </p:sp>
    </p:spTree>
    <p:extLst>
      <p:ext uri="{BB962C8B-B14F-4D97-AF65-F5344CB8AC3E}">
        <p14:creationId xmlns:p14="http://schemas.microsoft.com/office/powerpoint/2010/main" val="1597035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AAF4C-C128-2C49-A9C1-AC1246A39264}"/>
              </a:ext>
            </a:extLst>
          </p:cNvPr>
          <p:cNvSpPr txBox="1"/>
          <p:nvPr/>
        </p:nvSpPr>
        <p:spPr>
          <a:xfrm>
            <a:off x="767644" y="2381955"/>
            <a:ext cx="6378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many not pairs in the current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 6 needs some modification(to be more strict)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still some A and B / A or B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B4D15-8C4C-6345-9E32-113A5C496FC0}"/>
              </a:ext>
            </a:extLst>
          </p:cNvPr>
          <p:cNvSpPr txBox="1"/>
          <p:nvPr/>
        </p:nvSpPr>
        <p:spPr>
          <a:xfrm>
            <a:off x="767644" y="880533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42181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F6B2F-8423-0246-B197-BE6E9676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dirty="0" err="1"/>
              <a:t>Gephi</a:t>
            </a:r>
            <a:br>
              <a:rPr lang="en-US" altLang="zh-CN" sz="4400" dirty="0"/>
            </a:br>
            <a:br>
              <a:rPr lang="en-US" altLang="zh-CN" sz="4400" dirty="0"/>
            </a:br>
            <a:r>
              <a:rPr lang="en-US" altLang="zh-CN" sz="2400" dirty="0"/>
              <a:t>3539</a:t>
            </a:r>
            <a:r>
              <a:rPr lang="zh-CN" altLang="en-US" sz="2400" dirty="0"/>
              <a:t> </a:t>
            </a:r>
            <a:r>
              <a:rPr lang="en-US" altLang="zh-CN" sz="2400" dirty="0"/>
              <a:t>nodes/8223</a:t>
            </a:r>
            <a:r>
              <a:rPr lang="zh-CN" altLang="en-US" sz="2400" dirty="0"/>
              <a:t> </a:t>
            </a:r>
            <a:r>
              <a:rPr lang="en-US" altLang="zh-CN" sz="2400" dirty="0"/>
              <a:t>sentences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34722</a:t>
            </a:r>
            <a:r>
              <a:rPr lang="zh-CN" altLang="en-US" sz="2400" dirty="0"/>
              <a:t> </a:t>
            </a:r>
            <a:r>
              <a:rPr lang="en-US" altLang="zh-CN" sz="2400" dirty="0"/>
              <a:t>edges</a:t>
            </a:r>
            <a:endParaRPr lang="en-US" sz="2400" dirty="0"/>
          </a:p>
        </p:txBody>
      </p:sp>
      <p:pic>
        <p:nvPicPr>
          <p:cNvPr id="6" name="Content Placeholder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CE179D01-2C19-4D4F-B997-BBECAD339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519" y="747255"/>
            <a:ext cx="6767812" cy="536348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77496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68-DCC9-7949-BBF9-6C8C615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0" y="298174"/>
            <a:ext cx="10561418" cy="566738"/>
          </a:xfrm>
        </p:spPr>
        <p:txBody>
          <a:bodyPr/>
          <a:lstStyle/>
          <a:p>
            <a:r>
              <a:rPr lang="en-US" altLang="zh-CN" dirty="0">
                <a:solidFill>
                  <a:srgbClr val="00BE93"/>
                </a:solidFill>
              </a:rPr>
              <a:t>Class</a:t>
            </a:r>
            <a:r>
              <a:rPr lang="zh-CN" altLang="en-US" dirty="0">
                <a:solidFill>
                  <a:srgbClr val="00BE93"/>
                </a:solidFill>
              </a:rPr>
              <a:t> </a:t>
            </a:r>
            <a:r>
              <a:rPr lang="en-US" altLang="zh-CN" dirty="0">
                <a:solidFill>
                  <a:srgbClr val="00BE93"/>
                </a:solidFill>
              </a:rPr>
              <a:t>12</a:t>
            </a:r>
            <a:r>
              <a:rPr lang="zh-CN" altLang="en-US" dirty="0">
                <a:solidFill>
                  <a:srgbClr val="00BE93"/>
                </a:solidFill>
              </a:rPr>
              <a:t> </a:t>
            </a:r>
            <a:r>
              <a:rPr lang="en-US" altLang="zh-CN" dirty="0">
                <a:solidFill>
                  <a:srgbClr val="00BE93"/>
                </a:solidFill>
              </a:rPr>
              <a:t>slower,</a:t>
            </a:r>
            <a:r>
              <a:rPr lang="zh-CN" altLang="en-US" dirty="0">
                <a:solidFill>
                  <a:srgbClr val="00BE93"/>
                </a:solidFill>
              </a:rPr>
              <a:t> </a:t>
            </a:r>
            <a:r>
              <a:rPr lang="en-US" altLang="zh-CN" dirty="0">
                <a:solidFill>
                  <a:srgbClr val="00BE93"/>
                </a:solidFill>
              </a:rPr>
              <a:t>faster,</a:t>
            </a:r>
            <a:r>
              <a:rPr lang="zh-CN" altLang="en-US" dirty="0">
                <a:solidFill>
                  <a:srgbClr val="00BE93"/>
                </a:solidFill>
              </a:rPr>
              <a:t> </a:t>
            </a:r>
            <a:r>
              <a:rPr lang="en-US" altLang="zh-CN" dirty="0">
                <a:solidFill>
                  <a:srgbClr val="00BE93"/>
                </a:solidFill>
              </a:rPr>
              <a:t>speed</a:t>
            </a:r>
            <a:endParaRPr lang="en-US" dirty="0">
              <a:solidFill>
                <a:srgbClr val="00BE93"/>
              </a:solidFill>
            </a:endParaRPr>
          </a:p>
        </p:txBody>
      </p:sp>
      <p:pic>
        <p:nvPicPr>
          <p:cNvPr id="5" name="Content Placeholder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CE179D01-2C19-4D4F-B997-BBECAD33900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330" y="1181633"/>
            <a:ext cx="6570111" cy="520681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E17B58-C28F-DF48-9B35-C93027E6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47" y="547208"/>
            <a:ext cx="5147527" cy="6148435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AA41AF-8D09-A147-AB38-8D468CB8D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3" y="864912"/>
            <a:ext cx="4747804" cy="55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5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68-DCC9-7949-BBF9-6C8C615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0" y="298174"/>
            <a:ext cx="10561418" cy="566738"/>
          </a:xfrm>
        </p:spPr>
        <p:txBody>
          <a:bodyPr/>
          <a:lstStyle/>
          <a:p>
            <a:r>
              <a:rPr lang="en-US" altLang="zh-CN" dirty="0">
                <a:solidFill>
                  <a:srgbClr val="D38AF9"/>
                </a:solidFill>
              </a:rPr>
              <a:t>Class</a:t>
            </a:r>
            <a:r>
              <a:rPr lang="zh-CN" altLang="en-US" dirty="0">
                <a:solidFill>
                  <a:srgbClr val="D38AF9"/>
                </a:solidFill>
              </a:rPr>
              <a:t> </a:t>
            </a:r>
            <a:r>
              <a:rPr lang="en-US" altLang="zh-CN" dirty="0">
                <a:solidFill>
                  <a:srgbClr val="D38AF9"/>
                </a:solidFill>
              </a:rPr>
              <a:t>104</a:t>
            </a:r>
            <a:r>
              <a:rPr lang="zh-CN" altLang="en-US" dirty="0">
                <a:solidFill>
                  <a:srgbClr val="D38AF9"/>
                </a:solidFill>
              </a:rPr>
              <a:t> </a:t>
            </a:r>
            <a:r>
              <a:rPr lang="en-US" altLang="zh-CN" dirty="0">
                <a:solidFill>
                  <a:srgbClr val="D38AF9"/>
                </a:solidFill>
              </a:rPr>
              <a:t>somehow</a:t>
            </a:r>
            <a:r>
              <a:rPr lang="zh-CN" altLang="en-US" dirty="0">
                <a:solidFill>
                  <a:srgbClr val="D38AF9"/>
                </a:solidFill>
              </a:rPr>
              <a:t> </a:t>
            </a:r>
            <a:r>
              <a:rPr lang="en-US" altLang="zh-CN" dirty="0">
                <a:solidFill>
                  <a:srgbClr val="D38AF9"/>
                </a:solidFill>
              </a:rPr>
              <a:t>faster,</a:t>
            </a:r>
            <a:r>
              <a:rPr lang="zh-CN" altLang="en-US" dirty="0">
                <a:solidFill>
                  <a:srgbClr val="D38AF9"/>
                </a:solidFill>
              </a:rPr>
              <a:t> </a:t>
            </a:r>
            <a:r>
              <a:rPr lang="en-US" altLang="zh-CN" dirty="0">
                <a:solidFill>
                  <a:srgbClr val="D38AF9"/>
                </a:solidFill>
              </a:rPr>
              <a:t>slower</a:t>
            </a:r>
            <a:endParaRPr lang="en-US" dirty="0">
              <a:solidFill>
                <a:srgbClr val="D38AF9"/>
              </a:solidFill>
            </a:endParaRPr>
          </a:p>
        </p:txBody>
      </p:sp>
      <p:pic>
        <p:nvPicPr>
          <p:cNvPr id="5" name="Content Placeholder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CE179D01-2C19-4D4F-B997-BBECAD33900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456" y="1341782"/>
            <a:ext cx="3372846" cy="267297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55426-4059-5246-BF80-1A086E72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8" y="1050310"/>
            <a:ext cx="6612838" cy="520983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3DB35-374D-5C45-B7AA-0823E9C5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66" y="781953"/>
            <a:ext cx="5511351" cy="60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68-DCC9-7949-BBF9-6C8C615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0" y="298174"/>
            <a:ext cx="10561418" cy="566738"/>
          </a:xfrm>
        </p:spPr>
        <p:txBody>
          <a:bodyPr/>
          <a:lstStyle/>
          <a:p>
            <a:r>
              <a:rPr lang="en-US" altLang="zh-CN" dirty="0">
                <a:solidFill>
                  <a:srgbClr val="1AFF3D"/>
                </a:solidFill>
              </a:rPr>
              <a:t>Class</a:t>
            </a:r>
            <a:r>
              <a:rPr lang="zh-CN" altLang="en-US" dirty="0">
                <a:solidFill>
                  <a:srgbClr val="1AFF3D"/>
                </a:solidFill>
              </a:rPr>
              <a:t> </a:t>
            </a:r>
            <a:r>
              <a:rPr lang="en-US" altLang="zh-CN" dirty="0">
                <a:solidFill>
                  <a:srgbClr val="1AFF3D"/>
                </a:solidFill>
              </a:rPr>
              <a:t>49</a:t>
            </a:r>
            <a:r>
              <a:rPr lang="zh-CN" altLang="en-US" dirty="0">
                <a:solidFill>
                  <a:srgbClr val="1AFF3D"/>
                </a:solidFill>
              </a:rPr>
              <a:t> </a:t>
            </a:r>
            <a:r>
              <a:rPr lang="en-US" altLang="zh-CN" dirty="0">
                <a:solidFill>
                  <a:srgbClr val="1AFF3D"/>
                </a:solidFill>
              </a:rPr>
              <a:t>better</a:t>
            </a:r>
            <a:endParaRPr lang="en-US" dirty="0">
              <a:solidFill>
                <a:srgbClr val="1AFF3D"/>
              </a:solidFill>
            </a:endParaRPr>
          </a:p>
        </p:txBody>
      </p:sp>
      <p:pic>
        <p:nvPicPr>
          <p:cNvPr id="5" name="Content Placeholder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CE179D01-2C19-4D4F-B997-BBECAD33900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76"/>
            <a:ext cx="6096000" cy="483107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3357C0-3317-B64F-B94B-1B2CAFA5C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92" y="791099"/>
            <a:ext cx="4868055" cy="62070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05E0AB-A803-6447-8881-C8B07C14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59" y="66314"/>
            <a:ext cx="539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997B68-DCC9-7949-BBF9-6C8C615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solidFill>
                  <a:srgbClr val="6F136A"/>
                </a:solidFill>
              </a:rPr>
              <a:t>Class 50 simple,</a:t>
            </a:r>
            <a:r>
              <a:rPr lang="zh-CN" altLang="en-US" sz="4000" b="1" dirty="0">
                <a:solidFill>
                  <a:srgbClr val="6F136A"/>
                </a:solidFill>
              </a:rPr>
              <a:t> </a:t>
            </a:r>
            <a:r>
              <a:rPr lang="en-US" altLang="zh-CN" sz="4000" b="1" dirty="0">
                <a:solidFill>
                  <a:srgbClr val="6F136A"/>
                </a:solidFill>
              </a:rPr>
              <a:t>easier</a:t>
            </a:r>
            <a:endParaRPr lang="en-US" sz="4000" b="1" dirty="0">
              <a:solidFill>
                <a:srgbClr val="6F136A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426971-5D61-5542-AAFA-B2BB5ABD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2" y="-26712"/>
            <a:ext cx="3824937" cy="4526556"/>
          </a:xfrm>
          <a:prstGeom prst="rect">
            <a:avLst/>
          </a:prstGeom>
        </p:spPr>
      </p:pic>
      <p:pic>
        <p:nvPicPr>
          <p:cNvPr id="5" name="Content Placeholder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CE179D01-2C19-4D4F-B997-BBECAD33900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3333" t="4529" r="3889" b="46925"/>
          <a:stretch/>
        </p:blipFill>
        <p:spPr>
          <a:xfrm>
            <a:off x="4470399" y="845032"/>
            <a:ext cx="7707777" cy="31962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419964-E191-4F43-9412-4EDCEF940640}"/>
                  </a:ext>
                </a:extLst>
              </p14:cNvPr>
              <p14:cNvContentPartPr/>
              <p14:nvPr/>
            </p14:nvContentPartPr>
            <p14:xfrm>
              <a:off x="6263684" y="3351120"/>
              <a:ext cx="1746720" cy="91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419964-E191-4F43-9412-4EDCEF9406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4684" y="3342120"/>
                <a:ext cx="1764360" cy="9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59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68-DCC9-7949-BBF9-6C8C615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78" y="5799667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Class</a:t>
            </a: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25</a:t>
            </a: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greater</a:t>
            </a: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than</a:t>
            </a: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(value)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Content Placeholder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CE179D01-2C19-4D4F-B997-BBECAD33900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3287" t="40945" r="51714" b="6946"/>
          <a:stretch/>
        </p:blipFill>
        <p:spPr>
          <a:xfrm>
            <a:off x="7270044" y="818536"/>
            <a:ext cx="2980267" cy="35163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3DC630-1F93-204C-BCB6-28FEB1EF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35468"/>
            <a:ext cx="5661278" cy="53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3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68-DCC9-7949-BBF9-6C8C615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78" y="5799667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</a:rPr>
              <a:t>Class</a:t>
            </a:r>
            <a:r>
              <a:rPr lang="zh-CN" altLang="en-US" sz="4000" b="1" dirty="0">
                <a:solidFill>
                  <a:srgbClr val="FFFF00"/>
                </a:solidFill>
              </a:rPr>
              <a:t> </a:t>
            </a:r>
            <a:r>
              <a:rPr lang="en-US" altLang="zh-CN" sz="4000" b="1" dirty="0">
                <a:solidFill>
                  <a:srgbClr val="FFFF00"/>
                </a:solidFill>
              </a:rPr>
              <a:t>14</a:t>
            </a:r>
            <a:r>
              <a:rPr lang="zh-CN" altLang="en-US" sz="4000" b="1" dirty="0">
                <a:solidFill>
                  <a:srgbClr val="FFFF00"/>
                </a:solidFill>
              </a:rPr>
              <a:t> </a:t>
            </a:r>
            <a:r>
              <a:rPr lang="en-US" altLang="zh-CN" sz="4000" b="1" dirty="0">
                <a:solidFill>
                  <a:srgbClr val="FFFF00"/>
                </a:solidFill>
              </a:rPr>
              <a:t>larger,</a:t>
            </a:r>
            <a:r>
              <a:rPr lang="zh-CN" altLang="en-US" sz="4000" b="1" dirty="0">
                <a:solidFill>
                  <a:srgbClr val="FFFF00"/>
                </a:solidFill>
              </a:rPr>
              <a:t> </a:t>
            </a:r>
            <a:r>
              <a:rPr lang="en-US" altLang="zh-CN" sz="4000" b="1" dirty="0">
                <a:solidFill>
                  <a:srgbClr val="FFFF00"/>
                </a:solidFill>
              </a:rPr>
              <a:t>bigger</a:t>
            </a:r>
            <a:r>
              <a:rPr lang="zh-CN" altLang="en-US" sz="4000" b="1" dirty="0">
                <a:solidFill>
                  <a:srgbClr val="FFFF00"/>
                </a:solidFill>
              </a:rPr>
              <a:t> </a:t>
            </a:r>
            <a:r>
              <a:rPr lang="en-US" altLang="zh-CN" sz="4000" b="1" dirty="0">
                <a:solidFill>
                  <a:srgbClr val="FFFF00"/>
                </a:solidFill>
              </a:rPr>
              <a:t>than</a:t>
            </a:r>
            <a:r>
              <a:rPr lang="zh-CN" altLang="en-US" sz="4000" b="1" dirty="0">
                <a:solidFill>
                  <a:srgbClr val="FFFF00"/>
                </a:solidFill>
              </a:rPr>
              <a:t> 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13" name="Content Placeholder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CE179D01-2C19-4D4F-B997-BBECAD33900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3287" t="40945" r="51714" b="6946"/>
          <a:stretch/>
        </p:blipFill>
        <p:spPr>
          <a:xfrm>
            <a:off x="7270044" y="818536"/>
            <a:ext cx="2980267" cy="35163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4DC4FF-6230-A748-8619-33FDA010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21" y="278804"/>
            <a:ext cx="6362402" cy="55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00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1111</Words>
  <Application>Microsoft Macintosh PowerPoint</Application>
  <PresentationFormat>Widescreen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2</vt:lpstr>
      <vt:lpstr>Quotable</vt:lpstr>
      <vt:lpstr>Weekly notes</vt:lpstr>
      <vt:lpstr>Contents</vt:lpstr>
      <vt:lpstr>Gephi  3539 nodes/8223 sentences  34722 edges</vt:lpstr>
      <vt:lpstr>Class 12 slower, faster, speed</vt:lpstr>
      <vt:lpstr>Class 104 somehow faster, slower</vt:lpstr>
      <vt:lpstr>Class 49 better</vt:lpstr>
      <vt:lpstr>Class 50 simple, easier</vt:lpstr>
      <vt:lpstr>Class 25 greater than (value)</vt:lpstr>
      <vt:lpstr>Class 14 larger, bigger than </vt:lpstr>
      <vt:lpstr>Class 122 larger, bigger than (image, web attribute)</vt:lpstr>
      <vt:lpstr>Class 122 secure</vt:lpstr>
      <vt:lpstr>Class 122 high, low precedence/level</vt:lpstr>
      <vt:lpstr>Mixed classes</vt:lpstr>
      <vt:lpstr>Patterns</vt:lpstr>
      <vt:lpstr>Patterns</vt:lpstr>
      <vt:lpstr>Patterns</vt:lpstr>
      <vt:lpstr>Patterns</vt:lpstr>
      <vt:lpstr>Patterns</vt:lpstr>
      <vt:lpstr>Patterns</vt:lpstr>
      <vt:lpstr>Patterns</vt:lpstr>
      <vt:lpstr>Patterns</vt:lpstr>
      <vt:lpstr>Patterns</vt:lpstr>
      <vt:lpstr>Patterns</vt:lpstr>
      <vt:lpstr>Patterns</vt:lpstr>
      <vt:lpstr>Patterns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notes</dc:title>
  <dc:creator>Microsoft Office 用户</dc:creator>
  <cp:lastModifiedBy>Microsoft Office 用户</cp:lastModifiedBy>
  <cp:revision>16</cp:revision>
  <dcterms:created xsi:type="dcterms:W3CDTF">2019-07-05T07:17:07Z</dcterms:created>
  <dcterms:modified xsi:type="dcterms:W3CDTF">2019-07-06T03:08:29Z</dcterms:modified>
</cp:coreProperties>
</file>