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90338-204B-49C3-93DF-A146E5B5CC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F1D737-F5AF-43B7-B1BC-005182AEFD18}">
      <dgm:prSet custT="1"/>
      <dgm:spPr/>
      <dgm:t>
        <a:bodyPr/>
        <a:lstStyle/>
        <a:p>
          <a:pPr marL="0" indent="0" algn="l" defTabSz="457200" rtl="0" eaLnBrk="1" latinLnBrk="0" hangingPunct="1">
            <a:lnSpc>
              <a:spcPct val="100000"/>
            </a:lnSpc>
            <a:spcBef>
              <a:spcPct val="20000"/>
            </a:spcBef>
            <a:buFont typeface="Arial"/>
            <a:buNone/>
          </a:pPr>
          <a:r>
            <a:rPr lang="en-US" sz="2350" u="sng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Key Findings</a:t>
          </a:r>
        </a:p>
      </dgm:t>
    </dgm:pt>
    <dgm:pt modelId="{F1B2E4FE-3A9F-469C-8B28-C4CED36319BE}" type="parTrans" cxnId="{5772434D-7295-4EFA-B7CF-2D16DAF4D0ED}">
      <dgm:prSet/>
      <dgm:spPr/>
      <dgm:t>
        <a:bodyPr/>
        <a:lstStyle/>
        <a:p>
          <a:endParaRPr lang="en-US"/>
        </a:p>
      </dgm:t>
    </dgm:pt>
    <dgm:pt modelId="{C7DD4A98-9BB8-4A32-9FC6-6DA63CC0E92C}" type="sibTrans" cxnId="{5772434D-7295-4EFA-B7CF-2D16DAF4D0ED}">
      <dgm:prSet/>
      <dgm:spPr/>
      <dgm:t>
        <a:bodyPr/>
        <a:lstStyle/>
        <a:p>
          <a:endParaRPr lang="en-US"/>
        </a:p>
      </dgm:t>
    </dgm:pt>
    <dgm:pt modelId="{054EB7C1-F2B3-4DDB-AF0F-D60970244F1B}">
      <dgm:prSet custT="1"/>
      <dgm:spPr/>
      <dgm:t>
        <a:bodyPr/>
        <a:lstStyle/>
        <a:p>
          <a:pPr marL="342900" indent="-342900" algn="l" defTabSz="457200" rtl="0" eaLnBrk="1" latinLnBrk="0" hangingPunct="1">
            <a:lnSpc>
              <a:spcPct val="100000"/>
            </a:lnSpc>
            <a:spcBef>
              <a:spcPct val="20000"/>
            </a:spcBef>
            <a:buFont typeface="Arial"/>
            <a:buChar char="•"/>
          </a:pPr>
          <a:r>
            <a:rPr lang="en-US" sz="2000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Higher average salaries linked to lower attrition.</a:t>
          </a:r>
        </a:p>
      </dgm:t>
    </dgm:pt>
    <dgm:pt modelId="{BC2FCED4-D268-40A1-8612-45ED6CC8C983}" type="parTrans" cxnId="{C9F4C8D3-78D5-4AA9-9185-682A0933CC69}">
      <dgm:prSet/>
      <dgm:spPr/>
      <dgm:t>
        <a:bodyPr/>
        <a:lstStyle/>
        <a:p>
          <a:endParaRPr lang="en-US"/>
        </a:p>
      </dgm:t>
    </dgm:pt>
    <dgm:pt modelId="{12B482DE-BE92-414C-AF30-0EF1E5CEBCBD}" type="sibTrans" cxnId="{C9F4C8D3-78D5-4AA9-9185-682A0933CC69}">
      <dgm:prSet/>
      <dgm:spPr/>
      <dgm:t>
        <a:bodyPr/>
        <a:lstStyle/>
        <a:p>
          <a:endParaRPr lang="en-US"/>
        </a:p>
      </dgm:t>
    </dgm:pt>
    <dgm:pt modelId="{6CEDE5B2-E9A3-43B8-8225-9578717447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rgbClr val="1F497D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Impact of salary hikes and stock options on retention..</a:t>
          </a:r>
        </a:p>
      </dgm:t>
    </dgm:pt>
    <dgm:pt modelId="{5349C086-5C6B-4C83-A617-DC751B2909AB}" type="parTrans" cxnId="{84B52A7B-C3F3-440C-83D5-76C46BAA7102}">
      <dgm:prSet/>
      <dgm:spPr/>
      <dgm:t>
        <a:bodyPr/>
        <a:lstStyle/>
        <a:p>
          <a:endParaRPr lang="en-US"/>
        </a:p>
      </dgm:t>
    </dgm:pt>
    <dgm:pt modelId="{5B41842E-5F4D-4A62-BF12-518A42D0ACC7}" type="sibTrans" cxnId="{84B52A7B-C3F3-440C-83D5-76C46BAA7102}">
      <dgm:prSet/>
      <dgm:spPr/>
      <dgm:t>
        <a:bodyPr/>
        <a:lstStyle/>
        <a:p>
          <a:endParaRPr lang="en-US"/>
        </a:p>
      </dgm:t>
    </dgm:pt>
    <dgm:pt modelId="{63266EC4-41C1-4B37-891D-E3DD181E2D81}" type="pres">
      <dgm:prSet presAssocID="{4AD90338-204B-49C3-93DF-A146E5B5CC8F}" presName="root" presStyleCnt="0">
        <dgm:presLayoutVars>
          <dgm:dir/>
          <dgm:resizeHandles val="exact"/>
        </dgm:presLayoutVars>
      </dgm:prSet>
      <dgm:spPr/>
    </dgm:pt>
    <dgm:pt modelId="{DE60A687-F226-4F80-9A2F-5E2C076DC152}" type="pres">
      <dgm:prSet presAssocID="{3BF1D737-F5AF-43B7-B1BC-005182AEFD18}" presName="compNode" presStyleCnt="0"/>
      <dgm:spPr/>
    </dgm:pt>
    <dgm:pt modelId="{7A195D08-6D37-4218-A557-58A7BD3A217F}" type="pres">
      <dgm:prSet presAssocID="{3BF1D737-F5AF-43B7-B1BC-005182AEFD18}" presName="bgRect" presStyleLbl="bgShp" presStyleIdx="0" presStyleCnt="3"/>
      <dgm:spPr/>
    </dgm:pt>
    <dgm:pt modelId="{382182D8-7716-4550-BB19-624CC2EC0275}" type="pres">
      <dgm:prSet presAssocID="{3BF1D737-F5AF-43B7-B1BC-005182AEFD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9715084-6B4B-4E82-B5C5-8543158691FC}" type="pres">
      <dgm:prSet presAssocID="{3BF1D737-F5AF-43B7-B1BC-005182AEFD18}" presName="spaceRect" presStyleCnt="0"/>
      <dgm:spPr/>
    </dgm:pt>
    <dgm:pt modelId="{2D1C7C38-07D9-4A13-AB5F-4CEEEC080536}" type="pres">
      <dgm:prSet presAssocID="{3BF1D737-F5AF-43B7-B1BC-005182AEFD18}" presName="parTx" presStyleLbl="revTx" presStyleIdx="0" presStyleCnt="3">
        <dgm:presLayoutVars>
          <dgm:chMax val="0"/>
          <dgm:chPref val="0"/>
        </dgm:presLayoutVars>
      </dgm:prSet>
      <dgm:spPr/>
    </dgm:pt>
    <dgm:pt modelId="{400556F7-DB98-46EA-99BD-E08A1C863E04}" type="pres">
      <dgm:prSet presAssocID="{C7DD4A98-9BB8-4A32-9FC6-6DA63CC0E92C}" presName="sibTrans" presStyleCnt="0"/>
      <dgm:spPr/>
    </dgm:pt>
    <dgm:pt modelId="{78DA7F2E-1387-4BEF-98EB-8CBE06C21A03}" type="pres">
      <dgm:prSet presAssocID="{054EB7C1-F2B3-4DDB-AF0F-D60970244F1B}" presName="compNode" presStyleCnt="0"/>
      <dgm:spPr/>
    </dgm:pt>
    <dgm:pt modelId="{26644019-03ED-4B61-8CC7-79380CAA5DD8}" type="pres">
      <dgm:prSet presAssocID="{054EB7C1-F2B3-4DDB-AF0F-D60970244F1B}" presName="bgRect" presStyleLbl="bgShp" presStyleIdx="1" presStyleCnt="3"/>
      <dgm:spPr/>
    </dgm:pt>
    <dgm:pt modelId="{D4C8418E-ACF8-4FC5-BD9C-81F3B0401194}" type="pres">
      <dgm:prSet presAssocID="{054EB7C1-F2B3-4DDB-AF0F-D60970244F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679E5D3-56D3-44B0-B00B-BCCB7F9D91D5}" type="pres">
      <dgm:prSet presAssocID="{054EB7C1-F2B3-4DDB-AF0F-D60970244F1B}" presName="spaceRect" presStyleCnt="0"/>
      <dgm:spPr/>
    </dgm:pt>
    <dgm:pt modelId="{860709F4-356E-4854-9CCD-FE645A2DAA38}" type="pres">
      <dgm:prSet presAssocID="{054EB7C1-F2B3-4DDB-AF0F-D60970244F1B}" presName="parTx" presStyleLbl="revTx" presStyleIdx="1" presStyleCnt="3">
        <dgm:presLayoutVars>
          <dgm:chMax val="0"/>
          <dgm:chPref val="0"/>
        </dgm:presLayoutVars>
      </dgm:prSet>
      <dgm:spPr/>
    </dgm:pt>
    <dgm:pt modelId="{E912CF55-CAB1-4CFB-93C8-872B2811CC0D}" type="pres">
      <dgm:prSet presAssocID="{12B482DE-BE92-414C-AF30-0EF1E5CEBCBD}" presName="sibTrans" presStyleCnt="0"/>
      <dgm:spPr/>
    </dgm:pt>
    <dgm:pt modelId="{EA387B8D-DE34-4E66-9D94-2330AE4EFC95}" type="pres">
      <dgm:prSet presAssocID="{6CEDE5B2-E9A3-43B8-8225-9578717447E0}" presName="compNode" presStyleCnt="0"/>
      <dgm:spPr/>
    </dgm:pt>
    <dgm:pt modelId="{BB9F3C8D-737F-48A2-91C8-8421971011D7}" type="pres">
      <dgm:prSet presAssocID="{6CEDE5B2-E9A3-43B8-8225-9578717447E0}" presName="bgRect" presStyleLbl="bgShp" presStyleIdx="2" presStyleCnt="3"/>
      <dgm:spPr/>
    </dgm:pt>
    <dgm:pt modelId="{BFD73373-7890-48A9-A597-5D8D53BC638D}" type="pres">
      <dgm:prSet presAssocID="{6CEDE5B2-E9A3-43B8-8225-9578717447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ECC49766-033C-4659-A524-8E7F101676DF}" type="pres">
      <dgm:prSet presAssocID="{6CEDE5B2-E9A3-43B8-8225-9578717447E0}" presName="spaceRect" presStyleCnt="0"/>
      <dgm:spPr/>
    </dgm:pt>
    <dgm:pt modelId="{E6E3302C-411D-4A86-AEF9-B8A4C53D8B6A}" type="pres">
      <dgm:prSet presAssocID="{6CEDE5B2-E9A3-43B8-8225-9578717447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772434D-7295-4EFA-B7CF-2D16DAF4D0ED}" srcId="{4AD90338-204B-49C3-93DF-A146E5B5CC8F}" destId="{3BF1D737-F5AF-43B7-B1BC-005182AEFD18}" srcOrd="0" destOrd="0" parTransId="{F1B2E4FE-3A9F-469C-8B28-C4CED36319BE}" sibTransId="{C7DD4A98-9BB8-4A32-9FC6-6DA63CC0E92C}"/>
    <dgm:cxn modelId="{ABDEA370-246F-40AD-84E9-0400A2B2C8EF}" type="presOf" srcId="{054EB7C1-F2B3-4DDB-AF0F-D60970244F1B}" destId="{860709F4-356E-4854-9CCD-FE645A2DAA38}" srcOrd="0" destOrd="0" presId="urn:microsoft.com/office/officeart/2018/2/layout/IconVerticalSolidList"/>
    <dgm:cxn modelId="{37DE4573-BED1-4241-A8D8-3A9C2FE41E06}" type="presOf" srcId="{3BF1D737-F5AF-43B7-B1BC-005182AEFD18}" destId="{2D1C7C38-07D9-4A13-AB5F-4CEEEC080536}" srcOrd="0" destOrd="0" presId="urn:microsoft.com/office/officeart/2018/2/layout/IconVerticalSolidList"/>
    <dgm:cxn modelId="{84B52A7B-C3F3-440C-83D5-76C46BAA7102}" srcId="{4AD90338-204B-49C3-93DF-A146E5B5CC8F}" destId="{6CEDE5B2-E9A3-43B8-8225-9578717447E0}" srcOrd="2" destOrd="0" parTransId="{5349C086-5C6B-4C83-A617-DC751B2909AB}" sibTransId="{5B41842E-5F4D-4A62-BF12-518A42D0ACC7}"/>
    <dgm:cxn modelId="{6ADF6EB1-2768-4EB4-A90B-619570EB1814}" type="presOf" srcId="{4AD90338-204B-49C3-93DF-A146E5B5CC8F}" destId="{63266EC4-41C1-4B37-891D-E3DD181E2D81}" srcOrd="0" destOrd="0" presId="urn:microsoft.com/office/officeart/2018/2/layout/IconVerticalSolidList"/>
    <dgm:cxn modelId="{F5ABC5D0-B742-49FD-8E2C-DF00767F9C83}" type="presOf" srcId="{6CEDE5B2-E9A3-43B8-8225-9578717447E0}" destId="{E6E3302C-411D-4A86-AEF9-B8A4C53D8B6A}" srcOrd="0" destOrd="0" presId="urn:microsoft.com/office/officeart/2018/2/layout/IconVerticalSolidList"/>
    <dgm:cxn modelId="{C9F4C8D3-78D5-4AA9-9185-682A0933CC69}" srcId="{4AD90338-204B-49C3-93DF-A146E5B5CC8F}" destId="{054EB7C1-F2B3-4DDB-AF0F-D60970244F1B}" srcOrd="1" destOrd="0" parTransId="{BC2FCED4-D268-40A1-8612-45ED6CC8C983}" sibTransId="{12B482DE-BE92-414C-AF30-0EF1E5CEBCBD}"/>
    <dgm:cxn modelId="{C5349832-52EA-4A17-A419-132E617B2350}" type="presParOf" srcId="{63266EC4-41C1-4B37-891D-E3DD181E2D81}" destId="{DE60A687-F226-4F80-9A2F-5E2C076DC152}" srcOrd="0" destOrd="0" presId="urn:microsoft.com/office/officeart/2018/2/layout/IconVerticalSolidList"/>
    <dgm:cxn modelId="{DB70B26C-3FFB-4DF9-99CE-165748A30716}" type="presParOf" srcId="{DE60A687-F226-4F80-9A2F-5E2C076DC152}" destId="{7A195D08-6D37-4218-A557-58A7BD3A217F}" srcOrd="0" destOrd="0" presId="urn:microsoft.com/office/officeart/2018/2/layout/IconVerticalSolidList"/>
    <dgm:cxn modelId="{4A2DC8B5-B4AF-4F78-B72A-5C5C1EC84215}" type="presParOf" srcId="{DE60A687-F226-4F80-9A2F-5E2C076DC152}" destId="{382182D8-7716-4550-BB19-624CC2EC0275}" srcOrd="1" destOrd="0" presId="urn:microsoft.com/office/officeart/2018/2/layout/IconVerticalSolidList"/>
    <dgm:cxn modelId="{9F8BE68D-3018-4FAC-9F71-42C79434CD87}" type="presParOf" srcId="{DE60A687-F226-4F80-9A2F-5E2C076DC152}" destId="{B9715084-6B4B-4E82-B5C5-8543158691FC}" srcOrd="2" destOrd="0" presId="urn:microsoft.com/office/officeart/2018/2/layout/IconVerticalSolidList"/>
    <dgm:cxn modelId="{0E14CCCE-8C90-4A95-925E-72ED25898DA0}" type="presParOf" srcId="{DE60A687-F226-4F80-9A2F-5E2C076DC152}" destId="{2D1C7C38-07D9-4A13-AB5F-4CEEEC080536}" srcOrd="3" destOrd="0" presId="urn:microsoft.com/office/officeart/2018/2/layout/IconVerticalSolidList"/>
    <dgm:cxn modelId="{5E452F9F-EBFF-4626-9113-002840007E40}" type="presParOf" srcId="{63266EC4-41C1-4B37-891D-E3DD181E2D81}" destId="{400556F7-DB98-46EA-99BD-E08A1C863E04}" srcOrd="1" destOrd="0" presId="urn:microsoft.com/office/officeart/2018/2/layout/IconVerticalSolidList"/>
    <dgm:cxn modelId="{B5A4682B-6D8B-4BFC-B798-28FC3492E28D}" type="presParOf" srcId="{63266EC4-41C1-4B37-891D-E3DD181E2D81}" destId="{78DA7F2E-1387-4BEF-98EB-8CBE06C21A03}" srcOrd="2" destOrd="0" presId="urn:microsoft.com/office/officeart/2018/2/layout/IconVerticalSolidList"/>
    <dgm:cxn modelId="{147DEE33-39B1-45C5-9F49-13201F2742C8}" type="presParOf" srcId="{78DA7F2E-1387-4BEF-98EB-8CBE06C21A03}" destId="{26644019-03ED-4B61-8CC7-79380CAA5DD8}" srcOrd="0" destOrd="0" presId="urn:microsoft.com/office/officeart/2018/2/layout/IconVerticalSolidList"/>
    <dgm:cxn modelId="{52415B6D-0876-4D49-86EF-B4384925D34C}" type="presParOf" srcId="{78DA7F2E-1387-4BEF-98EB-8CBE06C21A03}" destId="{D4C8418E-ACF8-4FC5-BD9C-81F3B0401194}" srcOrd="1" destOrd="0" presId="urn:microsoft.com/office/officeart/2018/2/layout/IconVerticalSolidList"/>
    <dgm:cxn modelId="{CF571ACC-23A0-4741-BA58-B7D0FB943ADE}" type="presParOf" srcId="{78DA7F2E-1387-4BEF-98EB-8CBE06C21A03}" destId="{B679E5D3-56D3-44B0-B00B-BCCB7F9D91D5}" srcOrd="2" destOrd="0" presId="urn:microsoft.com/office/officeart/2018/2/layout/IconVerticalSolidList"/>
    <dgm:cxn modelId="{C2D3BF37-6CB5-4E93-902B-8634EECBF645}" type="presParOf" srcId="{78DA7F2E-1387-4BEF-98EB-8CBE06C21A03}" destId="{860709F4-356E-4854-9CCD-FE645A2DAA38}" srcOrd="3" destOrd="0" presId="urn:microsoft.com/office/officeart/2018/2/layout/IconVerticalSolidList"/>
    <dgm:cxn modelId="{422124C3-164D-4B2C-A709-749B535B7817}" type="presParOf" srcId="{63266EC4-41C1-4B37-891D-E3DD181E2D81}" destId="{E912CF55-CAB1-4CFB-93C8-872B2811CC0D}" srcOrd="3" destOrd="0" presId="urn:microsoft.com/office/officeart/2018/2/layout/IconVerticalSolidList"/>
    <dgm:cxn modelId="{F7FDF422-E26F-4E2F-82AD-5AA8297EE46D}" type="presParOf" srcId="{63266EC4-41C1-4B37-891D-E3DD181E2D81}" destId="{EA387B8D-DE34-4E66-9D94-2330AE4EFC95}" srcOrd="4" destOrd="0" presId="urn:microsoft.com/office/officeart/2018/2/layout/IconVerticalSolidList"/>
    <dgm:cxn modelId="{B1F45823-6DDE-4A46-9D07-CBD019E09442}" type="presParOf" srcId="{EA387B8D-DE34-4E66-9D94-2330AE4EFC95}" destId="{BB9F3C8D-737F-48A2-91C8-8421971011D7}" srcOrd="0" destOrd="0" presId="urn:microsoft.com/office/officeart/2018/2/layout/IconVerticalSolidList"/>
    <dgm:cxn modelId="{D7B4DD66-C5C2-45A7-ABB8-706C749045BD}" type="presParOf" srcId="{EA387B8D-DE34-4E66-9D94-2330AE4EFC95}" destId="{BFD73373-7890-48A9-A597-5D8D53BC638D}" srcOrd="1" destOrd="0" presId="urn:microsoft.com/office/officeart/2018/2/layout/IconVerticalSolidList"/>
    <dgm:cxn modelId="{87EE6BBD-EB59-4991-AB40-AE0A5E2E4852}" type="presParOf" srcId="{EA387B8D-DE34-4E66-9D94-2330AE4EFC95}" destId="{ECC49766-033C-4659-A524-8E7F101676DF}" srcOrd="2" destOrd="0" presId="urn:microsoft.com/office/officeart/2018/2/layout/IconVerticalSolidList"/>
    <dgm:cxn modelId="{28B809C6-DDD7-49CB-B88B-799E5960090C}" type="presParOf" srcId="{EA387B8D-DE34-4E66-9D94-2330AE4EFC95}" destId="{E6E3302C-411D-4A86-AEF9-B8A4C53D8B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B670AC-2AC8-42D2-B791-8E83925A459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2A01E-0C28-43E6-8E7A-B3A2120627D5}">
      <dgm:prSet custT="1"/>
      <dgm:spPr/>
      <dgm:t>
        <a:bodyPr/>
        <a:lstStyle/>
        <a:p>
          <a:pPr marL="0" indent="0" algn="l" defTabSz="457200" rtl="0" eaLnBrk="1" latinLnBrk="0" hangingPunct="1">
            <a:spcBef>
              <a:spcPct val="20000"/>
            </a:spcBef>
            <a:buFont typeface="Arial"/>
            <a:buNone/>
          </a:pPr>
          <a:r>
            <a:rPr lang="en-US" sz="2350" u="sng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Strategies to Reduce Attrition</a:t>
          </a:r>
        </a:p>
      </dgm:t>
    </dgm:pt>
    <dgm:pt modelId="{94F7C7CA-F553-43FA-B749-3314C8331CAF}" type="parTrans" cxnId="{4C6AF175-042E-4F59-A7F2-C556554641AE}">
      <dgm:prSet/>
      <dgm:spPr/>
      <dgm:t>
        <a:bodyPr/>
        <a:lstStyle/>
        <a:p>
          <a:endParaRPr lang="en-US"/>
        </a:p>
      </dgm:t>
    </dgm:pt>
    <dgm:pt modelId="{717BF3CC-6C6C-4CBB-B4D2-AD00A2212F14}" type="sibTrans" cxnId="{4C6AF175-042E-4F59-A7F2-C556554641AE}">
      <dgm:prSet/>
      <dgm:spPr/>
      <dgm:t>
        <a:bodyPr/>
        <a:lstStyle/>
        <a:p>
          <a:endParaRPr lang="en-US"/>
        </a:p>
      </dgm:t>
    </dgm:pt>
    <dgm:pt modelId="{DF710C8D-BA88-4BF0-9339-4C5B179A24F6}">
      <dgm:prSet custT="1"/>
      <dgm:spPr/>
      <dgm:t>
        <a:bodyPr/>
        <a:lstStyle/>
        <a:p>
          <a:pPr marL="342900" indent="-342900" algn="l" defTabSz="457200" rtl="0" eaLnBrk="1" latinLnBrk="0" hangingPunct="1">
            <a:spcBef>
              <a:spcPct val="20000"/>
            </a:spcBef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Enhance career development programs.</a:t>
          </a:r>
        </a:p>
      </dgm:t>
    </dgm:pt>
    <dgm:pt modelId="{C35F998B-9140-40E3-95F2-54F7BE46EFE8}" type="parTrans" cxnId="{83CFCF8B-DFD6-4B6C-ACAE-2DE91BABD302}">
      <dgm:prSet/>
      <dgm:spPr/>
      <dgm:t>
        <a:bodyPr/>
        <a:lstStyle/>
        <a:p>
          <a:endParaRPr lang="en-US"/>
        </a:p>
      </dgm:t>
    </dgm:pt>
    <dgm:pt modelId="{AA457FBC-0C07-434F-B293-60E446C6092D}" type="sibTrans" cxnId="{83CFCF8B-DFD6-4B6C-ACAE-2DE91BABD302}">
      <dgm:prSet/>
      <dgm:spPr/>
      <dgm:t>
        <a:bodyPr/>
        <a:lstStyle/>
        <a:p>
          <a:endParaRPr lang="en-US"/>
        </a:p>
      </dgm:t>
    </dgm:pt>
    <dgm:pt modelId="{EDDBFD31-D361-44A2-869E-9D2B5842BEA9}">
      <dgm:prSet custT="1"/>
      <dgm:spPr/>
      <dgm:t>
        <a:bodyPr/>
        <a:lstStyle/>
        <a:p>
          <a:pPr marL="342900" indent="-342900" algn="l" defTabSz="457200" rtl="0" eaLnBrk="1" latinLnBrk="0" hangingPunct="1">
            <a:spcBef>
              <a:spcPct val="20000"/>
            </a:spcBef>
            <a:buFont typeface="Arial"/>
            <a:buChar char="•"/>
          </a:pPr>
          <a:r>
            <a:rPr lang="en-US" sz="2000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Improve compensation and benefits packages.</a:t>
          </a:r>
        </a:p>
      </dgm:t>
    </dgm:pt>
    <dgm:pt modelId="{B740E0C0-D625-4873-9A81-8CE52F9E46B2}" type="parTrans" cxnId="{C235798F-F7BE-4AD2-AF06-48F5F94220E5}">
      <dgm:prSet/>
      <dgm:spPr/>
      <dgm:t>
        <a:bodyPr/>
        <a:lstStyle/>
        <a:p>
          <a:endParaRPr lang="en-US"/>
        </a:p>
      </dgm:t>
    </dgm:pt>
    <dgm:pt modelId="{AB5325D1-D46E-4B4D-9F2B-2C2CE6AE8E02}" type="sibTrans" cxnId="{C235798F-F7BE-4AD2-AF06-48F5F94220E5}">
      <dgm:prSet/>
      <dgm:spPr/>
      <dgm:t>
        <a:bodyPr/>
        <a:lstStyle/>
        <a:p>
          <a:endParaRPr lang="en-US"/>
        </a:p>
      </dgm:t>
    </dgm:pt>
    <dgm:pt modelId="{C4B834C4-5424-4BBF-96E3-629296FC0A4A}">
      <dgm:prSet custT="1"/>
      <dgm:spPr/>
      <dgm:t>
        <a:bodyPr/>
        <a:lstStyle/>
        <a:p>
          <a:pPr marL="342900" indent="-342900" algn="l" defTabSz="457200" rtl="0" eaLnBrk="1" latinLnBrk="0" hangingPunct="1">
            <a:spcBef>
              <a:spcPct val="20000"/>
            </a:spcBef>
            <a:buFont typeface="Arial"/>
            <a:buChar char="•"/>
          </a:pPr>
          <a:r>
            <a:rPr lang="en-US" sz="2000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Implement flexible work arrangements.</a:t>
          </a:r>
        </a:p>
      </dgm:t>
    </dgm:pt>
    <dgm:pt modelId="{7E0E6DBD-D098-420D-BBA9-4FF43317E3AD}" type="parTrans" cxnId="{23A3251C-BA94-4A54-9482-21798C42067C}">
      <dgm:prSet/>
      <dgm:spPr/>
      <dgm:t>
        <a:bodyPr/>
        <a:lstStyle/>
        <a:p>
          <a:endParaRPr lang="en-US"/>
        </a:p>
      </dgm:t>
    </dgm:pt>
    <dgm:pt modelId="{231EF88D-58CB-47EC-86BD-AA6D15F69F01}" type="sibTrans" cxnId="{23A3251C-BA94-4A54-9482-21798C42067C}">
      <dgm:prSet/>
      <dgm:spPr/>
      <dgm:t>
        <a:bodyPr/>
        <a:lstStyle/>
        <a:p>
          <a:endParaRPr lang="en-US"/>
        </a:p>
      </dgm:t>
    </dgm:pt>
    <dgm:pt modelId="{EB2EF4B7-6693-4F22-9437-1DCA24F48AFB}">
      <dgm:prSet custT="1"/>
      <dgm:spPr/>
      <dgm:t>
        <a:bodyPr/>
        <a:lstStyle/>
        <a:p>
          <a:pPr marL="342900" indent="-342900" algn="l" defTabSz="457200" rtl="0" eaLnBrk="1" latinLnBrk="0" hangingPunct="1">
            <a:spcBef>
              <a:spcPct val="20000"/>
            </a:spcBef>
            <a:buFont typeface="Arial"/>
            <a:buChar char="•"/>
          </a:pPr>
          <a:r>
            <a:rPr lang="en-US" sz="2000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Strengthen managerial support and regular feedback mechanisms.</a:t>
          </a:r>
        </a:p>
      </dgm:t>
    </dgm:pt>
    <dgm:pt modelId="{EA09DA76-53C2-42E7-AD38-82FB2E21934D}" type="parTrans" cxnId="{E16B2E85-AA28-4C43-9E01-9938C479A5A3}">
      <dgm:prSet/>
      <dgm:spPr/>
      <dgm:t>
        <a:bodyPr/>
        <a:lstStyle/>
        <a:p>
          <a:endParaRPr lang="en-US"/>
        </a:p>
      </dgm:t>
    </dgm:pt>
    <dgm:pt modelId="{3F1298B9-057B-45C3-8FFD-C601F8365E55}" type="sibTrans" cxnId="{E16B2E85-AA28-4C43-9E01-9938C479A5A3}">
      <dgm:prSet/>
      <dgm:spPr/>
      <dgm:t>
        <a:bodyPr/>
        <a:lstStyle/>
        <a:p>
          <a:endParaRPr lang="en-US"/>
        </a:p>
      </dgm:t>
    </dgm:pt>
    <dgm:pt modelId="{161413F8-793F-46F8-ABE9-80B73C999101}" type="pres">
      <dgm:prSet presAssocID="{F8B670AC-2AC8-42D2-B791-8E83925A4597}" presName="diagram" presStyleCnt="0">
        <dgm:presLayoutVars>
          <dgm:dir/>
          <dgm:resizeHandles val="exact"/>
        </dgm:presLayoutVars>
      </dgm:prSet>
      <dgm:spPr/>
    </dgm:pt>
    <dgm:pt modelId="{CDA96252-FBD8-4B33-9462-48D5C01E4A20}" type="pres">
      <dgm:prSet presAssocID="{6642A01E-0C28-43E6-8E7A-B3A2120627D5}" presName="node" presStyleLbl="node1" presStyleIdx="0" presStyleCnt="1">
        <dgm:presLayoutVars>
          <dgm:bulletEnabled val="1"/>
        </dgm:presLayoutVars>
      </dgm:prSet>
      <dgm:spPr/>
    </dgm:pt>
  </dgm:ptLst>
  <dgm:cxnLst>
    <dgm:cxn modelId="{23A3251C-BA94-4A54-9482-21798C42067C}" srcId="{6642A01E-0C28-43E6-8E7A-B3A2120627D5}" destId="{C4B834C4-5424-4BBF-96E3-629296FC0A4A}" srcOrd="2" destOrd="0" parTransId="{7E0E6DBD-D098-420D-BBA9-4FF43317E3AD}" sibTransId="{231EF88D-58CB-47EC-86BD-AA6D15F69F01}"/>
    <dgm:cxn modelId="{CCB0FE30-7027-4DD1-99E9-FB143C656B58}" type="presOf" srcId="{DF710C8D-BA88-4BF0-9339-4C5B179A24F6}" destId="{CDA96252-FBD8-4B33-9462-48D5C01E4A20}" srcOrd="0" destOrd="1" presId="urn:microsoft.com/office/officeart/2005/8/layout/default"/>
    <dgm:cxn modelId="{0CA85E63-0E02-4A9B-A976-6931053EAA8F}" type="presOf" srcId="{C4B834C4-5424-4BBF-96E3-629296FC0A4A}" destId="{CDA96252-FBD8-4B33-9462-48D5C01E4A20}" srcOrd="0" destOrd="3" presId="urn:microsoft.com/office/officeart/2005/8/layout/default"/>
    <dgm:cxn modelId="{897D564C-AF39-4B71-82BE-36655F4C7793}" type="presOf" srcId="{6642A01E-0C28-43E6-8E7A-B3A2120627D5}" destId="{CDA96252-FBD8-4B33-9462-48D5C01E4A20}" srcOrd="0" destOrd="0" presId="urn:microsoft.com/office/officeart/2005/8/layout/default"/>
    <dgm:cxn modelId="{4C6AF175-042E-4F59-A7F2-C556554641AE}" srcId="{F8B670AC-2AC8-42D2-B791-8E83925A4597}" destId="{6642A01E-0C28-43E6-8E7A-B3A2120627D5}" srcOrd="0" destOrd="0" parTransId="{94F7C7CA-F553-43FA-B749-3314C8331CAF}" sibTransId="{717BF3CC-6C6C-4CBB-B4D2-AD00A2212F14}"/>
    <dgm:cxn modelId="{68CF8580-9A5D-419A-B0C9-66944937303C}" type="presOf" srcId="{EDDBFD31-D361-44A2-869E-9D2B5842BEA9}" destId="{CDA96252-FBD8-4B33-9462-48D5C01E4A20}" srcOrd="0" destOrd="2" presId="urn:microsoft.com/office/officeart/2005/8/layout/default"/>
    <dgm:cxn modelId="{E16B2E85-AA28-4C43-9E01-9938C479A5A3}" srcId="{6642A01E-0C28-43E6-8E7A-B3A2120627D5}" destId="{EB2EF4B7-6693-4F22-9437-1DCA24F48AFB}" srcOrd="3" destOrd="0" parTransId="{EA09DA76-53C2-42E7-AD38-82FB2E21934D}" sibTransId="{3F1298B9-057B-45C3-8FFD-C601F8365E55}"/>
    <dgm:cxn modelId="{83CFCF8B-DFD6-4B6C-ACAE-2DE91BABD302}" srcId="{6642A01E-0C28-43E6-8E7A-B3A2120627D5}" destId="{DF710C8D-BA88-4BF0-9339-4C5B179A24F6}" srcOrd="0" destOrd="0" parTransId="{C35F998B-9140-40E3-95F2-54F7BE46EFE8}" sibTransId="{AA457FBC-0C07-434F-B293-60E446C6092D}"/>
    <dgm:cxn modelId="{C235798F-F7BE-4AD2-AF06-48F5F94220E5}" srcId="{6642A01E-0C28-43E6-8E7A-B3A2120627D5}" destId="{EDDBFD31-D361-44A2-869E-9D2B5842BEA9}" srcOrd="1" destOrd="0" parTransId="{B740E0C0-D625-4873-9A81-8CE52F9E46B2}" sibTransId="{AB5325D1-D46E-4B4D-9F2B-2C2CE6AE8E02}"/>
    <dgm:cxn modelId="{93C48790-A9DA-4FC1-B16A-FA53E215415F}" type="presOf" srcId="{EB2EF4B7-6693-4F22-9437-1DCA24F48AFB}" destId="{CDA96252-FBD8-4B33-9462-48D5C01E4A20}" srcOrd="0" destOrd="4" presId="urn:microsoft.com/office/officeart/2005/8/layout/default"/>
    <dgm:cxn modelId="{4831F5C6-9682-489D-937F-2A4F2476A761}" type="presOf" srcId="{F8B670AC-2AC8-42D2-B791-8E83925A4597}" destId="{161413F8-793F-46F8-ABE9-80B73C999101}" srcOrd="0" destOrd="0" presId="urn:microsoft.com/office/officeart/2005/8/layout/default"/>
    <dgm:cxn modelId="{34DE301B-5390-427F-8F05-7BD9C3E942BB}" type="presParOf" srcId="{161413F8-793F-46F8-ABE9-80B73C999101}" destId="{CDA96252-FBD8-4B33-9462-48D5C01E4A2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95D08-6D37-4218-A557-58A7BD3A217F}">
      <dsp:nvSpPr>
        <dsp:cNvPr id="0" name=""/>
        <dsp:cNvSpPr/>
      </dsp:nvSpPr>
      <dsp:spPr>
        <a:xfrm>
          <a:off x="0" y="671"/>
          <a:ext cx="4395818" cy="1571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182D8-7716-4550-BB19-624CC2EC0275}">
      <dsp:nvSpPr>
        <dsp:cNvPr id="0" name=""/>
        <dsp:cNvSpPr/>
      </dsp:nvSpPr>
      <dsp:spPr>
        <a:xfrm>
          <a:off x="475513" y="354359"/>
          <a:ext cx="864569" cy="864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C7C38-07D9-4A13-AB5F-4CEEEC080536}">
      <dsp:nvSpPr>
        <dsp:cNvPr id="0" name=""/>
        <dsp:cNvSpPr/>
      </dsp:nvSpPr>
      <dsp:spPr>
        <a:xfrm>
          <a:off x="1815596" y="671"/>
          <a:ext cx="2580221" cy="157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64" tIns="166364" rIns="166364" bIns="166364" numCol="1" spcCol="1270" anchor="ctr" anchorCtr="0">
          <a:noAutofit/>
        </a:bodyPr>
        <a:lstStyle/>
        <a:p>
          <a:pPr marL="0" lvl="0" indent="0" algn="l" defTabSz="4572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2350" u="sng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Key Findings</a:t>
          </a:r>
        </a:p>
      </dsp:txBody>
      <dsp:txXfrm>
        <a:off x="1815596" y="671"/>
        <a:ext cx="2580221" cy="1571944"/>
      </dsp:txXfrm>
    </dsp:sp>
    <dsp:sp modelId="{26644019-03ED-4B61-8CC7-79380CAA5DD8}">
      <dsp:nvSpPr>
        <dsp:cNvPr id="0" name=""/>
        <dsp:cNvSpPr/>
      </dsp:nvSpPr>
      <dsp:spPr>
        <a:xfrm>
          <a:off x="0" y="1965602"/>
          <a:ext cx="4395818" cy="1571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8418E-ACF8-4FC5-BD9C-81F3B0401194}">
      <dsp:nvSpPr>
        <dsp:cNvPr id="0" name=""/>
        <dsp:cNvSpPr/>
      </dsp:nvSpPr>
      <dsp:spPr>
        <a:xfrm>
          <a:off x="475513" y="2319290"/>
          <a:ext cx="864569" cy="864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709F4-356E-4854-9CCD-FE645A2DAA38}">
      <dsp:nvSpPr>
        <dsp:cNvPr id="0" name=""/>
        <dsp:cNvSpPr/>
      </dsp:nvSpPr>
      <dsp:spPr>
        <a:xfrm>
          <a:off x="1815596" y="1965602"/>
          <a:ext cx="2580221" cy="157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64" tIns="166364" rIns="166364" bIns="166364" numCol="1" spcCol="1270" anchor="ctr" anchorCtr="0">
          <a:noAutofit/>
        </a:bodyPr>
        <a:lstStyle/>
        <a:p>
          <a:pPr marL="342900" lvl="0" indent="-342900" algn="l" defTabSz="4572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2000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Higher average salaries linked to lower attrition.</a:t>
          </a:r>
        </a:p>
      </dsp:txBody>
      <dsp:txXfrm>
        <a:off x="1815596" y="1965602"/>
        <a:ext cx="2580221" cy="1571944"/>
      </dsp:txXfrm>
    </dsp:sp>
    <dsp:sp modelId="{BB9F3C8D-737F-48A2-91C8-8421971011D7}">
      <dsp:nvSpPr>
        <dsp:cNvPr id="0" name=""/>
        <dsp:cNvSpPr/>
      </dsp:nvSpPr>
      <dsp:spPr>
        <a:xfrm>
          <a:off x="0" y="3930533"/>
          <a:ext cx="4395818" cy="1571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73373-7890-48A9-A597-5D8D53BC638D}">
      <dsp:nvSpPr>
        <dsp:cNvPr id="0" name=""/>
        <dsp:cNvSpPr/>
      </dsp:nvSpPr>
      <dsp:spPr>
        <a:xfrm>
          <a:off x="475513" y="4284221"/>
          <a:ext cx="864569" cy="864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3302C-411D-4A86-AEF9-B8A4C53D8B6A}">
      <dsp:nvSpPr>
        <dsp:cNvPr id="0" name=""/>
        <dsp:cNvSpPr/>
      </dsp:nvSpPr>
      <dsp:spPr>
        <a:xfrm>
          <a:off x="1815596" y="3930533"/>
          <a:ext cx="2580221" cy="1571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64" tIns="166364" rIns="166364" bIns="1663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1F497D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Impact of salary hikes and stock options on retention..</a:t>
          </a:r>
        </a:p>
      </dsp:txBody>
      <dsp:txXfrm>
        <a:off x="1815596" y="3930533"/>
        <a:ext cx="2580221" cy="1571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96252-FBD8-4B33-9462-48D5C01E4A20}">
      <dsp:nvSpPr>
        <dsp:cNvPr id="0" name=""/>
        <dsp:cNvSpPr/>
      </dsp:nvSpPr>
      <dsp:spPr>
        <a:xfrm>
          <a:off x="0" y="640915"/>
          <a:ext cx="5036058" cy="30216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2350" u="sng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Strategies to Reduce Attrition</a:t>
          </a:r>
        </a:p>
        <a:p>
          <a:pPr marL="342900" lvl="1" indent="-34290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Enhance career development programs.</a:t>
          </a:r>
        </a:p>
        <a:p>
          <a:pPr marL="342900" lvl="1" indent="-34290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/>
            <a:buChar char="•"/>
          </a:pPr>
          <a:r>
            <a:rPr lang="en-US" sz="2000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Improve compensation and benefits packages.</a:t>
          </a:r>
        </a:p>
        <a:p>
          <a:pPr marL="342900" lvl="1" indent="-34290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/>
            <a:buChar char="•"/>
          </a:pPr>
          <a:r>
            <a:rPr lang="en-US" sz="2000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Implement flexible work arrangements.</a:t>
          </a:r>
        </a:p>
        <a:p>
          <a:pPr marL="342900" lvl="1" indent="-34290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/>
            <a:buChar char="•"/>
          </a:pPr>
          <a:r>
            <a:rPr lang="en-US" sz="2000" kern="120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Strengthen managerial support and regular feedback mechanisms.</a:t>
          </a:r>
        </a:p>
      </dsp:txBody>
      <dsp:txXfrm>
        <a:off x="0" y="640915"/>
        <a:ext cx="5036058" cy="3021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Biliv-Augmenta Employee Attrition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Recommendations</a:t>
            </a:r>
          </a:p>
          <a:p>
            <a:pPr algn="l">
              <a:lnSpc>
                <a:spcPct val="90000"/>
              </a:lnSpc>
            </a:pP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Frederick Kaakoye</a:t>
            </a:r>
          </a:p>
          <a:p>
            <a:pPr algn="l">
              <a:lnSpc>
                <a:spcPct val="90000"/>
              </a:lnSpc>
            </a:pP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Date: 9</a:t>
            </a:r>
            <a:r>
              <a:rPr lang="en-US" sz="27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 November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1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 and Overtime Impact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35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overtime correlates with increased turnover.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 satisfaction influences retention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1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E0CDB-886F-F6A8-3534-AC4E2049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29" r="34468" b="-1"/>
          <a:stretch/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1B7775-F79B-18B8-1FB0-A1D4F3A04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980796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1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35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Short-Term Actions</a:t>
            </a:r>
          </a:p>
          <a:p>
            <a:r>
              <a:rPr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regular performance reviews.</a:t>
            </a:r>
          </a:p>
          <a:p>
            <a:r>
              <a:rPr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 salary benchmarking.</a:t>
            </a:r>
          </a:p>
          <a:p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35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Actions</a:t>
            </a:r>
          </a:p>
          <a:p>
            <a:r>
              <a:rPr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clear career progression paths.</a:t>
            </a:r>
          </a:p>
          <a:p>
            <a:r>
              <a:rPr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wellness and work-life balance initiatives</a:t>
            </a:r>
            <a:r>
              <a:rPr sz="19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31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A3D52FB1-C9B0-2742-A5A8-2A8A94B0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146" r="6251" b="-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348" y="2551176"/>
            <a:ext cx="4083287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5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Insights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 key findings and their implications.</a:t>
            </a:r>
          </a:p>
          <a:p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5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immediate actions and future analysis.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US" sz="31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065" y="2133312"/>
            <a:ext cx="5790586" cy="3673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235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  <a:r>
              <a:rPr lang="en-US" sz="1700" dirty="0"/>
              <a:t>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Frederick Kaakoye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Email: frederickkaakoye@gmail.com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LinkedIn: https://www.linkedin.com/in/frederick-kaakoye-98ab16243/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1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18409"/>
            <a:ext cx="7266222" cy="3454358"/>
          </a:xfrm>
        </p:spPr>
        <p:txBody>
          <a:bodyPr numCol="1" anchor="t">
            <a:normAutofit/>
          </a:bodyPr>
          <a:lstStyle/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Understand and reduce employee attrition at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Biliv-Augmenta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 Analysis of demographics, performance, and attrition trends using Power BI.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82" y="1261423"/>
            <a:ext cx="7372350" cy="1325880"/>
          </a:xfrm>
        </p:spPr>
        <p:txBody>
          <a:bodyPr anchor="b">
            <a:normAutofit/>
          </a:bodyPr>
          <a:lstStyle/>
          <a:p>
            <a:r>
              <a:rPr lang="en-US" sz="31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Attrition Metrics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9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1EAA5D7-7667-017D-5EB6-61560DA7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827419"/>
            <a:ext cx="3845172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35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  <a:endParaRPr lang="en-US" sz="23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Employees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vs. Inactive Employees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Visual: KPI Cards displaying each metric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340" y="5084569"/>
            <a:ext cx="2151670" cy="1395192"/>
            <a:chOff x="-305" y="-4155"/>
            <a:chExt cx="2514948" cy="2174333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7D3D0EE-083B-C177-8903-B1579D748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76" y="2827419"/>
            <a:ext cx="4560853" cy="2954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82" y="1261423"/>
            <a:ext cx="7372350" cy="1325880"/>
          </a:xfrm>
        </p:spPr>
        <p:txBody>
          <a:bodyPr anchor="b">
            <a:normAutofit/>
          </a:bodyPr>
          <a:lstStyle/>
          <a:p>
            <a:r>
              <a:rPr lang="en-US" sz="31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Demographics Analysis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9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827419"/>
            <a:ext cx="3845172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35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US" sz="23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attrition in younger employees (&lt;2 years tenure).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disparities in attrition rates.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 correlation with retention.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Visuals: Stacked Column and Donut Charts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340" y="5084569"/>
            <a:ext cx="2151670" cy="1395192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31F0717-5301-73D4-54FD-5388CA61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60" y="2958353"/>
            <a:ext cx="4421245" cy="29986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82" y="1261423"/>
            <a:ext cx="7372350" cy="1325880"/>
          </a:xfrm>
        </p:spPr>
        <p:txBody>
          <a:bodyPr anchor="b">
            <a:normAutofit/>
          </a:bodyPr>
          <a:lstStyle/>
          <a:p>
            <a:r>
              <a:rPr lang="en-US" sz="3100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Tracker Insights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827419"/>
            <a:ext cx="3845172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35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US" sz="23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review cycles correlate with lower attrition.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self and manager ratings linked to higher turnover.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development opportunities matter.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Visuals: Line Graph, Bar Chart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340" y="5084569"/>
            <a:ext cx="2151670" cy="1395192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80F8E1B-6FF5-64B1-911C-E73B8CEC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326" y="2827420"/>
            <a:ext cx="4246967" cy="29682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82" y="1261423"/>
            <a:ext cx="7372350" cy="1325880"/>
          </a:xfrm>
        </p:spPr>
        <p:txBody>
          <a:bodyPr anchor="b">
            <a:normAutofit/>
          </a:bodyPr>
          <a:lstStyle/>
          <a:p>
            <a:r>
              <a:rPr lang="en-US" sz="31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Trends Over 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827419"/>
            <a:ext cx="3845172" cy="322762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 Annual attrition rates and identified spikes.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Visual: Line Chart showing Attrition Rate by Year.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340" y="5084569"/>
            <a:ext cx="2151670" cy="1395192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8567396E-787A-085D-3FFC-5A3C149D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612" y="2827419"/>
            <a:ext cx="4545105" cy="32276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1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35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Drivers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career advancement.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 stress and overtime.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dissatisfaction</a:t>
            </a:r>
          </a:p>
        </p:txBody>
      </p:sp>
      <p:pic>
        <p:nvPicPr>
          <p:cNvPr id="5" name="Picture 4" descr="Domino effect white cutouts and one blue cutout">
            <a:extLst>
              <a:ext uri="{FF2B5EF4-FFF2-40B4-BE49-F238E27FC236}">
                <a16:creationId xmlns:a16="http://schemas.microsoft.com/office/drawing/2014/main" id="{6A7890A8-319C-67CD-099D-C0672C71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01" r="9548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43" y="991261"/>
            <a:ext cx="4316022" cy="1837349"/>
          </a:xfrm>
        </p:spPr>
        <p:txBody>
          <a:bodyPr>
            <a:normAutofit/>
          </a:bodyPr>
          <a:lstStyle/>
          <a:p>
            <a:r>
              <a:rPr sz="31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and Role-Based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08" y="3071776"/>
            <a:ext cx="4282290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35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attrition in specific departments (e.g., roles requiring extensive travel).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tenure in role and turnover.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91" y="591829"/>
            <a:ext cx="2954766" cy="55831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Analysis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4833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3918" y="821124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63178" y="1336268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54F11879-4735-569A-9CE7-496BD9F26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979800"/>
              </p:ext>
            </p:extLst>
          </p:nvPr>
        </p:nvGraphicFramePr>
        <p:xfrm>
          <a:off x="4119532" y="671805"/>
          <a:ext cx="4395818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358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Biliv-Augmenta Employee Attrition Analysis</vt:lpstr>
      <vt:lpstr>Introduction</vt:lpstr>
      <vt:lpstr>Overview of Attrition Metrics</vt:lpstr>
      <vt:lpstr>Demographics Analysis</vt:lpstr>
      <vt:lpstr>Performance Tracker Insights</vt:lpstr>
      <vt:lpstr>Attrition Trends Over Time</vt:lpstr>
      <vt:lpstr>Attrition Drivers</vt:lpstr>
      <vt:lpstr>Departmental and Role-Based Trends</vt:lpstr>
      <vt:lpstr>Compensation and Benefits Analysis</vt:lpstr>
      <vt:lpstr>Work-Life Balance and Overtime Impact</vt:lpstr>
      <vt:lpstr>Recommendations</vt:lpstr>
      <vt:lpstr>Action Plan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KAAKOYE FREDERICK</cp:lastModifiedBy>
  <cp:revision>3</cp:revision>
  <dcterms:created xsi:type="dcterms:W3CDTF">2013-01-27T09:14:16Z</dcterms:created>
  <dcterms:modified xsi:type="dcterms:W3CDTF">2024-11-09T10:22:23Z</dcterms:modified>
  <cp:category/>
</cp:coreProperties>
</file>