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9"/>
  </p:notesMasterIdLst>
  <p:handoutMasterIdLst>
    <p:handoutMasterId r:id="rId10"/>
  </p:handoutMasterIdLst>
  <p:sldIdLst>
    <p:sldId id="318" r:id="rId3"/>
    <p:sldId id="518" r:id="rId4"/>
    <p:sldId id="514" r:id="rId5"/>
    <p:sldId id="520" r:id="rId6"/>
    <p:sldId id="522" r:id="rId7"/>
    <p:sldId id="506" r:id="rId8"/>
  </p:sldIdLst>
  <p:sldSz cx="12192000" cy="6858000"/>
  <p:notesSz cx="9926638" cy="6797675"/>
  <p:defaultTextStyle>
    <a:defPPr>
      <a:defRPr lang="es-ES"/>
    </a:defPPr>
    <a:lvl1pPr marL="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6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1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3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5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vicopias bets print" initials="sbp" lastIdx="1" clrIdx="0">
    <p:extLst>
      <p:ext uri="{19B8F6BF-5375-455C-9EA6-DF929625EA0E}">
        <p15:presenceInfo xmlns:p15="http://schemas.microsoft.com/office/powerpoint/2012/main" userId="fa987174c7f5ad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DD"/>
    <a:srgbClr val="00FF00"/>
    <a:srgbClr val="006600"/>
    <a:srgbClr val="003300"/>
    <a:srgbClr val="FF9900"/>
    <a:srgbClr val="FFE161"/>
    <a:srgbClr val="FFCC00"/>
    <a:srgbClr val="080806"/>
    <a:srgbClr val="CCFF99"/>
    <a:srgbClr val="F77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447" autoAdjust="0"/>
  </p:normalViewPr>
  <p:slideViewPr>
    <p:cSldViewPr showGuides="1">
      <p:cViewPr varScale="1">
        <p:scale>
          <a:sx n="70" d="100"/>
          <a:sy n="70" d="100"/>
        </p:scale>
        <p:origin x="738" y="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USER\Documents\DATOS%202023\ODS%20031\011%20INFORME%20SEMANAL\SEMANA%2010\INFORME_SEM_10_2024_ODS_03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USER\Documents\DATOS%202023\ODS%20031\011%20INFORME%20SEMANAL\SEMANA%2010\INFORME_SEM_10_2024_ODS_03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175715733658532E-2"/>
          <c:y val="3.4005434414237375E-2"/>
          <c:w val="0.516134444840047"/>
          <c:h val="0.87228434906221086"/>
        </c:manualLayout>
      </c:layout>
      <c:doughnutChart>
        <c:varyColors val="1"/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DET!$CW$16</c15:sqref>
                        </c15:formulaRef>
                      </c:ext>
                    </c:extLst>
                    <c:strCache>
                      <c:ptCount val="1"/>
                      <c:pt idx="0">
                        <c:v>#Reportes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1-031E-4CFA-AA89-E4D99A31D5F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3-031E-4CFA-AA89-E4D99A31D5F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5-031E-4CFA-AA89-E4D99A31D5F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031E-4CFA-AA89-E4D99A31D5F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9-031E-4CFA-AA89-E4D99A31D5F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B-031E-4CFA-AA89-E4D99A31D5F6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D-031E-4CFA-AA89-E4D99A31D5F6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F-031E-4CFA-AA89-E4D99A31D5F6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1-031E-4CFA-AA89-E4D99A31D5F6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3-031E-4CFA-AA89-E4D99A31D5F6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3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5-031E-4CFA-AA89-E4D99A31D5F6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5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7-031E-4CFA-AA89-E4D99A31D5F6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9-031E-4CFA-AA89-E4D99A31D5F6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B-031E-4CFA-AA89-E4D99A31D5F6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D-031E-4CFA-AA89-E4D99A31D5F6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1">
                        <a:lumMod val="5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F-031E-4CFA-AA89-E4D99A31D5F6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3">
                        <a:lumMod val="5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1-031E-4CFA-AA89-E4D99A31D5F6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5">
                        <a:lumMod val="5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3-031E-4CFA-AA89-E4D99A31D5F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CO"/>
                    </a:p>
                  </c:txPr>
                  <c:showLegendKey val="0"/>
                  <c:showVal val="0"/>
                  <c:showCatName val="1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DET!$CU$17:$CV$34</c15:sqref>
                        </c15:formulaRef>
                      </c:ext>
                    </c:extLst>
                    <c:strCache>
                      <c:ptCount val="17"/>
                      <c:pt idx="0">
                        <c:v>OP- No entrega del equipo por condiciones operacionales</c:v>
                      </c:pt>
                      <c:pt idx="1">
                        <c:v>OP-Demora en el permiso de trabajo</c:v>
                      </c:pt>
                      <c:pt idx="2">
                        <c:v>OP-Recurso asignado a trabajo emergente</c:v>
                      </c:pt>
                      <c:pt idx="3">
                        <c:v>PL- No entrega del equipo por deficiente concertación</c:v>
                      </c:pt>
                      <c:pt idx="4">
                        <c:v>PL- Pendiente materiales y repuestos</c:v>
                      </c:pt>
                      <c:pt idx="5">
                        <c:v>PL- No cierre de la tarea por requisiciones pendientes</c:v>
                      </c:pt>
                      <c:pt idx="6">
                        <c:v>PL- Desacierto en la planeación</c:v>
                      </c:pt>
                      <c:pt idx="7">
                        <c:v>PL- Inadecuada nivelación de recursos</c:v>
                      </c:pt>
                      <c:pt idx="8">
                        <c:v>TE- Mayor Alcance</c:v>
                      </c:pt>
                      <c:pt idx="9">
                        <c:v>EJ-Desempeño por debajo del estándar</c:v>
                      </c:pt>
                      <c:pt idx="10">
                        <c:v>EJ- Trabajo interdisciplinario</c:v>
                      </c:pt>
                      <c:pt idx="11">
                        <c:v>EJ- Indisponibilidad del personal</c:v>
                      </c:pt>
                      <c:pt idx="12">
                        <c:v>EJ- Reproceso de mantenimiento</c:v>
                      </c:pt>
                      <c:pt idx="13">
                        <c:v>EJ- Indisponibilidad de herramientas y equipos</c:v>
                      </c:pt>
                      <c:pt idx="14">
                        <c:v>EJ- Cierre diario</c:v>
                      </c:pt>
                      <c:pt idx="15">
                        <c:v>TE- Desacierto en el diagnostico</c:v>
                      </c:pt>
                      <c:pt idx="16">
                        <c:v>FPG - Fuera de Programación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DET!$CW$17:$CW$34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66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031E-4CFA-AA89-E4D99A31D5F6}"/>
                  </c:ext>
                </c:extLst>
              </c15:ser>
            </c15:filteredPieSeries>
          </c:ext>
        </c:extLst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288219744020916"/>
          <c:y val="5.7428631331461914E-2"/>
          <c:w val="0.77958610021759001"/>
          <c:h val="0.90156339493163296"/>
        </c:manualLayout>
      </c:layout>
      <c:doughnutChart>
        <c:varyColors val="1"/>
        <c:ser>
          <c:idx val="1"/>
          <c:order val="1"/>
          <c:tx>
            <c:strRef>
              <c:f>DET!$CX$16</c:f>
              <c:strCache>
                <c:ptCount val="1"/>
                <c:pt idx="0">
                  <c:v>Gráfica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A0-4AB9-A88A-B1DD7DA9423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A0-4AB9-A88A-B1DD7DA9423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A0-4AB9-A88A-B1DD7DA9423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A0-4AB9-A88A-B1DD7DA94237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A0-4AB9-A88A-B1DD7DA94237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A0-4AB9-A88A-B1DD7DA942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9A0-4AB9-A88A-B1DD7DA94237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9A0-4AB9-A88A-B1DD7DA94237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9A0-4AB9-A88A-B1DD7DA94237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9A0-4AB9-A88A-B1DD7DA94237}"/>
              </c:ext>
            </c:extLst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9A0-4AB9-A88A-B1DD7DA94237}"/>
              </c:ext>
            </c:extLst>
          </c:dPt>
          <c:dPt>
            <c:idx val="11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9A0-4AB9-A88A-B1DD7DA9423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9A0-4AB9-A88A-B1DD7DA94237}"/>
              </c:ext>
            </c:extLst>
          </c:dPt>
          <c:dPt>
            <c:idx val="13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9A0-4AB9-A88A-B1DD7DA94237}"/>
              </c:ext>
            </c:extLst>
          </c:dPt>
          <c:dPt>
            <c:idx val="1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9A0-4AB9-A88A-B1DD7DA94237}"/>
              </c:ext>
            </c:extLst>
          </c:dPt>
          <c:dPt>
            <c:idx val="15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9A0-4AB9-A88A-B1DD7DA94237}"/>
              </c:ext>
            </c:extLst>
          </c:dPt>
          <c:dPt>
            <c:idx val="1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9A0-4AB9-A88A-B1DD7DA94237}"/>
              </c:ext>
            </c:extLst>
          </c:dPt>
          <c:dPt>
            <c:idx val="17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9A0-4AB9-A88A-B1DD7DA94237}"/>
              </c:ext>
            </c:extLst>
          </c:dPt>
          <c:dLbls>
            <c:dLbl>
              <c:idx val="0"/>
              <c:layout>
                <c:manualLayout>
                  <c:x val="0.16858693224294585"/>
                  <c:y val="-0.1303355740789431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A0-4AB9-A88A-B1DD7DA94237}"/>
                </c:ext>
              </c:extLst>
            </c:dLbl>
            <c:dLbl>
              <c:idx val="1"/>
              <c:layout>
                <c:manualLayout>
                  <c:x val="-2.5954558831880565E-3"/>
                  <c:y val="6.85302403529404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095820375394251"/>
                      <c:h val="0.257455002345668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9A0-4AB9-A88A-B1DD7DA94237}"/>
                </c:ext>
              </c:extLst>
            </c:dLbl>
            <c:dLbl>
              <c:idx val="2"/>
              <c:layout>
                <c:manualLayout>
                  <c:x val="-0.19427192213683939"/>
                  <c:y val="-7.73188492233021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97418717874383"/>
                      <c:h val="0.159112590240173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9A0-4AB9-A88A-B1DD7DA94237}"/>
                </c:ext>
              </c:extLst>
            </c:dLbl>
            <c:dLbl>
              <c:idx val="3"/>
              <c:layout>
                <c:manualLayout>
                  <c:x val="1.8156411626083491E-2"/>
                  <c:y val="4.35499321349066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828526234748937"/>
                      <c:h val="0.275238038914187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99A0-4AB9-A88A-B1DD7DA94237}"/>
                </c:ext>
              </c:extLst>
            </c:dLbl>
            <c:dLbl>
              <c:idx val="4"/>
              <c:layout>
                <c:manualLayout>
                  <c:x val="0.12534946386001813"/>
                  <c:y val="-0.1375735509122179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9A0-4AB9-A88A-B1DD7DA94237}"/>
                </c:ext>
              </c:extLst>
            </c:dLbl>
            <c:dLbl>
              <c:idx val="5"/>
              <c:layout>
                <c:manualLayout>
                  <c:x val="0.14303990692518753"/>
                  <c:y val="8.97250125248004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43302675400864"/>
                      <c:h val="0.12745578593121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99A0-4AB9-A88A-B1DD7DA94237}"/>
                </c:ext>
              </c:extLst>
            </c:dLbl>
            <c:dLbl>
              <c:idx val="6"/>
              <c:layout>
                <c:manualLayout>
                  <c:x val="0.28935267020193906"/>
                  <c:y val="-0.123615199117228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33321578852361"/>
                      <c:h val="0.1582342909728283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99A0-4AB9-A88A-B1DD7DA94237}"/>
                </c:ext>
              </c:extLst>
            </c:dLbl>
            <c:dLbl>
              <c:idx val="7"/>
              <c:layout>
                <c:manualLayout>
                  <c:x val="-0.21716424426156655"/>
                  <c:y val="0.116000374796044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250572740805126"/>
                      <c:h val="0.119363806301623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99A0-4AB9-A88A-B1DD7DA94237}"/>
                </c:ext>
              </c:extLst>
            </c:dLbl>
            <c:dLbl>
              <c:idx val="8"/>
              <c:layout>
                <c:manualLayout>
                  <c:x val="1.5752089356870391E-2"/>
                  <c:y val="-1.52840659769909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80825495801102"/>
                      <c:h val="0.1971194389137496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99A0-4AB9-A88A-B1DD7DA94237}"/>
                </c:ext>
              </c:extLst>
            </c:dLbl>
            <c:dLbl>
              <c:idx val="9"/>
              <c:layout>
                <c:manualLayout>
                  <c:x val="0.21309517009503209"/>
                  <c:y val="3.139276600988485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15649708507868"/>
                      <c:h val="0.2271907836799125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99A0-4AB9-A88A-B1DD7DA94237}"/>
                </c:ext>
              </c:extLst>
            </c:dLbl>
            <c:dLbl>
              <c:idx val="10"/>
              <c:layout>
                <c:manualLayout>
                  <c:x val="-4.6978814791615404E-3"/>
                  <c:y val="3.740794039845741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906172230555219"/>
                      <c:h val="0.207095133061580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5-99A0-4AB9-A88A-B1DD7DA94237}"/>
                </c:ext>
              </c:extLst>
            </c:dLbl>
            <c:dLbl>
              <c:idx val="1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457288808915334"/>
                      <c:h val="0.223136585502524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7-99A0-4AB9-A88A-B1DD7DA94237}"/>
                </c:ext>
              </c:extLst>
            </c:dLbl>
            <c:dLbl>
              <c:idx val="12"/>
              <c:layout>
                <c:manualLayout>
                  <c:x val="3.497116865244905E-2"/>
                  <c:y val="4.35106915948954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3471183749086"/>
                      <c:h val="0.16942289772648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9-99A0-4AB9-A88A-B1DD7DA94237}"/>
                </c:ext>
              </c:extLst>
            </c:dLbl>
            <c:dLbl>
              <c:idx val="13"/>
              <c:layout>
                <c:manualLayout>
                  <c:x val="-2.288266590860356E-2"/>
                  <c:y val="1.951769420770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515574759335877"/>
                      <c:h val="0.245496773213768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B-99A0-4AB9-A88A-B1DD7DA94237}"/>
                </c:ext>
              </c:extLst>
            </c:dLbl>
            <c:dLbl>
              <c:idx val="14"/>
              <c:layout>
                <c:manualLayout>
                  <c:x val="9.7943341979285226E-3"/>
                  <c:y val="-2.578336527012948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49250986483833"/>
                      <c:h val="0.135638149014904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D-99A0-4AB9-A88A-B1DD7DA94237}"/>
                </c:ext>
              </c:extLst>
            </c:dLbl>
            <c:dLbl>
              <c:idx val="15"/>
              <c:layout>
                <c:manualLayout>
                  <c:x val="-2.6827628105519684E-3"/>
                  <c:y val="8.149776716568480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6517567656984"/>
                      <c:h val="0.188114126690517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F-99A0-4AB9-A88A-B1DD7DA94237}"/>
                </c:ext>
              </c:extLst>
            </c:dLbl>
            <c:dLbl>
              <c:idx val="16"/>
              <c:layout>
                <c:manualLayout>
                  <c:x val="-0.34902243101965197"/>
                  <c:y val="-0.1612597002632643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67566554180726"/>
                      <c:h val="0.242438314687276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1-99A0-4AB9-A88A-B1DD7DA942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DET!$CU$17:$CV$34</c:f>
              <c:strCache>
                <c:ptCount val="17"/>
                <c:pt idx="0">
                  <c:v>OP- No entrega del equipo por condiciones operacionales</c:v>
                </c:pt>
                <c:pt idx="1">
                  <c:v>OP-Demora en el permiso de trabajo</c:v>
                </c:pt>
                <c:pt idx="2">
                  <c:v>OP-Recurso asignado a trabajo emergente</c:v>
                </c:pt>
                <c:pt idx="3">
                  <c:v>PL- No entrega del equipo por deficiente concertación</c:v>
                </c:pt>
                <c:pt idx="4">
                  <c:v>PL- Pendiente materiales y repuestos</c:v>
                </c:pt>
                <c:pt idx="5">
                  <c:v>PL- No cierre de la tarea por requisiciones pendientes</c:v>
                </c:pt>
                <c:pt idx="6">
                  <c:v>PL- Desacierto en la planeación</c:v>
                </c:pt>
                <c:pt idx="7">
                  <c:v>PL- Inadecuada nivelación de recursos</c:v>
                </c:pt>
                <c:pt idx="8">
                  <c:v>TE- Mayor Alcance</c:v>
                </c:pt>
                <c:pt idx="9">
                  <c:v>EJ-Desempeño por debajo del estándar</c:v>
                </c:pt>
                <c:pt idx="10">
                  <c:v>EJ- Trabajo interdisciplinario</c:v>
                </c:pt>
                <c:pt idx="11">
                  <c:v>EJ- Indisponibilidad del personal</c:v>
                </c:pt>
                <c:pt idx="12">
                  <c:v>EJ- Reproceso de mantenimiento</c:v>
                </c:pt>
                <c:pt idx="13">
                  <c:v>EJ- Indisponibilidad de herramientas y equipos</c:v>
                </c:pt>
                <c:pt idx="14">
                  <c:v>EJ- Cierre diario</c:v>
                </c:pt>
                <c:pt idx="15">
                  <c:v>TE- Desacierto en el diagnostico</c:v>
                </c:pt>
                <c:pt idx="16">
                  <c:v>FPG - Fuera de Programación</c:v>
                </c:pt>
              </c:strCache>
            </c:strRef>
          </c:cat>
          <c:val>
            <c:numRef>
              <c:f>DET!$CX$17:$CX$34</c:f>
              <c:numCache>
                <c:formatCode>General</c:formatCode>
                <c:ptCount val="18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66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99A0-4AB9-A88A-B1DD7DA94237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DET!$CW$16</c15:sqref>
                        </c15:formulaRef>
                      </c:ext>
                    </c:extLst>
                    <c:strCache>
                      <c:ptCount val="1"/>
                      <c:pt idx="0">
                        <c:v>#Reportes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99A0-4AB9-A88A-B1DD7DA94237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99A0-4AB9-A88A-B1DD7DA9423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A-99A0-4AB9-A88A-B1DD7DA94237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C-99A0-4AB9-A88A-B1DD7DA94237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E-99A0-4AB9-A88A-B1DD7DA94237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0-99A0-4AB9-A88A-B1DD7DA94237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2-99A0-4AB9-A88A-B1DD7DA94237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4-99A0-4AB9-A88A-B1DD7DA94237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6-99A0-4AB9-A88A-B1DD7DA94237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8-99A0-4AB9-A88A-B1DD7DA94237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3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A-99A0-4AB9-A88A-B1DD7DA94237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5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C-99A0-4AB9-A88A-B1DD7DA94237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E-99A0-4AB9-A88A-B1DD7DA94237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99A0-4AB9-A88A-B1DD7DA94237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99A0-4AB9-A88A-B1DD7DA94237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1">
                        <a:lumMod val="5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99A0-4AB9-A88A-B1DD7DA94237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3">
                        <a:lumMod val="5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6-99A0-4AB9-A88A-B1DD7DA94237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5">
                        <a:lumMod val="5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8-99A0-4AB9-A88A-B1DD7DA94237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CO"/>
                    </a:p>
                  </c:txPr>
                  <c:showLegendKey val="0"/>
                  <c:showVal val="0"/>
                  <c:showCatName val="1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DET!$CU$17:$CV$34</c15:sqref>
                        </c15:formulaRef>
                      </c:ext>
                    </c:extLst>
                    <c:strCache>
                      <c:ptCount val="17"/>
                      <c:pt idx="0">
                        <c:v>OP- No entrega del equipo por condiciones operacionales</c:v>
                      </c:pt>
                      <c:pt idx="1">
                        <c:v>OP-Demora en el permiso de trabajo</c:v>
                      </c:pt>
                      <c:pt idx="2">
                        <c:v>OP-Recurso asignado a trabajo emergente</c:v>
                      </c:pt>
                      <c:pt idx="3">
                        <c:v>PL- No entrega del equipo por deficiente concertación</c:v>
                      </c:pt>
                      <c:pt idx="4">
                        <c:v>PL- Pendiente materiales y repuestos</c:v>
                      </c:pt>
                      <c:pt idx="5">
                        <c:v>PL- No cierre de la tarea por requisiciones pendientes</c:v>
                      </c:pt>
                      <c:pt idx="6">
                        <c:v>PL- Desacierto en la planeación</c:v>
                      </c:pt>
                      <c:pt idx="7">
                        <c:v>PL- Inadecuada nivelación de recursos</c:v>
                      </c:pt>
                      <c:pt idx="8">
                        <c:v>TE- Mayor Alcance</c:v>
                      </c:pt>
                      <c:pt idx="9">
                        <c:v>EJ-Desempeño por debajo del estándar</c:v>
                      </c:pt>
                      <c:pt idx="10">
                        <c:v>EJ- Trabajo interdisciplinario</c:v>
                      </c:pt>
                      <c:pt idx="11">
                        <c:v>EJ- Indisponibilidad del personal</c:v>
                      </c:pt>
                      <c:pt idx="12">
                        <c:v>EJ- Reproceso de mantenimiento</c:v>
                      </c:pt>
                      <c:pt idx="13">
                        <c:v>EJ- Indisponibilidad de herramientas y equipos</c:v>
                      </c:pt>
                      <c:pt idx="14">
                        <c:v>EJ- Cierre diario</c:v>
                      </c:pt>
                      <c:pt idx="15">
                        <c:v>TE- Desacierto en el diagnostico</c:v>
                      </c:pt>
                      <c:pt idx="16">
                        <c:v>FPG - Fuera de Programación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DET!$CW$17:$CW$34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66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9-99A0-4AB9-A88A-B1DD7DA94237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89" cy="340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621661" y="0"/>
            <a:ext cx="4302688" cy="340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1CEF3-3C10-4737-9F53-2754E0183549}" type="datetimeFigureOut">
              <a:rPr lang="es-CO" smtClean="0"/>
              <a:t>12/06/2024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456397"/>
            <a:ext cx="4302689" cy="340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621661" y="6456397"/>
            <a:ext cx="4302688" cy="340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BB5A-1598-4F46-ACB6-821ACCFA4C5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166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22801" y="1"/>
            <a:ext cx="4301543" cy="33988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674E1B0-23F2-441E-8650-1119F84F7E40}" type="datetimeFigureOut">
              <a:rPr lang="es-ES" smtClean="0"/>
              <a:t>12/06/2024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09588"/>
            <a:ext cx="4530725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3" y="6456614"/>
            <a:ext cx="4301543" cy="339884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22801" y="6456614"/>
            <a:ext cx="4301543" cy="339884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DF5BABA-B5A5-44B2-B143-EA54692D12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96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6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0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1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3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5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793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5BABA-B5A5-44B2-B143-EA54692D128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28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8750" y="509588"/>
            <a:ext cx="4530725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ea typeface="ＭＳ Ｐゴシック" pitchFamily="34" charset="-128"/>
            </a:endParaRPr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30766" indent="-281064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4255" indent="-224851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3957" indent="-224851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23659" indent="-224851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73361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23062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72764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22466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F30F2C6-CAFE-477A-8A0C-6EF5FE12A913}" type="slidenum">
              <a:rPr lang="es-CO" smtClean="0">
                <a:latin typeface="Calibri" pitchFamily="34" charset="0"/>
              </a:rPr>
              <a:pPr eaLnBrk="1" hangingPunct="1"/>
              <a:t>2</a:t>
            </a:fld>
            <a:endParaRPr lang="es-CO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7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8750" y="509588"/>
            <a:ext cx="4530725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ea typeface="ＭＳ Ｐゴシック" pitchFamily="34" charset="-128"/>
            </a:endParaRPr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30766" indent="-281064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4255" indent="-224851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3957" indent="-224851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23659" indent="-224851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73361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23062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72764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22466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F30F2C6-CAFE-477A-8A0C-6EF5FE12A913}" type="slidenum">
              <a:rPr lang="es-CO" smtClean="0">
                <a:latin typeface="Calibri" pitchFamily="34" charset="0"/>
              </a:rPr>
              <a:pPr eaLnBrk="1" hangingPunct="1"/>
              <a:t>3</a:t>
            </a:fld>
            <a:endParaRPr lang="es-CO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4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>
            <a:off x="0" y="2"/>
            <a:ext cx="12192000" cy="686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944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0" y="0"/>
            <a:ext cx="7440149" cy="195486"/>
          </a:xfrm>
          <a:prstGeom prst="rect">
            <a:avLst/>
          </a:prstGeom>
          <a:solidFill>
            <a:srgbClr val="00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944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7499495" y="0"/>
            <a:ext cx="2820976" cy="195486"/>
          </a:xfrm>
          <a:prstGeom prst="rect">
            <a:avLst/>
          </a:prstGeom>
          <a:solidFill>
            <a:srgbClr val="B8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944" dirty="0"/>
          </a:p>
        </p:txBody>
      </p:sp>
      <p:sp>
        <p:nvSpPr>
          <p:cNvPr id="9" name="8 Rectángulo"/>
          <p:cNvSpPr/>
          <p:nvPr userDrawn="1"/>
        </p:nvSpPr>
        <p:spPr>
          <a:xfrm>
            <a:off x="10373513" y="0"/>
            <a:ext cx="1818489" cy="19548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944" dirty="0"/>
          </a:p>
        </p:txBody>
      </p:sp>
      <p:pic>
        <p:nvPicPr>
          <p:cNvPr id="12" name="Picture 2" descr="D:\Martín_Sánchez\Martín\Artes_Ilustraciones\ECP_Logo_Descargas\Illustrator\ECP_Iguanas\ECP_Iguana2\ECP_Iguana2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39024" y="5441106"/>
            <a:ext cx="3152976" cy="14144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artín_Sánchez\Martín\Artes_Ilustraciones\ECP_Logo_Descargas\Illustrator\ECP_Logosimbolos\ECP_Posicion_1\ECP_L1\ECP_L1_Color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392" y="5805137"/>
            <a:ext cx="2867611" cy="68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83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483154"/>
            <a:ext cx="576064" cy="274637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A26C49-F53D-4C00-B7DE-803A568B7C3F}" type="slidenum">
              <a:rPr lang="es-E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017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239184" y="5992814"/>
            <a:ext cx="12954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47314-96D9-4BD5-A8E1-3FF459EBCB6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11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39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3" y="6765842"/>
            <a:ext cx="12192000" cy="97325"/>
          </a:xfrm>
          <a:prstGeom prst="rect">
            <a:avLst/>
          </a:prstGeom>
          <a:solidFill>
            <a:srgbClr val="00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1944" dirty="0">
              <a:solidFill>
                <a:prstClr val="white"/>
              </a:solidFill>
            </a:endParaRPr>
          </a:p>
        </p:txBody>
      </p:sp>
      <p:pic>
        <p:nvPicPr>
          <p:cNvPr id="9" name="Picture 3" descr="D:\Martín_Sánchez\Martín\Artes_Ilustraciones\ECP_Logo_Descargas\Illustrator\ECP_Iguanas\ECP_Iguana2\Copia de ECP_Iguana2_Color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96537" y="6101899"/>
            <a:ext cx="1295468" cy="759363"/>
          </a:xfrm>
          <a:prstGeom prst="rect">
            <a:avLst/>
          </a:prstGeom>
          <a:noFill/>
          <a:effectLst>
            <a:outerShdw blurRad="63500" dist="25400" dir="6000000" algn="t" rotWithShape="0">
              <a:prstClr val="black">
                <a:alpha val="5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7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72418" y="4674622"/>
            <a:ext cx="72356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800" kern="1200" dirty="0">
                <a:solidFill>
                  <a:srgbClr val="004236"/>
                </a:solidFill>
                <a:latin typeface="Calibri" pitchFamily="34" charset="0"/>
                <a:ea typeface="+mn-ea"/>
                <a:cs typeface="Calibri" pitchFamily="34" charset="0"/>
              </a:rPr>
              <a:t>Para uso restringido en Ecopetrol S.A. Todos los derechos reservados. Ninguna parte de esta presentación puede ser reproducida o utilizada en ninguna forma o por ningún medio sin permiso explícito de Ecopetrol S.A.</a:t>
            </a:r>
            <a:endParaRPr lang="es-ES" sz="800" kern="1200" dirty="0">
              <a:solidFill>
                <a:srgbClr val="004236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0" y="5877272"/>
            <a:ext cx="7440149" cy="980728"/>
          </a:xfrm>
          <a:prstGeom prst="rect">
            <a:avLst/>
          </a:prstGeom>
          <a:solidFill>
            <a:srgbClr val="00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944" dirty="0"/>
          </a:p>
        </p:txBody>
      </p:sp>
      <p:sp>
        <p:nvSpPr>
          <p:cNvPr id="9" name="8 Rectángulo"/>
          <p:cNvSpPr/>
          <p:nvPr/>
        </p:nvSpPr>
        <p:spPr>
          <a:xfrm>
            <a:off x="7486241" y="5877272"/>
            <a:ext cx="2820976" cy="980728"/>
          </a:xfrm>
          <a:prstGeom prst="rect">
            <a:avLst/>
          </a:prstGeom>
          <a:solidFill>
            <a:srgbClr val="B8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944" dirty="0"/>
          </a:p>
        </p:txBody>
      </p:sp>
      <p:sp>
        <p:nvSpPr>
          <p:cNvPr id="10" name="9 Rectángulo"/>
          <p:cNvSpPr/>
          <p:nvPr/>
        </p:nvSpPr>
        <p:spPr>
          <a:xfrm>
            <a:off x="10373513" y="5877272"/>
            <a:ext cx="1818489" cy="98072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944" dirty="0"/>
          </a:p>
        </p:txBody>
      </p:sp>
      <p:pic>
        <p:nvPicPr>
          <p:cNvPr id="2050" name="Picture 2" descr="D:\Martín_Sánchez\Martín\Artes_Ilustraciones\ECP_Logo_Descargas\Illustrator\ECP_Logosimbolos\ECP_Posicion_1\ECP_L1\ECP_Eslogan1_L1_Colo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404" y="1946651"/>
            <a:ext cx="6246283" cy="203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chart" Target="../charts/chart2.xml"/><Relationship Id="rId10" Type="http://schemas.openxmlformats.org/officeDocument/2006/relationships/image" Target="../media/image19.png"/><Relationship Id="rId4" Type="http://schemas.openxmlformats.org/officeDocument/2006/relationships/chart" Target="../charts/chart1.xml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verde, hombre, agua">
            <a:extLst>
              <a:ext uri="{FF2B5EF4-FFF2-40B4-BE49-F238E27FC236}">
                <a16:creationId xmlns:a16="http://schemas.microsoft.com/office/drawing/2014/main" id="{F63AF807-9952-53F4-AF07-9B085CCEE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2 CuadroTexto"/>
          <p:cNvSpPr txBox="1"/>
          <p:nvPr/>
        </p:nvSpPr>
        <p:spPr>
          <a:xfrm>
            <a:off x="6729228" y="1819167"/>
            <a:ext cx="46717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CO" sz="5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INFORME SEMANAL </a:t>
            </a:r>
          </a:p>
          <a:p>
            <a:pPr algn="ctr"/>
            <a:r>
              <a:rPr lang="es-CO" sz="5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SEM 23/2024</a:t>
            </a: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6B3AADBC-D255-4EBF-A1D8-1826737CD6D8}"/>
              </a:ext>
            </a:extLst>
          </p:cNvPr>
          <p:cNvSpPr txBox="1"/>
          <p:nvPr/>
        </p:nvSpPr>
        <p:spPr>
          <a:xfrm>
            <a:off x="6267865" y="4773831"/>
            <a:ext cx="559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CO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Condensed" panose="020B0506030000000003" pitchFamily="34" charset="0"/>
                <a:cs typeface="72 Condensed" panose="020B0506030000000003" pitchFamily="34" charset="0"/>
              </a:rPr>
              <a:t>ORDEN DE SERVICIO </a:t>
            </a:r>
          </a:p>
          <a:p>
            <a:pPr algn="ctr"/>
            <a:r>
              <a:rPr lang="es-CO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Condensed" panose="020B0506030000000003" pitchFamily="34" charset="0"/>
                <a:cs typeface="72 Condensed" panose="020B0506030000000003" pitchFamily="34" charset="0"/>
              </a:rPr>
              <a:t>031 MDD</a:t>
            </a:r>
            <a:endParaRPr lang="es-E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72 Condensed" panose="020B0506030000000003" pitchFamily="34" charset="0"/>
              <a:cs typeface="72 Condensed" panose="020B0506030000000003" pitchFamily="34" charset="0"/>
            </a:endParaRPr>
          </a:p>
        </p:txBody>
      </p:sp>
      <p:pic>
        <p:nvPicPr>
          <p:cNvPr id="4" name="Imagen 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25BE2F24-D6C1-5556-38E7-FF0D9F24C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26" y="540642"/>
            <a:ext cx="2743205" cy="813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433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0D5A8A-7301-34EA-7251-B15C1742C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-4" b="-3"/>
          <a:stretch/>
        </p:blipFill>
        <p:spPr>
          <a:xfrm>
            <a:off x="0" y="0"/>
            <a:ext cx="12188951" cy="6858000"/>
          </a:xfrm>
          <a:prstGeom prst="rect">
            <a:avLst/>
          </a:prstGeom>
          <a:noFill/>
        </p:spPr>
      </p:pic>
      <p:pic>
        <p:nvPicPr>
          <p:cNvPr id="4" name="Imagen 3" descr="Un dibujo de una cara feliz">
            <a:extLst>
              <a:ext uri="{FF2B5EF4-FFF2-40B4-BE49-F238E27FC236}">
                <a16:creationId xmlns:a16="http://schemas.microsoft.com/office/drawing/2014/main" id="{049694EF-3A2E-B928-795F-12D6227FC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88640"/>
            <a:ext cx="2743205" cy="813818"/>
          </a:xfrm>
          <a:prstGeom prst="rect">
            <a:avLst/>
          </a:prstGeom>
          <a:noFill/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3DEC2CE-B507-E7C2-D160-15FBF3ECE4E4}"/>
              </a:ext>
            </a:extLst>
          </p:cNvPr>
          <p:cNvSpPr>
            <a:spLocks/>
          </p:cNvSpPr>
          <p:nvPr/>
        </p:nvSpPr>
        <p:spPr bwMode="auto">
          <a:xfrm>
            <a:off x="3431704" y="322342"/>
            <a:ext cx="6264696" cy="57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21440" bIns="0"/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DISPONIBILIDAD SEMANA 23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1D2F67-A43E-AB6B-C3AF-2ED486A4E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68" y="1556792"/>
            <a:ext cx="1121056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n 87">
            <a:extLst>
              <a:ext uri="{FF2B5EF4-FFF2-40B4-BE49-F238E27FC236}">
                <a16:creationId xmlns:a16="http://schemas.microsoft.com/office/drawing/2014/main" id="{0DC2C11D-7300-D7B3-D313-06B442E1F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r="-4" b="-3"/>
          <a:stretch/>
        </p:blipFill>
        <p:spPr>
          <a:xfrm>
            <a:off x="-3327" y="0"/>
            <a:ext cx="12188951" cy="6858000"/>
          </a:xfrm>
          <a:prstGeom prst="rect">
            <a:avLst/>
          </a:prstGeom>
          <a:noFill/>
        </p:spPr>
      </p:pic>
      <p:sp>
        <p:nvSpPr>
          <p:cNvPr id="47" name="Rectangle 3">
            <a:extLst>
              <a:ext uri="{FF2B5EF4-FFF2-40B4-BE49-F238E27FC236}">
                <a16:creationId xmlns:a16="http://schemas.microsoft.com/office/drawing/2014/main" id="{48BEB8F4-A982-4D55-BF20-0C7B6CB36F1E}"/>
              </a:ext>
            </a:extLst>
          </p:cNvPr>
          <p:cNvSpPr>
            <a:spLocks/>
          </p:cNvSpPr>
          <p:nvPr/>
        </p:nvSpPr>
        <p:spPr bwMode="auto">
          <a:xfrm>
            <a:off x="1063184" y="610364"/>
            <a:ext cx="10055930" cy="61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21440" bIns="0"/>
          <a:lstStyle/>
          <a:p>
            <a:pPr algn="ctr"/>
            <a:endParaRPr lang="es-CO" sz="2400" b="1" dirty="0">
              <a:solidFill>
                <a:schemeClr val="accent6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4C332D-8CF3-0C58-D83A-E44C97E1292D}"/>
              </a:ext>
            </a:extLst>
          </p:cNvPr>
          <p:cNvSpPr>
            <a:spLocks/>
          </p:cNvSpPr>
          <p:nvPr/>
        </p:nvSpPr>
        <p:spPr bwMode="auto">
          <a:xfrm>
            <a:off x="3431704" y="322342"/>
            <a:ext cx="6264696" cy="57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21440" bIns="0"/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CUMPLIMIENTO SEMANA 23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 descr="Un dibujo de una cara feliz">
            <a:extLst>
              <a:ext uri="{FF2B5EF4-FFF2-40B4-BE49-F238E27FC236}">
                <a16:creationId xmlns:a16="http://schemas.microsoft.com/office/drawing/2014/main" id="{C59A0DE1-DA1A-CBC0-D47D-B91B7C5EE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88640"/>
            <a:ext cx="2743205" cy="813818"/>
          </a:xfrm>
          <a:prstGeom prst="rect">
            <a:avLst/>
          </a:prstGeom>
          <a:noFill/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7E48B51-F883-77F3-E5BC-A1E6CA74EB34}"/>
              </a:ext>
            </a:extLst>
          </p:cNvPr>
          <p:cNvSpPr txBox="1"/>
          <p:nvPr/>
        </p:nvSpPr>
        <p:spPr>
          <a:xfrm>
            <a:off x="119336" y="4842431"/>
            <a:ext cx="11804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Esta semana se programan 1802,10 HH, Se ejecutan 1651,20 HH, los frentes por debajo de 100% en el cumplimiento es debido al festivo  ya que no se programa el frente de Puente Grúas y en Rotativo solo se programan dos equipos por disponibilidad el porcentaje disminuye.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75FC80-6AA7-9E63-8E62-915DD9461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05" y="1516169"/>
            <a:ext cx="11338686" cy="31005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A1CA7C-B7E2-6FE3-5C8E-50CC7C255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360" y="105070"/>
            <a:ext cx="1656184" cy="18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3F584E2-2B9B-9112-E71B-B602737B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84"/>
            <a:ext cx="12185905" cy="6858000"/>
          </a:xfrm>
          <a:prstGeom prst="rect">
            <a:avLst/>
          </a:prstGeom>
        </p:spPr>
      </p:pic>
      <p:pic>
        <p:nvPicPr>
          <p:cNvPr id="3" name="Imagen 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8547A9FD-2207-9910-E214-E32AB4A33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88640"/>
            <a:ext cx="2743205" cy="813818"/>
          </a:xfrm>
          <a:prstGeom prst="rect">
            <a:avLst/>
          </a:prstGeom>
          <a:noFill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2CA7BD3-45F2-AA04-81FD-5101E3A857D4}"/>
              </a:ext>
            </a:extLst>
          </p:cNvPr>
          <p:cNvSpPr>
            <a:spLocks/>
          </p:cNvSpPr>
          <p:nvPr/>
        </p:nvSpPr>
        <p:spPr bwMode="auto">
          <a:xfrm>
            <a:off x="3431702" y="441229"/>
            <a:ext cx="5681731" cy="56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21440" bIns="0"/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UTILIZACIÓN SEMANA 23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68E4C0-AE14-319F-0560-2F2073BA31EE}"/>
              </a:ext>
            </a:extLst>
          </p:cNvPr>
          <p:cNvSpPr txBox="1"/>
          <p:nvPr/>
        </p:nvSpPr>
        <p:spPr>
          <a:xfrm>
            <a:off x="307906" y="4909625"/>
            <a:ext cx="11404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La afectación a el 100% de la Utilización, se da por el recurso (19 personas) programadas el fin de semana para continuar con la ejecución de los trabajos en Rotativo, y por debajo del 100% es debido al festivo que se presenta en la semana.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955D9A-E67E-E98B-9FD8-20BFB1D6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522746"/>
            <a:ext cx="11680792" cy="31515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0A89C0-CAFA-16A2-1153-F85121C7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777" y="128029"/>
            <a:ext cx="1670770" cy="17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7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297A3-39DC-2E3E-8670-16D07185C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r="-4" b="-3"/>
          <a:stretch/>
        </p:blipFill>
        <p:spPr>
          <a:xfrm>
            <a:off x="19024" y="50800"/>
            <a:ext cx="12188951" cy="6858000"/>
          </a:xfrm>
          <a:prstGeom prst="rect">
            <a:avLst/>
          </a:prstGeom>
          <a:noFill/>
        </p:spPr>
      </p:pic>
      <p:pic>
        <p:nvPicPr>
          <p:cNvPr id="3" name="Imagen 2" descr="Un dibujo de una cara feliz">
            <a:extLst>
              <a:ext uri="{FF2B5EF4-FFF2-40B4-BE49-F238E27FC236}">
                <a16:creationId xmlns:a16="http://schemas.microsoft.com/office/drawing/2014/main" id="{9FEB845D-2F98-E99F-CA47-1E609E12E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88640"/>
            <a:ext cx="2743205" cy="813818"/>
          </a:xfrm>
          <a:prstGeom prst="rect">
            <a:avLst/>
          </a:prstGeom>
          <a:noFill/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DB4A161-96BE-4AEC-8E28-AC8261F84F63}"/>
              </a:ext>
            </a:extLst>
          </p:cNvPr>
          <p:cNvGraphicFramePr>
            <a:graphicFrameLocks/>
          </p:cNvGraphicFramePr>
          <p:nvPr/>
        </p:nvGraphicFramePr>
        <p:xfrm>
          <a:off x="249238" y="15417800"/>
          <a:ext cx="3632200" cy="254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3A073CA-59E3-4CE0-842C-CC07D6867F4F}"/>
              </a:ext>
            </a:extLst>
          </p:cNvPr>
          <p:cNvGraphicFramePr>
            <a:graphicFrameLocks/>
          </p:cNvGraphicFramePr>
          <p:nvPr/>
        </p:nvGraphicFramePr>
        <p:xfrm>
          <a:off x="247650" y="15468600"/>
          <a:ext cx="363855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C7392572-915A-E35D-67B1-0987711A1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16878300"/>
            <a:ext cx="3390900" cy="5905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E00826A-3048-CB23-3F35-FFE0EA4FF954}"/>
              </a:ext>
            </a:extLst>
          </p:cNvPr>
          <p:cNvSpPr txBox="1"/>
          <p:nvPr/>
        </p:nvSpPr>
        <p:spPr>
          <a:xfrm>
            <a:off x="479376" y="5297417"/>
            <a:ext cx="11533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Las causas de incumplimiento son 129,1HH / 1802 HH de las programadas.</a:t>
            </a:r>
          </a:p>
          <a:p>
            <a:pPr algn="ctr"/>
            <a:r>
              <a:rPr lang="es-MX" b="1" dirty="0"/>
              <a:t>La desviación esta por la no entrega de equipos en mantenimiento talleres externos tomado como Trabajo interdisciplinario y la no disponibilidad del equipo automotor , en los frentes de Rotativo - Puente Grúa y en el Frente de Hallazgos por desacierto ya que no se define el alcance real ( Espacio para la instalación de la plataforma). </a:t>
            </a:r>
          </a:p>
          <a:p>
            <a:pPr algn="ctr"/>
            <a:r>
              <a:rPr lang="es-MX" b="1" dirty="0"/>
              <a:t>Operaciones Afectadas:  53  / 292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0F674C-B3C9-DAE7-84C2-20CF2C417896}"/>
              </a:ext>
            </a:extLst>
          </p:cNvPr>
          <p:cNvSpPr>
            <a:spLocks/>
          </p:cNvSpPr>
          <p:nvPr/>
        </p:nvSpPr>
        <p:spPr bwMode="auto">
          <a:xfrm>
            <a:off x="3431704" y="322342"/>
            <a:ext cx="6264696" cy="57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21440" bIns="0"/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DE INCUMPLIMIENTO SEMANA 23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37E2778-9867-A5E3-A457-F334A6578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6" y="999263"/>
            <a:ext cx="5118492" cy="43782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B281560-0AB1-3E48-6928-FBEAC76CE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2373" y="3281231"/>
            <a:ext cx="6135456" cy="188213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CC58A8A-8A1A-46A0-C195-19145722A9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4486" y="1505936"/>
            <a:ext cx="1685615" cy="158188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58AD51E-EAFC-8AD8-1849-C03B5A7F6E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4992" y="1505935"/>
            <a:ext cx="1827260" cy="15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F9E772D-5798-A51F-F508-5B98EBFC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A26C49-F53D-4C00-B7DE-803A568B7C3F}" type="slidenum">
              <a:rPr lang="es-E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 dirty="0">
              <a:solidFill>
                <a:prstClr val="black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B9D195-2113-E402-C40A-A454FD22D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68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81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copetrol_2015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F26C08"/>
      </a:accent1>
      <a:accent2>
        <a:srgbClr val="9AC504"/>
      </a:accent2>
      <a:accent3>
        <a:srgbClr val="FFCC00"/>
      </a:accent3>
      <a:accent4>
        <a:srgbClr val="004236"/>
      </a:accent4>
      <a:accent5>
        <a:srgbClr val="3F3F3F"/>
      </a:accent5>
      <a:accent6>
        <a:srgbClr val="002060"/>
      </a:accent6>
      <a:hlink>
        <a:srgbClr val="FFC000"/>
      </a:hlink>
      <a:folHlink>
        <a:srgbClr val="F2F2F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108158</TotalTime>
  <Words>209</Words>
  <Application>Microsoft Office PowerPoint</Application>
  <PresentationFormat>Panorámica</PresentationFormat>
  <Paragraphs>18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ＭＳ Ｐゴシック</vt:lpstr>
      <vt:lpstr>72 Condensed</vt:lpstr>
      <vt:lpstr>Arial</vt:lpstr>
      <vt:lpstr>Calibri</vt:lpstr>
      <vt:lpstr>Tema de Office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BESTEK BEST PRINT</cp:lastModifiedBy>
  <cp:revision>7501</cp:revision>
  <cp:lastPrinted>2019-07-14T00:14:20Z</cp:lastPrinted>
  <dcterms:created xsi:type="dcterms:W3CDTF">2015-03-18T19:06:36Z</dcterms:created>
  <dcterms:modified xsi:type="dcterms:W3CDTF">2024-06-12T14:45:45Z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2082658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