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650" r:id="rId2"/>
  </p:sldMasterIdLst>
  <p:notesMasterIdLst>
    <p:notesMasterId r:id="rId7"/>
  </p:notesMasterIdLst>
  <p:sldIdLst>
    <p:sldId id="499" r:id="rId3"/>
    <p:sldId id="949" r:id="rId4"/>
    <p:sldId id="950" r:id="rId5"/>
    <p:sldId id="951" r:id="rId6"/>
  </p:sldIdLst>
  <p:sldSz cx="6858000" cy="9144000" type="screen4x3"/>
  <p:notesSz cx="8382000" cy="6553200"/>
  <p:defaultTextStyle>
    <a:defPPr lvl="0">
      <a:defRPr lang="es-CO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206" autoAdjust="0"/>
  </p:normalViewPr>
  <p:slideViewPr>
    <p:cSldViewPr snapToGrid="0">
      <p:cViewPr varScale="1">
        <p:scale>
          <a:sx n="49" d="100"/>
          <a:sy n="49" d="100"/>
        </p:scale>
        <p:origin x="22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30" y="46"/>
            <a:ext cx="3632200" cy="328801"/>
          </a:xfrm>
          <a:prstGeom prst="rect">
            <a:avLst/>
          </a:prstGeom>
        </p:spPr>
        <p:txBody>
          <a:bodyPr vert="horz" lIns="52629" tIns="26308" rIns="52629" bIns="26308" rtlCol="0"/>
          <a:lstStyle>
            <a:lvl1pPr algn="l">
              <a:defRPr sz="7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747886" y="46"/>
            <a:ext cx="3632200" cy="328801"/>
          </a:xfrm>
          <a:prstGeom prst="rect">
            <a:avLst/>
          </a:prstGeom>
        </p:spPr>
        <p:txBody>
          <a:bodyPr vert="horz" lIns="52629" tIns="26308" rIns="52629" bIns="26308" rtlCol="0"/>
          <a:lstStyle>
            <a:lvl1pPr algn="r">
              <a:defRPr sz="700"/>
            </a:lvl1pPr>
          </a:lstStyle>
          <a:p>
            <a:fld id="{4E583F03-08A2-4841-917D-5A7178A5C362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363913" y="823913"/>
            <a:ext cx="1654175" cy="220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2629" tIns="26308" rIns="52629" bIns="26308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838232" y="3153766"/>
            <a:ext cx="6705599" cy="2580323"/>
          </a:xfrm>
          <a:prstGeom prst="rect">
            <a:avLst/>
          </a:prstGeom>
        </p:spPr>
        <p:txBody>
          <a:bodyPr vert="horz" lIns="52629" tIns="26308" rIns="52629" bIns="2630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30" y="6224458"/>
            <a:ext cx="3632200" cy="328797"/>
          </a:xfrm>
          <a:prstGeom prst="rect">
            <a:avLst/>
          </a:prstGeom>
        </p:spPr>
        <p:txBody>
          <a:bodyPr vert="horz" lIns="52629" tIns="26308" rIns="52629" bIns="26308" rtlCol="0" anchor="b"/>
          <a:lstStyle>
            <a:lvl1pPr algn="l">
              <a:defRPr sz="7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747886" y="6224458"/>
            <a:ext cx="3632200" cy="328797"/>
          </a:xfrm>
          <a:prstGeom prst="rect">
            <a:avLst/>
          </a:prstGeom>
        </p:spPr>
        <p:txBody>
          <a:bodyPr vert="horz" lIns="52629" tIns="26308" rIns="52629" bIns="26308" rtlCol="0" anchor="b"/>
          <a:lstStyle>
            <a:lvl1pPr algn="r">
              <a:defRPr sz="700"/>
            </a:lvl1pPr>
          </a:lstStyle>
          <a:p>
            <a:fld id="{3AC32131-6DC6-44DE-AF4E-28CE38E9BE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7365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363913" y="823913"/>
            <a:ext cx="1654175" cy="220662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519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86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01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5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5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416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E4C71-71AD-4266-B45B-9C4B6A259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5"/>
            <a:ext cx="514350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54E8BB-E6C6-484A-B1B7-FABEC0695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77" indent="0" algn="ctr">
              <a:buNone/>
              <a:defRPr sz="844"/>
            </a:lvl2pPr>
            <a:lvl3pPr marL="385753" indent="0" algn="ctr">
              <a:buNone/>
              <a:defRPr sz="759"/>
            </a:lvl3pPr>
            <a:lvl4pPr marL="578630" indent="0" algn="ctr">
              <a:buNone/>
              <a:defRPr sz="675"/>
            </a:lvl4pPr>
            <a:lvl5pPr marL="771506" indent="0" algn="ctr">
              <a:buNone/>
              <a:defRPr sz="675"/>
            </a:lvl5pPr>
            <a:lvl6pPr marL="964383" indent="0" algn="ctr">
              <a:buNone/>
              <a:defRPr sz="675"/>
            </a:lvl6pPr>
            <a:lvl7pPr marL="1157259" indent="0" algn="ctr">
              <a:buNone/>
              <a:defRPr sz="675"/>
            </a:lvl7pPr>
            <a:lvl8pPr marL="1350136" indent="0" algn="ctr">
              <a:buNone/>
              <a:defRPr sz="675"/>
            </a:lvl8pPr>
            <a:lvl9pPr marL="1543012" indent="0" algn="ctr">
              <a:buNone/>
              <a:defRPr sz="675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DE7F4-9137-44BA-94A3-6F1DF4F2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D6502-45E5-47F5-B775-83A8E1BA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3293B1-04D3-49CB-9445-F222DFFA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046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49D8C-1FF9-428A-B649-C4CB065B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9755C-7A17-4E0C-B9BE-13E099A5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613439-8025-47F8-86BE-020BF5A4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D73724-5EDF-4B84-AF84-CAEBD98F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78E1F-D5BD-48D7-847F-31334361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60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3622B-B7F0-4B48-A5A3-039DEFA9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8" y="2279656"/>
            <a:ext cx="5915025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E59F69-D07A-4F6A-9842-1FA9D084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8" y="6119289"/>
            <a:ext cx="5915025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77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53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3pPr>
            <a:lvl4pPr marL="5786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8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3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1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1EABD-59E1-4627-A8AD-59BC8E99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B3AFC6-B7D7-47C1-8878-EBC8EF9D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97472-3D63-43B9-9F7A-6A57C56A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944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5807F-E54E-4C60-AD98-7BBA8FF2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E1461-A712-4478-85F7-2340A9A12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9" y="2434167"/>
            <a:ext cx="2900363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D60E3E-EDD2-4AF6-8FB7-A968218F6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6152" y="2434167"/>
            <a:ext cx="2900363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D7841-37D0-4D21-A6E4-9736E663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F96B0F-4DA5-49E9-AF41-03195248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80D4D-4CAE-44E0-B437-83427488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64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D5EAE-3129-4462-8E79-7D86196B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9" y="486837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BFBA8-0A9D-42E4-8F78-4732B8D4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680" y="2241554"/>
            <a:ext cx="290155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59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AEF7DC-37A1-420A-BAB1-FCB62D601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680" y="3340100"/>
            <a:ext cx="290155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7BB5C1-C176-4559-A73E-77D07B876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5" y="2241554"/>
            <a:ext cx="2915841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59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62CC40-A3D6-458C-809E-C9DF971B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5" y="3340100"/>
            <a:ext cx="2915841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A3C660-50D2-48CA-9303-C2FA8253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DBAD94-67AA-461D-984E-54A09BA4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1B1E36-7034-4802-8636-0E804E22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8196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E8258-3304-483B-AC0A-49012CCC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4A95C7-4398-4B7D-A55D-298601D5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DBFA6C-C799-43D2-B897-0FA8B582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BEEEB7-EB6F-452B-B304-629C21D9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448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2CE36B-9CDC-4FB6-AF02-7202EDC0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03710B-95D9-4F2F-961D-36BF65A6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BE215E-EFE2-4676-99C8-CBE173D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3370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9548D-609B-4623-9E26-CAF13EDF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80" y="609600"/>
            <a:ext cx="2212181" cy="21336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81F4B-7D60-45A1-9529-6BA64BE5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43" y="1316570"/>
            <a:ext cx="3471863" cy="6498167"/>
          </a:xfrm>
        </p:spPr>
        <p:txBody>
          <a:bodyPr/>
          <a:lstStyle>
            <a:lvl1pPr>
              <a:defRPr sz="1351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52B249-1075-4D45-8ACB-8F2FABFB9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680" y="2743203"/>
            <a:ext cx="2212181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9F5443-0167-4120-849D-568CB86E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7F0B10-F8E5-4E8A-AD2D-06C08852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F27889-2C7D-4A00-BAB8-D962521B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02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8497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3CF7B-BB73-4A88-9A30-A43F17A5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80" y="609600"/>
            <a:ext cx="2212181" cy="21336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3F006E-0008-49C7-9F6B-668FD642D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843" y="1316570"/>
            <a:ext cx="3471863" cy="6498167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37E5DE-AE76-442B-B396-09F74774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680" y="2743203"/>
            <a:ext cx="2212181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56493E-3216-41B4-8449-B9B48AD1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A298-4492-4446-A528-8A73F984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CE13AB-4E05-43E2-BB4F-4711588D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907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C6DC1-F6FA-4970-A2B0-F712C9F5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B0E187-F6E5-4899-8ACE-A3F8429E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69775-FFF6-4A3D-A400-E0B111C9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F7FC6-CA23-4904-9D64-800CEC61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EB321-403A-47ED-91F3-427B544C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629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60E08F-C67C-4DE0-8D49-F233E89DF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8" y="486836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EEC64D-3186-46C5-A15B-46D67D9B5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90" y="486836"/>
            <a:ext cx="4321969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F9E7D-BFAA-4532-B017-1C414329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CFA15-B8E9-4996-8150-6CB7EC88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431110-82C4-4645-9F60-DA5AB04A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5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4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014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7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7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2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2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621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42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85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276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63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56097C-4467-4EDC-917C-31679004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486837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BA75D-A72C-4833-B8BC-A6625AA1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0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D4EED4-41E1-4819-926C-428516DE2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9D1D-847A-416D-B445-5E4755E2305D}" type="datetimeFigureOut">
              <a:rPr lang="es-CO" smtClean="0"/>
              <a:t>29/06/2023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D264A-5520-48D1-BAC3-3DC61A4BA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5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2EACD-968A-4658-9926-A8F908F11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EF48-19AF-481A-A590-050B24EAF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503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575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39" indent="-96439" algn="l" defTabSz="38575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15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191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67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867945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106082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253697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446573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63945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38575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38575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38575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38575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38575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551062E-9B7C-4E8A-9F34-8A588E42EF7D}"/>
              </a:ext>
            </a:extLst>
          </p:cNvPr>
          <p:cNvCxnSpPr>
            <a:cxnSpLocks/>
          </p:cNvCxnSpPr>
          <p:nvPr/>
        </p:nvCxnSpPr>
        <p:spPr>
          <a:xfrm>
            <a:off x="171061" y="389590"/>
            <a:ext cx="0" cy="8421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1F58FBB6-6DDE-440F-AB6A-EA09CCAAF2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6858000" cy="24517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30B0D28-212C-451D-9C64-C58936A77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1" y="271444"/>
            <a:ext cx="1719899" cy="525573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434FB3E-D621-43CC-BD08-11044F229538}"/>
              </a:ext>
            </a:extLst>
          </p:cNvPr>
          <p:cNvCxnSpPr>
            <a:cxnSpLocks/>
          </p:cNvCxnSpPr>
          <p:nvPr/>
        </p:nvCxnSpPr>
        <p:spPr>
          <a:xfrm>
            <a:off x="18661" y="367817"/>
            <a:ext cx="0" cy="8421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157D40E1-1401-4A0D-A520-BC4E0B0B1B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0" y="8912078"/>
            <a:ext cx="6858000" cy="23192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6C6ACEF1-9CA2-4125-B6E6-FE8131D922F7}"/>
              </a:ext>
            </a:extLst>
          </p:cNvPr>
          <p:cNvSpPr/>
          <p:nvPr/>
        </p:nvSpPr>
        <p:spPr>
          <a:xfrm>
            <a:off x="1675786" y="697629"/>
            <a:ext cx="5011153" cy="189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7000"/>
              </a:lnSpc>
            </a:pPr>
            <a:r>
              <a:rPr lang="es-ES" sz="8000" b="1" dirty="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pitchFamily="34" charset="0"/>
                <a:ea typeface="Yu Gothic UI Semibold" panose="020B0700000000000000" pitchFamily="34" charset="-128"/>
              </a:rPr>
              <a:t>ESPACIO </a:t>
            </a:r>
          </a:p>
          <a:p>
            <a:pPr algn="r">
              <a:lnSpc>
                <a:spcPts val="7000"/>
              </a:lnSpc>
            </a:pPr>
            <a:r>
              <a:rPr lang="es-ES" sz="8000" b="1" dirty="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pitchFamily="34" charset="0"/>
                <a:ea typeface="Yu Gothic UI Semibold" panose="020B0700000000000000" pitchFamily="34" charset="-128"/>
              </a:rPr>
              <a:t>CONFINADO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D5DBC18-8585-4158-A310-3B27C3BC160B}"/>
              </a:ext>
            </a:extLst>
          </p:cNvPr>
          <p:cNvSpPr/>
          <p:nvPr/>
        </p:nvSpPr>
        <p:spPr>
          <a:xfrm>
            <a:off x="156310" y="2587155"/>
            <a:ext cx="6820676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</a:pP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pitchFamily="34" charset="0"/>
                <a:ea typeface="Yu Gothic UI Semibold" panose="020B0700000000000000" pitchFamily="34" charset="-128"/>
              </a:rPr>
              <a:t>ANTES DE INGRESAR, TENER EN CUENTA ESTOS REQUERIMIENTOS: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471BC15-3AD5-482A-AA68-7AE4B50C28E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3" y="848004"/>
            <a:ext cx="1705147" cy="168816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F8C16AC-AEF6-4DAF-875B-E51A3F5FBFB9}"/>
              </a:ext>
            </a:extLst>
          </p:cNvPr>
          <p:cNvSpPr txBox="1"/>
          <p:nvPr/>
        </p:nvSpPr>
        <p:spPr>
          <a:xfrm>
            <a:off x="99347" y="3768476"/>
            <a:ext cx="6739992" cy="4427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CO" sz="2000" b="1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Estar certificado para ingreso espacios confinados.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CO" sz="2000" b="1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Uso de los EPP específicos requeridos (arnés, mascara media cara, traje </a:t>
            </a:r>
            <a:r>
              <a:rPr lang="es-CO" sz="2000" b="1" dirty="0" err="1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tyhem</a:t>
            </a:r>
            <a:r>
              <a:rPr lang="es-CO" sz="2000" b="1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gafas claras).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CO" sz="2000" b="1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Realización de medición de gases.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CO" sz="2000" b="1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Solicitar presencia de vigía certificado y contro</a:t>
            </a:r>
            <a:r>
              <a:rPr lang="es-CO" sz="2000" b="1" dirty="0">
                <a:latin typeface="Bahnschrift Ligh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 de ingreso</a:t>
            </a:r>
            <a:endParaRPr lang="es-CO" sz="2000" b="1" dirty="0"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CO" sz="2000" b="1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Asegurar iluminación y ventilación adecuada, si aplica.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2000" b="1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Tipo 2: </a:t>
            </a:r>
            <a:r>
              <a:rPr lang="es-ES" sz="20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Espacios cerrados con una pequeña abertura de entrada y salida.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2000" b="1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Grado B: </a:t>
            </a:r>
            <a:r>
              <a:rPr lang="es-ES" sz="20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Espacio confinado con peligro potencial, como lesiones y enfermedades que comprometen la vida y la salud, los cuales se controlan con medidas de protección y prevención y uso de los elementos de protección personal.</a:t>
            </a:r>
            <a:endParaRPr lang="es-CO" sz="2000" b="1" dirty="0"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8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D15A9007-97D3-4E9D-8286-E386D8E92FB1}"/>
              </a:ext>
            </a:extLst>
          </p:cNvPr>
          <p:cNvCxnSpPr>
            <a:cxnSpLocks/>
          </p:cNvCxnSpPr>
          <p:nvPr/>
        </p:nvCxnSpPr>
        <p:spPr>
          <a:xfrm>
            <a:off x="171061" y="389590"/>
            <a:ext cx="0" cy="8421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31B5C593-64AF-4A61-99CC-625347555E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6858000" cy="1392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52BC0AE-56E8-4AA9-B518-925AF6B76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29"/>
            <a:ext cx="1290918" cy="62250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702C4D3-C39A-44BC-BDE9-6D7EE1658BD1}"/>
              </a:ext>
            </a:extLst>
          </p:cNvPr>
          <p:cNvCxnSpPr>
            <a:cxnSpLocks/>
          </p:cNvCxnSpPr>
          <p:nvPr/>
        </p:nvCxnSpPr>
        <p:spPr>
          <a:xfrm>
            <a:off x="18661" y="367817"/>
            <a:ext cx="0" cy="8421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FF9A833A-3CDB-4D97-8995-99BF6B8CF6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0" y="9004754"/>
            <a:ext cx="6858000" cy="13924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423559C-6E6E-4EF1-8F8D-3EFFD66C5B8C}"/>
              </a:ext>
            </a:extLst>
          </p:cNvPr>
          <p:cNvSpPr/>
          <p:nvPr/>
        </p:nvSpPr>
        <p:spPr>
          <a:xfrm>
            <a:off x="3056556" y="123361"/>
            <a:ext cx="345708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6000"/>
              </a:lnSpc>
            </a:pPr>
            <a:r>
              <a:rPr lang="es-ES" sz="5400" b="1" dirty="0">
                <a:solidFill>
                  <a:srgbClr val="002060"/>
                </a:solidFill>
                <a:latin typeface="Franklin Gothic Demi Cond" panose="020B0706030402020204" pitchFamily="34" charset="0"/>
                <a:ea typeface="Yu Gothic UI Semibold" panose="020B0700000000000000" pitchFamily="34" charset="-128"/>
              </a:rPr>
              <a:t>ESPACIO </a:t>
            </a:r>
          </a:p>
          <a:p>
            <a:pPr algn="r">
              <a:lnSpc>
                <a:spcPts val="6000"/>
              </a:lnSpc>
            </a:pPr>
            <a:r>
              <a:rPr lang="es-ES" sz="5400" b="1" dirty="0">
                <a:solidFill>
                  <a:srgbClr val="002060"/>
                </a:solidFill>
                <a:latin typeface="Franklin Gothic Demi Cond" panose="020B0706030402020204" pitchFamily="34" charset="0"/>
                <a:ea typeface="Yu Gothic UI Semibold" panose="020B0700000000000000" pitchFamily="34" charset="-128"/>
              </a:rPr>
              <a:t>CONFINADO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B8CCAA3-FAE3-E3F1-D1EA-CDE2EAAD5088}"/>
              </a:ext>
            </a:extLst>
          </p:cNvPr>
          <p:cNvSpPr/>
          <p:nvPr/>
        </p:nvSpPr>
        <p:spPr>
          <a:xfrm>
            <a:off x="39773" y="927230"/>
            <a:ext cx="288549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6000"/>
              </a:lnSpc>
            </a:pPr>
            <a:r>
              <a:rPr lang="es-ES" sz="6000" b="1" dirty="0">
                <a:solidFill>
                  <a:srgbClr val="002060"/>
                </a:solidFill>
                <a:latin typeface="Franklin Gothic Demi Cond" panose="020B0706030402020204" pitchFamily="34" charset="0"/>
                <a:ea typeface="Yu Gothic UI Semibold" panose="020B0700000000000000" pitchFamily="34" charset="-128"/>
              </a:rPr>
              <a:t>D-2101A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EB42EF1-4669-7F6F-8EE8-8A87B2990DE3}"/>
              </a:ext>
            </a:extLst>
          </p:cNvPr>
          <p:cNvGrpSpPr/>
          <p:nvPr/>
        </p:nvGrpSpPr>
        <p:grpSpPr>
          <a:xfrm>
            <a:off x="254696" y="5224460"/>
            <a:ext cx="6410113" cy="3691981"/>
            <a:chOff x="254696" y="5411783"/>
            <a:chExt cx="6410113" cy="3504657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E431739-A960-8250-E611-693CE04067B6}"/>
                </a:ext>
              </a:extLst>
            </p:cNvPr>
            <p:cNvSpPr/>
            <p:nvPr/>
          </p:nvSpPr>
          <p:spPr>
            <a:xfrm>
              <a:off x="254696" y="5498410"/>
              <a:ext cx="3174303" cy="2376000"/>
            </a:xfrm>
            <a:custGeom>
              <a:avLst/>
              <a:gdLst>
                <a:gd name="connsiteX0" fmla="*/ 0 w 3231767"/>
                <a:gd name="connsiteY0" fmla="*/ 206184 h 2061844"/>
                <a:gd name="connsiteX1" fmla="*/ 206184 w 3231767"/>
                <a:gd name="connsiteY1" fmla="*/ 0 h 2061844"/>
                <a:gd name="connsiteX2" fmla="*/ 3025583 w 3231767"/>
                <a:gd name="connsiteY2" fmla="*/ 0 h 2061844"/>
                <a:gd name="connsiteX3" fmla="*/ 3231767 w 3231767"/>
                <a:gd name="connsiteY3" fmla="*/ 206184 h 2061844"/>
                <a:gd name="connsiteX4" fmla="*/ 3231767 w 3231767"/>
                <a:gd name="connsiteY4" fmla="*/ 1855660 h 2061844"/>
                <a:gd name="connsiteX5" fmla="*/ 3025583 w 3231767"/>
                <a:gd name="connsiteY5" fmla="*/ 2061844 h 2061844"/>
                <a:gd name="connsiteX6" fmla="*/ 206184 w 3231767"/>
                <a:gd name="connsiteY6" fmla="*/ 2061844 h 2061844"/>
                <a:gd name="connsiteX7" fmla="*/ 0 w 3231767"/>
                <a:gd name="connsiteY7" fmla="*/ 1855660 h 2061844"/>
                <a:gd name="connsiteX8" fmla="*/ 0 w 3231767"/>
                <a:gd name="connsiteY8" fmla="*/ 206184 h 206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1767" h="2061844">
                  <a:moveTo>
                    <a:pt x="0" y="206184"/>
                  </a:moveTo>
                  <a:cubicBezTo>
                    <a:pt x="0" y="92312"/>
                    <a:pt x="92312" y="0"/>
                    <a:pt x="206184" y="0"/>
                  </a:cubicBezTo>
                  <a:lnTo>
                    <a:pt x="3025583" y="0"/>
                  </a:lnTo>
                  <a:cubicBezTo>
                    <a:pt x="3139455" y="0"/>
                    <a:pt x="3231767" y="92312"/>
                    <a:pt x="3231767" y="206184"/>
                  </a:cubicBezTo>
                  <a:lnTo>
                    <a:pt x="3231767" y="1855660"/>
                  </a:lnTo>
                  <a:cubicBezTo>
                    <a:pt x="3231767" y="1969532"/>
                    <a:pt x="3139455" y="2061844"/>
                    <a:pt x="3025583" y="2061844"/>
                  </a:cubicBezTo>
                  <a:lnTo>
                    <a:pt x="206184" y="2061844"/>
                  </a:lnTo>
                  <a:cubicBezTo>
                    <a:pt x="92312" y="2061844"/>
                    <a:pt x="0" y="1969532"/>
                    <a:pt x="0" y="1855660"/>
                  </a:cubicBezTo>
                  <a:lnTo>
                    <a:pt x="0" y="206184"/>
                  </a:lnTo>
                  <a:close/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4">
                <a:hueOff val="9800891"/>
                <a:satOff val="-40777"/>
                <a:lumOff val="960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274" tIns="72000" rIns="171274" bIns="171273" numCol="1" spcCol="1270" anchor="t" anchorCtr="0">
              <a:noAutofit/>
            </a:bodyPr>
            <a:lstStyle/>
            <a:p>
              <a:pPr algn="just"/>
              <a:r>
                <a:rPr lang="es-ES" sz="2100" dirty="0">
                  <a:latin typeface="Arial" panose="020B0604020202020204" pitchFamily="34" charset="0"/>
                  <a:cs typeface="Arial" panose="020B0604020202020204" pitchFamily="34" charset="0"/>
                </a:rPr>
                <a:t>Espacios cerrados con una pequeña abertura de entrada y salida, como tanques, túneles,</a:t>
              </a:r>
            </a:p>
            <a:p>
              <a:pPr algn="just"/>
              <a:r>
                <a:rPr lang="es-ES" sz="2100" dirty="0">
                  <a:latin typeface="Arial" panose="020B0604020202020204" pitchFamily="34" charset="0"/>
                  <a:cs typeface="Arial" panose="020B0604020202020204" pitchFamily="34" charset="0"/>
                </a:rPr>
                <a:t>alcantarillas, bodegas,</a:t>
              </a:r>
            </a:p>
            <a:p>
              <a:pPr algn="just"/>
              <a:r>
                <a:rPr lang="es-ES" sz="2100" dirty="0">
                  <a:latin typeface="Arial" panose="020B0604020202020204" pitchFamily="34" charset="0"/>
                  <a:cs typeface="Arial" panose="020B0604020202020204" pitchFamily="34" charset="0"/>
                </a:rPr>
                <a:t>silos, etc. </a:t>
              </a:r>
              <a:endParaRPr lang="es-CO" sz="2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ts val="2000"/>
                </a:lnSpc>
              </a:pPr>
              <a:endParaRPr lang="es-CO" sz="2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orma 24">
              <a:extLst>
                <a:ext uri="{FF2B5EF4-FFF2-40B4-BE49-F238E27FC236}">
                  <a16:creationId xmlns:a16="http://schemas.microsoft.com/office/drawing/2014/main" id="{2EEDEC40-5C5C-4FA2-8B04-8B90F8424695}"/>
                </a:ext>
              </a:extLst>
            </p:cNvPr>
            <p:cNvSpPr/>
            <p:nvPr/>
          </p:nvSpPr>
          <p:spPr>
            <a:xfrm rot="702877">
              <a:off x="1731639" y="5739817"/>
              <a:ext cx="2908381" cy="2848589"/>
            </a:xfrm>
            <a:prstGeom prst="leftCircularArrow">
              <a:avLst>
                <a:gd name="adj1" fmla="val 2188"/>
                <a:gd name="adj2" fmla="val 263270"/>
                <a:gd name="adj3" fmla="val 1753853"/>
                <a:gd name="adj4" fmla="val 8739562"/>
                <a:gd name="adj5" fmla="val 2553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6CCB2D3-5ABA-DFBF-BB9A-10586E3D93A1}"/>
                </a:ext>
              </a:extLst>
            </p:cNvPr>
            <p:cNvSpPr/>
            <p:nvPr/>
          </p:nvSpPr>
          <p:spPr>
            <a:xfrm>
              <a:off x="1095481" y="7958241"/>
              <a:ext cx="2222079" cy="679771"/>
            </a:xfrm>
            <a:custGeom>
              <a:avLst/>
              <a:gdLst>
                <a:gd name="connsiteX0" fmla="*/ 0 w 2222079"/>
                <a:gd name="connsiteY0" fmla="*/ 88365 h 883647"/>
                <a:gd name="connsiteX1" fmla="*/ 88365 w 2222079"/>
                <a:gd name="connsiteY1" fmla="*/ 0 h 883647"/>
                <a:gd name="connsiteX2" fmla="*/ 2133714 w 2222079"/>
                <a:gd name="connsiteY2" fmla="*/ 0 h 883647"/>
                <a:gd name="connsiteX3" fmla="*/ 2222079 w 2222079"/>
                <a:gd name="connsiteY3" fmla="*/ 88365 h 883647"/>
                <a:gd name="connsiteX4" fmla="*/ 2222079 w 2222079"/>
                <a:gd name="connsiteY4" fmla="*/ 795282 h 883647"/>
                <a:gd name="connsiteX5" fmla="*/ 2133714 w 2222079"/>
                <a:gd name="connsiteY5" fmla="*/ 883647 h 883647"/>
                <a:gd name="connsiteX6" fmla="*/ 88365 w 2222079"/>
                <a:gd name="connsiteY6" fmla="*/ 883647 h 883647"/>
                <a:gd name="connsiteX7" fmla="*/ 0 w 2222079"/>
                <a:gd name="connsiteY7" fmla="*/ 795282 h 883647"/>
                <a:gd name="connsiteX8" fmla="*/ 0 w 2222079"/>
                <a:gd name="connsiteY8" fmla="*/ 88365 h 88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2079" h="883647">
                  <a:moveTo>
                    <a:pt x="0" y="88365"/>
                  </a:moveTo>
                  <a:cubicBezTo>
                    <a:pt x="0" y="39562"/>
                    <a:pt x="39562" y="0"/>
                    <a:pt x="88365" y="0"/>
                  </a:cubicBezTo>
                  <a:lnTo>
                    <a:pt x="2133714" y="0"/>
                  </a:lnTo>
                  <a:cubicBezTo>
                    <a:pt x="2182517" y="0"/>
                    <a:pt x="2222079" y="39562"/>
                    <a:pt x="2222079" y="88365"/>
                  </a:cubicBezTo>
                  <a:lnTo>
                    <a:pt x="2222079" y="795282"/>
                  </a:lnTo>
                  <a:cubicBezTo>
                    <a:pt x="2222079" y="844085"/>
                    <a:pt x="2182517" y="883647"/>
                    <a:pt x="2133714" y="883647"/>
                  </a:cubicBezTo>
                  <a:lnTo>
                    <a:pt x="88365" y="883647"/>
                  </a:lnTo>
                  <a:cubicBezTo>
                    <a:pt x="39562" y="883647"/>
                    <a:pt x="0" y="844085"/>
                    <a:pt x="0" y="795282"/>
                  </a:cubicBezTo>
                  <a:lnTo>
                    <a:pt x="0" y="8836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891" tIns="79221" rIns="105891" bIns="79221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5400" kern="12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Franklin Gothic Demi Cond" panose="020B0706030402020204" pitchFamily="34" charset="0"/>
                </a:rPr>
                <a:t>TIPO: 2 </a:t>
              </a:r>
              <a:endParaRPr lang="es-CO" sz="5400" kern="1200" dirty="0">
                <a:latin typeface="Franklin Gothic Demi Cond" panose="020B0706030402020204" pitchFamily="34" charset="0"/>
              </a:endParaRPr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17936892-6112-EE9B-B390-6352B6FB0F7B}"/>
                </a:ext>
              </a:extLst>
            </p:cNvPr>
            <p:cNvSpPr/>
            <p:nvPr/>
          </p:nvSpPr>
          <p:spPr>
            <a:xfrm>
              <a:off x="3534510" y="6110282"/>
              <a:ext cx="3130299" cy="2806158"/>
            </a:xfrm>
            <a:custGeom>
              <a:avLst/>
              <a:gdLst>
                <a:gd name="connsiteX0" fmla="*/ 0 w 3130299"/>
                <a:gd name="connsiteY0" fmla="*/ 206184 h 2061844"/>
                <a:gd name="connsiteX1" fmla="*/ 206184 w 3130299"/>
                <a:gd name="connsiteY1" fmla="*/ 0 h 2061844"/>
                <a:gd name="connsiteX2" fmla="*/ 2924115 w 3130299"/>
                <a:gd name="connsiteY2" fmla="*/ 0 h 2061844"/>
                <a:gd name="connsiteX3" fmla="*/ 3130299 w 3130299"/>
                <a:gd name="connsiteY3" fmla="*/ 206184 h 2061844"/>
                <a:gd name="connsiteX4" fmla="*/ 3130299 w 3130299"/>
                <a:gd name="connsiteY4" fmla="*/ 1855660 h 2061844"/>
                <a:gd name="connsiteX5" fmla="*/ 2924115 w 3130299"/>
                <a:gd name="connsiteY5" fmla="*/ 2061844 h 2061844"/>
                <a:gd name="connsiteX6" fmla="*/ 206184 w 3130299"/>
                <a:gd name="connsiteY6" fmla="*/ 2061844 h 2061844"/>
                <a:gd name="connsiteX7" fmla="*/ 0 w 3130299"/>
                <a:gd name="connsiteY7" fmla="*/ 1855660 h 2061844"/>
                <a:gd name="connsiteX8" fmla="*/ 0 w 3130299"/>
                <a:gd name="connsiteY8" fmla="*/ 206184 h 206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299" h="2061844">
                  <a:moveTo>
                    <a:pt x="0" y="206184"/>
                  </a:moveTo>
                  <a:cubicBezTo>
                    <a:pt x="0" y="92312"/>
                    <a:pt x="92312" y="0"/>
                    <a:pt x="206184" y="0"/>
                  </a:cubicBezTo>
                  <a:lnTo>
                    <a:pt x="2924115" y="0"/>
                  </a:lnTo>
                  <a:cubicBezTo>
                    <a:pt x="3037987" y="0"/>
                    <a:pt x="3130299" y="92312"/>
                    <a:pt x="3130299" y="206184"/>
                  </a:cubicBezTo>
                  <a:lnTo>
                    <a:pt x="3130299" y="1855660"/>
                  </a:lnTo>
                  <a:cubicBezTo>
                    <a:pt x="3130299" y="1969532"/>
                    <a:pt x="3037987" y="2061844"/>
                    <a:pt x="2924115" y="2061844"/>
                  </a:cubicBezTo>
                  <a:lnTo>
                    <a:pt x="206184" y="2061844"/>
                  </a:lnTo>
                  <a:cubicBezTo>
                    <a:pt x="92312" y="2061844"/>
                    <a:pt x="0" y="1969532"/>
                    <a:pt x="0" y="1855660"/>
                  </a:cubicBezTo>
                  <a:lnTo>
                    <a:pt x="0" y="206184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9800891"/>
                <a:satOff val="-40777"/>
                <a:lumOff val="960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274" tIns="72000" rIns="171274" bIns="171273" numCol="1" spcCol="1270" anchor="t" anchorCtr="0">
              <a:noAutofit/>
            </a:bodyPr>
            <a:lstStyle/>
            <a:p>
              <a:pPr indent="-457200" algn="just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9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Espacio confinado con peligro potencial, como </a:t>
              </a:r>
              <a:r>
                <a:rPr lang="es-ES" sz="1950" dirty="0">
                  <a:latin typeface="Arial" panose="020B0604020202020204" pitchFamily="34" charset="0"/>
                  <a:cs typeface="Arial" panose="020B0604020202020204" pitchFamily="34" charset="0"/>
                </a:rPr>
                <a:t>lesiones</a:t>
              </a:r>
              <a:r>
                <a:rPr lang="es-ES" sz="19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y enfermedades que comprometen la vida y la salud, los cuales se controlan con medidas de protección y prevención y uso de los elementos de protección personal</a:t>
              </a:r>
              <a:endParaRPr lang="es-CO" sz="1950" kern="1200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C79F0D8B-FD1A-E58B-645D-3AC6111F64F1}"/>
                </a:ext>
              </a:extLst>
            </p:cNvPr>
            <p:cNvSpPr/>
            <p:nvPr/>
          </p:nvSpPr>
          <p:spPr>
            <a:xfrm>
              <a:off x="4418373" y="5411783"/>
              <a:ext cx="2222079" cy="698498"/>
            </a:xfrm>
            <a:custGeom>
              <a:avLst/>
              <a:gdLst>
                <a:gd name="connsiteX0" fmla="*/ 0 w 2222079"/>
                <a:gd name="connsiteY0" fmla="*/ 88365 h 883647"/>
                <a:gd name="connsiteX1" fmla="*/ 88365 w 2222079"/>
                <a:gd name="connsiteY1" fmla="*/ 0 h 883647"/>
                <a:gd name="connsiteX2" fmla="*/ 2133714 w 2222079"/>
                <a:gd name="connsiteY2" fmla="*/ 0 h 883647"/>
                <a:gd name="connsiteX3" fmla="*/ 2222079 w 2222079"/>
                <a:gd name="connsiteY3" fmla="*/ 88365 h 883647"/>
                <a:gd name="connsiteX4" fmla="*/ 2222079 w 2222079"/>
                <a:gd name="connsiteY4" fmla="*/ 795282 h 883647"/>
                <a:gd name="connsiteX5" fmla="*/ 2133714 w 2222079"/>
                <a:gd name="connsiteY5" fmla="*/ 883647 h 883647"/>
                <a:gd name="connsiteX6" fmla="*/ 88365 w 2222079"/>
                <a:gd name="connsiteY6" fmla="*/ 883647 h 883647"/>
                <a:gd name="connsiteX7" fmla="*/ 0 w 2222079"/>
                <a:gd name="connsiteY7" fmla="*/ 795282 h 883647"/>
                <a:gd name="connsiteX8" fmla="*/ 0 w 2222079"/>
                <a:gd name="connsiteY8" fmla="*/ 88365 h 88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2079" h="883647">
                  <a:moveTo>
                    <a:pt x="0" y="88365"/>
                  </a:moveTo>
                  <a:cubicBezTo>
                    <a:pt x="0" y="39562"/>
                    <a:pt x="39562" y="0"/>
                    <a:pt x="88365" y="0"/>
                  </a:cubicBezTo>
                  <a:lnTo>
                    <a:pt x="2133714" y="0"/>
                  </a:lnTo>
                  <a:cubicBezTo>
                    <a:pt x="2182517" y="0"/>
                    <a:pt x="2222079" y="39562"/>
                    <a:pt x="2222079" y="88365"/>
                  </a:cubicBezTo>
                  <a:lnTo>
                    <a:pt x="2222079" y="795282"/>
                  </a:lnTo>
                  <a:cubicBezTo>
                    <a:pt x="2222079" y="844085"/>
                    <a:pt x="2182517" y="883647"/>
                    <a:pt x="2133714" y="883647"/>
                  </a:cubicBezTo>
                  <a:lnTo>
                    <a:pt x="88365" y="883647"/>
                  </a:lnTo>
                  <a:cubicBezTo>
                    <a:pt x="39562" y="883647"/>
                    <a:pt x="0" y="844085"/>
                    <a:pt x="0" y="795282"/>
                  </a:cubicBezTo>
                  <a:lnTo>
                    <a:pt x="0" y="8836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891" tIns="79221" rIns="105891" bIns="79221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4200" kern="12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Franklin Gothic Demi Cond" panose="020B0706030402020204" pitchFamily="34" charset="0"/>
                </a:rPr>
                <a:t>GRADO: B</a:t>
              </a:r>
              <a:endParaRPr lang="es-CO" sz="4200" kern="1200" dirty="0">
                <a:latin typeface="Franklin Gothic Demi Cond" panose="020B0706030402020204" pitchFamily="34" charset="0"/>
              </a:endParaRPr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A2CBE8DD-9439-C34E-8016-3F0ABE9944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08" t="2551" r="5752" b="1673"/>
          <a:stretch/>
        </p:blipFill>
        <p:spPr>
          <a:xfrm>
            <a:off x="399131" y="1762652"/>
            <a:ext cx="2517642" cy="347451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F008DB-4721-0EEC-13AC-353608574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172" y="1833123"/>
            <a:ext cx="3471659" cy="32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7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D15A9007-97D3-4E9D-8286-E386D8E92FB1}"/>
              </a:ext>
            </a:extLst>
          </p:cNvPr>
          <p:cNvCxnSpPr>
            <a:cxnSpLocks/>
          </p:cNvCxnSpPr>
          <p:nvPr/>
        </p:nvCxnSpPr>
        <p:spPr>
          <a:xfrm>
            <a:off x="171061" y="389590"/>
            <a:ext cx="0" cy="8421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31B5C593-64AF-4A61-99CC-625347555E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6858000" cy="1392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52BC0AE-56E8-4AA9-B518-925AF6B76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29"/>
            <a:ext cx="1290918" cy="62250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702C4D3-C39A-44BC-BDE9-6D7EE1658BD1}"/>
              </a:ext>
            </a:extLst>
          </p:cNvPr>
          <p:cNvCxnSpPr>
            <a:cxnSpLocks/>
          </p:cNvCxnSpPr>
          <p:nvPr/>
        </p:nvCxnSpPr>
        <p:spPr>
          <a:xfrm>
            <a:off x="18661" y="367817"/>
            <a:ext cx="0" cy="8421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FF9A833A-3CDB-4D97-8995-99BF6B8CF6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0" y="9004754"/>
            <a:ext cx="6858000" cy="13924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423559C-6E6E-4EF1-8F8D-3EFFD66C5B8C}"/>
              </a:ext>
            </a:extLst>
          </p:cNvPr>
          <p:cNvSpPr/>
          <p:nvPr/>
        </p:nvSpPr>
        <p:spPr>
          <a:xfrm>
            <a:off x="3056556" y="123361"/>
            <a:ext cx="345708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6000"/>
              </a:lnSpc>
            </a:pPr>
            <a:r>
              <a:rPr lang="es-ES" sz="5400" b="1" dirty="0">
                <a:solidFill>
                  <a:srgbClr val="002060"/>
                </a:solidFill>
                <a:latin typeface="Franklin Gothic Demi Cond" panose="020B0706030402020204" pitchFamily="34" charset="0"/>
                <a:ea typeface="Yu Gothic UI Semibold" panose="020B0700000000000000" pitchFamily="34" charset="-128"/>
              </a:rPr>
              <a:t>ESPACIO </a:t>
            </a:r>
          </a:p>
          <a:p>
            <a:pPr algn="r">
              <a:lnSpc>
                <a:spcPts val="6000"/>
              </a:lnSpc>
            </a:pPr>
            <a:r>
              <a:rPr lang="es-ES" sz="5400" b="1" dirty="0">
                <a:solidFill>
                  <a:srgbClr val="002060"/>
                </a:solidFill>
                <a:latin typeface="Franklin Gothic Demi Cond" panose="020B0706030402020204" pitchFamily="34" charset="0"/>
                <a:ea typeface="Yu Gothic UI Semibold" panose="020B0700000000000000" pitchFamily="34" charset="-128"/>
              </a:rPr>
              <a:t>CONFINADO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B8CCAA3-FAE3-E3F1-D1EA-CDE2EAAD5088}"/>
              </a:ext>
            </a:extLst>
          </p:cNvPr>
          <p:cNvSpPr/>
          <p:nvPr/>
        </p:nvSpPr>
        <p:spPr>
          <a:xfrm>
            <a:off x="39773" y="927230"/>
            <a:ext cx="288549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6000"/>
              </a:lnSpc>
            </a:pPr>
            <a:r>
              <a:rPr lang="es-ES" sz="6000" b="1" dirty="0">
                <a:solidFill>
                  <a:srgbClr val="002060"/>
                </a:solidFill>
                <a:latin typeface="Franklin Gothic Demi Cond" panose="020B0706030402020204" pitchFamily="34" charset="0"/>
                <a:ea typeface="Yu Gothic UI Semibold" panose="020B0700000000000000" pitchFamily="34" charset="-128"/>
              </a:rPr>
              <a:t>D-2101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EB42EF1-4669-7F6F-8EE8-8A87B2990DE3}"/>
              </a:ext>
            </a:extLst>
          </p:cNvPr>
          <p:cNvGrpSpPr/>
          <p:nvPr/>
        </p:nvGrpSpPr>
        <p:grpSpPr>
          <a:xfrm>
            <a:off x="254696" y="5224460"/>
            <a:ext cx="6410113" cy="3691981"/>
            <a:chOff x="254696" y="5411783"/>
            <a:chExt cx="6410113" cy="3504657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E431739-A960-8250-E611-693CE04067B6}"/>
                </a:ext>
              </a:extLst>
            </p:cNvPr>
            <p:cNvSpPr/>
            <p:nvPr/>
          </p:nvSpPr>
          <p:spPr>
            <a:xfrm>
              <a:off x="254696" y="5498410"/>
              <a:ext cx="3174303" cy="2376000"/>
            </a:xfrm>
            <a:custGeom>
              <a:avLst/>
              <a:gdLst>
                <a:gd name="connsiteX0" fmla="*/ 0 w 3231767"/>
                <a:gd name="connsiteY0" fmla="*/ 206184 h 2061844"/>
                <a:gd name="connsiteX1" fmla="*/ 206184 w 3231767"/>
                <a:gd name="connsiteY1" fmla="*/ 0 h 2061844"/>
                <a:gd name="connsiteX2" fmla="*/ 3025583 w 3231767"/>
                <a:gd name="connsiteY2" fmla="*/ 0 h 2061844"/>
                <a:gd name="connsiteX3" fmla="*/ 3231767 w 3231767"/>
                <a:gd name="connsiteY3" fmla="*/ 206184 h 2061844"/>
                <a:gd name="connsiteX4" fmla="*/ 3231767 w 3231767"/>
                <a:gd name="connsiteY4" fmla="*/ 1855660 h 2061844"/>
                <a:gd name="connsiteX5" fmla="*/ 3025583 w 3231767"/>
                <a:gd name="connsiteY5" fmla="*/ 2061844 h 2061844"/>
                <a:gd name="connsiteX6" fmla="*/ 206184 w 3231767"/>
                <a:gd name="connsiteY6" fmla="*/ 2061844 h 2061844"/>
                <a:gd name="connsiteX7" fmla="*/ 0 w 3231767"/>
                <a:gd name="connsiteY7" fmla="*/ 1855660 h 2061844"/>
                <a:gd name="connsiteX8" fmla="*/ 0 w 3231767"/>
                <a:gd name="connsiteY8" fmla="*/ 206184 h 206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1767" h="2061844">
                  <a:moveTo>
                    <a:pt x="0" y="206184"/>
                  </a:moveTo>
                  <a:cubicBezTo>
                    <a:pt x="0" y="92312"/>
                    <a:pt x="92312" y="0"/>
                    <a:pt x="206184" y="0"/>
                  </a:cubicBezTo>
                  <a:lnTo>
                    <a:pt x="3025583" y="0"/>
                  </a:lnTo>
                  <a:cubicBezTo>
                    <a:pt x="3139455" y="0"/>
                    <a:pt x="3231767" y="92312"/>
                    <a:pt x="3231767" y="206184"/>
                  </a:cubicBezTo>
                  <a:lnTo>
                    <a:pt x="3231767" y="1855660"/>
                  </a:lnTo>
                  <a:cubicBezTo>
                    <a:pt x="3231767" y="1969532"/>
                    <a:pt x="3139455" y="2061844"/>
                    <a:pt x="3025583" y="2061844"/>
                  </a:cubicBezTo>
                  <a:lnTo>
                    <a:pt x="206184" y="2061844"/>
                  </a:lnTo>
                  <a:cubicBezTo>
                    <a:pt x="92312" y="2061844"/>
                    <a:pt x="0" y="1969532"/>
                    <a:pt x="0" y="1855660"/>
                  </a:cubicBezTo>
                  <a:lnTo>
                    <a:pt x="0" y="206184"/>
                  </a:lnTo>
                  <a:close/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4">
                <a:hueOff val="9800891"/>
                <a:satOff val="-40777"/>
                <a:lumOff val="960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274" tIns="72000" rIns="171274" bIns="171273" numCol="1" spcCol="1270" anchor="t" anchorCtr="0">
              <a:noAutofit/>
            </a:bodyPr>
            <a:lstStyle/>
            <a:p>
              <a:pPr algn="just"/>
              <a:r>
                <a:rPr lang="es-ES" sz="2100" dirty="0">
                  <a:latin typeface="Arial" panose="020B0604020202020204" pitchFamily="34" charset="0"/>
                  <a:cs typeface="Arial" panose="020B0604020202020204" pitchFamily="34" charset="0"/>
                </a:rPr>
                <a:t>Espacios cerrados con una pequeña abertura de entrada y salida, como tanques, túneles,</a:t>
              </a:r>
            </a:p>
            <a:p>
              <a:pPr algn="just"/>
              <a:r>
                <a:rPr lang="es-ES" sz="2100" dirty="0">
                  <a:latin typeface="Arial" panose="020B0604020202020204" pitchFamily="34" charset="0"/>
                  <a:cs typeface="Arial" panose="020B0604020202020204" pitchFamily="34" charset="0"/>
                </a:rPr>
                <a:t>alcantarillas, bodegas,</a:t>
              </a:r>
            </a:p>
            <a:p>
              <a:pPr algn="just"/>
              <a:r>
                <a:rPr lang="es-ES" sz="2100" dirty="0">
                  <a:latin typeface="Arial" panose="020B0604020202020204" pitchFamily="34" charset="0"/>
                  <a:cs typeface="Arial" panose="020B0604020202020204" pitchFamily="34" charset="0"/>
                </a:rPr>
                <a:t>silos, etc. </a:t>
              </a:r>
              <a:endParaRPr lang="es-CO" sz="2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ts val="2000"/>
                </a:lnSpc>
              </a:pPr>
              <a:endParaRPr lang="es-CO" sz="2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orma 24">
              <a:extLst>
                <a:ext uri="{FF2B5EF4-FFF2-40B4-BE49-F238E27FC236}">
                  <a16:creationId xmlns:a16="http://schemas.microsoft.com/office/drawing/2014/main" id="{2EEDEC40-5C5C-4FA2-8B04-8B90F8424695}"/>
                </a:ext>
              </a:extLst>
            </p:cNvPr>
            <p:cNvSpPr/>
            <p:nvPr/>
          </p:nvSpPr>
          <p:spPr>
            <a:xfrm rot="702877">
              <a:off x="1731639" y="5739817"/>
              <a:ext cx="2908381" cy="2848589"/>
            </a:xfrm>
            <a:prstGeom prst="leftCircularArrow">
              <a:avLst>
                <a:gd name="adj1" fmla="val 2188"/>
                <a:gd name="adj2" fmla="val 263270"/>
                <a:gd name="adj3" fmla="val 1753853"/>
                <a:gd name="adj4" fmla="val 8739562"/>
                <a:gd name="adj5" fmla="val 2553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6CCB2D3-5ABA-DFBF-BB9A-10586E3D93A1}"/>
                </a:ext>
              </a:extLst>
            </p:cNvPr>
            <p:cNvSpPr/>
            <p:nvPr/>
          </p:nvSpPr>
          <p:spPr>
            <a:xfrm>
              <a:off x="1095481" y="7958241"/>
              <a:ext cx="2222079" cy="679771"/>
            </a:xfrm>
            <a:custGeom>
              <a:avLst/>
              <a:gdLst>
                <a:gd name="connsiteX0" fmla="*/ 0 w 2222079"/>
                <a:gd name="connsiteY0" fmla="*/ 88365 h 883647"/>
                <a:gd name="connsiteX1" fmla="*/ 88365 w 2222079"/>
                <a:gd name="connsiteY1" fmla="*/ 0 h 883647"/>
                <a:gd name="connsiteX2" fmla="*/ 2133714 w 2222079"/>
                <a:gd name="connsiteY2" fmla="*/ 0 h 883647"/>
                <a:gd name="connsiteX3" fmla="*/ 2222079 w 2222079"/>
                <a:gd name="connsiteY3" fmla="*/ 88365 h 883647"/>
                <a:gd name="connsiteX4" fmla="*/ 2222079 w 2222079"/>
                <a:gd name="connsiteY4" fmla="*/ 795282 h 883647"/>
                <a:gd name="connsiteX5" fmla="*/ 2133714 w 2222079"/>
                <a:gd name="connsiteY5" fmla="*/ 883647 h 883647"/>
                <a:gd name="connsiteX6" fmla="*/ 88365 w 2222079"/>
                <a:gd name="connsiteY6" fmla="*/ 883647 h 883647"/>
                <a:gd name="connsiteX7" fmla="*/ 0 w 2222079"/>
                <a:gd name="connsiteY7" fmla="*/ 795282 h 883647"/>
                <a:gd name="connsiteX8" fmla="*/ 0 w 2222079"/>
                <a:gd name="connsiteY8" fmla="*/ 88365 h 88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2079" h="883647">
                  <a:moveTo>
                    <a:pt x="0" y="88365"/>
                  </a:moveTo>
                  <a:cubicBezTo>
                    <a:pt x="0" y="39562"/>
                    <a:pt x="39562" y="0"/>
                    <a:pt x="88365" y="0"/>
                  </a:cubicBezTo>
                  <a:lnTo>
                    <a:pt x="2133714" y="0"/>
                  </a:lnTo>
                  <a:cubicBezTo>
                    <a:pt x="2182517" y="0"/>
                    <a:pt x="2222079" y="39562"/>
                    <a:pt x="2222079" y="88365"/>
                  </a:cubicBezTo>
                  <a:lnTo>
                    <a:pt x="2222079" y="795282"/>
                  </a:lnTo>
                  <a:cubicBezTo>
                    <a:pt x="2222079" y="844085"/>
                    <a:pt x="2182517" y="883647"/>
                    <a:pt x="2133714" y="883647"/>
                  </a:cubicBezTo>
                  <a:lnTo>
                    <a:pt x="88365" y="883647"/>
                  </a:lnTo>
                  <a:cubicBezTo>
                    <a:pt x="39562" y="883647"/>
                    <a:pt x="0" y="844085"/>
                    <a:pt x="0" y="795282"/>
                  </a:cubicBezTo>
                  <a:lnTo>
                    <a:pt x="0" y="8836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891" tIns="79221" rIns="105891" bIns="79221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5400" kern="12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Franklin Gothic Demi Cond" panose="020B0706030402020204" pitchFamily="34" charset="0"/>
                </a:rPr>
                <a:t>TIPO: 2 </a:t>
              </a:r>
              <a:endParaRPr lang="es-CO" sz="5400" kern="1200" dirty="0">
                <a:latin typeface="Franklin Gothic Demi Cond" panose="020B0706030402020204" pitchFamily="34" charset="0"/>
              </a:endParaRPr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17936892-6112-EE9B-B390-6352B6FB0F7B}"/>
                </a:ext>
              </a:extLst>
            </p:cNvPr>
            <p:cNvSpPr/>
            <p:nvPr/>
          </p:nvSpPr>
          <p:spPr>
            <a:xfrm>
              <a:off x="3534510" y="6110282"/>
              <a:ext cx="3130299" cy="2806158"/>
            </a:xfrm>
            <a:custGeom>
              <a:avLst/>
              <a:gdLst>
                <a:gd name="connsiteX0" fmla="*/ 0 w 3130299"/>
                <a:gd name="connsiteY0" fmla="*/ 206184 h 2061844"/>
                <a:gd name="connsiteX1" fmla="*/ 206184 w 3130299"/>
                <a:gd name="connsiteY1" fmla="*/ 0 h 2061844"/>
                <a:gd name="connsiteX2" fmla="*/ 2924115 w 3130299"/>
                <a:gd name="connsiteY2" fmla="*/ 0 h 2061844"/>
                <a:gd name="connsiteX3" fmla="*/ 3130299 w 3130299"/>
                <a:gd name="connsiteY3" fmla="*/ 206184 h 2061844"/>
                <a:gd name="connsiteX4" fmla="*/ 3130299 w 3130299"/>
                <a:gd name="connsiteY4" fmla="*/ 1855660 h 2061844"/>
                <a:gd name="connsiteX5" fmla="*/ 2924115 w 3130299"/>
                <a:gd name="connsiteY5" fmla="*/ 2061844 h 2061844"/>
                <a:gd name="connsiteX6" fmla="*/ 206184 w 3130299"/>
                <a:gd name="connsiteY6" fmla="*/ 2061844 h 2061844"/>
                <a:gd name="connsiteX7" fmla="*/ 0 w 3130299"/>
                <a:gd name="connsiteY7" fmla="*/ 1855660 h 2061844"/>
                <a:gd name="connsiteX8" fmla="*/ 0 w 3130299"/>
                <a:gd name="connsiteY8" fmla="*/ 206184 h 206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299" h="2061844">
                  <a:moveTo>
                    <a:pt x="0" y="206184"/>
                  </a:moveTo>
                  <a:cubicBezTo>
                    <a:pt x="0" y="92312"/>
                    <a:pt x="92312" y="0"/>
                    <a:pt x="206184" y="0"/>
                  </a:cubicBezTo>
                  <a:lnTo>
                    <a:pt x="2924115" y="0"/>
                  </a:lnTo>
                  <a:cubicBezTo>
                    <a:pt x="3037987" y="0"/>
                    <a:pt x="3130299" y="92312"/>
                    <a:pt x="3130299" y="206184"/>
                  </a:cubicBezTo>
                  <a:lnTo>
                    <a:pt x="3130299" y="1855660"/>
                  </a:lnTo>
                  <a:cubicBezTo>
                    <a:pt x="3130299" y="1969532"/>
                    <a:pt x="3037987" y="2061844"/>
                    <a:pt x="2924115" y="2061844"/>
                  </a:cubicBezTo>
                  <a:lnTo>
                    <a:pt x="206184" y="2061844"/>
                  </a:lnTo>
                  <a:cubicBezTo>
                    <a:pt x="92312" y="2061844"/>
                    <a:pt x="0" y="1969532"/>
                    <a:pt x="0" y="1855660"/>
                  </a:cubicBezTo>
                  <a:lnTo>
                    <a:pt x="0" y="206184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9800891"/>
                <a:satOff val="-40777"/>
                <a:lumOff val="960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274" tIns="72000" rIns="171274" bIns="171273" numCol="1" spcCol="1270" anchor="t" anchorCtr="0">
              <a:noAutofit/>
            </a:bodyPr>
            <a:lstStyle/>
            <a:p>
              <a:pPr indent="-457200" algn="just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9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Espacio confinado con peligro potencial, como </a:t>
              </a:r>
              <a:r>
                <a:rPr lang="es-ES" sz="1950" dirty="0">
                  <a:latin typeface="Arial" panose="020B0604020202020204" pitchFamily="34" charset="0"/>
                  <a:cs typeface="Arial" panose="020B0604020202020204" pitchFamily="34" charset="0"/>
                </a:rPr>
                <a:t>lesiones</a:t>
              </a:r>
              <a:r>
                <a:rPr lang="es-ES" sz="19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y enfermedades que comprometen la vida y la salud, los cuales se controlan con medidas de protección y prevención y uso de los elementos de protección personal</a:t>
              </a:r>
              <a:endParaRPr lang="es-CO" sz="1950" kern="1200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C79F0D8B-FD1A-E58B-645D-3AC6111F64F1}"/>
                </a:ext>
              </a:extLst>
            </p:cNvPr>
            <p:cNvSpPr/>
            <p:nvPr/>
          </p:nvSpPr>
          <p:spPr>
            <a:xfrm>
              <a:off x="4418373" y="5411783"/>
              <a:ext cx="2222079" cy="698498"/>
            </a:xfrm>
            <a:custGeom>
              <a:avLst/>
              <a:gdLst>
                <a:gd name="connsiteX0" fmla="*/ 0 w 2222079"/>
                <a:gd name="connsiteY0" fmla="*/ 88365 h 883647"/>
                <a:gd name="connsiteX1" fmla="*/ 88365 w 2222079"/>
                <a:gd name="connsiteY1" fmla="*/ 0 h 883647"/>
                <a:gd name="connsiteX2" fmla="*/ 2133714 w 2222079"/>
                <a:gd name="connsiteY2" fmla="*/ 0 h 883647"/>
                <a:gd name="connsiteX3" fmla="*/ 2222079 w 2222079"/>
                <a:gd name="connsiteY3" fmla="*/ 88365 h 883647"/>
                <a:gd name="connsiteX4" fmla="*/ 2222079 w 2222079"/>
                <a:gd name="connsiteY4" fmla="*/ 795282 h 883647"/>
                <a:gd name="connsiteX5" fmla="*/ 2133714 w 2222079"/>
                <a:gd name="connsiteY5" fmla="*/ 883647 h 883647"/>
                <a:gd name="connsiteX6" fmla="*/ 88365 w 2222079"/>
                <a:gd name="connsiteY6" fmla="*/ 883647 h 883647"/>
                <a:gd name="connsiteX7" fmla="*/ 0 w 2222079"/>
                <a:gd name="connsiteY7" fmla="*/ 795282 h 883647"/>
                <a:gd name="connsiteX8" fmla="*/ 0 w 2222079"/>
                <a:gd name="connsiteY8" fmla="*/ 88365 h 88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2079" h="883647">
                  <a:moveTo>
                    <a:pt x="0" y="88365"/>
                  </a:moveTo>
                  <a:cubicBezTo>
                    <a:pt x="0" y="39562"/>
                    <a:pt x="39562" y="0"/>
                    <a:pt x="88365" y="0"/>
                  </a:cubicBezTo>
                  <a:lnTo>
                    <a:pt x="2133714" y="0"/>
                  </a:lnTo>
                  <a:cubicBezTo>
                    <a:pt x="2182517" y="0"/>
                    <a:pt x="2222079" y="39562"/>
                    <a:pt x="2222079" y="88365"/>
                  </a:cubicBezTo>
                  <a:lnTo>
                    <a:pt x="2222079" y="795282"/>
                  </a:lnTo>
                  <a:cubicBezTo>
                    <a:pt x="2222079" y="844085"/>
                    <a:pt x="2182517" y="883647"/>
                    <a:pt x="2133714" y="883647"/>
                  </a:cubicBezTo>
                  <a:lnTo>
                    <a:pt x="88365" y="883647"/>
                  </a:lnTo>
                  <a:cubicBezTo>
                    <a:pt x="39562" y="883647"/>
                    <a:pt x="0" y="844085"/>
                    <a:pt x="0" y="795282"/>
                  </a:cubicBezTo>
                  <a:lnTo>
                    <a:pt x="0" y="8836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891" tIns="79221" rIns="105891" bIns="79221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4200" kern="12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Franklin Gothic Demi Cond" panose="020B0706030402020204" pitchFamily="34" charset="0"/>
                </a:rPr>
                <a:t>GRADO: B</a:t>
              </a:r>
              <a:endParaRPr lang="es-CO" sz="4200" kern="1200" dirty="0">
                <a:latin typeface="Franklin Gothic Demi Cond" panose="020B0706030402020204" pitchFamily="34" charset="0"/>
              </a:endParaRPr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A2CBE8DD-9439-C34E-8016-3F0ABE9944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08" t="2551" r="5752" b="1673"/>
          <a:stretch/>
        </p:blipFill>
        <p:spPr>
          <a:xfrm>
            <a:off x="399131" y="1762652"/>
            <a:ext cx="2517642" cy="34745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DA4472B-4F52-432A-E9D2-319E0864E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29" y="1841377"/>
            <a:ext cx="3407959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9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B5C593-64AF-4A61-99CC-625347555E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"/>
            <a:ext cx="6858000" cy="50991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52BC0AE-56E8-4AA9-B518-925AF6B76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2" y="509920"/>
            <a:ext cx="973756" cy="3757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9A833A-3CDB-4D97-8995-99BF6B8CF6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0" y="8634079"/>
            <a:ext cx="6858000" cy="509917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7739F60B-3564-440F-8740-DDB073D2DFA5}"/>
              </a:ext>
            </a:extLst>
          </p:cNvPr>
          <p:cNvSpPr/>
          <p:nvPr/>
        </p:nvSpPr>
        <p:spPr>
          <a:xfrm>
            <a:off x="602698" y="885637"/>
            <a:ext cx="5652603" cy="900727"/>
          </a:xfrm>
          <a:prstGeom prst="rect">
            <a:avLst/>
          </a:prstGeom>
          <a:noFill/>
        </p:spPr>
        <p:txBody>
          <a:bodyPr wrap="square" lIns="38576" tIns="19288" rIns="38576" bIns="19288">
            <a:spAutoFit/>
          </a:bodyPr>
          <a:lstStyle/>
          <a:p>
            <a:pPr algn="ctr"/>
            <a:r>
              <a:rPr lang="es-ES" sz="2800" b="1" dirty="0">
                <a:solidFill>
                  <a:schemeClr val="accent1">
                    <a:lumMod val="5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CADENA DE LLAMADO EN CASO DE EMERGENCIA – U2100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6758BB8-F795-581B-D9D7-B749497E0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7590"/>
              </p:ext>
            </p:extLst>
          </p:nvPr>
        </p:nvGraphicFramePr>
        <p:xfrm>
          <a:off x="256592" y="1812473"/>
          <a:ext cx="6344816" cy="6761241"/>
        </p:xfrm>
        <a:graphic>
          <a:graphicData uri="http://schemas.openxmlformats.org/drawingml/2006/table">
            <a:tbl>
              <a:tblPr/>
              <a:tblGrid>
                <a:gridCol w="838977">
                  <a:extLst>
                    <a:ext uri="{9D8B030D-6E8A-4147-A177-3AD203B41FA5}">
                      <a16:colId xmlns:a16="http://schemas.microsoft.com/office/drawing/2014/main" val="1168020496"/>
                    </a:ext>
                  </a:extLst>
                </a:gridCol>
                <a:gridCol w="1597959">
                  <a:extLst>
                    <a:ext uri="{9D8B030D-6E8A-4147-A177-3AD203B41FA5}">
                      <a16:colId xmlns:a16="http://schemas.microsoft.com/office/drawing/2014/main" val="2591829018"/>
                    </a:ext>
                  </a:extLst>
                </a:gridCol>
                <a:gridCol w="3907880">
                  <a:extLst>
                    <a:ext uri="{9D8B030D-6E8A-4147-A177-3AD203B41FA5}">
                      <a16:colId xmlns:a16="http://schemas.microsoft.com/office/drawing/2014/main" val="3973379950"/>
                    </a:ext>
                  </a:extLst>
                </a:gridCol>
              </a:tblGrid>
              <a:tr h="3489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N° RADIO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CARGO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25316"/>
                  </a:ext>
                </a:extLst>
              </a:tr>
              <a:tr h="4599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</a:rPr>
                        <a:t>1294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 err="1">
                          <a:effectLst/>
                          <a:latin typeface="Arial" panose="020B0604020202020204" pitchFamily="34" charset="0"/>
                        </a:rPr>
                        <a:t>Cood</a:t>
                      </a:r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. Operaciones / HSE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950514"/>
                  </a:ext>
                </a:extLst>
              </a:tr>
              <a:tr h="418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776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Supervisor Operaciones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785166"/>
                  </a:ext>
                </a:extLst>
              </a:tr>
              <a:tr h="6658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746</a:t>
                      </a:r>
                    </a:p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815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Operador mayor</a:t>
                      </a:r>
                    </a:p>
                    <a:p>
                      <a:pPr algn="ctr" fontAlgn="ctr"/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</a:rPr>
                        <a:t>Operador menor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133411"/>
                  </a:ext>
                </a:extLst>
              </a:tr>
              <a:tr h="46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238061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Director ODS Víctor Useche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27103"/>
                  </a:ext>
                </a:extLst>
              </a:tr>
              <a:tr h="4188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238086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Planeador Jairo Barba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95137"/>
                  </a:ext>
                </a:extLst>
              </a:tr>
              <a:tr h="4878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238119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 err="1">
                          <a:effectLst/>
                          <a:latin typeface="Arial" panose="020B0604020202020204" pitchFamily="34" charset="0"/>
                        </a:rPr>
                        <a:t>Coord</a:t>
                      </a:r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 Jaime Venegas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867965"/>
                  </a:ext>
                </a:extLst>
              </a:tr>
              <a:tr h="5366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238102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HSE Operativo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285831"/>
                  </a:ext>
                </a:extLst>
              </a:tr>
              <a:tr h="3378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238055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100" b="0" i="0" u="none" strike="noStrike" dirty="0">
                          <a:effectLst/>
                          <a:latin typeface="Arial" panose="020B0604020202020204" pitchFamily="34" charset="0"/>
                        </a:rPr>
                        <a:t>Rescatista</a:t>
                      </a:r>
                      <a:endParaRPr lang="es-CO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679077"/>
                  </a:ext>
                </a:extLst>
              </a:tr>
              <a:tr h="63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38074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amioneta asignada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867599"/>
                  </a:ext>
                </a:extLst>
              </a:tr>
              <a:tr h="63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 de emergencia </a:t>
                      </a:r>
                      <a:r>
                        <a:rPr lang="es-CO" sz="2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Ecp</a:t>
                      </a:r>
                      <a:endParaRPr lang="es-CO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998184"/>
                  </a:ext>
                </a:extLst>
              </a:tr>
              <a:tr h="6658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222001 222004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Paramédico (CAPA)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627011"/>
                  </a:ext>
                </a:extLst>
              </a:tr>
              <a:tr h="6878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222002  222003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Rescate CAPA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062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787348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13022</TotalTime>
  <Words>333</Words>
  <Application>Microsoft Office PowerPoint</Application>
  <PresentationFormat>Presentación en pantalla (4:3)</PresentationFormat>
  <Paragraphs>70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72 Black</vt:lpstr>
      <vt:lpstr>Arial</vt:lpstr>
      <vt:lpstr>Bahnschrift Light SemiCondensed</vt:lpstr>
      <vt:lpstr>Calibri</vt:lpstr>
      <vt:lpstr>Calibri Light</vt:lpstr>
      <vt:lpstr>Franklin Gothic Demi Cond</vt:lpstr>
      <vt:lpstr>Wingdings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01AC</dc:creator>
  <cp:lastModifiedBy>Nelson Guarin</cp:lastModifiedBy>
  <cp:revision>219</cp:revision>
  <cp:lastPrinted>2023-06-14T19:53:31Z</cp:lastPrinted>
  <dcterms:modified xsi:type="dcterms:W3CDTF">2023-06-29T17:33:34Z</dcterms:modified>
</cp:coreProperties>
</file>