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handoutMasterIdLst>
    <p:handoutMasterId r:id="rId5"/>
  </p:handoutMasterIdLst>
  <p:sldIdLst>
    <p:sldId id="2299" r:id="rId2"/>
    <p:sldId id="2406" r:id="rId3"/>
  </p:sldIdLst>
  <p:sldSz cx="12192000" cy="6858000"/>
  <p:notesSz cx="7010400" cy="9296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is Amaya" initials="JA" lastIdx="1" clrIdx="0">
    <p:extLst>
      <p:ext uri="{19B8F6BF-5375-455C-9EA6-DF929625EA0E}">
        <p15:presenceInfo xmlns:p15="http://schemas.microsoft.com/office/powerpoint/2012/main" userId="aa3461af4376ec40" providerId="Windows Live"/>
      </p:ext>
    </p:extLst>
  </p:cmAuthor>
  <p:cmAuthor id="2" name="HSE UTITALCO" initials="HU" lastIdx="1" clrIdx="1">
    <p:extLst>
      <p:ext uri="{19B8F6BF-5375-455C-9EA6-DF929625EA0E}">
        <p15:presenceInfo xmlns:p15="http://schemas.microsoft.com/office/powerpoint/2012/main" userId="HSE UTITALCO" providerId="None"/>
      </p:ext>
    </p:extLst>
  </p:cmAuthor>
  <p:cmAuthor id="3" name="acer" initials="a" lastIdx="1" clrIdx="2">
    <p:extLst>
      <p:ext uri="{19B8F6BF-5375-455C-9EA6-DF929625EA0E}">
        <p15:presenceInfo xmlns:p15="http://schemas.microsoft.com/office/powerpoint/2012/main" userId="ac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3300"/>
    <a:srgbClr val="AF2194"/>
    <a:srgbClr val="00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3" autoAdjust="0"/>
    <p:restoredTop sz="94434" autoAdjust="0"/>
  </p:normalViewPr>
  <p:slideViewPr>
    <p:cSldViewPr snapToGrid="0">
      <p:cViewPr varScale="1">
        <p:scale>
          <a:sx n="60" d="100"/>
          <a:sy n="60" d="100"/>
        </p:scale>
        <p:origin x="1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356EB4B-8F1C-4EC5-9F66-41CAF9EF1F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79F2B4-BB20-4359-88FD-10EA9AC1AA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8B602756-C1F3-4B0E-9C6B-8B5AC7813011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23BDEC-B618-42FB-BDD2-685A6EE6E5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9BF136-011F-44A6-ADC1-5C5418C6EE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A8B27AB3-2F8A-4AB8-9439-2A84058EF0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47435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740345AD-E52E-4122-BF1C-CA8C6765F8B9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6" tIns="46588" rIns="93176" bIns="46588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6" tIns="46588" rIns="93176" bIns="46588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9C634609-2600-45B5-8187-043FAD22AB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9542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807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904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72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711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69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363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63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010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05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02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518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54E0-5B3C-4F1E-A67D-DF109BAB66B0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733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>
            <a:extLst>
              <a:ext uri="{FF2B5EF4-FFF2-40B4-BE49-F238E27FC236}">
                <a16:creationId xmlns:a16="http://schemas.microsoft.com/office/drawing/2014/main" id="{E1C7429E-992A-4926-8D98-186F2AF79E6E}"/>
              </a:ext>
            </a:extLst>
          </p:cNvPr>
          <p:cNvSpPr/>
          <p:nvPr/>
        </p:nvSpPr>
        <p:spPr>
          <a:xfrm>
            <a:off x="4084474" y="4891371"/>
            <a:ext cx="1080000" cy="108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4 Rectángulo">
            <a:extLst>
              <a:ext uri="{FF2B5EF4-FFF2-40B4-BE49-F238E27FC236}">
                <a16:creationId xmlns:a16="http://schemas.microsoft.com/office/drawing/2014/main" id="{C57926DE-4983-4208-8E4E-1E244B1BDC15}"/>
              </a:ext>
            </a:extLst>
          </p:cNvPr>
          <p:cNvSpPr/>
          <p:nvPr/>
        </p:nvSpPr>
        <p:spPr>
          <a:xfrm>
            <a:off x="0" y="1478657"/>
            <a:ext cx="11289727" cy="3105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s-CO" sz="6000" b="1" dirty="0">
                <a:ln/>
                <a:solidFill>
                  <a:srgbClr val="FF0000"/>
                </a:solidFill>
              </a:rPr>
              <a:t>I</a:t>
            </a:r>
            <a:r>
              <a:rPr lang="es-CO" sz="6000" b="1" dirty="0">
                <a:ln/>
                <a:solidFill>
                  <a:prstClr val="black"/>
                </a:solidFill>
              </a:rPr>
              <a:t>NDUCCIÓN </a:t>
            </a:r>
            <a:r>
              <a:rPr lang="es-CO" sz="6000" b="1" dirty="0">
                <a:ln/>
                <a:solidFill>
                  <a:srgbClr val="FF0000"/>
                </a:solidFill>
              </a:rPr>
              <a:t>E</a:t>
            </a:r>
            <a:r>
              <a:rPr lang="es-CO" sz="6000" b="1" dirty="0">
                <a:ln/>
                <a:solidFill>
                  <a:prstClr val="black"/>
                </a:solidFill>
              </a:rPr>
              <a:t>SPECIFICA </a:t>
            </a:r>
            <a:r>
              <a:rPr lang="es-CO" sz="6000" b="1" dirty="0">
                <a:ln/>
                <a:solidFill>
                  <a:srgbClr val="FF0000"/>
                </a:solidFill>
              </a:rPr>
              <a:t>F</a:t>
            </a:r>
            <a:r>
              <a:rPr lang="es-CO" sz="6000" b="1" dirty="0">
                <a:ln/>
                <a:solidFill>
                  <a:prstClr val="black"/>
                </a:solidFill>
              </a:rPr>
              <a:t>ASE </a:t>
            </a:r>
            <a:r>
              <a:rPr lang="es-CO" sz="6000" b="1" dirty="0">
                <a:ln/>
                <a:solidFill>
                  <a:srgbClr val="FF0000"/>
                </a:solidFill>
              </a:rPr>
              <a:t>III</a:t>
            </a:r>
          </a:p>
          <a:p>
            <a:pPr algn="r">
              <a:defRPr/>
            </a:pPr>
            <a:r>
              <a:rPr lang="es-CO" sz="4000" b="1" dirty="0">
                <a:ln/>
                <a:solidFill>
                  <a:srgbClr val="FF0000"/>
                </a:solidFill>
              </a:rPr>
              <a:t>P</a:t>
            </a:r>
            <a:r>
              <a:rPr lang="es-CO" sz="4000" dirty="0">
                <a:solidFill>
                  <a:prstClr val="black"/>
                </a:solidFill>
              </a:rPr>
              <a:t>ARADA DE </a:t>
            </a:r>
            <a:r>
              <a:rPr lang="es-CO" sz="4000" b="1" dirty="0">
                <a:ln/>
                <a:solidFill>
                  <a:srgbClr val="FF0000"/>
                </a:solidFill>
              </a:rPr>
              <a:t>P</a:t>
            </a:r>
            <a:r>
              <a:rPr lang="es-CO" sz="4000" dirty="0">
                <a:solidFill>
                  <a:prstClr val="black"/>
                </a:solidFill>
              </a:rPr>
              <a:t>LANTA </a:t>
            </a:r>
            <a:r>
              <a:rPr lang="es-CO" sz="4000" b="1" dirty="0">
                <a:ln/>
                <a:solidFill>
                  <a:srgbClr val="FF0000"/>
                </a:solidFill>
              </a:rPr>
              <a:t>V</a:t>
            </a:r>
            <a:r>
              <a:rPr lang="es-CO" sz="4000" b="1" dirty="0">
                <a:ln/>
                <a:solidFill>
                  <a:prstClr val="black"/>
                </a:solidFill>
              </a:rPr>
              <a:t>BKII</a:t>
            </a:r>
            <a:r>
              <a:rPr lang="es-CO" sz="4000" dirty="0">
                <a:solidFill>
                  <a:prstClr val="black"/>
                </a:solidFill>
              </a:rPr>
              <a:t>/</a:t>
            </a:r>
            <a:r>
              <a:rPr lang="es-CO" sz="4000" b="1" dirty="0">
                <a:ln/>
                <a:solidFill>
                  <a:srgbClr val="FF0000"/>
                </a:solidFill>
              </a:rPr>
              <a:t>D</a:t>
            </a:r>
            <a:r>
              <a:rPr lang="es-CO" sz="4000" b="1" dirty="0">
                <a:ln/>
                <a:solidFill>
                  <a:prstClr val="black"/>
                </a:solidFill>
              </a:rPr>
              <a:t>EMEX</a:t>
            </a:r>
            <a:r>
              <a:rPr lang="es-CO" sz="4000" b="1" dirty="0">
                <a:ln/>
                <a:solidFill>
                  <a:srgbClr val="FF0000"/>
                </a:solidFill>
              </a:rPr>
              <a:t> </a:t>
            </a:r>
            <a:br>
              <a:rPr lang="es-CO" sz="4539" dirty="0">
                <a:solidFill>
                  <a:prstClr val="black"/>
                </a:solidFill>
              </a:rPr>
            </a:br>
            <a:r>
              <a:rPr lang="es-CO" sz="2522" b="1" dirty="0">
                <a:solidFill>
                  <a:prstClr val="black"/>
                </a:solidFill>
              </a:rPr>
              <a:t>GERENCIA REFINERIA BARRANCABERMEJA</a:t>
            </a:r>
            <a:br>
              <a:rPr lang="es-CO" sz="2522" b="1" dirty="0">
                <a:solidFill>
                  <a:prstClr val="black"/>
                </a:solidFill>
              </a:rPr>
            </a:br>
            <a:r>
              <a:rPr lang="es-CO" sz="2522" b="1" dirty="0">
                <a:solidFill>
                  <a:prstClr val="black"/>
                </a:solidFill>
              </a:rPr>
              <a:t>AÑO 2023</a:t>
            </a:r>
            <a:endParaRPr lang="es-MX" sz="4539" dirty="0">
              <a:solidFill>
                <a:prstClr val="black"/>
              </a:solidFill>
            </a:endParaRPr>
          </a:p>
          <a:p>
            <a:pPr algn="r">
              <a:defRPr/>
            </a:pPr>
            <a:r>
              <a:rPr lang="es-MX" sz="4539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BB54603-AD43-49E6-9AAA-AA8091977546}"/>
              </a:ext>
            </a:extLst>
          </p:cNvPr>
          <p:cNvSpPr/>
          <p:nvPr/>
        </p:nvSpPr>
        <p:spPr>
          <a:xfrm>
            <a:off x="9600254" y="4866965"/>
            <a:ext cx="1080000" cy="108000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6265C15-67BB-40CA-B128-E91E436033F5}"/>
              </a:ext>
            </a:extLst>
          </p:cNvPr>
          <p:cNvSpPr/>
          <p:nvPr/>
        </p:nvSpPr>
        <p:spPr>
          <a:xfrm>
            <a:off x="6842364" y="4858761"/>
            <a:ext cx="1080000" cy="108000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E8ADEBC-2520-4615-A400-F221EC3549AD}"/>
              </a:ext>
            </a:extLst>
          </p:cNvPr>
          <p:cNvSpPr/>
          <p:nvPr/>
        </p:nvSpPr>
        <p:spPr>
          <a:xfrm>
            <a:off x="967759" y="4858761"/>
            <a:ext cx="1080000" cy="1080000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ACC1DC8F-A6AD-44DC-8DFF-F172E76FF3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6" y="137494"/>
            <a:ext cx="2743205" cy="81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1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4A0A9F7-4757-45CC-9122-3CD28DFB2D05}"/>
              </a:ext>
            </a:extLst>
          </p:cNvPr>
          <p:cNvSpPr/>
          <p:nvPr/>
        </p:nvSpPr>
        <p:spPr>
          <a:xfrm>
            <a:off x="-12000" y="640439"/>
            <a:ext cx="12204000" cy="3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75CFA8F-9277-4A55-9DFE-B2C36B6FB9B9}"/>
              </a:ext>
            </a:extLst>
          </p:cNvPr>
          <p:cNvSpPr/>
          <p:nvPr/>
        </p:nvSpPr>
        <p:spPr>
          <a:xfrm>
            <a:off x="-12000" y="17557"/>
            <a:ext cx="12204000" cy="3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FFAADC2-E5AF-416D-927C-2E54D48D66DF}"/>
              </a:ext>
            </a:extLst>
          </p:cNvPr>
          <p:cNvSpPr txBox="1"/>
          <p:nvPr/>
        </p:nvSpPr>
        <p:spPr>
          <a:xfrm>
            <a:off x="-12000" y="40274"/>
            <a:ext cx="11768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AGENDA T/A </a:t>
            </a:r>
            <a:r>
              <a:rPr lang="es-MX" sz="36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VBKII/ DEMEX</a:t>
            </a:r>
            <a:endParaRPr lang="es-CO" sz="3600" b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algn="ctr"/>
            <a:r>
              <a:rPr lang="es-CO" sz="3600" b="1" dirty="0">
                <a:ln/>
                <a:solidFill>
                  <a:srgbClr val="FF6600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9307F84-97F0-46F4-9EBE-6A114276E482}"/>
              </a:ext>
            </a:extLst>
          </p:cNvPr>
          <p:cNvSpPr/>
          <p:nvPr/>
        </p:nvSpPr>
        <p:spPr>
          <a:xfrm>
            <a:off x="363891" y="72516"/>
            <a:ext cx="540000" cy="540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E36AE37C-DC81-4D1A-9A40-66C4C33968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787" y="99074"/>
            <a:ext cx="1701589" cy="504805"/>
          </a:xfrm>
          <a:prstGeom prst="rect">
            <a:avLst/>
          </a:prstGeom>
        </p:spPr>
      </p:pic>
      <p:sp>
        <p:nvSpPr>
          <p:cNvPr id="329" name="3 Rectángulo">
            <a:extLst>
              <a:ext uri="{FF2B5EF4-FFF2-40B4-BE49-F238E27FC236}">
                <a16:creationId xmlns:a16="http://schemas.microsoft.com/office/drawing/2014/main" id="{1AF1F60D-4206-432A-B46D-C2FDFF473048}"/>
              </a:ext>
            </a:extLst>
          </p:cNvPr>
          <p:cNvSpPr/>
          <p:nvPr/>
        </p:nvSpPr>
        <p:spPr bwMode="auto">
          <a:xfrm>
            <a:off x="0" y="1036123"/>
            <a:ext cx="12192001" cy="572227"/>
          </a:xfrm>
          <a:prstGeom prst="rect">
            <a:avLst/>
          </a:prstGeom>
          <a:solidFill>
            <a:srgbClr val="F2F2F2">
              <a:lumMod val="5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wrap="square" lIns="119652" tIns="59826" rIns="119652" bIns="59826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1965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093" b="0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C I25 Wide" pitchFamily="34" charset="0"/>
              <a:ea typeface="+mn-ea"/>
              <a:cs typeface="+mn-cs"/>
            </a:endParaRPr>
          </a:p>
        </p:txBody>
      </p:sp>
      <p:graphicFrame>
        <p:nvGraphicFramePr>
          <p:cNvPr id="335" name="Tabla 334">
            <a:extLst>
              <a:ext uri="{FF2B5EF4-FFF2-40B4-BE49-F238E27FC236}">
                <a16:creationId xmlns:a16="http://schemas.microsoft.com/office/drawing/2014/main" id="{85AB63CB-0A39-464C-B768-3A81E2F31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63199"/>
              </p:ext>
            </p:extLst>
          </p:nvPr>
        </p:nvGraphicFramePr>
        <p:xfrm>
          <a:off x="0" y="1730394"/>
          <a:ext cx="12192001" cy="4653085"/>
        </p:xfrm>
        <a:graphic>
          <a:graphicData uri="http://schemas.openxmlformats.org/drawingml/2006/table">
            <a:tbl>
              <a:tblPr/>
              <a:tblGrid>
                <a:gridCol w="855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726">
                  <a:extLst>
                    <a:ext uri="{9D8B030D-6E8A-4147-A177-3AD203B41FA5}">
                      <a16:colId xmlns:a16="http://schemas.microsoft.com/office/drawing/2014/main" val="749837507"/>
                    </a:ext>
                  </a:extLst>
                </a:gridCol>
                <a:gridCol w="3392556">
                  <a:extLst>
                    <a:ext uri="{9D8B030D-6E8A-4147-A177-3AD203B41FA5}">
                      <a16:colId xmlns:a16="http://schemas.microsoft.com/office/drawing/2014/main" val="3471393312"/>
                    </a:ext>
                  </a:extLst>
                </a:gridCol>
                <a:gridCol w="4081670">
                  <a:extLst>
                    <a:ext uri="{9D8B030D-6E8A-4147-A177-3AD203B41FA5}">
                      <a16:colId xmlns:a16="http://schemas.microsoft.com/office/drawing/2014/main" val="283575264"/>
                    </a:ext>
                  </a:extLst>
                </a:gridCol>
                <a:gridCol w="1673144">
                  <a:extLst>
                    <a:ext uri="{9D8B030D-6E8A-4147-A177-3AD203B41FA5}">
                      <a16:colId xmlns:a16="http://schemas.microsoft.com/office/drawing/2014/main" val="3073234491"/>
                    </a:ext>
                  </a:extLst>
                </a:gridCol>
                <a:gridCol w="1189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89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CHARLA</a:t>
                      </a:r>
                    </a:p>
                  </a:txBody>
                  <a:tcPr marL="12037" marR="12037" marT="12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HORA</a:t>
                      </a:r>
                    </a:p>
                  </a:txBody>
                  <a:tcPr marL="12037" marR="12037" marT="12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TEMA</a:t>
                      </a:r>
                      <a:endParaRPr lang="es-CO" sz="1400" dirty="0"/>
                    </a:p>
                  </a:txBody>
                  <a:tcPr marL="12037" marR="12037" marT="12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OBJETIVO</a:t>
                      </a:r>
                      <a:endParaRPr lang="es-CO" sz="1400" dirty="0"/>
                    </a:p>
                  </a:txBody>
                  <a:tcPr marL="12037" marR="12037" marT="12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INSTRUCTOR</a:t>
                      </a:r>
                    </a:p>
                  </a:txBody>
                  <a:tcPr marL="12037" marR="12037" marT="12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s-CO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DURACION</a:t>
                      </a:r>
                    </a:p>
                  </a:txBody>
                  <a:tcPr marL="12037" marR="12037" marT="12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5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2037" marR="12037" marT="12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07:30 - 08:30</a:t>
                      </a:r>
                    </a:p>
                  </a:txBody>
                  <a:tcPr marL="12037" marR="12037" marT="12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ANALISIS INTEGRAL DE RIESGOS (AIR), PELIGROS RIESGOS Y CONTROLES DE LAS UNIDADES 2800/2500, MAPA DE RIESGOS, RUTAS DE EVACUACIÓN Y PUNTOS DE ENCUENTRO, LECCIONES APRENDIDAS</a:t>
                      </a:r>
                      <a:endParaRPr lang="es-CO" sz="1400" dirty="0">
                        <a:latin typeface="Arial Narrow" panose="020B0606020202030204" pitchFamily="34" charset="0"/>
                      </a:endParaRPr>
                    </a:p>
                  </a:txBody>
                  <a:tcPr marL="12037" marR="12037" marT="12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>
                          <a:latin typeface="Arial Narrow" panose="020B0606020202030204" pitchFamily="34" charset="0"/>
                        </a:rPr>
                        <a:t>COMUNICAR LOS PELIGROS, RIESGO Y CONTROLES ESTABLECIDOS EN LAS UNIDADES 2800/2500</a:t>
                      </a:r>
                    </a:p>
                  </a:txBody>
                  <a:tcPr marL="12037" marR="12037" marT="12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ING. DAIRON CESAR NIETO</a:t>
                      </a:r>
                    </a:p>
                  </a:txBody>
                  <a:tcPr marL="12037" marR="12037" marT="12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120 MINUTOS</a:t>
                      </a:r>
                    </a:p>
                  </a:txBody>
                  <a:tcPr marL="12037" marR="12037" marT="12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734991"/>
                  </a:ext>
                </a:extLst>
              </a:tr>
              <a:tr h="8705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2037" marR="12037" marT="12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08:30 – 09:50</a:t>
                      </a:r>
                    </a:p>
                  </a:txBody>
                  <a:tcPr marL="12037" marR="12037" marT="12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MX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</a:t>
                      </a:r>
                      <a:r>
                        <a:rPr lang="es-CO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LAN DE LOGISTICA Y PREMISAS HSE DE LA VBKII/ DEMEX</a:t>
                      </a:r>
                      <a:endParaRPr lang="es-CO" sz="1400" dirty="0">
                        <a:latin typeface="Arial Narrow" panose="020B0606020202030204" pitchFamily="34" charset="0"/>
                      </a:endParaRPr>
                    </a:p>
                  </a:txBody>
                  <a:tcPr marL="12037" marR="12037" marT="12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MX" sz="1400" dirty="0">
                          <a:latin typeface="Arial Narrow" panose="020B0606020202030204" pitchFamily="34" charset="0"/>
                        </a:rPr>
                        <a:t>DIVULGAR EL PLAN DE LOGISTICA APROBADO DE LA T/A VBKII/ DEMEX Y LAS PREMISAS HSE</a:t>
                      </a:r>
                      <a:endParaRPr lang="es-CO" sz="1400" dirty="0">
                        <a:latin typeface="Arial Narrow" panose="020B0606020202030204" pitchFamily="34" charset="0"/>
                      </a:endParaRPr>
                    </a:p>
                  </a:txBody>
                  <a:tcPr marL="12037" marR="12037" marT="12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LIDER HSE ODS.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2037" marR="12037" marT="12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s-CO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 MINUTOS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2037" marR="12037" marT="12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705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12037" marR="12037" marT="12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09:50 - 10:10</a:t>
                      </a:r>
                    </a:p>
                  </a:txBody>
                  <a:tcPr marL="12037" marR="12037" marT="12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MX" sz="1400" dirty="0"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s-CO" sz="1400" dirty="0">
                          <a:latin typeface="Arial Narrow" panose="020B0606020202030204" pitchFamily="34" charset="0"/>
                        </a:rPr>
                        <a:t>NDUCCIÓN ESPECIFICA FASE I</a:t>
                      </a:r>
                    </a:p>
                  </a:txBody>
                  <a:tcPr marL="12037" marR="12037" marT="12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s-CO" sz="1400" dirty="0">
                        <a:latin typeface="Arial Narrow" panose="020B0606020202030204" pitchFamily="34" charset="0"/>
                      </a:endParaRPr>
                    </a:p>
                    <a:p>
                      <a:pPr algn="ctr"/>
                      <a:r>
                        <a:rPr lang="es-CO" sz="1400" dirty="0">
                          <a:latin typeface="Arial Narrow" panose="020B0606020202030204" pitchFamily="34" charset="0"/>
                        </a:rPr>
                        <a:t>DIVULGAR LOS VALORES CORPORATIVOS DE LA ORGANIZACIÓN</a:t>
                      </a:r>
                    </a:p>
                  </a:txBody>
                  <a:tcPr marL="12037" marR="12037" marT="12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NG. KELLY FRANCO</a:t>
                      </a:r>
                    </a:p>
                  </a:txBody>
                  <a:tcPr marL="12037" marR="12037" marT="12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 MINUTOS</a:t>
                      </a:r>
                    </a:p>
                  </a:txBody>
                  <a:tcPr marL="12037" marR="12037" marT="12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556459"/>
                  </a:ext>
                </a:extLst>
              </a:tr>
              <a:tr h="524470"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7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12037" marR="12037" marT="120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36" name="Rectangle 20">
            <a:extLst>
              <a:ext uri="{FF2B5EF4-FFF2-40B4-BE49-F238E27FC236}">
                <a16:creationId xmlns:a16="http://schemas.microsoft.com/office/drawing/2014/main" id="{10AC0BE2-F3FD-4A74-B15B-61C319C1A0EA}"/>
              </a:ext>
            </a:extLst>
          </p:cNvPr>
          <p:cNvSpPr txBox="1">
            <a:spLocks noChangeArrowheads="1"/>
          </p:cNvSpPr>
          <p:nvPr/>
        </p:nvSpPr>
        <p:spPr>
          <a:xfrm>
            <a:off x="1487236" y="857399"/>
            <a:ext cx="9205527" cy="89828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080272"/>
            <a:r>
              <a:rPr lang="es-ES_tradnl" sz="2835" dirty="0">
                <a:solidFill>
                  <a:prstClr val="white"/>
                </a:solidFill>
                <a:latin typeface="Calibri" pitchFamily="34" charset="0"/>
              </a:rPr>
              <a:t>INDUCCIÓN ESPECIFICA FASE III (VIRTUAL)</a:t>
            </a:r>
          </a:p>
        </p:txBody>
      </p:sp>
    </p:spTree>
    <p:extLst>
      <p:ext uri="{BB962C8B-B14F-4D97-AF65-F5344CB8AC3E}">
        <p14:creationId xmlns:p14="http://schemas.microsoft.com/office/powerpoint/2010/main" val="258638664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16457</TotalTime>
  <Words>155</Words>
  <Application>Microsoft Office PowerPoint</Application>
  <PresentationFormat>Panorámica</PresentationFormat>
  <Paragraphs>31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BC I25 Wide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Kelly</dc:creator>
  <cp:lastModifiedBy>Nelson Guarin</cp:lastModifiedBy>
  <cp:revision>623</cp:revision>
  <cp:lastPrinted>2021-06-22T17:04:22Z</cp:lastPrinted>
  <dcterms:created xsi:type="dcterms:W3CDTF">2020-11-10T18:23:04Z</dcterms:created>
  <dcterms:modified xsi:type="dcterms:W3CDTF">2023-03-13T01:23:12Z</dcterms:modified>
</cp:coreProperties>
</file>