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300" r:id="rId2"/>
    <p:sldId id="2326" r:id="rId3"/>
    <p:sldId id="2331" r:id="rId4"/>
    <p:sldId id="2333" r:id="rId5"/>
  </p:sldIdLst>
  <p:sldSz cx="12192000" cy="6858000"/>
  <p:notesSz cx="6797675" cy="9926638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s Amaya" initials="JA" lastIdx="1" clrIdx="0">
    <p:extLst>
      <p:ext uri="{19B8F6BF-5375-455C-9EA6-DF929625EA0E}">
        <p15:presenceInfo xmlns:p15="http://schemas.microsoft.com/office/powerpoint/2012/main" userId="aa3461af4376ec40" providerId="Windows Live"/>
      </p:ext>
    </p:extLst>
  </p:cmAuthor>
  <p:cmAuthor id="2" name="HSE UTITALCO" initials="HU" lastIdx="1" clrIdx="1">
    <p:extLst>
      <p:ext uri="{19B8F6BF-5375-455C-9EA6-DF929625EA0E}">
        <p15:presenceInfo xmlns:p15="http://schemas.microsoft.com/office/powerpoint/2012/main" userId="HSE UTITALCO" providerId="None"/>
      </p:ext>
    </p:extLst>
  </p:cmAuthor>
  <p:cmAuthor id="3" name="UT  4" initials="U4" lastIdx="1" clrIdx="2">
    <p:extLst>
      <p:ext uri="{19B8F6BF-5375-455C-9EA6-DF929625EA0E}">
        <p15:presenceInfo xmlns:p15="http://schemas.microsoft.com/office/powerpoint/2012/main" userId="UT  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456B2B"/>
    <a:srgbClr val="304A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45AD-E52E-4122-BF1C-CA8C6765F8B9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34609-2600-45B5-8187-043FAD22AB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9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0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04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11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6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6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1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18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54E0-5B3C-4F1E-A67D-DF109BAB66B0}" type="datetimeFigureOut">
              <a:rPr lang="es-CO" smtClean="0"/>
              <a:t>25/08/2023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3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atardecer en una ciudad&#10;&#10;Descripción generada automáticamente">
            <a:extLst>
              <a:ext uri="{FF2B5EF4-FFF2-40B4-BE49-F238E27FC236}">
                <a16:creationId xmlns:a16="http://schemas.microsoft.com/office/drawing/2014/main" id="{F8250923-D665-43E9-82AA-742EDD1D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290646"/>
          </a:xfrm>
          <a:prstGeom prst="rect">
            <a:avLst/>
          </a:prstGeom>
        </p:spPr>
      </p:pic>
      <p:pic>
        <p:nvPicPr>
          <p:cNvPr id="9" name="Imagen 8" descr="Logo 03-09-2019 - 2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11"/>
          <a:stretch/>
        </p:blipFill>
        <p:spPr bwMode="auto">
          <a:xfrm>
            <a:off x="10093231" y="6115371"/>
            <a:ext cx="1887009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62D7E1F-E338-4BA4-A3F2-C1907F79E366}"/>
              </a:ext>
            </a:extLst>
          </p:cNvPr>
          <p:cNvSpPr txBox="1"/>
          <p:nvPr/>
        </p:nvSpPr>
        <p:spPr>
          <a:xfrm>
            <a:off x="0" y="249947"/>
            <a:ext cx="117684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x-none" sz="2600" b="1" dirty="0">
                <a:ln/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CONTRATO No. </a:t>
            </a:r>
            <a:r>
              <a:rPr lang="es-MX" sz="2600" b="1" dirty="0">
                <a:ln/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3023605</a:t>
            </a:r>
            <a:endParaRPr lang="x-none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s-CO" sz="2600" b="1" dirty="0">
                <a:ln/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“MANTENIMIENTO CON PARADA DE PLANTA Y EN OPERACIÓN DE LAS UNIDADES  DE LA REFINERÍA DE BARRANCABERMEJA”</a:t>
            </a:r>
          </a:p>
          <a:p>
            <a:pPr algn="ctr">
              <a:defRPr/>
            </a:pPr>
            <a:endParaRPr lang="es-CO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s-CO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1C7429E-992A-4926-8D98-186F2AF79E6E}"/>
              </a:ext>
            </a:extLst>
          </p:cNvPr>
          <p:cNvSpPr/>
          <p:nvPr/>
        </p:nvSpPr>
        <p:spPr>
          <a:xfrm>
            <a:off x="4084474" y="4891371"/>
            <a:ext cx="1080000" cy="108000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6265C15-67BB-40CA-B128-E91E436033F5}"/>
              </a:ext>
            </a:extLst>
          </p:cNvPr>
          <p:cNvSpPr/>
          <p:nvPr/>
        </p:nvSpPr>
        <p:spPr>
          <a:xfrm>
            <a:off x="6842364" y="4858761"/>
            <a:ext cx="1080000" cy="108000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BB54603-AD43-49E6-9AAA-AA8091977546}"/>
              </a:ext>
            </a:extLst>
          </p:cNvPr>
          <p:cNvSpPr/>
          <p:nvPr/>
        </p:nvSpPr>
        <p:spPr>
          <a:xfrm>
            <a:off x="9600254" y="4866965"/>
            <a:ext cx="1080000" cy="1080000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8ADEBC-2520-4615-A400-F221EC3549AD}"/>
              </a:ext>
            </a:extLst>
          </p:cNvPr>
          <p:cNvSpPr/>
          <p:nvPr/>
        </p:nvSpPr>
        <p:spPr>
          <a:xfrm>
            <a:off x="967759" y="4858761"/>
            <a:ext cx="1080000" cy="10800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40BCCD-3076-441E-80F2-BD54006773F9}"/>
              </a:ext>
            </a:extLst>
          </p:cNvPr>
          <p:cNvSpPr txBox="1"/>
          <p:nvPr/>
        </p:nvSpPr>
        <p:spPr>
          <a:xfrm>
            <a:off x="211759" y="1807038"/>
            <a:ext cx="117684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2600" b="1" dirty="0">
                <a:ln/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PLAN DE ACCIÓN CONVERSACIÓN  – CRITICIDAD MEDIA</a:t>
            </a:r>
          </a:p>
          <a:p>
            <a:pPr algn="ctr">
              <a:defRPr/>
            </a:pPr>
            <a:endParaRPr lang="es-MX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s-MX" sz="2600" b="1" dirty="0">
                <a:ln/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ODS 030 – EJECUCIÓN U2100</a:t>
            </a:r>
          </a:p>
          <a:p>
            <a:pPr algn="ctr">
              <a:defRPr/>
            </a:pPr>
            <a:endParaRPr lang="es-MX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s-ES" sz="2600" b="1" dirty="0">
                <a:ln/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alibri" panose="020F0502020204030204" pitchFamily="34" charset="0"/>
              </a:rPr>
              <a:t>12 DE JULIO DE 2023</a:t>
            </a:r>
            <a:endParaRPr lang="es-CO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s-CO" sz="2600" b="1" dirty="0">
              <a:ln/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A0A9F7-4757-45CC-9122-3CD28DFB2D05}"/>
              </a:ext>
            </a:extLst>
          </p:cNvPr>
          <p:cNvSpPr/>
          <p:nvPr/>
        </p:nvSpPr>
        <p:spPr>
          <a:xfrm>
            <a:off x="0" y="718603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5CFA8F-9277-4A55-9DFE-B2C36B6FB9B9}"/>
              </a:ext>
            </a:extLst>
          </p:cNvPr>
          <p:cNvSpPr/>
          <p:nvPr/>
        </p:nvSpPr>
        <p:spPr>
          <a:xfrm>
            <a:off x="-12000" y="70340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Logo 03-09-2019 - 2">
            <a:extLst>
              <a:ext uri="{FF2B5EF4-FFF2-40B4-BE49-F238E27FC236}">
                <a16:creationId xmlns:a16="http://schemas.microsoft.com/office/drawing/2014/main" id="{3125A059-09B6-49CE-8B12-26075D756F1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11"/>
          <a:stretch/>
        </p:blipFill>
        <p:spPr bwMode="auto">
          <a:xfrm>
            <a:off x="10648401" y="163116"/>
            <a:ext cx="1477034" cy="52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FFAADC2-E5AF-416D-927C-2E54D48D66DF}"/>
              </a:ext>
            </a:extLst>
          </p:cNvPr>
          <p:cNvSpPr txBox="1"/>
          <p:nvPr/>
        </p:nvSpPr>
        <p:spPr>
          <a:xfrm>
            <a:off x="-213507" y="204593"/>
            <a:ext cx="117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PLAN DE ACCIÓN ASEGURAMIENTO </a:t>
            </a:r>
            <a:r>
              <a:rPr lang="es-MX" sz="2400" b="1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NIVEL MEDIO </a:t>
            </a:r>
            <a:r>
              <a:rPr lang="es-MX" sz="24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ODS030 – U2100</a:t>
            </a:r>
            <a:endParaRPr lang="es-CO" sz="240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307F84-97F0-46F4-9EBE-6A114276E482}"/>
              </a:ext>
            </a:extLst>
          </p:cNvPr>
          <p:cNvSpPr/>
          <p:nvPr/>
        </p:nvSpPr>
        <p:spPr>
          <a:xfrm>
            <a:off x="153064" y="126258"/>
            <a:ext cx="540000" cy="54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788E0B-C33D-40B0-9001-8EF18BADCE1F}"/>
              </a:ext>
            </a:extLst>
          </p:cNvPr>
          <p:cNvSpPr txBox="1"/>
          <p:nvPr/>
        </p:nvSpPr>
        <p:spPr>
          <a:xfrm>
            <a:off x="246366" y="957420"/>
            <a:ext cx="488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Reporte</a:t>
            </a:r>
            <a:endParaRPr lang="es-MX" sz="2800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  <a:cs typeface="72 Condensed" panose="020B0506030000000003" pitchFamily="34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4EE3A21-0B48-4790-8231-853F8A400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97650"/>
              </p:ext>
            </p:extLst>
          </p:nvPr>
        </p:nvGraphicFramePr>
        <p:xfrm>
          <a:off x="246366" y="1683458"/>
          <a:ext cx="11711267" cy="23850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943">
                  <a:extLst>
                    <a:ext uri="{9D8B030D-6E8A-4147-A177-3AD203B41FA5}">
                      <a16:colId xmlns:a16="http://schemas.microsoft.com/office/drawing/2014/main" val="1124221615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1868287457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678952715"/>
                    </a:ext>
                  </a:extLst>
                </a:gridCol>
                <a:gridCol w="6498904">
                  <a:extLst>
                    <a:ext uri="{9D8B030D-6E8A-4147-A177-3AD203B41FA5}">
                      <a16:colId xmlns:a16="http://schemas.microsoft.com/office/drawing/2014/main" val="981651798"/>
                    </a:ext>
                  </a:extLst>
                </a:gridCol>
                <a:gridCol w="1593311">
                  <a:extLst>
                    <a:ext uri="{9D8B030D-6E8A-4147-A177-3AD203B41FA5}">
                      <a16:colId xmlns:a16="http://schemas.microsoft.com/office/drawing/2014/main" val="4238532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REPORTE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DEL EVENTO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QUIEN REPORTA 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CRITICIDAD 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5217"/>
                  </a:ext>
                </a:extLst>
              </a:tr>
              <a:tr h="272822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17/07/2023</a:t>
                      </a:r>
                    </a:p>
                  </a:txBody>
                  <a:tcPr marB="1905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12/07/2023</a:t>
                      </a:r>
                    </a:p>
                  </a:txBody>
                  <a:tcPr marB="1905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Arturo Saldarriaga</a:t>
                      </a:r>
                    </a:p>
                  </a:txBody>
                  <a:tcPr marB="1905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s-E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la zona de prefabricados de la T/A U2100 se observa soldador haciendo cambio de disco de pulidora sin desconectarla de la fuente eléctrica, se hace realimentación de esta situación con las dos personas ejecutoras del trabajo y se acuerda con ellos corregir este comportamiento que constituye una violación a la regla del aislamiento de energí­a para la ejecución de un trabajo.</a:t>
                      </a:r>
                    </a:p>
                  </a:txBody>
                  <a:tcPr marB="1905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</a:p>
                  </a:txBody>
                  <a:tcPr marB="190500" anchor="ctr"/>
                </a:tc>
                <a:extLst>
                  <a:ext uri="{0D108BD9-81ED-4DB2-BD59-A6C34878D82A}">
                    <a16:rowId xmlns:a16="http://schemas.microsoft.com/office/drawing/2014/main" val="3259153034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C81EDA4-181E-5ED2-330E-AC1376B98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7043"/>
              </p:ext>
            </p:extLst>
          </p:nvPr>
        </p:nvGraphicFramePr>
        <p:xfrm>
          <a:off x="246367" y="4609048"/>
          <a:ext cx="11711266" cy="21046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3295">
                  <a:extLst>
                    <a:ext uri="{9D8B030D-6E8A-4147-A177-3AD203B41FA5}">
                      <a16:colId xmlns:a16="http://schemas.microsoft.com/office/drawing/2014/main" val="1124221615"/>
                    </a:ext>
                  </a:extLst>
                </a:gridCol>
                <a:gridCol w="1889818">
                  <a:extLst>
                    <a:ext uri="{9D8B030D-6E8A-4147-A177-3AD203B41FA5}">
                      <a16:colId xmlns:a16="http://schemas.microsoft.com/office/drawing/2014/main" val="3549423725"/>
                    </a:ext>
                  </a:extLst>
                </a:gridCol>
                <a:gridCol w="2208153">
                  <a:extLst>
                    <a:ext uri="{9D8B030D-6E8A-4147-A177-3AD203B41FA5}">
                      <a16:colId xmlns:a16="http://schemas.microsoft.com/office/drawing/2014/main" val="4238532587"/>
                    </a:ext>
                  </a:extLst>
                </a:gridCol>
              </a:tblGrid>
              <a:tr h="663722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ACCIONES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CUMPLIMIENTO 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5217"/>
                  </a:ext>
                </a:extLst>
              </a:tr>
              <a:tr h="663722">
                <a:tc>
                  <a:txBody>
                    <a:bodyPr/>
                    <a:lstStyle/>
                    <a:p>
                      <a:pPr algn="just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Divulgación de aseguramiento por mejora a personal metalmecánico, con el fin de asegurar la desconexión de pulidoras  a la hora de hacer cambio de discos lo que evita un accionamiento accidental de la herramienta y por ende una afectación a la persona.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Oscar Correa.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15-07-2023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363351"/>
                  </a:ext>
                </a:extLst>
              </a:tr>
              <a:tr h="663722">
                <a:tc>
                  <a:txBody>
                    <a:bodyPr/>
                    <a:lstStyle/>
                    <a:p>
                      <a:pPr algn="just"/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en campo el uso correcto de pulidoras en trabajos metalmecánicos (desconexión de pulidora para el cambio de disco).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Oscar Correa.</a:t>
                      </a:r>
                    </a:p>
                    <a:p>
                      <a:pPr algn="ctr"/>
                      <a:endParaRPr lang="es-ES" sz="15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13-07-2023</a:t>
                      </a:r>
                      <a:endParaRPr lang="es-CO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499006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1B9AF53-4CF7-D850-3A23-A0E934F0754E}"/>
              </a:ext>
            </a:extLst>
          </p:cNvPr>
          <p:cNvSpPr txBox="1"/>
          <p:nvPr/>
        </p:nvSpPr>
        <p:spPr>
          <a:xfrm>
            <a:off x="246367" y="4085828"/>
            <a:ext cx="27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Acciones </a:t>
            </a:r>
            <a:endParaRPr lang="es-MX" sz="2800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  <a:cs typeface="72 Condensed" panose="020B0506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275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A0A9F7-4757-45CC-9122-3CD28DFB2D05}"/>
              </a:ext>
            </a:extLst>
          </p:cNvPr>
          <p:cNvSpPr/>
          <p:nvPr/>
        </p:nvSpPr>
        <p:spPr>
          <a:xfrm>
            <a:off x="0" y="718603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5CFA8F-9277-4A55-9DFE-B2C36B6FB9B9}"/>
              </a:ext>
            </a:extLst>
          </p:cNvPr>
          <p:cNvSpPr/>
          <p:nvPr/>
        </p:nvSpPr>
        <p:spPr>
          <a:xfrm>
            <a:off x="-12000" y="70340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Logo 03-09-2019 - 2">
            <a:extLst>
              <a:ext uri="{FF2B5EF4-FFF2-40B4-BE49-F238E27FC236}">
                <a16:creationId xmlns:a16="http://schemas.microsoft.com/office/drawing/2014/main" id="{3125A059-09B6-49CE-8B12-26075D756F1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11"/>
          <a:stretch/>
        </p:blipFill>
        <p:spPr bwMode="auto">
          <a:xfrm>
            <a:off x="10648401" y="163116"/>
            <a:ext cx="1477034" cy="52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FFAADC2-E5AF-416D-927C-2E54D48D66DF}"/>
              </a:ext>
            </a:extLst>
          </p:cNvPr>
          <p:cNvSpPr txBox="1"/>
          <p:nvPr/>
        </p:nvSpPr>
        <p:spPr>
          <a:xfrm>
            <a:off x="-213507" y="181639"/>
            <a:ext cx="117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</a:rPr>
              <a:t>SOPORTES DE CIERRE  </a:t>
            </a:r>
            <a:endParaRPr lang="es-CO" sz="240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307F84-97F0-46F4-9EBE-6A114276E482}"/>
              </a:ext>
            </a:extLst>
          </p:cNvPr>
          <p:cNvSpPr/>
          <p:nvPr/>
        </p:nvSpPr>
        <p:spPr>
          <a:xfrm>
            <a:off x="153064" y="126258"/>
            <a:ext cx="540000" cy="54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0750B7-BDA2-450F-816C-4B7F2C9A9D73}"/>
              </a:ext>
            </a:extLst>
          </p:cNvPr>
          <p:cNvSpPr txBox="1"/>
          <p:nvPr/>
        </p:nvSpPr>
        <p:spPr>
          <a:xfrm>
            <a:off x="-1746" y="859843"/>
            <a:ext cx="1204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Evidencia acción 1.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Divulgación de aseguramiento por mejora a personal metalmecánico, con el fin de asegurar la desconexión de pulidoras  a la hora de hacer cambio de discos lo que evita un accionamiento accidental de la herramienta y por ende una afectación a la persona.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C9E1B0-9260-C7F8-FA88-5008071AF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55" t="21602" r="26818" b="10984"/>
          <a:stretch/>
        </p:blipFill>
        <p:spPr>
          <a:xfrm>
            <a:off x="8328435" y="2028218"/>
            <a:ext cx="3784035" cy="466666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9110DB-A18C-355F-19FA-48813D0496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341" t="21492" r="27614" b="11509"/>
          <a:stretch/>
        </p:blipFill>
        <p:spPr>
          <a:xfrm>
            <a:off x="4404004" y="2028218"/>
            <a:ext cx="3784035" cy="466666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30D507-C1FC-04E3-0D0F-A4C865BD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4" y="2028218"/>
            <a:ext cx="3784035" cy="4666665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4503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A0A9F7-4757-45CC-9122-3CD28DFB2D05}"/>
              </a:ext>
            </a:extLst>
          </p:cNvPr>
          <p:cNvSpPr/>
          <p:nvPr/>
        </p:nvSpPr>
        <p:spPr>
          <a:xfrm>
            <a:off x="0" y="718603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5CFA8F-9277-4A55-9DFE-B2C36B6FB9B9}"/>
              </a:ext>
            </a:extLst>
          </p:cNvPr>
          <p:cNvSpPr/>
          <p:nvPr/>
        </p:nvSpPr>
        <p:spPr>
          <a:xfrm>
            <a:off x="-12000" y="70340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 descr="Logo 03-09-2019 - 2">
            <a:extLst>
              <a:ext uri="{FF2B5EF4-FFF2-40B4-BE49-F238E27FC236}">
                <a16:creationId xmlns:a16="http://schemas.microsoft.com/office/drawing/2014/main" id="{3125A059-09B6-49CE-8B12-26075D756F1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11"/>
          <a:stretch/>
        </p:blipFill>
        <p:spPr bwMode="auto">
          <a:xfrm>
            <a:off x="10648401" y="163116"/>
            <a:ext cx="1477034" cy="5215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FFAADC2-E5AF-416D-927C-2E54D48D66DF}"/>
              </a:ext>
            </a:extLst>
          </p:cNvPr>
          <p:cNvSpPr txBox="1"/>
          <p:nvPr/>
        </p:nvSpPr>
        <p:spPr>
          <a:xfrm>
            <a:off x="-213507" y="181639"/>
            <a:ext cx="117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</a:rPr>
              <a:t>SOPORTES DE CIERRE  </a:t>
            </a:r>
            <a:endParaRPr lang="es-CO" sz="240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307F84-97F0-46F4-9EBE-6A114276E482}"/>
              </a:ext>
            </a:extLst>
          </p:cNvPr>
          <p:cNvSpPr/>
          <p:nvPr/>
        </p:nvSpPr>
        <p:spPr>
          <a:xfrm>
            <a:off x="153064" y="126258"/>
            <a:ext cx="540000" cy="54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0750B7-BDA2-450F-816C-4B7F2C9A9D73}"/>
              </a:ext>
            </a:extLst>
          </p:cNvPr>
          <p:cNvSpPr txBox="1"/>
          <p:nvPr/>
        </p:nvSpPr>
        <p:spPr>
          <a:xfrm>
            <a:off x="0" y="955355"/>
            <a:ext cx="1204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Evidencia acción 2.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Verificar en campo el uso correcto de pulidoras en trabajos metalmecánicos (desconexión de pulidora para el cambio de disco y cuando estas se encuentran fuera de uso).</a:t>
            </a:r>
            <a:endParaRPr lang="es-MX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843FB66-996E-C07C-D475-E8AE2609B563}"/>
              </a:ext>
            </a:extLst>
          </p:cNvPr>
          <p:cNvGrpSpPr/>
          <p:nvPr/>
        </p:nvGrpSpPr>
        <p:grpSpPr>
          <a:xfrm>
            <a:off x="153064" y="1747018"/>
            <a:ext cx="11891877" cy="4984724"/>
            <a:chOff x="1858517" y="1916632"/>
            <a:chExt cx="8199889" cy="429938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7E04B5B-5661-027C-B6E4-E196EED8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2970" y="4038855"/>
              <a:ext cx="2625436" cy="217716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5A36C5A-8C10-75B3-CCD1-DFD2856E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2970" y="1916632"/>
              <a:ext cx="2625436" cy="1989859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A113186-479C-D965-29C6-9F6490F8A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8517" y="1916632"/>
              <a:ext cx="5466358" cy="42993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988786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300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</dc:creator>
  <cp:lastModifiedBy>Cindy Lizeth Cruz Cala</cp:lastModifiedBy>
  <cp:revision>287</cp:revision>
  <cp:lastPrinted>2021-08-31T13:47:27Z</cp:lastPrinted>
  <dcterms:created xsi:type="dcterms:W3CDTF">2020-11-10T18:23:04Z</dcterms:created>
  <dcterms:modified xsi:type="dcterms:W3CDTF">2023-08-25T15:14:12Z</dcterms:modified>
</cp:coreProperties>
</file>