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389" r:id="rId2"/>
    <p:sldId id="1390" r:id="rId3"/>
    <p:sldId id="1403" r:id="rId4"/>
    <p:sldId id="14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5485"/>
    <a:srgbClr val="3BBD91"/>
    <a:srgbClr val="24AFE4"/>
    <a:srgbClr val="41A1C7"/>
    <a:srgbClr val="00A5C0"/>
    <a:srgbClr val="6EB7D4"/>
    <a:srgbClr val="096DB0"/>
    <a:srgbClr val="FFFFFF"/>
    <a:srgbClr val="27B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954D19-FD35-44E8-86B7-90E3D25DDD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12292-5D83-45D8-8246-31A494D4E2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D3E5B-3B80-487D-8B8D-ED6B886C50BD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0F97B-3810-4C79-A70F-E1EED0CCB3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A2D6A-CFF0-4A98-BEF3-4C26B553D6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7E0C-B345-4C76-A706-4ED245B8DD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84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2301F-19DB-43DE-8BE8-B598AB07BC2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40C13-4458-439A-B49C-8C0231ABA9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1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A04DE63-C153-4D74-B66F-DE587FB04E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0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553FD1D-440D-4B97-A158-709C0DEB59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36418" y="2903081"/>
            <a:ext cx="2292543" cy="2292543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6B4B11A7-EC19-430F-9763-BB3A277880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62114" y="1635624"/>
            <a:ext cx="2292543" cy="2292543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86283A54-43AF-49BB-A510-0E4B5499D3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0395" y="1756809"/>
            <a:ext cx="2292543" cy="2292543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FF2E48-2F76-4E9F-A4D2-1C4EE7FD42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8094" y="3004314"/>
            <a:ext cx="2292543" cy="2292543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4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9314941-2803-4F22-BE9F-312B1CBA4C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56003" y="0"/>
            <a:ext cx="3135997" cy="22294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A9D3D25-E311-4B5D-9728-EF340D5EEB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4580" y="2229407"/>
            <a:ext cx="3135997" cy="23991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733832A0-7F26-4ADE-88F2-0E36C75FC8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64860" y="4628593"/>
            <a:ext cx="3027140" cy="22294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1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2856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980F12-AA87-47DE-8E5C-AB328E1BF5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09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84B3C1-F486-47F8-BFFE-AAA93911E1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572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9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163C0-0D46-400C-91A9-D066686D17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78713" y="0"/>
            <a:ext cx="4713287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B1A905-1275-4492-9B03-9E208F5D3B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1626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0159804-185E-472B-A60A-67F2399941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3542" y="170983"/>
            <a:ext cx="3164916" cy="316291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DBACB0D-817C-44A8-9593-50211A900A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220929"/>
            <a:ext cx="12192000" cy="16370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ACA60-97FB-47AF-913C-ED384F5BD9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15250" y="0"/>
            <a:ext cx="4476750" cy="68008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3EA1E0-1FC3-49BC-A979-0EA3AFAAC0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1385" y="2006600"/>
            <a:ext cx="3657600" cy="2298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01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61" r:id="rId7"/>
    <p:sldLayoutId id="2147483662" r:id="rId8"/>
    <p:sldLayoutId id="2147483663" r:id="rId9"/>
    <p:sldLayoutId id="2147483659" r:id="rId10"/>
    <p:sldLayoutId id="2147483664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8">
            <a:extLst>
              <a:ext uri="{FF2B5EF4-FFF2-40B4-BE49-F238E27FC236}">
                <a16:creationId xmlns:a16="http://schemas.microsoft.com/office/drawing/2014/main" id="{4ABC79FA-4ACD-3F13-5425-0B890E12E350}"/>
              </a:ext>
            </a:extLst>
          </p:cNvPr>
          <p:cNvSpPr txBox="1"/>
          <p:nvPr/>
        </p:nvSpPr>
        <p:spPr>
          <a:xfrm>
            <a:off x="304799" y="1993590"/>
            <a:ext cx="1158239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CO" sz="2000" b="1" strike="noStrike" spc="-1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“MANTENIMIENTO CON PARADA DE PLANTA Y EN OPERACIÓN DE LAS UNIDADES  DE LA REFINERÍA DE BARRANCABERMEJA, DE ECOPETROL S.A. AÑO 2023”</a:t>
            </a:r>
          </a:p>
          <a:p>
            <a:pPr algn="ctr">
              <a:lnSpc>
                <a:spcPct val="100000"/>
              </a:lnSpc>
              <a:buNone/>
            </a:pPr>
            <a:endParaRPr lang="es-CO" sz="2000" b="1" spc="-1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algn="l"/>
            <a:endParaRPr lang="es-CO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endParaRPr lang="es-CO" sz="1800" b="0" i="0" u="none" strike="noStrike" baseline="0" dirty="0">
              <a:solidFill>
                <a:srgbClr val="000000"/>
              </a:solidFill>
            </a:endParaRPr>
          </a:p>
          <a:p>
            <a:pPr algn="ctr"/>
            <a:r>
              <a:rPr lang="es-CO" sz="2400" b="1" spc="-1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      </a:t>
            </a:r>
          </a:p>
          <a:p>
            <a:pPr algn="ctr"/>
            <a:r>
              <a:rPr lang="es-CO" sz="2400" b="1" spc="-1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 E2952 MANTENIMIENTO MAYOR CON SG2951 </a:t>
            </a:r>
            <a:r>
              <a:rPr lang="es-CO" sz="1800" b="1" i="0" u="none" strike="noStrike" baseline="0" dirty="0">
                <a:solidFill>
                  <a:srgbClr val="000000"/>
                </a:solidFill>
              </a:rPr>
              <a:t>	</a:t>
            </a:r>
          </a:p>
          <a:p>
            <a:pPr algn="ctr"/>
            <a:r>
              <a:rPr lang="es-CO" sz="2000" b="1" spc="-1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	</a:t>
            </a:r>
          </a:p>
          <a:p>
            <a:pPr algn="ctr"/>
            <a:r>
              <a:rPr lang="es-MX" sz="2400" b="1" spc="-1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Estimación del nivel de riesgo potencial baja</a:t>
            </a:r>
            <a:endParaRPr lang="es-CO" altLang="es-CO" sz="2400" b="1" spc="-1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algn="ctr"/>
            <a:endParaRPr lang="es-CO" altLang="es-CO" sz="2400" b="1" spc="-1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algn="ctr"/>
            <a:endParaRPr lang="es-CO" altLang="es-CO" b="1" spc="-1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  <a:p>
            <a:pPr algn="ctr"/>
            <a:r>
              <a:rPr lang="es-CO" altLang="es-CO" b="1" spc="-1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FECHA: 11 DE OCTUBRE DE 2023</a:t>
            </a:r>
          </a:p>
          <a:p>
            <a:pPr algn="ctr"/>
            <a:r>
              <a:rPr lang="es-CO" altLang="es-CO" b="1" spc="-1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BARRANCABERMEJA</a:t>
            </a:r>
          </a:p>
          <a:p>
            <a:pPr algn="ctr">
              <a:lnSpc>
                <a:spcPct val="100000"/>
              </a:lnSpc>
              <a:buNone/>
            </a:pPr>
            <a:endParaRPr lang="es-CO" sz="2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" name="TextBox 28">
            <a:extLst>
              <a:ext uri="{FF2B5EF4-FFF2-40B4-BE49-F238E27FC236}">
                <a16:creationId xmlns:a16="http://schemas.microsoft.com/office/drawing/2014/main" id="{8399365E-8545-E438-0A0A-81BE5303E628}"/>
              </a:ext>
            </a:extLst>
          </p:cNvPr>
          <p:cNvSpPr txBox="1"/>
          <p:nvPr/>
        </p:nvSpPr>
        <p:spPr>
          <a:xfrm>
            <a:off x="2253896" y="3028890"/>
            <a:ext cx="7173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x-none" sz="2000" b="1" strike="noStrike" spc="-1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CONTRATO No. </a:t>
            </a:r>
            <a:r>
              <a:rPr lang="es-MX" sz="2000" b="1" strike="noStrike" spc="-1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3023605 ODS 031</a:t>
            </a:r>
            <a:endParaRPr lang="es-CO" sz="2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2" name="TextBox 28">
            <a:extLst>
              <a:ext uri="{FF2B5EF4-FFF2-40B4-BE49-F238E27FC236}">
                <a16:creationId xmlns:a16="http://schemas.microsoft.com/office/drawing/2014/main" id="{F275F7B8-9B96-7F42-1C53-1974C569EA45}"/>
              </a:ext>
            </a:extLst>
          </p:cNvPr>
          <p:cNvSpPr txBox="1"/>
          <p:nvPr/>
        </p:nvSpPr>
        <p:spPr>
          <a:xfrm>
            <a:off x="2509093" y="964417"/>
            <a:ext cx="7173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MX" sz="2000" b="1" spc="-1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PLAN DE ACCIÓN ASEGURAMIENTO DE COMPORTAMIENTOS </a:t>
            </a:r>
          </a:p>
          <a:p>
            <a:pPr algn="ctr">
              <a:lnSpc>
                <a:spcPct val="100000"/>
              </a:lnSpc>
              <a:buNone/>
            </a:pPr>
            <a:r>
              <a:rPr lang="es-MX" sz="2000" b="1" spc="-1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AVELLANADO DE TUBERÍA No CASO 03974305</a:t>
            </a:r>
            <a:endParaRPr lang="es-CO" sz="20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690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58A105-2617-0B20-7F8F-21C536F2E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509" y="187153"/>
            <a:ext cx="1823315" cy="540917"/>
          </a:xfrm>
          <a:prstGeom prst="rect">
            <a:avLst/>
          </a:prstGeom>
        </p:spPr>
      </p:pic>
      <p:sp>
        <p:nvSpPr>
          <p:cNvPr id="4" name="TextBox 28">
            <a:extLst>
              <a:ext uri="{FF2B5EF4-FFF2-40B4-BE49-F238E27FC236}">
                <a16:creationId xmlns:a16="http://schemas.microsoft.com/office/drawing/2014/main" id="{72AF0362-4D43-DA7A-30BC-27F8F22E423A}"/>
              </a:ext>
            </a:extLst>
          </p:cNvPr>
          <p:cNvSpPr txBox="1"/>
          <p:nvPr/>
        </p:nvSpPr>
        <p:spPr>
          <a:xfrm>
            <a:off x="1712695" y="358738"/>
            <a:ext cx="833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MX" sz="2000" b="1" spc="-1" dirty="0">
                <a:solidFill>
                  <a:srgbClr val="005485"/>
                </a:solidFill>
                <a:latin typeface="Arial Narrow"/>
              </a:rPr>
              <a:t>REPORTE EN LA SALESFORCE </a:t>
            </a:r>
            <a:endParaRPr lang="es-CO" sz="2000" b="0" strike="noStrike" spc="-1" dirty="0">
              <a:solidFill>
                <a:srgbClr val="005485"/>
              </a:solidFill>
              <a:latin typeface="Arial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BDF473C3-3702-BB02-F30C-1E1A233AD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50" y="1496778"/>
            <a:ext cx="5364762" cy="4093428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82A93FE-0CFD-6236-5F6B-C13B0754D1ED}"/>
              </a:ext>
            </a:extLst>
          </p:cNvPr>
          <p:cNvSpPr txBox="1"/>
          <p:nvPr/>
        </p:nvSpPr>
        <p:spPr>
          <a:xfrm>
            <a:off x="6186397" y="1496778"/>
            <a:ext cx="5489553" cy="4093428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endParaRPr lang="es-MX" sz="2000" dirty="0"/>
          </a:p>
          <a:p>
            <a:pPr algn="just"/>
            <a:r>
              <a:rPr lang="es-MX" sz="2000" b="1" dirty="0"/>
              <a:t>Descripción:</a:t>
            </a:r>
          </a:p>
          <a:p>
            <a:pPr algn="just"/>
            <a:r>
              <a:rPr lang="es-MX" sz="2000" dirty="0"/>
              <a:t>En la actividad de avellanado y limpieza de tubería de evidencia un colaborador ejerciendo una postura inadecuada por un periodo intermitente al momento de realizar el avellanado a la tubería soportada sobre rack de andamios. Se socializa con los dos trabajadores y se recomienda cambiar el procedimiento y utilizar como base para soportar la tubería los dos trípodes disponibles, el comportamiento y la condición fue corregida.</a:t>
            </a:r>
            <a:endParaRPr lang="es-CO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E3F7788-600F-801A-E66F-B8F68267B2FE}"/>
              </a:ext>
            </a:extLst>
          </p:cNvPr>
          <p:cNvSpPr txBox="1"/>
          <p:nvPr/>
        </p:nvSpPr>
        <p:spPr>
          <a:xfrm>
            <a:off x="516050" y="898462"/>
            <a:ext cx="5364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spc="-1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ESTIMACIÓN </a:t>
            </a:r>
            <a:r>
              <a:rPr lang="es-MX" b="1" spc="-1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DEL</a:t>
            </a:r>
            <a:r>
              <a:rPr lang="es-MX" sz="1800" b="1" spc="-1" dirty="0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 NIVEL DE RIESGO POTENCIAL BAJA</a:t>
            </a:r>
            <a:endParaRPr lang="es-CO" altLang="es-CO" sz="1800" b="1" spc="-1" dirty="0">
              <a:solidFill>
                <a:schemeClr val="accent1">
                  <a:lumMod val="50000"/>
                </a:schemeClr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63141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58A105-2617-0B20-7F8F-21C536F2E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509" y="187153"/>
            <a:ext cx="1823315" cy="540917"/>
          </a:xfrm>
          <a:prstGeom prst="rect">
            <a:avLst/>
          </a:prstGeom>
        </p:spPr>
      </p:pic>
      <p:sp>
        <p:nvSpPr>
          <p:cNvPr id="4" name="TextBox 28">
            <a:extLst>
              <a:ext uri="{FF2B5EF4-FFF2-40B4-BE49-F238E27FC236}">
                <a16:creationId xmlns:a16="http://schemas.microsoft.com/office/drawing/2014/main" id="{72AF0362-4D43-DA7A-30BC-27F8F22E423A}"/>
              </a:ext>
            </a:extLst>
          </p:cNvPr>
          <p:cNvSpPr txBox="1"/>
          <p:nvPr/>
        </p:nvSpPr>
        <p:spPr>
          <a:xfrm>
            <a:off x="3034746" y="424199"/>
            <a:ext cx="542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MX" sz="2000" b="1" strike="noStrike" spc="-1" dirty="0">
                <a:solidFill>
                  <a:srgbClr val="005485"/>
                </a:solidFill>
                <a:latin typeface="Arial Narrow"/>
              </a:rPr>
              <a:t>REGISTRO FOTOGRAFICO</a:t>
            </a:r>
            <a:endParaRPr lang="es-CO" sz="2000" b="0" strike="noStrike" spc="-1" dirty="0">
              <a:solidFill>
                <a:srgbClr val="005485"/>
              </a:solidFill>
              <a:latin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1B4A420-BEDF-9572-599F-DAFCD320DA3C}"/>
              </a:ext>
            </a:extLst>
          </p:cNvPr>
          <p:cNvGrpSpPr/>
          <p:nvPr/>
        </p:nvGrpSpPr>
        <p:grpSpPr>
          <a:xfrm>
            <a:off x="3034747" y="1014495"/>
            <a:ext cx="5428913" cy="4899639"/>
            <a:chOff x="3034747" y="1014495"/>
            <a:chExt cx="5428913" cy="4899639"/>
          </a:xfrm>
        </p:grpSpPr>
        <p:pic>
          <p:nvPicPr>
            <p:cNvPr id="6" name="Imagen 5" descr="Imagen que contiene edificio, silla, tabla, hombre&#10;&#10;Descripción generada automáticamente">
              <a:extLst>
                <a:ext uri="{FF2B5EF4-FFF2-40B4-BE49-F238E27FC236}">
                  <a16:creationId xmlns:a16="http://schemas.microsoft.com/office/drawing/2014/main" id="{068B2F57-E641-CFD1-118B-0D4DF5BA2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4747" y="1014495"/>
              <a:ext cx="5428913" cy="3509124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5976673C-8C1F-7DB2-D468-9560BD71864C}"/>
                </a:ext>
              </a:extLst>
            </p:cNvPr>
            <p:cNvSpPr txBox="1"/>
            <p:nvPr/>
          </p:nvSpPr>
          <p:spPr>
            <a:xfrm>
              <a:off x="3034747" y="4713805"/>
              <a:ext cx="5428913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es-MX" b="1" dirty="0"/>
            </a:p>
            <a:p>
              <a:pPr algn="just"/>
              <a:r>
                <a:rPr lang="es-MX" b="1" dirty="0"/>
                <a:t>Antes; </a:t>
              </a:r>
              <a:r>
                <a:rPr lang="es-MX" dirty="0"/>
                <a:t>Postura inadecuada en la actividad de avellanado y limpieza de tubería nueva.</a:t>
              </a:r>
            </a:p>
            <a:p>
              <a:pPr algn="just"/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239449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58A105-2617-0B20-7F8F-21C536F2E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509" y="187153"/>
            <a:ext cx="1823315" cy="540917"/>
          </a:xfrm>
          <a:prstGeom prst="rect">
            <a:avLst/>
          </a:prstGeom>
        </p:spPr>
      </p:pic>
      <p:sp>
        <p:nvSpPr>
          <p:cNvPr id="4" name="TextBox 28">
            <a:extLst>
              <a:ext uri="{FF2B5EF4-FFF2-40B4-BE49-F238E27FC236}">
                <a16:creationId xmlns:a16="http://schemas.microsoft.com/office/drawing/2014/main" id="{72AF0362-4D43-DA7A-30BC-27F8F22E423A}"/>
              </a:ext>
            </a:extLst>
          </p:cNvPr>
          <p:cNvSpPr txBox="1"/>
          <p:nvPr/>
        </p:nvSpPr>
        <p:spPr>
          <a:xfrm>
            <a:off x="1712695" y="281590"/>
            <a:ext cx="833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MX" sz="2000" b="1" strike="noStrike" spc="-1" dirty="0">
                <a:solidFill>
                  <a:srgbClr val="005485"/>
                </a:solidFill>
                <a:latin typeface="Arial Narrow"/>
              </a:rPr>
              <a:t>REGISTRO FOTOGRAFICO</a:t>
            </a:r>
            <a:endParaRPr lang="es-CO" sz="2000" b="0" strike="noStrike" spc="-1" dirty="0">
              <a:solidFill>
                <a:srgbClr val="005485"/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CF5F7FC-CF22-94C9-31EE-C8A8CE7A3677}"/>
              </a:ext>
            </a:extLst>
          </p:cNvPr>
          <p:cNvGrpSpPr/>
          <p:nvPr/>
        </p:nvGrpSpPr>
        <p:grpSpPr>
          <a:xfrm>
            <a:off x="2414954" y="922246"/>
            <a:ext cx="7362092" cy="5013508"/>
            <a:chOff x="2414954" y="922246"/>
            <a:chExt cx="7362092" cy="5013508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5976673C-8C1F-7DB2-D468-9560BD71864C}"/>
                </a:ext>
              </a:extLst>
            </p:cNvPr>
            <p:cNvSpPr txBox="1"/>
            <p:nvPr/>
          </p:nvSpPr>
          <p:spPr>
            <a:xfrm>
              <a:off x="5723613" y="2505670"/>
              <a:ext cx="4053433" cy="147732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es-MX" b="1" dirty="0"/>
            </a:p>
            <a:p>
              <a:pPr algn="just"/>
              <a:r>
                <a:rPr lang="es-MX" b="1" dirty="0"/>
                <a:t>Después; </a:t>
              </a:r>
              <a:r>
                <a:rPr lang="es-MX" dirty="0"/>
                <a:t>Se dispone de dos trípodes y así corregir la postura al realizar la actividad.  </a:t>
              </a:r>
            </a:p>
            <a:p>
              <a:pPr algn="just"/>
              <a:endParaRPr lang="es-CO" dirty="0"/>
            </a:p>
          </p:txBody>
        </p:sp>
        <p:pic>
          <p:nvPicPr>
            <p:cNvPr id="9" name="Imagen 8" descr="Imagen que contiene exterior, persona, hombre, verde&#10;&#10;Descripción generada automáticamente">
              <a:extLst>
                <a:ext uri="{FF2B5EF4-FFF2-40B4-BE49-F238E27FC236}">
                  <a16:creationId xmlns:a16="http://schemas.microsoft.com/office/drawing/2014/main" id="{7398F0CF-7396-4AEC-D9AC-517859C98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4954" y="922246"/>
              <a:ext cx="2820099" cy="5013508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4204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187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Arial Narrow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Jolie Nayibe Serrano</dc:creator>
  <cp:lastModifiedBy>Jeisson Angarita M</cp:lastModifiedBy>
  <cp:revision>167</cp:revision>
  <dcterms:created xsi:type="dcterms:W3CDTF">2020-04-22T15:34:04Z</dcterms:created>
  <dcterms:modified xsi:type="dcterms:W3CDTF">2023-10-14T13:11:33Z</dcterms:modified>
</cp:coreProperties>
</file>