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7" r:id="rId3"/>
    <p:sldId id="259" r:id="rId4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43F42FD-CECC-49D8-9DCD-D1E378322474}">
          <p14:sldIdLst>
            <p14:sldId id="258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5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-2338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A25C-6EC4-4D68-89A9-65AE8DEC54EF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F1E3-7AFA-4428-8956-5F72E66E2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57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A25C-6EC4-4D68-89A9-65AE8DEC54EF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F1E3-7AFA-4428-8956-5F72E66E2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07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A25C-6EC4-4D68-89A9-65AE8DEC54EF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F1E3-7AFA-4428-8956-5F72E66E2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251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A25C-6EC4-4D68-89A9-65AE8DEC54EF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F1E3-7AFA-4428-8956-5F72E66E2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55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A25C-6EC4-4D68-89A9-65AE8DEC54EF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F1E3-7AFA-4428-8956-5F72E66E2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85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A25C-6EC4-4D68-89A9-65AE8DEC54EF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F1E3-7AFA-4428-8956-5F72E66E2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09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A25C-6EC4-4D68-89A9-65AE8DEC54EF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F1E3-7AFA-4428-8956-5F72E66E2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16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A25C-6EC4-4D68-89A9-65AE8DEC54EF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F1E3-7AFA-4428-8956-5F72E66E2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096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A25C-6EC4-4D68-89A9-65AE8DEC54EF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F1E3-7AFA-4428-8956-5F72E66E2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55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A25C-6EC4-4D68-89A9-65AE8DEC54EF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F1E3-7AFA-4428-8956-5F72E66E2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35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A25C-6EC4-4D68-89A9-65AE8DEC54EF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F1E3-7AFA-4428-8956-5F72E66E25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340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EA25C-6EC4-4D68-89A9-65AE8DEC54EF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F1E3-7AFA-4428-8956-5F72E66E2539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E1C63D-A035-F15E-B2D8-A9EE924395B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jpe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jpe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2B218D65-0683-1BD7-4C43-4CF934660E1E}"/>
              </a:ext>
            </a:extLst>
          </p:cNvPr>
          <p:cNvGrpSpPr/>
          <p:nvPr/>
        </p:nvGrpSpPr>
        <p:grpSpPr>
          <a:xfrm>
            <a:off x="3698583" y="1268724"/>
            <a:ext cx="3867097" cy="594508"/>
            <a:chOff x="4033431" y="597223"/>
            <a:chExt cx="3831127" cy="792955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470F122-D174-F87B-34D1-63891E14DCCE}"/>
                </a:ext>
              </a:extLst>
            </p:cNvPr>
            <p:cNvGrpSpPr/>
            <p:nvPr/>
          </p:nvGrpSpPr>
          <p:grpSpPr>
            <a:xfrm>
              <a:off x="4033431" y="597223"/>
              <a:ext cx="3831127" cy="792954"/>
              <a:chOff x="3889786" y="320786"/>
              <a:chExt cx="5257637" cy="1492897"/>
            </a:xfrm>
          </p:grpSpPr>
          <p:sp>
            <p:nvSpPr>
              <p:cNvPr id="5" name="Diagrama de flujo: terminador 4">
                <a:extLst>
                  <a:ext uri="{FF2B5EF4-FFF2-40B4-BE49-F238E27FC236}">
                    <a16:creationId xmlns:a16="http://schemas.microsoft.com/office/drawing/2014/main" id="{A22106CE-43EB-CAB1-0137-E29B6F541EAE}"/>
                  </a:ext>
                </a:extLst>
              </p:cNvPr>
              <p:cNvSpPr/>
              <p:nvPr/>
            </p:nvSpPr>
            <p:spPr>
              <a:xfrm>
                <a:off x="5017515" y="320786"/>
                <a:ext cx="4129908" cy="1492897"/>
              </a:xfrm>
              <a:prstGeom prst="flowChartTerminator">
                <a:avLst/>
              </a:prstGeom>
              <a:solidFill>
                <a:schemeClr val="accent1">
                  <a:lumMod val="50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400" b="1" dirty="0"/>
                  <a:t>COORDINADOR HSE FINCIMEC</a:t>
                </a:r>
              </a:p>
              <a:p>
                <a:pPr algn="r"/>
                <a:r>
                  <a:rPr lang="es-CO" sz="1400" dirty="0"/>
                  <a:t>Nelson J. Guarín</a:t>
                </a:r>
              </a:p>
            </p:txBody>
          </p:sp>
          <p:sp>
            <p:nvSpPr>
              <p:cNvPr id="6" name="Hexágono 5">
                <a:extLst>
                  <a:ext uri="{FF2B5EF4-FFF2-40B4-BE49-F238E27FC236}">
                    <a16:creationId xmlns:a16="http://schemas.microsoft.com/office/drawing/2014/main" id="{F554A16B-6BFF-AF1A-19B4-E36E9160F227}"/>
                  </a:ext>
                </a:extLst>
              </p:cNvPr>
              <p:cNvSpPr/>
              <p:nvPr/>
            </p:nvSpPr>
            <p:spPr>
              <a:xfrm>
                <a:off x="3889786" y="320786"/>
                <a:ext cx="1721839" cy="1492897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/>
              </a:p>
            </p:txBody>
          </p:sp>
        </p:grpSp>
        <p:pic>
          <p:nvPicPr>
            <p:cNvPr id="27" name="Picture 24" descr="Businessman and Businesswoman Icons - 免版稅套裝圖庫向量圖形">
              <a:extLst>
                <a:ext uri="{FF2B5EF4-FFF2-40B4-BE49-F238E27FC236}">
                  <a16:creationId xmlns:a16="http://schemas.microsoft.com/office/drawing/2014/main" id="{AB027C60-0B6E-FF0A-B61B-57F64F6272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55566" l="14160" r="46191">
                          <a14:foregroundMark x1="12988" y1="53320" x2="37598" y2="55566"/>
                          <a14:foregroundMark x1="37598" y1="55566" x2="45215" y2="54102"/>
                          <a14:foregroundMark x1="22461" y1="29297" x2="21191" y2="288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8" t="15261" r="49724" b="43407"/>
            <a:stretch/>
          </p:blipFill>
          <p:spPr bwMode="auto">
            <a:xfrm>
              <a:off x="4277010" y="612222"/>
              <a:ext cx="755265" cy="777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D46E755-CE3B-1E48-A1C8-F29BFBE7B9E9}"/>
              </a:ext>
            </a:extLst>
          </p:cNvPr>
          <p:cNvGrpSpPr/>
          <p:nvPr/>
        </p:nvGrpSpPr>
        <p:grpSpPr>
          <a:xfrm>
            <a:off x="4244241" y="4273930"/>
            <a:ext cx="3057066" cy="637862"/>
            <a:chOff x="4033431" y="2848974"/>
            <a:chExt cx="3043207" cy="850780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6B701F40-FE9D-77EE-CFC1-BCB161123D07}"/>
                </a:ext>
              </a:extLst>
            </p:cNvPr>
            <p:cNvGrpSpPr/>
            <p:nvPr/>
          </p:nvGrpSpPr>
          <p:grpSpPr>
            <a:xfrm>
              <a:off x="4033431" y="2887620"/>
              <a:ext cx="3043207" cy="812134"/>
              <a:chOff x="3596523" y="322721"/>
              <a:chExt cx="3680285" cy="1569201"/>
            </a:xfrm>
          </p:grpSpPr>
          <p:sp>
            <p:nvSpPr>
              <p:cNvPr id="42" name="Diagrama de flujo: terminador 41">
                <a:extLst>
                  <a:ext uri="{FF2B5EF4-FFF2-40B4-BE49-F238E27FC236}">
                    <a16:creationId xmlns:a16="http://schemas.microsoft.com/office/drawing/2014/main" id="{D6886F59-5BB9-A8BD-1B5F-E194CFAEE199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HSE OPERATIVO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Cristian </a:t>
                </a:r>
                <a:r>
                  <a:rPr lang="es-CO" sz="951" dirty="0" err="1">
                    <a:solidFill>
                      <a:schemeClr val="tx1"/>
                    </a:solidFill>
                  </a:rPr>
                  <a:t>Parsson</a:t>
                </a:r>
                <a:r>
                  <a:rPr lang="es-CO" sz="951" dirty="0">
                    <a:solidFill>
                      <a:schemeClr val="tx1"/>
                    </a:solidFill>
                  </a:rPr>
                  <a:t>   (TE)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43" name="Hexágono 42">
                <a:extLst>
                  <a:ext uri="{FF2B5EF4-FFF2-40B4-BE49-F238E27FC236}">
                    <a16:creationId xmlns:a16="http://schemas.microsoft.com/office/drawing/2014/main" id="{F1CD9A53-9DF0-9D8B-752B-3B684C6B4DBF}"/>
                  </a:ext>
                </a:extLst>
              </p:cNvPr>
              <p:cNvSpPr/>
              <p:nvPr/>
            </p:nvSpPr>
            <p:spPr>
              <a:xfrm>
                <a:off x="3596523" y="322721"/>
                <a:ext cx="1262695" cy="1492896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1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2FB86B9B-6826-E3D3-DA89-30E092E67D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251164" y="2848974"/>
              <a:ext cx="608087" cy="792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6" name="Grupo 2055">
            <a:extLst>
              <a:ext uri="{FF2B5EF4-FFF2-40B4-BE49-F238E27FC236}">
                <a16:creationId xmlns:a16="http://schemas.microsoft.com/office/drawing/2014/main" id="{E93D22D8-C061-2760-B42F-1B248AA140D0}"/>
              </a:ext>
            </a:extLst>
          </p:cNvPr>
          <p:cNvGrpSpPr/>
          <p:nvPr/>
        </p:nvGrpSpPr>
        <p:grpSpPr>
          <a:xfrm>
            <a:off x="7956637" y="4961352"/>
            <a:ext cx="3057065" cy="806677"/>
            <a:chOff x="812395" y="5143292"/>
            <a:chExt cx="3043206" cy="812134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5DE704ED-5FC7-9670-F44D-E06FDF15424D}"/>
                </a:ext>
              </a:extLst>
            </p:cNvPr>
            <p:cNvGrpSpPr/>
            <p:nvPr/>
          </p:nvGrpSpPr>
          <p:grpSpPr>
            <a:xfrm>
              <a:off x="812395" y="5143292"/>
              <a:ext cx="3043206" cy="812134"/>
              <a:chOff x="3596524" y="322721"/>
              <a:chExt cx="3680284" cy="1569201"/>
            </a:xfrm>
          </p:grpSpPr>
          <p:sp>
            <p:nvSpPr>
              <p:cNvPr id="52" name="Diagrama de flujo: terminador 51">
                <a:extLst>
                  <a:ext uri="{FF2B5EF4-FFF2-40B4-BE49-F238E27FC236}">
                    <a16:creationId xmlns:a16="http://schemas.microsoft.com/office/drawing/2014/main" id="{00272CC6-1796-71A1-0B78-6B6922F6F56E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5B5B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RESCATISTA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Wilder Martínez  (TE)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:a16="http://schemas.microsoft.com/office/drawing/2014/main" id="{6392AC7F-A7FC-2099-DEEC-7CE1D4CE525D}"/>
                  </a:ext>
                </a:extLst>
              </p:cNvPr>
              <p:cNvSpPr/>
              <p:nvPr/>
            </p:nvSpPr>
            <p:spPr>
              <a:xfrm>
                <a:off x="3596524" y="322721"/>
                <a:ext cx="1249198" cy="1569201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4" name="Picture 16" descr="Construction Worker Icon - 免版稅圖示圖庫向量圖形">
              <a:extLst>
                <a:ext uri="{FF2B5EF4-FFF2-40B4-BE49-F238E27FC236}">
                  <a16:creationId xmlns:a16="http://schemas.microsoft.com/office/drawing/2014/main" id="{12093E60-157C-1A1E-73BB-1A773A030E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9" t="72926" r="50128" b="4081"/>
            <a:stretch/>
          </p:blipFill>
          <p:spPr bwMode="auto">
            <a:xfrm>
              <a:off x="873522" y="5166442"/>
              <a:ext cx="878688" cy="740605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B141F02-389E-3A1F-F893-97E45089580D}"/>
              </a:ext>
            </a:extLst>
          </p:cNvPr>
          <p:cNvGrpSpPr/>
          <p:nvPr/>
        </p:nvGrpSpPr>
        <p:grpSpPr>
          <a:xfrm>
            <a:off x="4221310" y="2881126"/>
            <a:ext cx="3280820" cy="666413"/>
            <a:chOff x="3979676" y="2743015"/>
            <a:chExt cx="3265947" cy="769077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D34A5229-5100-11FB-95ED-69BE489283BC}"/>
                </a:ext>
              </a:extLst>
            </p:cNvPr>
            <p:cNvGrpSpPr/>
            <p:nvPr/>
          </p:nvGrpSpPr>
          <p:grpSpPr>
            <a:xfrm>
              <a:off x="3979676" y="2743015"/>
              <a:ext cx="3265947" cy="769077"/>
              <a:chOff x="3596524" y="320786"/>
              <a:chExt cx="4474304" cy="1494832"/>
            </a:xfrm>
          </p:grpSpPr>
          <p:sp>
            <p:nvSpPr>
              <p:cNvPr id="19" name="Diagrama de flujo: terminador 18">
                <a:extLst>
                  <a:ext uri="{FF2B5EF4-FFF2-40B4-BE49-F238E27FC236}">
                    <a16:creationId xmlns:a16="http://schemas.microsoft.com/office/drawing/2014/main" id="{0C0DEEFD-0BA9-D308-376F-7258065BD87A}"/>
                  </a:ext>
                </a:extLst>
              </p:cNvPr>
              <p:cNvSpPr/>
              <p:nvPr/>
            </p:nvSpPr>
            <p:spPr>
              <a:xfrm>
                <a:off x="4121172" y="320786"/>
                <a:ext cx="3949656" cy="1492897"/>
              </a:xfrm>
              <a:prstGeom prst="flowChartTerminator">
                <a:avLst/>
              </a:prstGeom>
              <a:solidFill>
                <a:schemeClr val="accent1">
                  <a:lumMod val="50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400" b="1" dirty="0"/>
                  <a:t>COORDINADOR HSE</a:t>
                </a:r>
              </a:p>
              <a:p>
                <a:pPr algn="r"/>
                <a:r>
                  <a:rPr lang="es-CO" sz="1400" dirty="0"/>
                  <a:t>Mauricio Caballero (TE)</a:t>
                </a:r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:a16="http://schemas.microsoft.com/office/drawing/2014/main" id="{BFB87852-5300-55BF-6056-B756B22E0DF9}"/>
                  </a:ext>
                </a:extLst>
              </p:cNvPr>
              <p:cNvSpPr/>
              <p:nvPr/>
            </p:nvSpPr>
            <p:spPr>
              <a:xfrm>
                <a:off x="3596524" y="322722"/>
                <a:ext cx="1405178" cy="1492896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/>
              </a:p>
            </p:txBody>
          </p:sp>
        </p:grpSp>
        <p:pic>
          <p:nvPicPr>
            <p:cNvPr id="2050" name="Picture 2" descr="Avatar Masculino Del Perfil De La Persona Del Servicio De La ...">
              <a:extLst>
                <a:ext uri="{FF2B5EF4-FFF2-40B4-BE49-F238E27FC236}">
                  <a16:creationId xmlns:a16="http://schemas.microsoft.com/office/drawing/2014/main" id="{B7B483C9-EB8F-C023-6A8D-319576C450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6" t="3901" r="19370" b="5769"/>
            <a:stretch/>
          </p:blipFill>
          <p:spPr bwMode="auto">
            <a:xfrm>
              <a:off x="4225050" y="2788152"/>
              <a:ext cx="502148" cy="710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86" name="Grupo 2185">
            <a:extLst>
              <a:ext uri="{FF2B5EF4-FFF2-40B4-BE49-F238E27FC236}">
                <a16:creationId xmlns:a16="http://schemas.microsoft.com/office/drawing/2014/main" id="{0503DCC6-CC98-99AB-CCC7-4BA593014B49}"/>
              </a:ext>
            </a:extLst>
          </p:cNvPr>
          <p:cNvGrpSpPr/>
          <p:nvPr/>
        </p:nvGrpSpPr>
        <p:grpSpPr>
          <a:xfrm>
            <a:off x="549775" y="3573744"/>
            <a:ext cx="3268542" cy="679832"/>
            <a:chOff x="480359" y="2355272"/>
            <a:chExt cx="3268542" cy="679832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D7DA48E-5B15-7600-B1E3-E8B123E3785D}"/>
                </a:ext>
              </a:extLst>
            </p:cNvPr>
            <p:cNvGrpSpPr/>
            <p:nvPr/>
          </p:nvGrpSpPr>
          <p:grpSpPr>
            <a:xfrm>
              <a:off x="480359" y="2398726"/>
              <a:ext cx="3268542" cy="607079"/>
              <a:chOff x="3596521" y="320786"/>
              <a:chExt cx="6153726" cy="1494832"/>
            </a:xfrm>
          </p:grpSpPr>
          <p:sp>
            <p:nvSpPr>
              <p:cNvPr id="24" name="Diagrama de flujo: terminador 23">
                <a:extLst>
                  <a:ext uri="{FF2B5EF4-FFF2-40B4-BE49-F238E27FC236}">
                    <a16:creationId xmlns:a16="http://schemas.microsoft.com/office/drawing/2014/main" id="{75CDC48E-5CDE-66C3-727E-2665D5B6F4E8}"/>
                  </a:ext>
                </a:extLst>
              </p:cNvPr>
              <p:cNvSpPr/>
              <p:nvPr/>
            </p:nvSpPr>
            <p:spPr>
              <a:xfrm>
                <a:off x="4121171" y="320786"/>
                <a:ext cx="5629076" cy="1492897"/>
              </a:xfrm>
              <a:prstGeom prst="flowChartTerminator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200" b="1" dirty="0">
                    <a:solidFill>
                      <a:schemeClr val="tx1"/>
                    </a:solidFill>
                  </a:rPr>
                  <a:t>GESTOR DOCUMENTAL  HSE</a:t>
                </a:r>
              </a:p>
              <a:p>
                <a:pPr algn="r"/>
                <a:r>
                  <a:rPr lang="es-CO" sz="1200" dirty="0">
                    <a:solidFill>
                      <a:schemeClr val="tx1"/>
                    </a:solidFill>
                  </a:rPr>
                  <a:t>Claudia T. Moreno Pérez</a:t>
                </a:r>
                <a:endParaRPr lang="es-CO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:a16="http://schemas.microsoft.com/office/drawing/2014/main" id="{2F0D9935-C428-1A0C-A6AC-97ABBC2EAFA4}"/>
                  </a:ext>
                </a:extLst>
              </p:cNvPr>
              <p:cNvSpPr/>
              <p:nvPr/>
            </p:nvSpPr>
            <p:spPr>
              <a:xfrm>
                <a:off x="3596521" y="322721"/>
                <a:ext cx="2097479" cy="1492897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1050" dirty="0"/>
              </a:p>
            </p:txBody>
          </p:sp>
        </p:grpSp>
        <p:pic>
          <p:nvPicPr>
            <p:cNvPr id="2066" name="Picture 32" descr="Software Developer Woman Illustrations, Royalty-Free Vector Graphics ...">
              <a:extLst>
                <a:ext uri="{FF2B5EF4-FFF2-40B4-BE49-F238E27FC236}">
                  <a16:creationId xmlns:a16="http://schemas.microsoft.com/office/drawing/2014/main" id="{BDFC5963-DBFF-895C-9032-628C5B5975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1438" b="90850" l="21242" r="79575">
                          <a14:foregroundMark x1="42974" y1="11438" x2="43954" y2="36765"/>
                          <a14:foregroundMark x1="43954" y1="36765" x2="39869" y2="52288"/>
                          <a14:foregroundMark x1="43954" y1="14542" x2="54412" y2="43301"/>
                          <a14:foregroundMark x1="58007" y1="15196" x2="60621" y2="39216"/>
                          <a14:foregroundMark x1="75490" y1="58007" x2="72712" y2="85131"/>
                          <a14:foregroundMark x1="72712" y1="85131" x2="25817" y2="86765"/>
                          <a14:foregroundMark x1="50163" y1="67320" x2="50163" y2="79902"/>
                          <a14:foregroundMark x1="56373" y1="17810" x2="60621" y2="47549"/>
                          <a14:foregroundMark x1="26307" y1="90359" x2="76634" y2="90850"/>
                          <a14:foregroundMark x1="25817" y1="54902" x2="60784" y2="58987"/>
                          <a14:foregroundMark x1="60784" y1="58987" x2="79575" y2="66993"/>
                          <a14:foregroundMark x1="79575" y1="66993" x2="77614" y2="68464"/>
                          <a14:foregroundMark x1="30065" y1="52778" x2="54902" y2="55556"/>
                          <a14:foregroundMark x1="54902" y1="55556" x2="75000" y2="542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57" t="5227" r="18123" b="6174"/>
            <a:stretch/>
          </p:blipFill>
          <p:spPr bwMode="auto">
            <a:xfrm>
              <a:off x="751553" y="2355272"/>
              <a:ext cx="594352" cy="67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1" name="Grupo 2090">
            <a:extLst>
              <a:ext uri="{FF2B5EF4-FFF2-40B4-BE49-F238E27FC236}">
                <a16:creationId xmlns:a16="http://schemas.microsoft.com/office/drawing/2014/main" id="{7F023F30-663A-78A7-53B2-BF7BA42BE65C}"/>
              </a:ext>
            </a:extLst>
          </p:cNvPr>
          <p:cNvGrpSpPr/>
          <p:nvPr/>
        </p:nvGrpSpPr>
        <p:grpSpPr>
          <a:xfrm>
            <a:off x="270885" y="6950031"/>
            <a:ext cx="3108060" cy="1298854"/>
            <a:chOff x="430087" y="7428752"/>
            <a:chExt cx="3749072" cy="1178439"/>
          </a:xfrm>
        </p:grpSpPr>
        <p:grpSp>
          <p:nvGrpSpPr>
            <p:cNvPr id="2079" name="Grupo 2078">
              <a:extLst>
                <a:ext uri="{FF2B5EF4-FFF2-40B4-BE49-F238E27FC236}">
                  <a16:creationId xmlns:a16="http://schemas.microsoft.com/office/drawing/2014/main" id="{1AF0B443-8781-550E-F22B-1124F3EB7557}"/>
                </a:ext>
              </a:extLst>
            </p:cNvPr>
            <p:cNvGrpSpPr/>
            <p:nvPr/>
          </p:nvGrpSpPr>
          <p:grpSpPr>
            <a:xfrm>
              <a:off x="430087" y="7428752"/>
              <a:ext cx="3749072" cy="1174980"/>
              <a:chOff x="3596522" y="322721"/>
              <a:chExt cx="4533919" cy="2270289"/>
            </a:xfrm>
          </p:grpSpPr>
          <p:sp>
            <p:nvSpPr>
              <p:cNvPr id="2080" name="Diagrama de flujo: terminador 2079">
                <a:extLst>
                  <a:ext uri="{FF2B5EF4-FFF2-40B4-BE49-F238E27FC236}">
                    <a16:creationId xmlns:a16="http://schemas.microsoft.com/office/drawing/2014/main" id="{D0DF298B-F796-0AAD-31CC-4EC7FB96B2EB}"/>
                  </a:ext>
                </a:extLst>
              </p:cNvPr>
              <p:cNvSpPr/>
              <p:nvPr/>
            </p:nvSpPr>
            <p:spPr>
              <a:xfrm>
                <a:off x="4328483" y="329404"/>
                <a:ext cx="3801958" cy="2263606"/>
              </a:xfrm>
              <a:prstGeom prst="flowChartTerminato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OBREROS / LOGISTICA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Edwin Isaza  (TE)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Robinson Téllez (TE)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Alexander Peñaredonda (TE)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Juan Carlos Zapata (TE)</a:t>
                </a:r>
              </a:p>
              <a:p>
                <a:pPr algn="r"/>
                <a:endParaRPr lang="es-CO" sz="800" dirty="0">
                  <a:solidFill>
                    <a:schemeClr val="tx1"/>
                  </a:solidFill>
                </a:endParaRPr>
              </a:p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081" name="Hexágono 2080">
                <a:extLst>
                  <a:ext uri="{FF2B5EF4-FFF2-40B4-BE49-F238E27FC236}">
                    <a16:creationId xmlns:a16="http://schemas.microsoft.com/office/drawing/2014/main" id="{573D93BE-6E22-15E7-BE06-E85871A82EF4}"/>
                  </a:ext>
                </a:extLst>
              </p:cNvPr>
              <p:cNvSpPr/>
              <p:nvPr/>
            </p:nvSpPr>
            <p:spPr>
              <a:xfrm>
                <a:off x="3596522" y="322721"/>
                <a:ext cx="1982887" cy="2263604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82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FFA1C86A-EA23-DF69-9576-AB72A5CD65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863826" y="7896958"/>
              <a:ext cx="747239" cy="710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3" name="Grupo 2092">
            <a:extLst>
              <a:ext uri="{FF2B5EF4-FFF2-40B4-BE49-F238E27FC236}">
                <a16:creationId xmlns:a16="http://schemas.microsoft.com/office/drawing/2014/main" id="{20144F40-9C43-3CED-2EE8-0BDBF7CCAE73}"/>
              </a:ext>
            </a:extLst>
          </p:cNvPr>
          <p:cNvGrpSpPr/>
          <p:nvPr/>
        </p:nvGrpSpPr>
        <p:grpSpPr>
          <a:xfrm>
            <a:off x="4410906" y="7140888"/>
            <a:ext cx="2860134" cy="882960"/>
            <a:chOff x="4277863" y="7499246"/>
            <a:chExt cx="3780093" cy="966212"/>
          </a:xfrm>
        </p:grpSpPr>
        <p:grpSp>
          <p:nvGrpSpPr>
            <p:cNvPr id="2094" name="Grupo 2093">
              <a:extLst>
                <a:ext uri="{FF2B5EF4-FFF2-40B4-BE49-F238E27FC236}">
                  <a16:creationId xmlns:a16="http://schemas.microsoft.com/office/drawing/2014/main" id="{8C8BAA30-4BC9-3B94-AAA9-A1CC24E3003A}"/>
                </a:ext>
              </a:extLst>
            </p:cNvPr>
            <p:cNvGrpSpPr/>
            <p:nvPr/>
          </p:nvGrpSpPr>
          <p:grpSpPr>
            <a:xfrm>
              <a:off x="4277863" y="7499246"/>
              <a:ext cx="3780093" cy="966212"/>
              <a:chOff x="3596524" y="322721"/>
              <a:chExt cx="4571435" cy="1866909"/>
            </a:xfrm>
          </p:grpSpPr>
          <p:sp>
            <p:nvSpPr>
              <p:cNvPr id="2096" name="Diagrama de flujo: terminador 2095">
                <a:extLst>
                  <a:ext uri="{FF2B5EF4-FFF2-40B4-BE49-F238E27FC236}">
                    <a16:creationId xmlns:a16="http://schemas.microsoft.com/office/drawing/2014/main" id="{BD14ED22-FA32-9B52-4257-79D99B188A2E}"/>
                  </a:ext>
                </a:extLst>
              </p:cNvPr>
              <p:cNvSpPr/>
              <p:nvPr/>
            </p:nvSpPr>
            <p:spPr>
              <a:xfrm>
                <a:off x="4328483" y="329407"/>
                <a:ext cx="3839476" cy="1860223"/>
              </a:xfrm>
              <a:prstGeom prst="flowChartTerminato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OBREROS / HIDRATACIÓN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Dalia Jaimes (TE)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097" name="Hexágono 2096">
                <a:extLst>
                  <a:ext uri="{FF2B5EF4-FFF2-40B4-BE49-F238E27FC236}">
                    <a16:creationId xmlns:a16="http://schemas.microsoft.com/office/drawing/2014/main" id="{B39F2A06-B27D-F0A4-3C25-AD3357C18AB9}"/>
                  </a:ext>
                </a:extLst>
              </p:cNvPr>
              <p:cNvSpPr/>
              <p:nvPr/>
            </p:nvSpPr>
            <p:spPr>
              <a:xfrm>
                <a:off x="3596524" y="322721"/>
                <a:ext cx="1733897" cy="1860225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95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6EB3360F-7816-3DA9-49A2-9149031529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583942" y="7636028"/>
              <a:ext cx="848118" cy="805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11" name="Conector recto 2110">
            <a:extLst>
              <a:ext uri="{FF2B5EF4-FFF2-40B4-BE49-F238E27FC236}">
                <a16:creationId xmlns:a16="http://schemas.microsoft.com/office/drawing/2014/main" id="{5EB09397-0031-A2EC-6C55-3BB46986C6B8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6046865" y="1863231"/>
            <a:ext cx="7206" cy="10178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7" name="Conector: angular 2116">
            <a:extLst>
              <a:ext uri="{FF2B5EF4-FFF2-40B4-BE49-F238E27FC236}">
                <a16:creationId xmlns:a16="http://schemas.microsoft.com/office/drawing/2014/main" id="{3F456E62-1B1A-C9EE-1018-8886C546BB30}"/>
              </a:ext>
            </a:extLst>
          </p:cNvPr>
          <p:cNvCxnSpPr>
            <a:cxnSpLocks/>
            <a:stCxn id="19" idx="2"/>
            <a:endCxn id="24" idx="3"/>
          </p:cNvCxnSpPr>
          <p:nvPr/>
        </p:nvCxnSpPr>
        <p:spPr>
          <a:xfrm rot="5400000">
            <a:off x="4749360" y="2615633"/>
            <a:ext cx="373669" cy="2235754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Conector recto 2130">
            <a:extLst>
              <a:ext uri="{FF2B5EF4-FFF2-40B4-BE49-F238E27FC236}">
                <a16:creationId xmlns:a16="http://schemas.microsoft.com/office/drawing/2014/main" id="{C5C23123-661D-1665-A533-E867B508BCFC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040105" y="3546676"/>
            <a:ext cx="13966" cy="9697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Conector: angular 2139">
            <a:extLst>
              <a:ext uri="{FF2B5EF4-FFF2-40B4-BE49-F238E27FC236}">
                <a16:creationId xmlns:a16="http://schemas.microsoft.com/office/drawing/2014/main" id="{C2E19BB3-C59F-84F4-92F6-486700E36D1E}"/>
              </a:ext>
            </a:extLst>
          </p:cNvPr>
          <p:cNvCxnSpPr>
            <a:cxnSpLocks/>
            <a:stCxn id="42" idx="3"/>
            <a:endCxn id="52" idx="0"/>
          </p:cNvCxnSpPr>
          <p:nvPr/>
        </p:nvCxnSpPr>
        <p:spPr>
          <a:xfrm>
            <a:off x="7301307" y="4608645"/>
            <a:ext cx="2487868" cy="356144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" name="Conector: angular 2150">
            <a:extLst>
              <a:ext uri="{FF2B5EF4-FFF2-40B4-BE49-F238E27FC236}">
                <a16:creationId xmlns:a16="http://schemas.microsoft.com/office/drawing/2014/main" id="{30FB2E22-1BED-3F05-7C56-6E1B2D706F6B}"/>
              </a:ext>
            </a:extLst>
          </p:cNvPr>
          <p:cNvCxnSpPr>
            <a:cxnSpLocks/>
            <a:stCxn id="20" idx="3"/>
            <a:endCxn id="2081" idx="3"/>
          </p:cNvCxnSpPr>
          <p:nvPr/>
        </p:nvCxnSpPr>
        <p:spPr>
          <a:xfrm rot="10800000" flipV="1">
            <a:off x="270886" y="3214764"/>
            <a:ext cx="3950425" cy="4380882"/>
          </a:xfrm>
          <a:prstGeom prst="bentConnector3">
            <a:avLst>
              <a:gd name="adj1" fmla="val 105787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1" name="CuadroTexto 2190">
            <a:extLst>
              <a:ext uri="{FF2B5EF4-FFF2-40B4-BE49-F238E27FC236}">
                <a16:creationId xmlns:a16="http://schemas.microsoft.com/office/drawing/2014/main" id="{75CA2561-276C-BCF2-3380-FCBE01266C5D}"/>
              </a:ext>
            </a:extLst>
          </p:cNvPr>
          <p:cNvSpPr txBox="1"/>
          <p:nvPr/>
        </p:nvSpPr>
        <p:spPr>
          <a:xfrm>
            <a:off x="-12358" y="-35677"/>
            <a:ext cx="12166944" cy="584775"/>
          </a:xfrm>
          <a:prstGeom prst="rect">
            <a:avLst/>
          </a:prstGeom>
          <a:solidFill>
            <a:srgbClr val="002060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s-CO" dirty="0"/>
              <a:t>ORGANIGRAMA ALISTAMIENTO SB-2405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A11A1310-28D0-B559-9368-BC28B087D921}"/>
              </a:ext>
            </a:extLst>
          </p:cNvPr>
          <p:cNvCxnSpPr>
            <a:stCxn id="42" idx="2"/>
            <a:endCxn id="2080" idx="0"/>
          </p:cNvCxnSpPr>
          <p:nvPr/>
        </p:nvCxnSpPr>
        <p:spPr>
          <a:xfrm rot="5400000">
            <a:off x="3055265" y="3932327"/>
            <a:ext cx="2042051" cy="4000980"/>
          </a:xfrm>
          <a:prstGeom prst="bentConnector3">
            <a:avLst>
              <a:gd name="adj1" fmla="val 55101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F82F76F-10A2-2431-3B8A-F717152BB936}"/>
              </a:ext>
            </a:extLst>
          </p:cNvPr>
          <p:cNvCxnSpPr>
            <a:stCxn id="42" idx="2"/>
            <a:endCxn id="2096" idx="0"/>
          </p:cNvCxnSpPr>
          <p:nvPr/>
        </p:nvCxnSpPr>
        <p:spPr>
          <a:xfrm flipH="1">
            <a:off x="6069950" y="4911792"/>
            <a:ext cx="6830" cy="223225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: angular 9">
            <a:extLst>
              <a:ext uri="{FF2B5EF4-FFF2-40B4-BE49-F238E27FC236}">
                <a16:creationId xmlns:a16="http://schemas.microsoft.com/office/drawing/2014/main" id="{DD1AE715-35DC-6F49-E629-E2D9C9E83ACE}"/>
              </a:ext>
            </a:extLst>
          </p:cNvPr>
          <p:cNvCxnSpPr>
            <a:cxnSpLocks/>
          </p:cNvCxnSpPr>
          <p:nvPr/>
        </p:nvCxnSpPr>
        <p:spPr>
          <a:xfrm flipH="1">
            <a:off x="6089650" y="3882515"/>
            <a:ext cx="2885739" cy="925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0D518634-7E5A-14D6-22AC-1A1B02510AC5}"/>
              </a:ext>
            </a:extLst>
          </p:cNvPr>
          <p:cNvGrpSpPr/>
          <p:nvPr/>
        </p:nvGrpSpPr>
        <p:grpSpPr>
          <a:xfrm>
            <a:off x="8486833" y="3501244"/>
            <a:ext cx="3268542" cy="679832"/>
            <a:chOff x="480359" y="2355272"/>
            <a:chExt cx="3268542" cy="67983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A1448529-856F-B262-29E0-20FD73934A68}"/>
                </a:ext>
              </a:extLst>
            </p:cNvPr>
            <p:cNvGrpSpPr/>
            <p:nvPr/>
          </p:nvGrpSpPr>
          <p:grpSpPr>
            <a:xfrm>
              <a:off x="480359" y="2398726"/>
              <a:ext cx="3268542" cy="607079"/>
              <a:chOff x="3596521" y="320786"/>
              <a:chExt cx="6153726" cy="1494832"/>
            </a:xfrm>
          </p:grpSpPr>
          <p:sp>
            <p:nvSpPr>
              <p:cNvPr id="9" name="Diagrama de flujo: terminador 8">
                <a:extLst>
                  <a:ext uri="{FF2B5EF4-FFF2-40B4-BE49-F238E27FC236}">
                    <a16:creationId xmlns:a16="http://schemas.microsoft.com/office/drawing/2014/main" id="{5DEEA00C-B780-C4DF-F9BC-80220EFB6A34}"/>
                  </a:ext>
                </a:extLst>
              </p:cNvPr>
              <p:cNvSpPr/>
              <p:nvPr/>
            </p:nvSpPr>
            <p:spPr>
              <a:xfrm>
                <a:off x="4121171" y="320786"/>
                <a:ext cx="5629076" cy="1492897"/>
              </a:xfrm>
              <a:prstGeom prst="flowChartTerminator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200" b="1" dirty="0">
                    <a:solidFill>
                      <a:schemeClr val="tx1"/>
                    </a:solidFill>
                  </a:rPr>
                  <a:t>GESTOR PERMIOS DE TRABAJO</a:t>
                </a:r>
              </a:p>
              <a:p>
                <a:pPr algn="r"/>
                <a:r>
                  <a:rPr lang="es-CO" sz="1200" dirty="0">
                    <a:solidFill>
                      <a:schemeClr val="tx1"/>
                    </a:solidFill>
                  </a:rPr>
                  <a:t>Maria C </a:t>
                </a:r>
                <a:r>
                  <a:rPr lang="es-CO" sz="1200" dirty="0" err="1">
                    <a:solidFill>
                      <a:schemeClr val="tx1"/>
                    </a:solidFill>
                  </a:rPr>
                  <a:t>aguilar</a:t>
                </a:r>
                <a:endParaRPr lang="es-CO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Hexágono 9">
                <a:extLst>
                  <a:ext uri="{FF2B5EF4-FFF2-40B4-BE49-F238E27FC236}">
                    <a16:creationId xmlns:a16="http://schemas.microsoft.com/office/drawing/2014/main" id="{B68A315C-6100-BF69-964B-72BDEDF0E54D}"/>
                  </a:ext>
                </a:extLst>
              </p:cNvPr>
              <p:cNvSpPr/>
              <p:nvPr/>
            </p:nvSpPr>
            <p:spPr>
              <a:xfrm>
                <a:off x="3596521" y="322721"/>
                <a:ext cx="2097479" cy="1492897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1050" dirty="0"/>
              </a:p>
            </p:txBody>
          </p:sp>
        </p:grpSp>
        <p:pic>
          <p:nvPicPr>
            <p:cNvPr id="7" name="Picture 32" descr="Software Developer Woman Illustrations, Royalty-Free Vector Graphics ...">
              <a:extLst>
                <a:ext uri="{FF2B5EF4-FFF2-40B4-BE49-F238E27FC236}">
                  <a16:creationId xmlns:a16="http://schemas.microsoft.com/office/drawing/2014/main" id="{ABAD4011-CACF-6660-2ECB-51C7A039D4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1438" b="90850" l="21242" r="79575">
                          <a14:foregroundMark x1="42974" y1="11438" x2="43954" y2="36765"/>
                          <a14:foregroundMark x1="43954" y1="36765" x2="39869" y2="52288"/>
                          <a14:foregroundMark x1="43954" y1="14542" x2="54412" y2="43301"/>
                          <a14:foregroundMark x1="58007" y1="15196" x2="60621" y2="39216"/>
                          <a14:foregroundMark x1="75490" y1="58007" x2="72712" y2="85131"/>
                          <a14:foregroundMark x1="72712" y1="85131" x2="25817" y2="86765"/>
                          <a14:foregroundMark x1="50163" y1="67320" x2="50163" y2="79902"/>
                          <a14:foregroundMark x1="56373" y1="17810" x2="60621" y2="47549"/>
                          <a14:foregroundMark x1="26307" y1="90359" x2="76634" y2="90850"/>
                          <a14:foregroundMark x1="25817" y1="54902" x2="60784" y2="58987"/>
                          <a14:foregroundMark x1="60784" y1="58987" x2="79575" y2="66993"/>
                          <a14:foregroundMark x1="79575" y1="66993" x2="77614" y2="68464"/>
                          <a14:foregroundMark x1="30065" y1="52778" x2="54902" y2="55556"/>
                          <a14:foregroundMark x1="54902" y1="55556" x2="75000" y2="542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57" t="5227" r="18123" b="6174"/>
            <a:stretch/>
          </p:blipFill>
          <p:spPr bwMode="auto">
            <a:xfrm>
              <a:off x="751553" y="2355272"/>
              <a:ext cx="594352" cy="67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062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7" name="Conector recto 2206">
            <a:extLst>
              <a:ext uri="{FF2B5EF4-FFF2-40B4-BE49-F238E27FC236}">
                <a16:creationId xmlns:a16="http://schemas.microsoft.com/office/drawing/2014/main" id="{9EEE5DB8-0EA0-0888-5BC8-FCCB4E0A91E0}"/>
              </a:ext>
            </a:extLst>
          </p:cNvPr>
          <p:cNvCxnSpPr/>
          <p:nvPr/>
        </p:nvCxnSpPr>
        <p:spPr>
          <a:xfrm flipV="1">
            <a:off x="2319517" y="6099073"/>
            <a:ext cx="8169419" cy="2952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5" name="Conector recto 2164">
            <a:extLst>
              <a:ext uri="{FF2B5EF4-FFF2-40B4-BE49-F238E27FC236}">
                <a16:creationId xmlns:a16="http://schemas.microsoft.com/office/drawing/2014/main" id="{F4D1A4D1-517C-E250-DBD6-69267F75F901}"/>
              </a:ext>
            </a:extLst>
          </p:cNvPr>
          <p:cNvCxnSpPr>
            <a:cxnSpLocks/>
            <a:stCxn id="2080" idx="3"/>
            <a:endCxn id="2102" idx="3"/>
          </p:cNvCxnSpPr>
          <p:nvPr/>
        </p:nvCxnSpPr>
        <p:spPr>
          <a:xfrm>
            <a:off x="3255837" y="8420953"/>
            <a:ext cx="5907806" cy="2416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B218D65-0683-1BD7-4C43-4CF934660E1E}"/>
              </a:ext>
            </a:extLst>
          </p:cNvPr>
          <p:cNvGrpSpPr/>
          <p:nvPr/>
        </p:nvGrpSpPr>
        <p:grpSpPr>
          <a:xfrm>
            <a:off x="3818317" y="591927"/>
            <a:ext cx="3867097" cy="594508"/>
            <a:chOff x="4033431" y="597223"/>
            <a:chExt cx="3831127" cy="792955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470F122-D174-F87B-34D1-63891E14DCCE}"/>
                </a:ext>
              </a:extLst>
            </p:cNvPr>
            <p:cNvGrpSpPr/>
            <p:nvPr/>
          </p:nvGrpSpPr>
          <p:grpSpPr>
            <a:xfrm>
              <a:off x="4033431" y="597223"/>
              <a:ext cx="3831127" cy="792954"/>
              <a:chOff x="3889786" y="320786"/>
              <a:chExt cx="5257637" cy="1492897"/>
            </a:xfrm>
          </p:grpSpPr>
          <p:sp>
            <p:nvSpPr>
              <p:cNvPr id="5" name="Diagrama de flujo: terminador 4">
                <a:extLst>
                  <a:ext uri="{FF2B5EF4-FFF2-40B4-BE49-F238E27FC236}">
                    <a16:creationId xmlns:a16="http://schemas.microsoft.com/office/drawing/2014/main" id="{A22106CE-43EB-CAB1-0137-E29B6F541EAE}"/>
                  </a:ext>
                </a:extLst>
              </p:cNvPr>
              <p:cNvSpPr/>
              <p:nvPr/>
            </p:nvSpPr>
            <p:spPr>
              <a:xfrm>
                <a:off x="5017515" y="320786"/>
                <a:ext cx="4129908" cy="1492897"/>
              </a:xfrm>
              <a:prstGeom prst="flowChartTerminator">
                <a:avLst/>
              </a:prstGeom>
              <a:solidFill>
                <a:schemeClr val="accent1">
                  <a:lumMod val="50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400" b="1" dirty="0"/>
                  <a:t>COORDINADOR HSE FINCIMEC</a:t>
                </a:r>
              </a:p>
              <a:p>
                <a:pPr algn="r"/>
                <a:r>
                  <a:rPr lang="es-CO" sz="1400" dirty="0"/>
                  <a:t>Nelson J. Guarín</a:t>
                </a:r>
              </a:p>
            </p:txBody>
          </p:sp>
          <p:sp>
            <p:nvSpPr>
              <p:cNvPr id="6" name="Hexágono 5">
                <a:extLst>
                  <a:ext uri="{FF2B5EF4-FFF2-40B4-BE49-F238E27FC236}">
                    <a16:creationId xmlns:a16="http://schemas.microsoft.com/office/drawing/2014/main" id="{F554A16B-6BFF-AF1A-19B4-E36E9160F227}"/>
                  </a:ext>
                </a:extLst>
              </p:cNvPr>
              <p:cNvSpPr/>
              <p:nvPr/>
            </p:nvSpPr>
            <p:spPr>
              <a:xfrm>
                <a:off x="3889786" y="320786"/>
                <a:ext cx="1721839" cy="1492897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/>
              </a:p>
            </p:txBody>
          </p:sp>
        </p:grpSp>
        <p:pic>
          <p:nvPicPr>
            <p:cNvPr id="27" name="Picture 24" descr="Businessman and Businesswoman Icons - 免版稅套裝圖庫向量圖形">
              <a:extLst>
                <a:ext uri="{FF2B5EF4-FFF2-40B4-BE49-F238E27FC236}">
                  <a16:creationId xmlns:a16="http://schemas.microsoft.com/office/drawing/2014/main" id="{AB027C60-0B6E-FF0A-B61B-57F64F6272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55566" l="14160" r="46191">
                          <a14:foregroundMark x1="12988" y1="53320" x2="37598" y2="55566"/>
                          <a14:foregroundMark x1="37598" y1="55566" x2="45215" y2="54102"/>
                          <a14:foregroundMark x1="22461" y1="29297" x2="21191" y2="288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8" t="15261" r="49724" b="43407"/>
            <a:stretch/>
          </p:blipFill>
          <p:spPr bwMode="auto">
            <a:xfrm>
              <a:off x="4277010" y="612222"/>
              <a:ext cx="755265" cy="777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E135317-1702-5F61-9FB0-7A36316B33A8}"/>
              </a:ext>
            </a:extLst>
          </p:cNvPr>
          <p:cNvGrpSpPr/>
          <p:nvPr/>
        </p:nvGrpSpPr>
        <p:grpSpPr>
          <a:xfrm>
            <a:off x="478957" y="3919659"/>
            <a:ext cx="3057066" cy="609638"/>
            <a:chOff x="4033431" y="2886619"/>
            <a:chExt cx="3043207" cy="813135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3F03CF4F-157B-BCFB-E907-DDF49D8FECFE}"/>
                </a:ext>
              </a:extLst>
            </p:cNvPr>
            <p:cNvGrpSpPr/>
            <p:nvPr/>
          </p:nvGrpSpPr>
          <p:grpSpPr>
            <a:xfrm>
              <a:off x="4033431" y="2887620"/>
              <a:ext cx="3043207" cy="812134"/>
              <a:chOff x="3596523" y="322721"/>
              <a:chExt cx="3680285" cy="1569201"/>
            </a:xfrm>
          </p:grpSpPr>
          <p:sp>
            <p:nvSpPr>
              <p:cNvPr id="37" name="Diagrama de flujo: terminador 36">
                <a:extLst>
                  <a:ext uri="{FF2B5EF4-FFF2-40B4-BE49-F238E27FC236}">
                    <a16:creationId xmlns:a16="http://schemas.microsoft.com/office/drawing/2014/main" id="{5BC6DD68-533B-15E1-3043-01A26265FEE9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200" b="1" dirty="0">
                    <a:solidFill>
                      <a:schemeClr val="tx1"/>
                    </a:solidFill>
                  </a:rPr>
                  <a:t>HSE OPERATIVO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Yulieth Nieto (TA)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38" name="Hexágono 37">
                <a:extLst>
                  <a:ext uri="{FF2B5EF4-FFF2-40B4-BE49-F238E27FC236}">
                    <a16:creationId xmlns:a16="http://schemas.microsoft.com/office/drawing/2014/main" id="{7CA2ED38-418F-A64D-BE07-B3F50FC0D092}"/>
                  </a:ext>
                </a:extLst>
              </p:cNvPr>
              <p:cNvSpPr/>
              <p:nvPr/>
            </p:nvSpPr>
            <p:spPr>
              <a:xfrm>
                <a:off x="3596523" y="322721"/>
                <a:ext cx="1302113" cy="1492896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6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31297B0F-CE4E-D73F-D6CF-A94A5025B8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260139" y="2886619"/>
              <a:ext cx="633344" cy="792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D46E755-CE3B-1E48-A1C8-F29BFBE7B9E9}"/>
              </a:ext>
            </a:extLst>
          </p:cNvPr>
          <p:cNvGrpSpPr/>
          <p:nvPr/>
        </p:nvGrpSpPr>
        <p:grpSpPr>
          <a:xfrm>
            <a:off x="4213974" y="3873125"/>
            <a:ext cx="3057066" cy="637862"/>
            <a:chOff x="4033431" y="2848974"/>
            <a:chExt cx="3043207" cy="850780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6B701F40-FE9D-77EE-CFC1-BCB161123D07}"/>
                </a:ext>
              </a:extLst>
            </p:cNvPr>
            <p:cNvGrpSpPr/>
            <p:nvPr/>
          </p:nvGrpSpPr>
          <p:grpSpPr>
            <a:xfrm>
              <a:off x="4033431" y="2887620"/>
              <a:ext cx="3043207" cy="812134"/>
              <a:chOff x="3596523" y="322721"/>
              <a:chExt cx="3680285" cy="1569201"/>
            </a:xfrm>
          </p:grpSpPr>
          <p:sp>
            <p:nvSpPr>
              <p:cNvPr id="42" name="Diagrama de flujo: terminador 41">
                <a:extLst>
                  <a:ext uri="{FF2B5EF4-FFF2-40B4-BE49-F238E27FC236}">
                    <a16:creationId xmlns:a16="http://schemas.microsoft.com/office/drawing/2014/main" id="{D6886F59-5BB9-A8BD-1B5F-E194CFAEE199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HSE OPERATIVO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Cristian Parsons  (TB)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43" name="Hexágono 42">
                <a:extLst>
                  <a:ext uri="{FF2B5EF4-FFF2-40B4-BE49-F238E27FC236}">
                    <a16:creationId xmlns:a16="http://schemas.microsoft.com/office/drawing/2014/main" id="{F1CD9A53-9DF0-9D8B-752B-3B684C6B4DBF}"/>
                  </a:ext>
                </a:extLst>
              </p:cNvPr>
              <p:cNvSpPr/>
              <p:nvPr/>
            </p:nvSpPr>
            <p:spPr>
              <a:xfrm>
                <a:off x="3596523" y="322721"/>
                <a:ext cx="1262695" cy="1492896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1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2FB86B9B-6826-E3D3-DA89-30E092E67D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251164" y="2848974"/>
              <a:ext cx="608087" cy="792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49CE6E4C-1DBB-738A-8869-000983A3BE8E}"/>
              </a:ext>
            </a:extLst>
          </p:cNvPr>
          <p:cNvGrpSpPr/>
          <p:nvPr/>
        </p:nvGrpSpPr>
        <p:grpSpPr>
          <a:xfrm>
            <a:off x="8529770" y="3864527"/>
            <a:ext cx="3057066" cy="608887"/>
            <a:chOff x="4033431" y="2887620"/>
            <a:chExt cx="3043207" cy="812134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C7B24E93-3FAD-E558-508C-78E379592904}"/>
                </a:ext>
              </a:extLst>
            </p:cNvPr>
            <p:cNvGrpSpPr/>
            <p:nvPr/>
          </p:nvGrpSpPr>
          <p:grpSpPr>
            <a:xfrm>
              <a:off x="4033431" y="2887620"/>
              <a:ext cx="3043207" cy="812134"/>
              <a:chOff x="3596523" y="322721"/>
              <a:chExt cx="3680285" cy="1569201"/>
            </a:xfrm>
          </p:grpSpPr>
          <p:sp>
            <p:nvSpPr>
              <p:cNvPr id="47" name="Diagrama de flujo: terminador 46">
                <a:extLst>
                  <a:ext uri="{FF2B5EF4-FFF2-40B4-BE49-F238E27FC236}">
                    <a16:creationId xmlns:a16="http://schemas.microsoft.com/office/drawing/2014/main" id="{BB3E1CC9-D02D-3E9F-0247-E7F7D797C803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HSE OPERATIVO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Oscar Correa (TC)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48" name="Hexágono 47">
                <a:extLst>
                  <a:ext uri="{FF2B5EF4-FFF2-40B4-BE49-F238E27FC236}">
                    <a16:creationId xmlns:a16="http://schemas.microsoft.com/office/drawing/2014/main" id="{57DF0320-BFDA-C3B5-2E38-22E54A129130}"/>
                  </a:ext>
                </a:extLst>
              </p:cNvPr>
              <p:cNvSpPr/>
              <p:nvPr/>
            </p:nvSpPr>
            <p:spPr>
              <a:xfrm>
                <a:off x="3596523" y="322721"/>
                <a:ext cx="1262695" cy="1492896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42E9B3C1-DE63-E10A-10E8-C50594185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272441" y="2903195"/>
              <a:ext cx="605593" cy="7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6" name="Grupo 2055">
            <a:extLst>
              <a:ext uri="{FF2B5EF4-FFF2-40B4-BE49-F238E27FC236}">
                <a16:creationId xmlns:a16="http://schemas.microsoft.com/office/drawing/2014/main" id="{E93D22D8-C061-2760-B42F-1B248AA140D0}"/>
              </a:ext>
            </a:extLst>
          </p:cNvPr>
          <p:cNvGrpSpPr/>
          <p:nvPr/>
        </p:nvGrpSpPr>
        <p:grpSpPr>
          <a:xfrm>
            <a:off x="486980" y="4757014"/>
            <a:ext cx="3057065" cy="806677"/>
            <a:chOff x="812395" y="5143292"/>
            <a:chExt cx="3043206" cy="812134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5DE704ED-5FC7-9670-F44D-E06FDF15424D}"/>
                </a:ext>
              </a:extLst>
            </p:cNvPr>
            <p:cNvGrpSpPr/>
            <p:nvPr/>
          </p:nvGrpSpPr>
          <p:grpSpPr>
            <a:xfrm>
              <a:off x="812395" y="5143292"/>
              <a:ext cx="3043206" cy="812134"/>
              <a:chOff x="3596524" y="322721"/>
              <a:chExt cx="3680284" cy="1569201"/>
            </a:xfrm>
          </p:grpSpPr>
          <p:sp>
            <p:nvSpPr>
              <p:cNvPr id="52" name="Diagrama de flujo: terminador 51">
                <a:extLst>
                  <a:ext uri="{FF2B5EF4-FFF2-40B4-BE49-F238E27FC236}">
                    <a16:creationId xmlns:a16="http://schemas.microsoft.com/office/drawing/2014/main" id="{00272CC6-1796-71A1-0B78-6B6922F6F56E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5B5B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RESCATISTA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Wilder Martínez  (TA)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:a16="http://schemas.microsoft.com/office/drawing/2014/main" id="{6392AC7F-A7FC-2099-DEEC-7CE1D4CE525D}"/>
                  </a:ext>
                </a:extLst>
              </p:cNvPr>
              <p:cNvSpPr/>
              <p:nvPr/>
            </p:nvSpPr>
            <p:spPr>
              <a:xfrm>
                <a:off x="3596524" y="322721"/>
                <a:ext cx="1249198" cy="1569201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4" name="Picture 16" descr="Construction Worker Icon - 免版稅圖示圖庫向量圖形">
              <a:extLst>
                <a:ext uri="{FF2B5EF4-FFF2-40B4-BE49-F238E27FC236}">
                  <a16:creationId xmlns:a16="http://schemas.microsoft.com/office/drawing/2014/main" id="{12093E60-157C-1A1E-73BB-1A773A030E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9" t="72926" r="50128" b="4081"/>
            <a:stretch/>
          </p:blipFill>
          <p:spPr bwMode="auto">
            <a:xfrm>
              <a:off x="873522" y="5166442"/>
              <a:ext cx="878688" cy="740605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B141F02-389E-3A1F-F893-97E45089580D}"/>
              </a:ext>
            </a:extLst>
          </p:cNvPr>
          <p:cNvGrpSpPr/>
          <p:nvPr/>
        </p:nvGrpSpPr>
        <p:grpSpPr>
          <a:xfrm>
            <a:off x="4255640" y="1451296"/>
            <a:ext cx="3280820" cy="666413"/>
            <a:chOff x="3979676" y="2743015"/>
            <a:chExt cx="3265947" cy="769077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D34A5229-5100-11FB-95ED-69BE489283BC}"/>
                </a:ext>
              </a:extLst>
            </p:cNvPr>
            <p:cNvGrpSpPr/>
            <p:nvPr/>
          </p:nvGrpSpPr>
          <p:grpSpPr>
            <a:xfrm>
              <a:off x="3979676" y="2743015"/>
              <a:ext cx="3265947" cy="769077"/>
              <a:chOff x="3596524" y="320786"/>
              <a:chExt cx="4474304" cy="1494832"/>
            </a:xfrm>
          </p:grpSpPr>
          <p:sp>
            <p:nvSpPr>
              <p:cNvPr id="19" name="Diagrama de flujo: terminador 18">
                <a:extLst>
                  <a:ext uri="{FF2B5EF4-FFF2-40B4-BE49-F238E27FC236}">
                    <a16:creationId xmlns:a16="http://schemas.microsoft.com/office/drawing/2014/main" id="{0C0DEEFD-0BA9-D308-376F-7258065BD87A}"/>
                  </a:ext>
                </a:extLst>
              </p:cNvPr>
              <p:cNvSpPr/>
              <p:nvPr/>
            </p:nvSpPr>
            <p:spPr>
              <a:xfrm>
                <a:off x="4121172" y="320786"/>
                <a:ext cx="3949656" cy="1492897"/>
              </a:xfrm>
              <a:prstGeom prst="flowChartTerminator">
                <a:avLst/>
              </a:prstGeom>
              <a:solidFill>
                <a:schemeClr val="accent1">
                  <a:lumMod val="50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400" b="1" dirty="0"/>
                  <a:t>COORDINADOR HSE</a:t>
                </a:r>
              </a:p>
              <a:p>
                <a:pPr algn="r"/>
                <a:r>
                  <a:rPr lang="es-CO" sz="1400" dirty="0"/>
                  <a:t>Mauricio Caballero (TE)</a:t>
                </a:r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:a16="http://schemas.microsoft.com/office/drawing/2014/main" id="{BFB87852-5300-55BF-6056-B756B22E0DF9}"/>
                  </a:ext>
                </a:extLst>
              </p:cNvPr>
              <p:cNvSpPr/>
              <p:nvPr/>
            </p:nvSpPr>
            <p:spPr>
              <a:xfrm>
                <a:off x="3596524" y="322722"/>
                <a:ext cx="1405178" cy="1492896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/>
              </a:p>
            </p:txBody>
          </p:sp>
        </p:grpSp>
        <p:pic>
          <p:nvPicPr>
            <p:cNvPr id="2050" name="Picture 2" descr="Avatar Masculino Del Perfil De La Persona Del Servicio De La ...">
              <a:extLst>
                <a:ext uri="{FF2B5EF4-FFF2-40B4-BE49-F238E27FC236}">
                  <a16:creationId xmlns:a16="http://schemas.microsoft.com/office/drawing/2014/main" id="{B7B483C9-EB8F-C023-6A8D-319576C450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6" t="3901" r="19370" b="5769"/>
            <a:stretch/>
          </p:blipFill>
          <p:spPr bwMode="auto">
            <a:xfrm>
              <a:off x="4225050" y="2788152"/>
              <a:ext cx="502148" cy="710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9" name="Grupo 2048">
            <a:extLst>
              <a:ext uri="{FF2B5EF4-FFF2-40B4-BE49-F238E27FC236}">
                <a16:creationId xmlns:a16="http://schemas.microsoft.com/office/drawing/2014/main" id="{E128B451-9C91-1A01-D25B-728436B6B3AF}"/>
              </a:ext>
            </a:extLst>
          </p:cNvPr>
          <p:cNvGrpSpPr/>
          <p:nvPr/>
        </p:nvGrpSpPr>
        <p:grpSpPr>
          <a:xfrm>
            <a:off x="4219819" y="4728111"/>
            <a:ext cx="3057066" cy="765288"/>
            <a:chOff x="4607281" y="5166442"/>
            <a:chExt cx="3043207" cy="812134"/>
          </a:xfrm>
        </p:grpSpPr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3670EE43-D574-C2E2-0D62-B407F6691ADA}"/>
                </a:ext>
              </a:extLst>
            </p:cNvPr>
            <p:cNvGrpSpPr/>
            <p:nvPr/>
          </p:nvGrpSpPr>
          <p:grpSpPr>
            <a:xfrm>
              <a:off x="4607281" y="5166442"/>
              <a:ext cx="3043207" cy="812134"/>
              <a:chOff x="3596523" y="322721"/>
              <a:chExt cx="3680285" cy="1569201"/>
            </a:xfrm>
          </p:grpSpPr>
          <p:sp>
            <p:nvSpPr>
              <p:cNvPr id="59" name="Diagrama de flujo: terminador 58">
                <a:extLst>
                  <a:ext uri="{FF2B5EF4-FFF2-40B4-BE49-F238E27FC236}">
                    <a16:creationId xmlns:a16="http://schemas.microsoft.com/office/drawing/2014/main" id="{763BECC5-1247-C5FA-3908-83B12CC1173D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5B5B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RESCATISTA</a:t>
                </a:r>
              </a:p>
              <a:p>
                <a:pPr algn="r"/>
                <a:r>
                  <a:rPr lang="es-CO" sz="1100" dirty="0">
                    <a:solidFill>
                      <a:schemeClr val="tx1"/>
                    </a:solidFill>
                  </a:rPr>
                  <a:t>Elmer Moya</a:t>
                </a:r>
                <a:r>
                  <a:rPr lang="es-CO" sz="951" dirty="0">
                    <a:solidFill>
                      <a:schemeClr val="tx1"/>
                    </a:solidFill>
                  </a:rPr>
                  <a:t>  (TB)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60" name="Hexágono 59">
                <a:extLst>
                  <a:ext uri="{FF2B5EF4-FFF2-40B4-BE49-F238E27FC236}">
                    <a16:creationId xmlns:a16="http://schemas.microsoft.com/office/drawing/2014/main" id="{55366881-E20E-3966-8E68-C862021E4BD4}"/>
                  </a:ext>
                </a:extLst>
              </p:cNvPr>
              <p:cNvSpPr/>
              <p:nvPr/>
            </p:nvSpPr>
            <p:spPr>
              <a:xfrm>
                <a:off x="3596523" y="322721"/>
                <a:ext cx="1356394" cy="1569201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1" name="Picture 16" descr="Construction Worker Icon - 免版稅圖示圖庫向量圖形">
              <a:extLst>
                <a:ext uri="{FF2B5EF4-FFF2-40B4-BE49-F238E27FC236}">
                  <a16:creationId xmlns:a16="http://schemas.microsoft.com/office/drawing/2014/main" id="{F17ED5D7-1FF3-87F9-900E-B6A4565C5A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9" t="72926" r="50128" b="4081"/>
            <a:stretch/>
          </p:blipFill>
          <p:spPr bwMode="auto">
            <a:xfrm>
              <a:off x="4742354" y="5168907"/>
              <a:ext cx="842202" cy="781235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1" name="Grupo 2050">
            <a:extLst>
              <a:ext uri="{FF2B5EF4-FFF2-40B4-BE49-F238E27FC236}">
                <a16:creationId xmlns:a16="http://schemas.microsoft.com/office/drawing/2014/main" id="{416F6EF6-0E71-ECE2-D7F6-C431D0F64671}"/>
              </a:ext>
            </a:extLst>
          </p:cNvPr>
          <p:cNvGrpSpPr/>
          <p:nvPr/>
        </p:nvGrpSpPr>
        <p:grpSpPr>
          <a:xfrm>
            <a:off x="8656548" y="4765369"/>
            <a:ext cx="3057065" cy="750270"/>
            <a:chOff x="4607282" y="5166442"/>
            <a:chExt cx="3043206" cy="812134"/>
          </a:xfrm>
        </p:grpSpPr>
        <p:grpSp>
          <p:nvGrpSpPr>
            <p:cNvPr id="2052" name="Grupo 2051">
              <a:extLst>
                <a:ext uri="{FF2B5EF4-FFF2-40B4-BE49-F238E27FC236}">
                  <a16:creationId xmlns:a16="http://schemas.microsoft.com/office/drawing/2014/main" id="{675D5923-1FF6-7511-904C-0329514F504F}"/>
                </a:ext>
              </a:extLst>
            </p:cNvPr>
            <p:cNvGrpSpPr/>
            <p:nvPr/>
          </p:nvGrpSpPr>
          <p:grpSpPr>
            <a:xfrm>
              <a:off x="4607282" y="5166442"/>
              <a:ext cx="3043206" cy="812134"/>
              <a:chOff x="3596524" y="322721"/>
              <a:chExt cx="3680284" cy="1569201"/>
            </a:xfrm>
          </p:grpSpPr>
          <p:sp>
            <p:nvSpPr>
              <p:cNvPr id="2054" name="Diagrama de flujo: terminador 2053">
                <a:extLst>
                  <a:ext uri="{FF2B5EF4-FFF2-40B4-BE49-F238E27FC236}">
                    <a16:creationId xmlns:a16="http://schemas.microsoft.com/office/drawing/2014/main" id="{C1BCD38A-D083-45DE-E722-D903A2043A22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5B5B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RESCATISTA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Leonardo Serrano  (TC)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055" name="Hexágono 2054">
                <a:extLst>
                  <a:ext uri="{FF2B5EF4-FFF2-40B4-BE49-F238E27FC236}">
                    <a16:creationId xmlns:a16="http://schemas.microsoft.com/office/drawing/2014/main" id="{1C11255A-C01E-0689-64E6-22E704CF4596}"/>
                  </a:ext>
                </a:extLst>
              </p:cNvPr>
              <p:cNvSpPr/>
              <p:nvPr/>
            </p:nvSpPr>
            <p:spPr>
              <a:xfrm>
                <a:off x="3596524" y="322721"/>
                <a:ext cx="1188898" cy="1569201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3" name="Picture 16" descr="Construction Worker Icon - 免版稅圖示圖庫向量圖形">
              <a:extLst>
                <a:ext uri="{FF2B5EF4-FFF2-40B4-BE49-F238E27FC236}">
                  <a16:creationId xmlns:a16="http://schemas.microsoft.com/office/drawing/2014/main" id="{B009C08F-41AA-E404-8FB5-C8CA64A205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9" t="72926" r="50128" b="4081"/>
            <a:stretch/>
          </p:blipFill>
          <p:spPr bwMode="auto">
            <a:xfrm>
              <a:off x="4693387" y="5189592"/>
              <a:ext cx="805385" cy="788984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8" name="Grupo 2057">
            <a:extLst>
              <a:ext uri="{FF2B5EF4-FFF2-40B4-BE49-F238E27FC236}">
                <a16:creationId xmlns:a16="http://schemas.microsoft.com/office/drawing/2014/main" id="{87EE5CBE-405B-A77A-0474-42EE220BFD29}"/>
              </a:ext>
            </a:extLst>
          </p:cNvPr>
          <p:cNvGrpSpPr/>
          <p:nvPr/>
        </p:nvGrpSpPr>
        <p:grpSpPr>
          <a:xfrm>
            <a:off x="528972" y="6823212"/>
            <a:ext cx="2982685" cy="724406"/>
            <a:chOff x="3596523" y="322721"/>
            <a:chExt cx="3590742" cy="1866909"/>
          </a:xfrm>
        </p:grpSpPr>
        <p:sp>
          <p:nvSpPr>
            <p:cNvPr id="2060" name="Diagrama de flujo: terminador 2059">
              <a:extLst>
                <a:ext uri="{FF2B5EF4-FFF2-40B4-BE49-F238E27FC236}">
                  <a16:creationId xmlns:a16="http://schemas.microsoft.com/office/drawing/2014/main" id="{AE571344-658A-656D-A37C-84E2152C8127}"/>
                </a:ext>
              </a:extLst>
            </p:cNvPr>
            <p:cNvSpPr/>
            <p:nvPr/>
          </p:nvSpPr>
          <p:spPr>
            <a:xfrm>
              <a:off x="4328483" y="329406"/>
              <a:ext cx="2858782" cy="1860224"/>
            </a:xfrm>
            <a:prstGeom prst="flowChartTerminator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1100" b="1" dirty="0">
                  <a:solidFill>
                    <a:schemeClr val="tx1"/>
                  </a:solidFill>
                </a:rPr>
                <a:t>VIGÍAS DE SEGURIDAD (TA)</a:t>
              </a:r>
            </a:p>
            <a:p>
              <a:pPr algn="r"/>
              <a:r>
                <a:rPr lang="es-CO" sz="951" dirty="0">
                  <a:solidFill>
                    <a:schemeClr val="tx1"/>
                  </a:solidFill>
                </a:rPr>
                <a:t>José Santa</a:t>
              </a:r>
            </a:p>
            <a:p>
              <a:pPr algn="r"/>
              <a:r>
                <a:rPr lang="es-CO" sz="951" dirty="0">
                  <a:solidFill>
                    <a:schemeClr val="tx1"/>
                  </a:solidFill>
                </a:rPr>
                <a:t>Andrés Morales</a:t>
              </a:r>
            </a:p>
            <a:p>
              <a:pPr algn="r"/>
              <a:r>
                <a:rPr lang="es-CO" sz="951" dirty="0">
                  <a:solidFill>
                    <a:schemeClr val="tx1"/>
                  </a:solidFill>
                </a:rPr>
                <a:t>Iván Moreno</a:t>
              </a:r>
            </a:p>
          </p:txBody>
        </p:sp>
        <p:sp>
          <p:nvSpPr>
            <p:cNvPr id="2061" name="Hexágono 2060">
              <a:extLst>
                <a:ext uri="{FF2B5EF4-FFF2-40B4-BE49-F238E27FC236}">
                  <a16:creationId xmlns:a16="http://schemas.microsoft.com/office/drawing/2014/main" id="{DC7C640C-012C-9808-FAE7-33CBF97C5050}"/>
                </a:ext>
              </a:extLst>
            </p:cNvPr>
            <p:cNvSpPr/>
            <p:nvPr/>
          </p:nvSpPr>
          <p:spPr>
            <a:xfrm>
              <a:off x="3596523" y="322721"/>
              <a:ext cx="1440904" cy="1860225"/>
            </a:xfrm>
            <a:prstGeom prst="hexagon">
              <a:avLst>
                <a:gd name="adj" fmla="val 26250"/>
                <a:gd name="vf" fmla="val 115470"/>
              </a:avLst>
            </a:prstGeom>
            <a:solidFill>
              <a:schemeClr val="bg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CO" sz="95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65" name="Grupo 2064">
            <a:extLst>
              <a:ext uri="{FF2B5EF4-FFF2-40B4-BE49-F238E27FC236}">
                <a16:creationId xmlns:a16="http://schemas.microsoft.com/office/drawing/2014/main" id="{D2FCC126-35D8-1177-23BE-945502FB852F}"/>
              </a:ext>
            </a:extLst>
          </p:cNvPr>
          <p:cNvGrpSpPr/>
          <p:nvPr/>
        </p:nvGrpSpPr>
        <p:grpSpPr>
          <a:xfrm>
            <a:off x="681984" y="6948699"/>
            <a:ext cx="886696" cy="601765"/>
            <a:chOff x="2441731" y="7480261"/>
            <a:chExt cx="1192349" cy="720731"/>
          </a:xfrm>
        </p:grpSpPr>
        <p:pic>
          <p:nvPicPr>
            <p:cNvPr id="2063" name="Picture 22" descr="女工程師圖示 - 免版稅女人圖庫向量圖形">
              <a:extLst>
                <a:ext uri="{FF2B5EF4-FFF2-40B4-BE49-F238E27FC236}">
                  <a16:creationId xmlns:a16="http://schemas.microsoft.com/office/drawing/2014/main" id="{33ED52E3-8900-81E3-3783-333AC2EB4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0" t="12108" r="28030" b="37143"/>
            <a:stretch/>
          </p:blipFill>
          <p:spPr bwMode="auto">
            <a:xfrm>
              <a:off x="2441731" y="7485721"/>
              <a:ext cx="603544" cy="709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E00E438D-8225-33AE-115F-66CA321FFF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2793" b="62988" l="30469" r="72852">
                          <a14:foregroundMark x1="38770" y1="21680" x2="61133" y2="20605"/>
                          <a14:foregroundMark x1="45996" y1="12793" x2="51074" y2="12793"/>
                          <a14:foregroundMark x1="33203" y1="54102" x2="72949" y2="62500"/>
                          <a14:foregroundMark x1="72949" y1="62500" x2="67285" y2="57422"/>
                          <a14:foregroundMark x1="31543" y1="59668" x2="36523" y2="629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2969075" y="7480261"/>
              <a:ext cx="665005" cy="720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86" name="Grupo 2185">
            <a:extLst>
              <a:ext uri="{FF2B5EF4-FFF2-40B4-BE49-F238E27FC236}">
                <a16:creationId xmlns:a16="http://schemas.microsoft.com/office/drawing/2014/main" id="{0503DCC6-CC98-99AB-CCC7-4BA593014B49}"/>
              </a:ext>
            </a:extLst>
          </p:cNvPr>
          <p:cNvGrpSpPr/>
          <p:nvPr/>
        </p:nvGrpSpPr>
        <p:grpSpPr>
          <a:xfrm>
            <a:off x="893453" y="2482952"/>
            <a:ext cx="3268542" cy="679832"/>
            <a:chOff x="480359" y="2355272"/>
            <a:chExt cx="3268542" cy="679832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D7DA48E-5B15-7600-B1E3-E8B123E3785D}"/>
                </a:ext>
              </a:extLst>
            </p:cNvPr>
            <p:cNvGrpSpPr/>
            <p:nvPr/>
          </p:nvGrpSpPr>
          <p:grpSpPr>
            <a:xfrm>
              <a:off x="480359" y="2398726"/>
              <a:ext cx="3268542" cy="607079"/>
              <a:chOff x="3596521" y="320786"/>
              <a:chExt cx="6153726" cy="1494832"/>
            </a:xfrm>
          </p:grpSpPr>
          <p:sp>
            <p:nvSpPr>
              <p:cNvPr id="24" name="Diagrama de flujo: terminador 23">
                <a:extLst>
                  <a:ext uri="{FF2B5EF4-FFF2-40B4-BE49-F238E27FC236}">
                    <a16:creationId xmlns:a16="http://schemas.microsoft.com/office/drawing/2014/main" id="{75CDC48E-5CDE-66C3-727E-2665D5B6F4E8}"/>
                  </a:ext>
                </a:extLst>
              </p:cNvPr>
              <p:cNvSpPr/>
              <p:nvPr/>
            </p:nvSpPr>
            <p:spPr>
              <a:xfrm>
                <a:off x="4121171" y="320786"/>
                <a:ext cx="5629076" cy="1492897"/>
              </a:xfrm>
              <a:prstGeom prst="flowChartTerminator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200" b="1" dirty="0">
                    <a:solidFill>
                      <a:schemeClr val="tx1"/>
                    </a:solidFill>
                  </a:rPr>
                  <a:t>GESTOR DOCUMENTAL  HSE</a:t>
                </a:r>
              </a:p>
              <a:p>
                <a:pPr algn="r"/>
                <a:r>
                  <a:rPr lang="es-CO" sz="1200" dirty="0">
                    <a:solidFill>
                      <a:schemeClr val="tx1"/>
                    </a:solidFill>
                  </a:rPr>
                  <a:t>Claudia T. Moreno Pérez</a:t>
                </a:r>
                <a:endParaRPr lang="es-CO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:a16="http://schemas.microsoft.com/office/drawing/2014/main" id="{2F0D9935-C428-1A0C-A6AC-97ABBC2EAFA4}"/>
                  </a:ext>
                </a:extLst>
              </p:cNvPr>
              <p:cNvSpPr/>
              <p:nvPr/>
            </p:nvSpPr>
            <p:spPr>
              <a:xfrm>
                <a:off x="3596521" y="322721"/>
                <a:ext cx="2097479" cy="1492897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1050" dirty="0"/>
              </a:p>
            </p:txBody>
          </p:sp>
        </p:grpSp>
        <p:pic>
          <p:nvPicPr>
            <p:cNvPr id="2066" name="Picture 32" descr="Software Developer Woman Illustrations, Royalty-Free Vector Graphics ...">
              <a:extLst>
                <a:ext uri="{FF2B5EF4-FFF2-40B4-BE49-F238E27FC236}">
                  <a16:creationId xmlns:a16="http://schemas.microsoft.com/office/drawing/2014/main" id="{BDFC5963-DBFF-895C-9032-628C5B5975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1438" b="90850" l="21242" r="79575">
                          <a14:foregroundMark x1="42974" y1="11438" x2="43954" y2="36765"/>
                          <a14:foregroundMark x1="43954" y1="36765" x2="39869" y2="52288"/>
                          <a14:foregroundMark x1="43954" y1="14542" x2="54412" y2="43301"/>
                          <a14:foregroundMark x1="58007" y1="15196" x2="60621" y2="39216"/>
                          <a14:foregroundMark x1="75490" y1="58007" x2="72712" y2="85131"/>
                          <a14:foregroundMark x1="72712" y1="85131" x2="25817" y2="86765"/>
                          <a14:foregroundMark x1="50163" y1="67320" x2="50163" y2="79902"/>
                          <a14:foregroundMark x1="56373" y1="17810" x2="60621" y2="47549"/>
                          <a14:foregroundMark x1="26307" y1="90359" x2="76634" y2="90850"/>
                          <a14:foregroundMark x1="25817" y1="54902" x2="60784" y2="58987"/>
                          <a14:foregroundMark x1="60784" y1="58987" x2="79575" y2="66993"/>
                          <a14:foregroundMark x1="79575" y1="66993" x2="77614" y2="68464"/>
                          <a14:foregroundMark x1="30065" y1="52778" x2="54902" y2="55556"/>
                          <a14:foregroundMark x1="54902" y1="55556" x2="75000" y2="542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57" t="5227" r="18123" b="6174"/>
            <a:stretch/>
          </p:blipFill>
          <p:spPr bwMode="auto">
            <a:xfrm>
              <a:off x="751553" y="2355272"/>
              <a:ext cx="594352" cy="67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7" name="Grupo 2066">
            <a:extLst>
              <a:ext uri="{FF2B5EF4-FFF2-40B4-BE49-F238E27FC236}">
                <a16:creationId xmlns:a16="http://schemas.microsoft.com/office/drawing/2014/main" id="{3D278A40-D2AC-01CD-EB83-EDA0F980E7F7}"/>
              </a:ext>
            </a:extLst>
          </p:cNvPr>
          <p:cNvGrpSpPr/>
          <p:nvPr/>
        </p:nvGrpSpPr>
        <p:grpSpPr>
          <a:xfrm>
            <a:off x="4221310" y="6809310"/>
            <a:ext cx="3057065" cy="724406"/>
            <a:chOff x="3596523" y="322721"/>
            <a:chExt cx="3680285" cy="1866909"/>
          </a:xfrm>
        </p:grpSpPr>
        <p:sp>
          <p:nvSpPr>
            <p:cNvPr id="2068" name="Diagrama de flujo: terminador 2067">
              <a:extLst>
                <a:ext uri="{FF2B5EF4-FFF2-40B4-BE49-F238E27FC236}">
                  <a16:creationId xmlns:a16="http://schemas.microsoft.com/office/drawing/2014/main" id="{C25DDC93-6F62-0D60-3F52-440AE5D39B31}"/>
                </a:ext>
              </a:extLst>
            </p:cNvPr>
            <p:cNvSpPr/>
            <p:nvPr/>
          </p:nvSpPr>
          <p:spPr>
            <a:xfrm>
              <a:off x="4328483" y="329406"/>
              <a:ext cx="2948325" cy="1860224"/>
            </a:xfrm>
            <a:prstGeom prst="flowChartTerminator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1100" b="1" dirty="0">
                  <a:solidFill>
                    <a:schemeClr val="tx1"/>
                  </a:solidFill>
                </a:rPr>
                <a:t>VIGÍAS DE SEGURIDAD (TB)</a:t>
              </a:r>
            </a:p>
            <a:p>
              <a:pPr algn="r"/>
              <a:r>
                <a:rPr lang="es-CO" sz="951" dirty="0">
                  <a:solidFill>
                    <a:schemeClr val="tx1"/>
                  </a:solidFill>
                </a:rPr>
                <a:t>Omaira Mattos</a:t>
              </a:r>
            </a:p>
            <a:p>
              <a:pPr algn="r"/>
              <a:r>
                <a:rPr lang="es-CO" sz="951" dirty="0">
                  <a:solidFill>
                    <a:schemeClr val="tx1"/>
                  </a:solidFill>
                </a:rPr>
                <a:t>William Salom</a:t>
              </a:r>
            </a:p>
            <a:p>
              <a:pPr algn="r"/>
              <a:r>
                <a:rPr lang="es-CO" sz="951" dirty="0">
                  <a:solidFill>
                    <a:schemeClr val="tx1"/>
                  </a:solidFill>
                </a:rPr>
                <a:t>Carmen Montoya  </a:t>
              </a:r>
            </a:p>
          </p:txBody>
        </p:sp>
        <p:sp>
          <p:nvSpPr>
            <p:cNvPr id="2069" name="Hexágono 2068">
              <a:extLst>
                <a:ext uri="{FF2B5EF4-FFF2-40B4-BE49-F238E27FC236}">
                  <a16:creationId xmlns:a16="http://schemas.microsoft.com/office/drawing/2014/main" id="{E41E83E3-12F4-BB0E-CEB0-1E38BE82CD73}"/>
                </a:ext>
              </a:extLst>
            </p:cNvPr>
            <p:cNvSpPr/>
            <p:nvPr/>
          </p:nvSpPr>
          <p:spPr>
            <a:xfrm>
              <a:off x="3596523" y="322721"/>
              <a:ext cx="1463926" cy="1860225"/>
            </a:xfrm>
            <a:prstGeom prst="hexagon">
              <a:avLst>
                <a:gd name="adj" fmla="val 26250"/>
                <a:gd name="vf" fmla="val 115470"/>
              </a:avLst>
            </a:prstGeom>
            <a:solidFill>
              <a:schemeClr val="bg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CO" sz="95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70" name="Grupo 2069">
            <a:extLst>
              <a:ext uri="{FF2B5EF4-FFF2-40B4-BE49-F238E27FC236}">
                <a16:creationId xmlns:a16="http://schemas.microsoft.com/office/drawing/2014/main" id="{10E337CC-93FD-487A-BCBE-CF18E7311811}"/>
              </a:ext>
            </a:extLst>
          </p:cNvPr>
          <p:cNvGrpSpPr/>
          <p:nvPr/>
        </p:nvGrpSpPr>
        <p:grpSpPr>
          <a:xfrm>
            <a:off x="4415207" y="6976590"/>
            <a:ext cx="843084" cy="576070"/>
            <a:chOff x="2441731" y="7480261"/>
            <a:chExt cx="1192349" cy="720731"/>
          </a:xfrm>
        </p:grpSpPr>
        <p:pic>
          <p:nvPicPr>
            <p:cNvPr id="2071" name="Picture 22" descr="女工程師圖示 - 免版稅女人圖庫向量圖形">
              <a:extLst>
                <a:ext uri="{FF2B5EF4-FFF2-40B4-BE49-F238E27FC236}">
                  <a16:creationId xmlns:a16="http://schemas.microsoft.com/office/drawing/2014/main" id="{F0F46218-DE22-D516-E18A-9CF7766A50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0" t="12108" r="28030" b="37143"/>
            <a:stretch/>
          </p:blipFill>
          <p:spPr bwMode="auto">
            <a:xfrm>
              <a:off x="2441731" y="7485721"/>
              <a:ext cx="603544" cy="709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0C286A86-765A-98A8-6153-EA35685712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2793" b="62988" l="30469" r="72852">
                          <a14:foregroundMark x1="38770" y1="21680" x2="61133" y2="20605"/>
                          <a14:foregroundMark x1="45996" y1="12793" x2="51074" y2="12793"/>
                          <a14:foregroundMark x1="33203" y1="54102" x2="72949" y2="62500"/>
                          <a14:foregroundMark x1="72949" y1="62500" x2="67285" y2="57422"/>
                          <a14:foregroundMark x1="31543" y1="59668" x2="36523" y2="629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2969075" y="7480261"/>
              <a:ext cx="665005" cy="720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73" name="Grupo 2072">
            <a:extLst>
              <a:ext uri="{FF2B5EF4-FFF2-40B4-BE49-F238E27FC236}">
                <a16:creationId xmlns:a16="http://schemas.microsoft.com/office/drawing/2014/main" id="{3411FACD-4C93-590F-95DB-20151923E8FC}"/>
              </a:ext>
            </a:extLst>
          </p:cNvPr>
          <p:cNvGrpSpPr/>
          <p:nvPr/>
        </p:nvGrpSpPr>
        <p:grpSpPr>
          <a:xfrm>
            <a:off x="8743046" y="6786855"/>
            <a:ext cx="2986613" cy="731576"/>
            <a:chOff x="3596524" y="329403"/>
            <a:chExt cx="4327430" cy="1885388"/>
          </a:xfrm>
        </p:grpSpPr>
        <p:sp>
          <p:nvSpPr>
            <p:cNvPr id="2074" name="Diagrama de flujo: terminador 2073">
              <a:extLst>
                <a:ext uri="{FF2B5EF4-FFF2-40B4-BE49-F238E27FC236}">
                  <a16:creationId xmlns:a16="http://schemas.microsoft.com/office/drawing/2014/main" id="{D54DFFB6-D295-4C34-65A6-6AAC6213E42A}"/>
                </a:ext>
              </a:extLst>
            </p:cNvPr>
            <p:cNvSpPr/>
            <p:nvPr/>
          </p:nvSpPr>
          <p:spPr>
            <a:xfrm>
              <a:off x="4328483" y="329403"/>
              <a:ext cx="3595471" cy="1885385"/>
            </a:xfrm>
            <a:prstGeom prst="flowChartTerminator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CO" sz="1100" b="1" dirty="0">
                <a:solidFill>
                  <a:schemeClr val="tx1"/>
                </a:solidFill>
              </a:endParaRPr>
            </a:p>
            <a:p>
              <a:pPr algn="r"/>
              <a:r>
                <a:rPr lang="es-CO" sz="1100" b="1" dirty="0">
                  <a:solidFill>
                    <a:schemeClr val="tx1"/>
                  </a:solidFill>
                </a:rPr>
                <a:t>VIGÍAS DE SEGURIDAD (TC)</a:t>
              </a:r>
            </a:p>
            <a:p>
              <a:pPr algn="r"/>
              <a:r>
                <a:rPr lang="es-CO" sz="1100" dirty="0">
                  <a:solidFill>
                    <a:schemeClr val="tx1"/>
                  </a:solidFill>
                </a:rPr>
                <a:t>Mariam </a:t>
              </a:r>
              <a:r>
                <a:rPr lang="es-CO" sz="1100" dirty="0" err="1">
                  <a:solidFill>
                    <a:schemeClr val="tx1"/>
                  </a:solidFill>
                </a:rPr>
                <a:t>Marquez</a:t>
              </a:r>
              <a:endParaRPr lang="es-CO" sz="1100" dirty="0">
                <a:solidFill>
                  <a:schemeClr val="tx1"/>
                </a:solidFill>
              </a:endParaRPr>
            </a:p>
            <a:p>
              <a:pPr algn="r"/>
              <a:r>
                <a:rPr lang="es-CO" sz="1100" dirty="0">
                  <a:solidFill>
                    <a:schemeClr val="tx1"/>
                  </a:solidFill>
                </a:rPr>
                <a:t>Geovanny Rincón</a:t>
              </a:r>
            </a:p>
            <a:p>
              <a:pPr algn="r"/>
              <a:endParaRPr lang="es-CO" sz="951" dirty="0">
                <a:solidFill>
                  <a:schemeClr val="tx1"/>
                </a:solidFill>
              </a:endParaRPr>
            </a:p>
          </p:txBody>
        </p:sp>
        <p:sp>
          <p:nvSpPr>
            <p:cNvPr id="2075" name="Hexágono 2074">
              <a:extLst>
                <a:ext uri="{FF2B5EF4-FFF2-40B4-BE49-F238E27FC236}">
                  <a16:creationId xmlns:a16="http://schemas.microsoft.com/office/drawing/2014/main" id="{2AB5E02E-6872-67EA-E529-56C8CADA8FBB}"/>
                </a:ext>
              </a:extLst>
            </p:cNvPr>
            <p:cNvSpPr/>
            <p:nvPr/>
          </p:nvSpPr>
          <p:spPr>
            <a:xfrm>
              <a:off x="3596524" y="354567"/>
              <a:ext cx="1651003" cy="1860224"/>
            </a:xfrm>
            <a:prstGeom prst="hexagon">
              <a:avLst>
                <a:gd name="adj" fmla="val 26250"/>
                <a:gd name="vf" fmla="val 115470"/>
              </a:avLst>
            </a:prstGeom>
            <a:solidFill>
              <a:schemeClr val="bg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CO" sz="95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76" name="Grupo 2075">
            <a:extLst>
              <a:ext uri="{FF2B5EF4-FFF2-40B4-BE49-F238E27FC236}">
                <a16:creationId xmlns:a16="http://schemas.microsoft.com/office/drawing/2014/main" id="{F15741B8-AF92-EFC8-AAD5-439CE5D313A9}"/>
              </a:ext>
            </a:extLst>
          </p:cNvPr>
          <p:cNvGrpSpPr/>
          <p:nvPr/>
        </p:nvGrpSpPr>
        <p:grpSpPr>
          <a:xfrm>
            <a:off x="8941569" y="6918097"/>
            <a:ext cx="752052" cy="608148"/>
            <a:chOff x="2441732" y="7465426"/>
            <a:chExt cx="1192347" cy="730108"/>
          </a:xfrm>
        </p:grpSpPr>
        <p:pic>
          <p:nvPicPr>
            <p:cNvPr id="2077" name="Picture 22" descr="女工程師圖示 - 免版稅女人圖庫向量圖形">
              <a:extLst>
                <a:ext uri="{FF2B5EF4-FFF2-40B4-BE49-F238E27FC236}">
                  <a16:creationId xmlns:a16="http://schemas.microsoft.com/office/drawing/2014/main" id="{99EF69EF-A3B5-9136-A864-725FF512C1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0" t="12108" r="28030" b="37143"/>
            <a:stretch/>
          </p:blipFill>
          <p:spPr bwMode="auto">
            <a:xfrm>
              <a:off x="2441732" y="7485721"/>
              <a:ext cx="603544" cy="709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3766D1A0-08F7-88D8-E439-F017E8339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2793" b="62988" l="30469" r="72852">
                          <a14:foregroundMark x1="38770" y1="21680" x2="61133" y2="20605"/>
                          <a14:foregroundMark x1="45996" y1="12793" x2="51074" y2="12793"/>
                          <a14:foregroundMark x1="33203" y1="54102" x2="72949" y2="62500"/>
                          <a14:foregroundMark x1="72949" y1="62500" x2="67285" y2="57422"/>
                          <a14:foregroundMark x1="31543" y1="59668" x2="36523" y2="629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2969074" y="7465426"/>
              <a:ext cx="665005" cy="720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1" name="Grupo 2090">
            <a:extLst>
              <a:ext uri="{FF2B5EF4-FFF2-40B4-BE49-F238E27FC236}">
                <a16:creationId xmlns:a16="http://schemas.microsoft.com/office/drawing/2014/main" id="{7F023F30-663A-78A7-53B2-BF7BA42BE65C}"/>
              </a:ext>
            </a:extLst>
          </p:cNvPr>
          <p:cNvGrpSpPr/>
          <p:nvPr/>
        </p:nvGrpSpPr>
        <p:grpSpPr>
          <a:xfrm>
            <a:off x="270883" y="7775339"/>
            <a:ext cx="2984951" cy="1318487"/>
            <a:chOff x="430085" y="7410938"/>
            <a:chExt cx="3600575" cy="1196253"/>
          </a:xfrm>
        </p:grpSpPr>
        <p:grpSp>
          <p:nvGrpSpPr>
            <p:cNvPr id="2079" name="Grupo 2078">
              <a:extLst>
                <a:ext uri="{FF2B5EF4-FFF2-40B4-BE49-F238E27FC236}">
                  <a16:creationId xmlns:a16="http://schemas.microsoft.com/office/drawing/2014/main" id="{1AF0B443-8781-550E-F22B-1124F3EB7557}"/>
                </a:ext>
              </a:extLst>
            </p:cNvPr>
            <p:cNvGrpSpPr/>
            <p:nvPr/>
          </p:nvGrpSpPr>
          <p:grpSpPr>
            <a:xfrm>
              <a:off x="430085" y="7410938"/>
              <a:ext cx="3600575" cy="1189334"/>
              <a:chOff x="3596522" y="288299"/>
              <a:chExt cx="4354344" cy="2298026"/>
            </a:xfrm>
          </p:grpSpPr>
          <p:sp>
            <p:nvSpPr>
              <p:cNvPr id="2080" name="Diagrama de flujo: terminador 2079">
                <a:extLst>
                  <a:ext uri="{FF2B5EF4-FFF2-40B4-BE49-F238E27FC236}">
                    <a16:creationId xmlns:a16="http://schemas.microsoft.com/office/drawing/2014/main" id="{D0DF298B-F796-0AAD-31CC-4EC7FB96B2EB}"/>
                  </a:ext>
                </a:extLst>
              </p:cNvPr>
              <p:cNvSpPr/>
              <p:nvPr/>
            </p:nvSpPr>
            <p:spPr>
              <a:xfrm>
                <a:off x="4148911" y="288299"/>
                <a:ext cx="3801955" cy="2263606"/>
              </a:xfrm>
              <a:prstGeom prst="flowChartTerminato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OBREROS / AMBIENTAL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Edwin Isaza  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Robinson Téllez 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Alexander </a:t>
                </a:r>
                <a:r>
                  <a:rPr lang="es-CO" sz="800" dirty="0" err="1">
                    <a:solidFill>
                      <a:schemeClr val="tx1"/>
                    </a:solidFill>
                  </a:rPr>
                  <a:t>Peñaredonda</a:t>
                </a:r>
                <a:endParaRPr lang="es-CO" sz="800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Jesús Tarazona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Ruben </a:t>
                </a:r>
                <a:r>
                  <a:rPr lang="es-CO" sz="800" dirty="0" err="1">
                    <a:solidFill>
                      <a:schemeClr val="tx1"/>
                    </a:solidFill>
                  </a:rPr>
                  <a:t>Rodriguez</a:t>
                </a:r>
                <a:r>
                  <a:rPr lang="es-CO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Andrés Delgado  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Jean Carlos Díaz 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Edgar Torres </a:t>
                </a:r>
              </a:p>
              <a:p>
                <a:pPr algn="r"/>
                <a:r>
                  <a:rPr lang="es-CO" sz="800" dirty="0" err="1">
                    <a:solidFill>
                      <a:schemeClr val="tx1"/>
                    </a:solidFill>
                  </a:rPr>
                  <a:t>Diofer</a:t>
                </a:r>
                <a:r>
                  <a:rPr lang="es-CO" sz="800" dirty="0">
                    <a:solidFill>
                      <a:schemeClr val="tx1"/>
                    </a:solidFill>
                  </a:rPr>
                  <a:t> Rangel</a:t>
                </a:r>
              </a:p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081" name="Hexágono 2080">
                <a:extLst>
                  <a:ext uri="{FF2B5EF4-FFF2-40B4-BE49-F238E27FC236}">
                    <a16:creationId xmlns:a16="http://schemas.microsoft.com/office/drawing/2014/main" id="{573D93BE-6E22-15E7-BE06-E85871A82EF4}"/>
                  </a:ext>
                </a:extLst>
              </p:cNvPr>
              <p:cNvSpPr/>
              <p:nvPr/>
            </p:nvSpPr>
            <p:spPr>
              <a:xfrm>
                <a:off x="3596522" y="322721"/>
                <a:ext cx="1982887" cy="2263604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82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FFA1C86A-EA23-DF69-9576-AB72A5CD65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863826" y="7896958"/>
              <a:ext cx="747239" cy="710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2" name="Grupo 2091">
            <a:extLst>
              <a:ext uri="{FF2B5EF4-FFF2-40B4-BE49-F238E27FC236}">
                <a16:creationId xmlns:a16="http://schemas.microsoft.com/office/drawing/2014/main" id="{C74E68F6-200D-73AD-1914-CBC8B5C73FF4}"/>
              </a:ext>
            </a:extLst>
          </p:cNvPr>
          <p:cNvGrpSpPr/>
          <p:nvPr/>
        </p:nvGrpSpPr>
        <p:grpSpPr>
          <a:xfrm>
            <a:off x="6502807" y="7982661"/>
            <a:ext cx="2472581" cy="907935"/>
            <a:chOff x="4277863" y="7499243"/>
            <a:chExt cx="3578327" cy="966215"/>
          </a:xfrm>
        </p:grpSpPr>
        <p:grpSp>
          <p:nvGrpSpPr>
            <p:cNvPr id="2083" name="Grupo 2082">
              <a:extLst>
                <a:ext uri="{FF2B5EF4-FFF2-40B4-BE49-F238E27FC236}">
                  <a16:creationId xmlns:a16="http://schemas.microsoft.com/office/drawing/2014/main" id="{2036308E-A2AD-D3C1-746A-9CCBBC0AC627}"/>
                </a:ext>
              </a:extLst>
            </p:cNvPr>
            <p:cNvGrpSpPr/>
            <p:nvPr/>
          </p:nvGrpSpPr>
          <p:grpSpPr>
            <a:xfrm>
              <a:off x="4277863" y="7499243"/>
              <a:ext cx="3578327" cy="966215"/>
              <a:chOff x="3596524" y="322715"/>
              <a:chExt cx="4327430" cy="1866915"/>
            </a:xfrm>
          </p:grpSpPr>
          <p:sp>
            <p:nvSpPr>
              <p:cNvPr id="2084" name="Diagrama de flujo: terminador 2083">
                <a:extLst>
                  <a:ext uri="{FF2B5EF4-FFF2-40B4-BE49-F238E27FC236}">
                    <a16:creationId xmlns:a16="http://schemas.microsoft.com/office/drawing/2014/main" id="{268A263D-A073-D4FF-F416-8117A1223F15}"/>
                  </a:ext>
                </a:extLst>
              </p:cNvPr>
              <p:cNvSpPr/>
              <p:nvPr/>
            </p:nvSpPr>
            <p:spPr>
              <a:xfrm>
                <a:off x="4328483" y="329406"/>
                <a:ext cx="3595471" cy="1860224"/>
              </a:xfrm>
              <a:prstGeom prst="flowChartTerminato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OBREROS / CARPA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Julio Mármol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Carlos Alberto Arias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Cristian </a:t>
                </a:r>
                <a:r>
                  <a:rPr lang="es-CO" sz="951" dirty="0" err="1">
                    <a:solidFill>
                      <a:schemeClr val="tx1"/>
                    </a:solidFill>
                  </a:rPr>
                  <a:t>Garcia</a:t>
                </a:r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085" name="Hexágono 2084">
                <a:extLst>
                  <a:ext uri="{FF2B5EF4-FFF2-40B4-BE49-F238E27FC236}">
                    <a16:creationId xmlns:a16="http://schemas.microsoft.com/office/drawing/2014/main" id="{FE81FC65-1CA8-8139-D256-56686EAFC69A}"/>
                  </a:ext>
                </a:extLst>
              </p:cNvPr>
              <p:cNvSpPr/>
              <p:nvPr/>
            </p:nvSpPr>
            <p:spPr>
              <a:xfrm>
                <a:off x="3596523" y="322721"/>
                <a:ext cx="1898614" cy="1860224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86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2DE2E260-98DA-471F-0B3A-BE2C471EA2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619934" y="7669328"/>
              <a:ext cx="935667" cy="769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3" name="Grupo 2092">
            <a:extLst>
              <a:ext uri="{FF2B5EF4-FFF2-40B4-BE49-F238E27FC236}">
                <a16:creationId xmlns:a16="http://schemas.microsoft.com/office/drawing/2014/main" id="{20144F40-9C43-3CED-2EE8-0BDBF7CCAE73}"/>
              </a:ext>
            </a:extLst>
          </p:cNvPr>
          <p:cNvGrpSpPr/>
          <p:nvPr/>
        </p:nvGrpSpPr>
        <p:grpSpPr>
          <a:xfrm>
            <a:off x="3602714" y="8002452"/>
            <a:ext cx="2707472" cy="882960"/>
            <a:chOff x="4277863" y="7499246"/>
            <a:chExt cx="3578327" cy="966212"/>
          </a:xfrm>
        </p:grpSpPr>
        <p:grpSp>
          <p:nvGrpSpPr>
            <p:cNvPr id="2094" name="Grupo 2093">
              <a:extLst>
                <a:ext uri="{FF2B5EF4-FFF2-40B4-BE49-F238E27FC236}">
                  <a16:creationId xmlns:a16="http://schemas.microsoft.com/office/drawing/2014/main" id="{8C8BAA30-4BC9-3B94-AAA9-A1CC24E3003A}"/>
                </a:ext>
              </a:extLst>
            </p:cNvPr>
            <p:cNvGrpSpPr/>
            <p:nvPr/>
          </p:nvGrpSpPr>
          <p:grpSpPr>
            <a:xfrm>
              <a:off x="4277863" y="7499246"/>
              <a:ext cx="3578327" cy="966212"/>
              <a:chOff x="3596524" y="322721"/>
              <a:chExt cx="4327430" cy="1866909"/>
            </a:xfrm>
          </p:grpSpPr>
          <p:sp>
            <p:nvSpPr>
              <p:cNvPr id="2096" name="Diagrama de flujo: terminador 2095">
                <a:extLst>
                  <a:ext uri="{FF2B5EF4-FFF2-40B4-BE49-F238E27FC236}">
                    <a16:creationId xmlns:a16="http://schemas.microsoft.com/office/drawing/2014/main" id="{BD14ED22-FA32-9B52-4257-79D99B188A2E}"/>
                  </a:ext>
                </a:extLst>
              </p:cNvPr>
              <p:cNvSpPr/>
              <p:nvPr/>
            </p:nvSpPr>
            <p:spPr>
              <a:xfrm>
                <a:off x="4328483" y="329406"/>
                <a:ext cx="3595471" cy="1860224"/>
              </a:xfrm>
              <a:prstGeom prst="flowChartTerminato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OBREROS / HIDRATACIÓN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Dalia Jaimes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Liseth </a:t>
                </a:r>
                <a:r>
                  <a:rPr lang="es-CO" sz="951" dirty="0" err="1">
                    <a:solidFill>
                      <a:schemeClr val="tx1"/>
                    </a:solidFill>
                  </a:rPr>
                  <a:t>Sabala</a:t>
                </a:r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951" dirty="0" err="1">
                    <a:solidFill>
                      <a:schemeClr val="tx1"/>
                    </a:solidFill>
                  </a:rPr>
                  <a:t>Marineth</a:t>
                </a:r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  <a:r>
                  <a:rPr lang="es-CO" sz="951" dirty="0" err="1">
                    <a:solidFill>
                      <a:schemeClr val="tx1"/>
                    </a:solidFill>
                  </a:rPr>
                  <a:t>Dominguez</a:t>
                </a:r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097" name="Hexágono 2096">
                <a:extLst>
                  <a:ext uri="{FF2B5EF4-FFF2-40B4-BE49-F238E27FC236}">
                    <a16:creationId xmlns:a16="http://schemas.microsoft.com/office/drawing/2014/main" id="{B39F2A06-B27D-F0A4-3C25-AD3357C18AB9}"/>
                  </a:ext>
                </a:extLst>
              </p:cNvPr>
              <p:cNvSpPr/>
              <p:nvPr/>
            </p:nvSpPr>
            <p:spPr>
              <a:xfrm>
                <a:off x="3596524" y="322721"/>
                <a:ext cx="1733897" cy="1860225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95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6EB3360F-7816-3DA9-49A2-9149031529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583942" y="7636028"/>
              <a:ext cx="848118" cy="805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8" name="Grupo 2097">
            <a:extLst>
              <a:ext uri="{FF2B5EF4-FFF2-40B4-BE49-F238E27FC236}">
                <a16:creationId xmlns:a16="http://schemas.microsoft.com/office/drawing/2014/main" id="{C9DC7E10-6AE6-404C-1DDD-732CC9059105}"/>
              </a:ext>
            </a:extLst>
          </p:cNvPr>
          <p:cNvGrpSpPr/>
          <p:nvPr/>
        </p:nvGrpSpPr>
        <p:grpSpPr>
          <a:xfrm>
            <a:off x="9163643" y="8009799"/>
            <a:ext cx="2891214" cy="873763"/>
            <a:chOff x="4277863" y="7499246"/>
            <a:chExt cx="3578327" cy="966212"/>
          </a:xfrm>
        </p:grpSpPr>
        <p:grpSp>
          <p:nvGrpSpPr>
            <p:cNvPr id="2099" name="Grupo 2098">
              <a:extLst>
                <a:ext uri="{FF2B5EF4-FFF2-40B4-BE49-F238E27FC236}">
                  <a16:creationId xmlns:a16="http://schemas.microsoft.com/office/drawing/2014/main" id="{A5103FC1-9756-49D3-BA76-B59CB3C8A4A9}"/>
                </a:ext>
              </a:extLst>
            </p:cNvPr>
            <p:cNvGrpSpPr/>
            <p:nvPr/>
          </p:nvGrpSpPr>
          <p:grpSpPr>
            <a:xfrm>
              <a:off x="4277863" y="7499246"/>
              <a:ext cx="3578327" cy="966212"/>
              <a:chOff x="3596524" y="322721"/>
              <a:chExt cx="4327430" cy="1866909"/>
            </a:xfrm>
          </p:grpSpPr>
          <p:sp>
            <p:nvSpPr>
              <p:cNvPr id="2101" name="Diagrama de flujo: terminador 2100">
                <a:extLst>
                  <a:ext uri="{FF2B5EF4-FFF2-40B4-BE49-F238E27FC236}">
                    <a16:creationId xmlns:a16="http://schemas.microsoft.com/office/drawing/2014/main" id="{A8FF8AA3-F83B-5A23-EF2D-DE4972E42EC4}"/>
                  </a:ext>
                </a:extLst>
              </p:cNvPr>
              <p:cNvSpPr/>
              <p:nvPr/>
            </p:nvSpPr>
            <p:spPr>
              <a:xfrm>
                <a:off x="4328483" y="329406"/>
                <a:ext cx="3595471" cy="1860224"/>
              </a:xfrm>
              <a:prstGeom prst="flowChartTerminato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OBREROS / MTTO BATERIAS </a:t>
                </a:r>
              </a:p>
              <a:p>
                <a:pPr algn="r"/>
                <a:r>
                  <a:rPr lang="es-CO" sz="1000" b="1" dirty="0">
                    <a:solidFill>
                      <a:schemeClr val="tx1"/>
                    </a:solidFill>
                  </a:rPr>
                  <a:t>SANITARIAS</a:t>
                </a:r>
              </a:p>
              <a:p>
                <a:pPr algn="r"/>
                <a:r>
                  <a:rPr lang="es-CO" sz="951" dirty="0" err="1">
                    <a:solidFill>
                      <a:schemeClr val="tx1"/>
                    </a:solidFill>
                  </a:rPr>
                  <a:t>Edtih</a:t>
                </a:r>
                <a:r>
                  <a:rPr lang="es-CO" sz="951" dirty="0">
                    <a:solidFill>
                      <a:schemeClr val="tx1"/>
                    </a:solidFill>
                  </a:rPr>
                  <a:t> Hernandez(TA)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Luz Mila Guerra  (TB)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Liliana </a:t>
                </a:r>
                <a:r>
                  <a:rPr lang="es-CO" sz="951" dirty="0" err="1">
                    <a:solidFill>
                      <a:schemeClr val="tx1"/>
                    </a:solidFill>
                  </a:rPr>
                  <a:t>Guzman</a:t>
                </a:r>
                <a:r>
                  <a:rPr lang="es-CO" sz="951" dirty="0">
                    <a:solidFill>
                      <a:schemeClr val="tx1"/>
                    </a:solidFill>
                  </a:rPr>
                  <a:t> (TC)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102" name="Hexágono 2101">
                <a:extLst>
                  <a:ext uri="{FF2B5EF4-FFF2-40B4-BE49-F238E27FC236}">
                    <a16:creationId xmlns:a16="http://schemas.microsoft.com/office/drawing/2014/main" id="{7D1599F7-2446-51EA-BF1C-AEE1688B2C60}"/>
                  </a:ext>
                </a:extLst>
              </p:cNvPr>
              <p:cNvSpPr/>
              <p:nvPr/>
            </p:nvSpPr>
            <p:spPr>
              <a:xfrm>
                <a:off x="3596524" y="322721"/>
                <a:ext cx="1705480" cy="1860226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100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BC7800D7-4167-E085-C84B-730F26E599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578793" y="7656178"/>
              <a:ext cx="856439" cy="7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11" name="Conector recto 2110">
            <a:extLst>
              <a:ext uri="{FF2B5EF4-FFF2-40B4-BE49-F238E27FC236}">
                <a16:creationId xmlns:a16="http://schemas.microsoft.com/office/drawing/2014/main" id="{5EB09397-0031-A2EC-6C55-3BB46986C6B8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6088401" y="1186434"/>
            <a:ext cx="0" cy="26486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7" name="Conector: angular 2116">
            <a:extLst>
              <a:ext uri="{FF2B5EF4-FFF2-40B4-BE49-F238E27FC236}">
                <a16:creationId xmlns:a16="http://schemas.microsoft.com/office/drawing/2014/main" id="{3F456E62-1B1A-C9EE-1018-8886C546BB30}"/>
              </a:ext>
            </a:extLst>
          </p:cNvPr>
          <p:cNvCxnSpPr>
            <a:cxnSpLocks/>
          </p:cNvCxnSpPr>
          <p:nvPr/>
        </p:nvCxnSpPr>
        <p:spPr>
          <a:xfrm rot="5400000">
            <a:off x="4984607" y="1733311"/>
            <a:ext cx="291916" cy="1901865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5" name="Conector: angular 2124">
            <a:extLst>
              <a:ext uri="{FF2B5EF4-FFF2-40B4-BE49-F238E27FC236}">
                <a16:creationId xmlns:a16="http://schemas.microsoft.com/office/drawing/2014/main" id="{521E800F-0FB6-02E8-B490-8B3A3902D400}"/>
              </a:ext>
            </a:extLst>
          </p:cNvPr>
          <p:cNvCxnSpPr>
            <a:cxnSpLocks/>
          </p:cNvCxnSpPr>
          <p:nvPr/>
        </p:nvCxnSpPr>
        <p:spPr>
          <a:xfrm rot="5400000">
            <a:off x="3515949" y="1527763"/>
            <a:ext cx="1368000" cy="377690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Conector: angular 2127">
            <a:extLst>
              <a:ext uri="{FF2B5EF4-FFF2-40B4-BE49-F238E27FC236}">
                <a16:creationId xmlns:a16="http://schemas.microsoft.com/office/drawing/2014/main" id="{13049B35-5DE2-1F70-2252-2F083A9A8B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73351" y="1278628"/>
            <a:ext cx="1679584" cy="427390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Conector recto 2130">
            <a:extLst>
              <a:ext uri="{FF2B5EF4-FFF2-40B4-BE49-F238E27FC236}">
                <a16:creationId xmlns:a16="http://schemas.microsoft.com/office/drawing/2014/main" id="{C5C23123-661D-1665-A533-E867B508BCFC}"/>
              </a:ext>
            </a:extLst>
          </p:cNvPr>
          <p:cNvCxnSpPr>
            <a:stCxn id="19" idx="2"/>
            <a:endCxn id="42" idx="0"/>
          </p:cNvCxnSpPr>
          <p:nvPr/>
        </p:nvCxnSpPr>
        <p:spPr>
          <a:xfrm flipH="1">
            <a:off x="6046513" y="2116846"/>
            <a:ext cx="41888" cy="17878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Conector: angular 2139">
            <a:extLst>
              <a:ext uri="{FF2B5EF4-FFF2-40B4-BE49-F238E27FC236}">
                <a16:creationId xmlns:a16="http://schemas.microsoft.com/office/drawing/2014/main" id="{C2E19BB3-C59F-84F4-92F6-486700E36D1E}"/>
              </a:ext>
            </a:extLst>
          </p:cNvPr>
          <p:cNvCxnSpPr>
            <a:cxnSpLocks/>
            <a:stCxn id="37" idx="3"/>
            <a:endCxn id="52" idx="3"/>
          </p:cNvCxnSpPr>
          <p:nvPr/>
        </p:nvCxnSpPr>
        <p:spPr>
          <a:xfrm>
            <a:off x="3536023" y="4226150"/>
            <a:ext cx="8022" cy="935921"/>
          </a:xfrm>
          <a:prstGeom prst="bentConnector3">
            <a:avLst>
              <a:gd name="adj1" fmla="val 294966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Conector: angular 2142">
            <a:extLst>
              <a:ext uri="{FF2B5EF4-FFF2-40B4-BE49-F238E27FC236}">
                <a16:creationId xmlns:a16="http://schemas.microsoft.com/office/drawing/2014/main" id="{2F5D4A42-4A4E-2F07-BDAD-FE1EA9B6BD60}"/>
              </a:ext>
            </a:extLst>
          </p:cNvPr>
          <p:cNvCxnSpPr>
            <a:cxnSpLocks/>
            <a:stCxn id="47" idx="3"/>
            <a:endCxn id="2054" idx="3"/>
          </p:cNvCxnSpPr>
          <p:nvPr/>
        </p:nvCxnSpPr>
        <p:spPr>
          <a:xfrm>
            <a:off x="11586836" y="4170268"/>
            <a:ext cx="126777" cy="971835"/>
          </a:xfrm>
          <a:prstGeom prst="bentConnector3">
            <a:avLst>
              <a:gd name="adj1" fmla="val 28031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5" name="Conector recto 2144">
            <a:extLst>
              <a:ext uri="{FF2B5EF4-FFF2-40B4-BE49-F238E27FC236}">
                <a16:creationId xmlns:a16="http://schemas.microsoft.com/office/drawing/2014/main" id="{1378894D-C809-A60B-064E-0B984802ECAB}"/>
              </a:ext>
            </a:extLst>
          </p:cNvPr>
          <p:cNvCxnSpPr>
            <a:stCxn id="52" idx="2"/>
            <a:endCxn id="2060" idx="0"/>
          </p:cNvCxnSpPr>
          <p:nvPr/>
        </p:nvCxnSpPr>
        <p:spPr>
          <a:xfrm>
            <a:off x="2319518" y="5563691"/>
            <a:ext cx="4802" cy="126211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7" name="Conector recto 2146">
            <a:extLst>
              <a:ext uri="{FF2B5EF4-FFF2-40B4-BE49-F238E27FC236}">
                <a16:creationId xmlns:a16="http://schemas.microsoft.com/office/drawing/2014/main" id="{E314E76B-97C3-A7C9-7A0C-A5F0689F8C4B}"/>
              </a:ext>
            </a:extLst>
          </p:cNvPr>
          <p:cNvCxnSpPr>
            <a:stCxn id="59" idx="2"/>
            <a:endCxn id="2068" idx="0"/>
          </p:cNvCxnSpPr>
          <p:nvPr/>
        </p:nvCxnSpPr>
        <p:spPr>
          <a:xfrm>
            <a:off x="6052358" y="5493399"/>
            <a:ext cx="1490" cy="131850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Conector recto 2148">
            <a:extLst>
              <a:ext uri="{FF2B5EF4-FFF2-40B4-BE49-F238E27FC236}">
                <a16:creationId xmlns:a16="http://schemas.microsoft.com/office/drawing/2014/main" id="{688EE7ED-8ACF-2253-FFF6-2EA0EF3A248E}"/>
              </a:ext>
            </a:extLst>
          </p:cNvPr>
          <p:cNvCxnSpPr>
            <a:cxnSpLocks/>
            <a:stCxn id="2054" idx="2"/>
            <a:endCxn id="2074" idx="0"/>
          </p:cNvCxnSpPr>
          <p:nvPr/>
        </p:nvCxnSpPr>
        <p:spPr>
          <a:xfrm flipH="1">
            <a:off x="10488937" y="5515639"/>
            <a:ext cx="149" cy="127121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" name="Conector: angular 2150">
            <a:extLst>
              <a:ext uri="{FF2B5EF4-FFF2-40B4-BE49-F238E27FC236}">
                <a16:creationId xmlns:a16="http://schemas.microsoft.com/office/drawing/2014/main" id="{30FB2E22-1BED-3F05-7C56-6E1B2D706F6B}"/>
              </a:ext>
            </a:extLst>
          </p:cNvPr>
          <p:cNvCxnSpPr>
            <a:cxnSpLocks/>
            <a:stCxn id="20" idx="3"/>
            <a:endCxn id="2081" idx="3"/>
          </p:cNvCxnSpPr>
          <p:nvPr/>
        </p:nvCxnSpPr>
        <p:spPr>
          <a:xfrm rot="10800000" flipV="1">
            <a:off x="270886" y="1784934"/>
            <a:ext cx="3984755" cy="6655662"/>
          </a:xfrm>
          <a:prstGeom prst="bentConnector3">
            <a:avLst>
              <a:gd name="adj1" fmla="val 105737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0" name="Conector: angular 2169">
            <a:extLst>
              <a:ext uri="{FF2B5EF4-FFF2-40B4-BE49-F238E27FC236}">
                <a16:creationId xmlns:a16="http://schemas.microsoft.com/office/drawing/2014/main" id="{22A6D08D-2056-A763-8596-9416E0EAB751}"/>
              </a:ext>
            </a:extLst>
          </p:cNvPr>
          <p:cNvCxnSpPr>
            <a:cxnSpLocks/>
            <a:stCxn id="42" idx="3"/>
            <a:endCxn id="59" idx="3"/>
          </p:cNvCxnSpPr>
          <p:nvPr/>
        </p:nvCxnSpPr>
        <p:spPr>
          <a:xfrm>
            <a:off x="7271040" y="4207840"/>
            <a:ext cx="5845" cy="904546"/>
          </a:xfrm>
          <a:prstGeom prst="bentConnector3">
            <a:avLst>
              <a:gd name="adj1" fmla="val 401103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4" name="Conector: angular 2173">
            <a:extLst>
              <a:ext uri="{FF2B5EF4-FFF2-40B4-BE49-F238E27FC236}">
                <a16:creationId xmlns:a16="http://schemas.microsoft.com/office/drawing/2014/main" id="{3BDB8C4C-2A2C-D4BB-5D5B-FF14FBB5261B}"/>
              </a:ext>
            </a:extLst>
          </p:cNvPr>
          <p:cNvCxnSpPr>
            <a:stCxn id="38" idx="3"/>
            <a:endCxn id="2061" idx="3"/>
          </p:cNvCxnSpPr>
          <p:nvPr/>
        </p:nvCxnSpPr>
        <p:spPr>
          <a:xfrm rot="10800000" flipH="1" flipV="1">
            <a:off x="478956" y="4210048"/>
            <a:ext cx="50015" cy="2974069"/>
          </a:xfrm>
          <a:prstGeom prst="bentConnector3">
            <a:avLst>
              <a:gd name="adj1" fmla="val -45706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6" name="Conector: angular 2175">
            <a:extLst>
              <a:ext uri="{FF2B5EF4-FFF2-40B4-BE49-F238E27FC236}">
                <a16:creationId xmlns:a16="http://schemas.microsoft.com/office/drawing/2014/main" id="{3BABC7AE-1F73-7D16-B2ED-BEB4E21FD56C}"/>
              </a:ext>
            </a:extLst>
          </p:cNvPr>
          <p:cNvCxnSpPr>
            <a:stCxn id="43" idx="3"/>
            <a:endCxn id="2069" idx="3"/>
          </p:cNvCxnSpPr>
          <p:nvPr/>
        </p:nvCxnSpPr>
        <p:spPr>
          <a:xfrm rot="10800000" flipH="1" flipV="1">
            <a:off x="4213974" y="4191738"/>
            <a:ext cx="7336" cy="2978477"/>
          </a:xfrm>
          <a:prstGeom prst="bentConnector3">
            <a:avLst>
              <a:gd name="adj1" fmla="val -311614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Conector: angular 2177">
            <a:extLst>
              <a:ext uri="{FF2B5EF4-FFF2-40B4-BE49-F238E27FC236}">
                <a16:creationId xmlns:a16="http://schemas.microsoft.com/office/drawing/2014/main" id="{BD052AB3-F602-9123-DFAB-80C6B839594E}"/>
              </a:ext>
            </a:extLst>
          </p:cNvPr>
          <p:cNvCxnSpPr>
            <a:stCxn id="48" idx="3"/>
            <a:endCxn id="2075" idx="3"/>
          </p:cNvCxnSpPr>
          <p:nvPr/>
        </p:nvCxnSpPr>
        <p:spPr>
          <a:xfrm rot="10800000" flipH="1" flipV="1">
            <a:off x="8529770" y="4154167"/>
            <a:ext cx="213276" cy="3003358"/>
          </a:xfrm>
          <a:prstGeom prst="bentConnector3">
            <a:avLst>
              <a:gd name="adj1" fmla="val -1071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1" name="CuadroTexto 2190">
            <a:extLst>
              <a:ext uri="{FF2B5EF4-FFF2-40B4-BE49-F238E27FC236}">
                <a16:creationId xmlns:a16="http://schemas.microsoft.com/office/drawing/2014/main" id="{75CA2561-276C-BCF2-3380-FCBE01266C5D}"/>
              </a:ext>
            </a:extLst>
          </p:cNvPr>
          <p:cNvSpPr txBox="1"/>
          <p:nvPr/>
        </p:nvSpPr>
        <p:spPr>
          <a:xfrm>
            <a:off x="-1" y="-51642"/>
            <a:ext cx="12179301" cy="584775"/>
          </a:xfrm>
          <a:prstGeom prst="rect">
            <a:avLst/>
          </a:prstGeom>
          <a:solidFill>
            <a:srgbClr val="002060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s-CO" sz="3200" dirty="0"/>
              <a:t>ORGANIGRAMA DESMANTELAMIENTO SB-2405</a:t>
            </a:r>
          </a:p>
        </p:txBody>
      </p:sp>
      <p:grpSp>
        <p:nvGrpSpPr>
          <p:cNvPr id="2198" name="Grupo 2197">
            <a:extLst>
              <a:ext uri="{FF2B5EF4-FFF2-40B4-BE49-F238E27FC236}">
                <a16:creationId xmlns:a16="http://schemas.microsoft.com/office/drawing/2014/main" id="{47D239F3-3683-F504-7D83-E79619DB1148}"/>
              </a:ext>
            </a:extLst>
          </p:cNvPr>
          <p:cNvGrpSpPr/>
          <p:nvPr/>
        </p:nvGrpSpPr>
        <p:grpSpPr>
          <a:xfrm>
            <a:off x="4262215" y="5713784"/>
            <a:ext cx="3057066" cy="765288"/>
            <a:chOff x="4607281" y="5166442"/>
            <a:chExt cx="3043207" cy="812134"/>
          </a:xfrm>
        </p:grpSpPr>
        <p:grpSp>
          <p:nvGrpSpPr>
            <p:cNvPr id="2199" name="Grupo 2198">
              <a:extLst>
                <a:ext uri="{FF2B5EF4-FFF2-40B4-BE49-F238E27FC236}">
                  <a16:creationId xmlns:a16="http://schemas.microsoft.com/office/drawing/2014/main" id="{E7609DED-6A3A-A29A-2B8D-9A89B0A7E533}"/>
                </a:ext>
              </a:extLst>
            </p:cNvPr>
            <p:cNvGrpSpPr/>
            <p:nvPr/>
          </p:nvGrpSpPr>
          <p:grpSpPr>
            <a:xfrm>
              <a:off x="4607281" y="5166442"/>
              <a:ext cx="3043207" cy="812134"/>
              <a:chOff x="3596523" y="322721"/>
              <a:chExt cx="3680285" cy="1569201"/>
            </a:xfrm>
          </p:grpSpPr>
          <p:sp>
            <p:nvSpPr>
              <p:cNvPr id="2201" name="Diagrama de flujo: terminador 2200">
                <a:extLst>
                  <a:ext uri="{FF2B5EF4-FFF2-40B4-BE49-F238E27FC236}">
                    <a16:creationId xmlns:a16="http://schemas.microsoft.com/office/drawing/2014/main" id="{4CBCB44E-0106-168E-418F-857CAC5FDDA5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5B5B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rgbClr val="FFFFFF"/>
                    </a:solidFill>
                  </a:rPr>
                  <a:t>RESCATISTA / TURNADOR</a:t>
                </a:r>
              </a:p>
              <a:p>
                <a:pPr algn="r"/>
                <a:r>
                  <a:rPr lang="es-CO" sz="951" dirty="0" err="1">
                    <a:solidFill>
                      <a:schemeClr val="tx1"/>
                    </a:solidFill>
                  </a:rPr>
                  <a:t>Boniek</a:t>
                </a:r>
                <a:r>
                  <a:rPr lang="es-CO" sz="951" dirty="0">
                    <a:solidFill>
                      <a:schemeClr val="tx1"/>
                    </a:solidFill>
                  </a:rPr>
                  <a:t> Devia  (TA/B/C)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202" name="Hexágono 2201">
                <a:extLst>
                  <a:ext uri="{FF2B5EF4-FFF2-40B4-BE49-F238E27FC236}">
                    <a16:creationId xmlns:a16="http://schemas.microsoft.com/office/drawing/2014/main" id="{4A247BBD-6A45-1A8C-35C0-1442E333B3D7}"/>
                  </a:ext>
                </a:extLst>
              </p:cNvPr>
              <p:cNvSpPr/>
              <p:nvPr/>
            </p:nvSpPr>
            <p:spPr>
              <a:xfrm>
                <a:off x="3596523" y="322721"/>
                <a:ext cx="1356394" cy="1569201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200" name="Picture 16" descr="Construction Worker Icon - 免版稅圖示圖庫向量圖形">
              <a:extLst>
                <a:ext uri="{FF2B5EF4-FFF2-40B4-BE49-F238E27FC236}">
                  <a16:creationId xmlns:a16="http://schemas.microsoft.com/office/drawing/2014/main" id="{8FB0652E-F60D-722E-DC9B-E4C74D602C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9" t="72926" r="50128" b="4081"/>
            <a:stretch/>
          </p:blipFill>
          <p:spPr bwMode="auto">
            <a:xfrm>
              <a:off x="4742354" y="5168907"/>
              <a:ext cx="842202" cy="781235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8CDDBACB-D25D-1B03-0B63-483756EFDEEF}"/>
              </a:ext>
            </a:extLst>
          </p:cNvPr>
          <p:cNvCxnSpPr>
            <a:cxnSpLocks/>
          </p:cNvCxnSpPr>
          <p:nvPr/>
        </p:nvCxnSpPr>
        <p:spPr>
          <a:xfrm flipH="1">
            <a:off x="6093591" y="3062768"/>
            <a:ext cx="2885739" cy="925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C10286C4-4290-7616-FA90-0E0BEAD3BD8B}"/>
              </a:ext>
            </a:extLst>
          </p:cNvPr>
          <p:cNvGrpSpPr/>
          <p:nvPr/>
        </p:nvGrpSpPr>
        <p:grpSpPr>
          <a:xfrm>
            <a:off x="8478693" y="2693260"/>
            <a:ext cx="3268542" cy="679832"/>
            <a:chOff x="480359" y="2355272"/>
            <a:chExt cx="3268542" cy="679832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6910650C-1635-087B-7F0E-FA16942694F5}"/>
                </a:ext>
              </a:extLst>
            </p:cNvPr>
            <p:cNvGrpSpPr/>
            <p:nvPr/>
          </p:nvGrpSpPr>
          <p:grpSpPr>
            <a:xfrm>
              <a:off x="480359" y="2398726"/>
              <a:ext cx="3268542" cy="607079"/>
              <a:chOff x="3596521" y="320786"/>
              <a:chExt cx="6153726" cy="1494832"/>
            </a:xfrm>
          </p:grpSpPr>
          <p:sp>
            <p:nvSpPr>
              <p:cNvPr id="7" name="Diagrama de flujo: terminador 6">
                <a:extLst>
                  <a:ext uri="{FF2B5EF4-FFF2-40B4-BE49-F238E27FC236}">
                    <a16:creationId xmlns:a16="http://schemas.microsoft.com/office/drawing/2014/main" id="{AAADD099-E3C7-E2AA-7204-BAB8BA5AACF3}"/>
                  </a:ext>
                </a:extLst>
              </p:cNvPr>
              <p:cNvSpPr/>
              <p:nvPr/>
            </p:nvSpPr>
            <p:spPr>
              <a:xfrm>
                <a:off x="4121171" y="320786"/>
                <a:ext cx="5629076" cy="1492897"/>
              </a:xfrm>
              <a:prstGeom prst="flowChartTerminator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200" b="1" dirty="0">
                    <a:solidFill>
                      <a:schemeClr val="tx1"/>
                    </a:solidFill>
                  </a:rPr>
                  <a:t>GESTOR PERMIOS DE TRABAJO</a:t>
                </a:r>
              </a:p>
              <a:p>
                <a:pPr algn="r"/>
                <a:r>
                  <a:rPr lang="es-CO" sz="1200" dirty="0">
                    <a:solidFill>
                      <a:schemeClr val="tx1"/>
                    </a:solidFill>
                  </a:rPr>
                  <a:t>Sandra Navarro </a:t>
                </a:r>
                <a:r>
                  <a:rPr lang="es-CO" sz="1050" dirty="0">
                    <a:solidFill>
                      <a:schemeClr val="tx1"/>
                    </a:solidFill>
                  </a:rPr>
                  <a:t>(TF)</a:t>
                </a:r>
              </a:p>
              <a:p>
                <a:pPr algn="r"/>
                <a:endParaRPr lang="es-CO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Hexágono 8">
                <a:extLst>
                  <a:ext uri="{FF2B5EF4-FFF2-40B4-BE49-F238E27FC236}">
                    <a16:creationId xmlns:a16="http://schemas.microsoft.com/office/drawing/2014/main" id="{10A5CB39-66A2-1199-7E1B-19097F7B100C}"/>
                  </a:ext>
                </a:extLst>
              </p:cNvPr>
              <p:cNvSpPr/>
              <p:nvPr/>
            </p:nvSpPr>
            <p:spPr>
              <a:xfrm>
                <a:off x="3596521" y="322721"/>
                <a:ext cx="2097479" cy="1492897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1050" dirty="0"/>
              </a:p>
            </p:txBody>
          </p:sp>
        </p:grpSp>
        <p:pic>
          <p:nvPicPr>
            <p:cNvPr id="4" name="Picture 32" descr="Software Developer Woman Illustrations, Royalty-Free Vector Graphics ...">
              <a:extLst>
                <a:ext uri="{FF2B5EF4-FFF2-40B4-BE49-F238E27FC236}">
                  <a16:creationId xmlns:a16="http://schemas.microsoft.com/office/drawing/2014/main" id="{1ACAA940-8727-96E1-4F77-8F11AE8EE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1438" b="90850" l="21242" r="79575">
                          <a14:foregroundMark x1="42974" y1="11438" x2="43954" y2="36765"/>
                          <a14:foregroundMark x1="43954" y1="36765" x2="39869" y2="52288"/>
                          <a14:foregroundMark x1="43954" y1="14542" x2="54412" y2="43301"/>
                          <a14:foregroundMark x1="58007" y1="15196" x2="60621" y2="39216"/>
                          <a14:foregroundMark x1="75490" y1="58007" x2="72712" y2="85131"/>
                          <a14:foregroundMark x1="72712" y1="85131" x2="25817" y2="86765"/>
                          <a14:foregroundMark x1="50163" y1="67320" x2="50163" y2="79902"/>
                          <a14:foregroundMark x1="56373" y1="17810" x2="60621" y2="47549"/>
                          <a14:foregroundMark x1="26307" y1="90359" x2="76634" y2="90850"/>
                          <a14:foregroundMark x1="25817" y1="54902" x2="60784" y2="58987"/>
                          <a14:foregroundMark x1="60784" y1="58987" x2="79575" y2="66993"/>
                          <a14:foregroundMark x1="79575" y1="66993" x2="77614" y2="68464"/>
                          <a14:foregroundMark x1="30065" y1="52778" x2="54902" y2="55556"/>
                          <a14:foregroundMark x1="54902" y1="55556" x2="75000" y2="542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57" t="5227" r="18123" b="6174"/>
            <a:stretch/>
          </p:blipFill>
          <p:spPr bwMode="auto">
            <a:xfrm>
              <a:off x="751553" y="2355272"/>
              <a:ext cx="594352" cy="67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0698CDC-07A9-A275-7FE0-46D84531743E}"/>
              </a:ext>
            </a:extLst>
          </p:cNvPr>
          <p:cNvGrpSpPr/>
          <p:nvPr/>
        </p:nvGrpSpPr>
        <p:grpSpPr>
          <a:xfrm>
            <a:off x="6072964" y="1983076"/>
            <a:ext cx="5665725" cy="679832"/>
            <a:chOff x="6085045" y="2004965"/>
            <a:chExt cx="5665725" cy="679832"/>
          </a:xfrm>
        </p:grpSpPr>
        <p:cxnSp>
          <p:nvCxnSpPr>
            <p:cNvPr id="11" name="Conector: angular 9">
              <a:extLst>
                <a:ext uri="{FF2B5EF4-FFF2-40B4-BE49-F238E27FC236}">
                  <a16:creationId xmlns:a16="http://schemas.microsoft.com/office/drawing/2014/main" id="{977863D0-977C-084D-9BBA-AF9CB21F55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5045" y="2386236"/>
              <a:ext cx="2885739" cy="925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7389DB69-5212-479B-385A-FC60198EF97B}"/>
                </a:ext>
              </a:extLst>
            </p:cNvPr>
            <p:cNvGrpSpPr/>
            <p:nvPr/>
          </p:nvGrpSpPr>
          <p:grpSpPr>
            <a:xfrm>
              <a:off x="8482228" y="2004965"/>
              <a:ext cx="3268542" cy="679832"/>
              <a:chOff x="480359" y="2355272"/>
              <a:chExt cx="3268542" cy="679832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44A7AE0A-993A-C31E-7901-59B5AB80276F}"/>
                  </a:ext>
                </a:extLst>
              </p:cNvPr>
              <p:cNvGrpSpPr/>
              <p:nvPr/>
            </p:nvGrpSpPr>
            <p:grpSpPr>
              <a:xfrm>
                <a:off x="480359" y="2398726"/>
                <a:ext cx="3268542" cy="607079"/>
                <a:chOff x="3596521" y="320786"/>
                <a:chExt cx="6153726" cy="1494832"/>
              </a:xfrm>
            </p:grpSpPr>
            <p:sp>
              <p:nvSpPr>
                <p:cNvPr id="15" name="Diagrama de flujo: terminador 14">
                  <a:extLst>
                    <a:ext uri="{FF2B5EF4-FFF2-40B4-BE49-F238E27FC236}">
                      <a16:creationId xmlns:a16="http://schemas.microsoft.com/office/drawing/2014/main" id="{35AED449-8663-4239-655B-64B2B0305F4B}"/>
                    </a:ext>
                  </a:extLst>
                </p:cNvPr>
                <p:cNvSpPr/>
                <p:nvPr/>
              </p:nvSpPr>
              <p:spPr>
                <a:xfrm>
                  <a:off x="4121171" y="320786"/>
                  <a:ext cx="5629076" cy="1492897"/>
                </a:xfrm>
                <a:prstGeom prst="flowChartTerminator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s-CO" sz="1200" b="1" dirty="0">
                      <a:solidFill>
                        <a:schemeClr val="tx1"/>
                      </a:solidFill>
                    </a:rPr>
                    <a:t>GESTOR PERMIOS DE TRABAJO</a:t>
                  </a:r>
                </a:p>
                <a:p>
                  <a:pPr algn="r"/>
                  <a:r>
                    <a:rPr lang="es-CO" sz="1200" dirty="0">
                      <a:solidFill>
                        <a:schemeClr val="tx1"/>
                      </a:solidFill>
                    </a:rPr>
                    <a:t>Cindy Cruz </a:t>
                  </a:r>
                  <a:r>
                    <a:rPr lang="es-CO" sz="1050" dirty="0">
                      <a:solidFill>
                        <a:schemeClr val="tx1"/>
                      </a:solidFill>
                    </a:rPr>
                    <a:t>(TE)</a:t>
                  </a:r>
                </a:p>
                <a:p>
                  <a:pPr algn="r"/>
                  <a:endParaRPr lang="es-CO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Hexágono 15">
                  <a:extLst>
                    <a:ext uri="{FF2B5EF4-FFF2-40B4-BE49-F238E27FC236}">
                      <a16:creationId xmlns:a16="http://schemas.microsoft.com/office/drawing/2014/main" id="{3BC1AF68-B708-C698-9941-8C2AEECFBE64}"/>
                    </a:ext>
                  </a:extLst>
                </p:cNvPr>
                <p:cNvSpPr/>
                <p:nvPr/>
              </p:nvSpPr>
              <p:spPr>
                <a:xfrm>
                  <a:off x="3596521" y="322721"/>
                  <a:ext cx="2097479" cy="1492897"/>
                </a:xfrm>
                <a:prstGeom prst="hexagon">
                  <a:avLst>
                    <a:gd name="adj" fmla="val 26250"/>
                    <a:gd name="vf" fmla="val 115470"/>
                  </a:avLst>
                </a:prstGeom>
                <a:solidFill>
                  <a:schemeClr val="bg1"/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s-CO" sz="1050" dirty="0"/>
                </a:p>
              </p:txBody>
            </p:sp>
          </p:grpSp>
          <p:pic>
            <p:nvPicPr>
              <p:cNvPr id="14" name="Picture 32" descr="Software Developer Woman Illustrations, Royalty-Free Vector Graphics ...">
                <a:extLst>
                  <a:ext uri="{FF2B5EF4-FFF2-40B4-BE49-F238E27FC236}">
                    <a16:creationId xmlns:a16="http://schemas.microsoft.com/office/drawing/2014/main" id="{90579F39-68DE-27ED-2999-EED7AE92DB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1438" b="90850" l="21242" r="79575">
                            <a14:foregroundMark x1="42974" y1="11438" x2="43954" y2="36765"/>
                            <a14:foregroundMark x1="43954" y1="36765" x2="39869" y2="52288"/>
                            <a14:foregroundMark x1="43954" y1="14542" x2="54412" y2="43301"/>
                            <a14:foregroundMark x1="58007" y1="15196" x2="60621" y2="39216"/>
                            <a14:foregroundMark x1="75490" y1="58007" x2="72712" y2="85131"/>
                            <a14:foregroundMark x1="72712" y1="85131" x2="25817" y2="86765"/>
                            <a14:foregroundMark x1="50163" y1="67320" x2="50163" y2="79902"/>
                            <a14:foregroundMark x1="56373" y1="17810" x2="60621" y2="47549"/>
                            <a14:foregroundMark x1="26307" y1="90359" x2="76634" y2="90850"/>
                            <a14:foregroundMark x1="25817" y1="54902" x2="60784" y2="58987"/>
                            <a14:foregroundMark x1="60784" y1="58987" x2="79575" y2="66993"/>
                            <a14:foregroundMark x1="79575" y1="66993" x2="77614" y2="68464"/>
                            <a14:foregroundMark x1="30065" y1="52778" x2="54902" y2="55556"/>
                            <a14:foregroundMark x1="54902" y1="55556" x2="75000" y2="5424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57" t="5227" r="18123" b="6174"/>
              <a:stretch/>
            </p:blipFill>
            <p:spPr bwMode="auto">
              <a:xfrm>
                <a:off x="751553" y="2355272"/>
                <a:ext cx="594352" cy="679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3925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2DC8E-AC2F-2C14-3A04-A512963C2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7" name="Conector recto 2206">
            <a:extLst>
              <a:ext uri="{FF2B5EF4-FFF2-40B4-BE49-F238E27FC236}">
                <a16:creationId xmlns:a16="http://schemas.microsoft.com/office/drawing/2014/main" id="{4EE4395A-BA94-60F3-38C9-E5EB15612AE9}"/>
              </a:ext>
            </a:extLst>
          </p:cNvPr>
          <p:cNvCxnSpPr/>
          <p:nvPr/>
        </p:nvCxnSpPr>
        <p:spPr>
          <a:xfrm flipV="1">
            <a:off x="2319517" y="6099073"/>
            <a:ext cx="8169419" cy="2952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5" name="Conector recto 2164">
            <a:extLst>
              <a:ext uri="{FF2B5EF4-FFF2-40B4-BE49-F238E27FC236}">
                <a16:creationId xmlns:a16="http://schemas.microsoft.com/office/drawing/2014/main" id="{156A3452-7904-25FD-397F-7BDC038AFA8A}"/>
              </a:ext>
            </a:extLst>
          </p:cNvPr>
          <p:cNvCxnSpPr>
            <a:cxnSpLocks/>
            <a:stCxn id="2080" idx="3"/>
            <a:endCxn id="2102" idx="3"/>
          </p:cNvCxnSpPr>
          <p:nvPr/>
        </p:nvCxnSpPr>
        <p:spPr>
          <a:xfrm>
            <a:off x="3255837" y="8420953"/>
            <a:ext cx="5907806" cy="2416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1987F5AB-39C3-FF7F-8FA6-B412FB951673}"/>
              </a:ext>
            </a:extLst>
          </p:cNvPr>
          <p:cNvGrpSpPr/>
          <p:nvPr/>
        </p:nvGrpSpPr>
        <p:grpSpPr>
          <a:xfrm>
            <a:off x="3818317" y="591927"/>
            <a:ext cx="3867097" cy="594508"/>
            <a:chOff x="4033431" y="597223"/>
            <a:chExt cx="3831127" cy="792955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8C80B04B-57BA-E20B-B7A0-D698A63B4320}"/>
                </a:ext>
              </a:extLst>
            </p:cNvPr>
            <p:cNvGrpSpPr/>
            <p:nvPr/>
          </p:nvGrpSpPr>
          <p:grpSpPr>
            <a:xfrm>
              <a:off x="4033431" y="597223"/>
              <a:ext cx="3831127" cy="792954"/>
              <a:chOff x="3889786" y="320786"/>
              <a:chExt cx="5257637" cy="1492897"/>
            </a:xfrm>
          </p:grpSpPr>
          <p:sp>
            <p:nvSpPr>
              <p:cNvPr id="5" name="Diagrama de flujo: terminador 4">
                <a:extLst>
                  <a:ext uri="{FF2B5EF4-FFF2-40B4-BE49-F238E27FC236}">
                    <a16:creationId xmlns:a16="http://schemas.microsoft.com/office/drawing/2014/main" id="{22599A05-516E-FFA4-5A9E-D7A82E60E784}"/>
                  </a:ext>
                </a:extLst>
              </p:cNvPr>
              <p:cNvSpPr/>
              <p:nvPr/>
            </p:nvSpPr>
            <p:spPr>
              <a:xfrm>
                <a:off x="5017515" y="320786"/>
                <a:ext cx="4129908" cy="1492897"/>
              </a:xfrm>
              <a:prstGeom prst="flowChartTerminator">
                <a:avLst/>
              </a:prstGeom>
              <a:solidFill>
                <a:schemeClr val="accent1">
                  <a:lumMod val="50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400" b="1" dirty="0"/>
                  <a:t>COORDINADOR HSE FINCIMEC</a:t>
                </a:r>
              </a:p>
              <a:p>
                <a:pPr algn="r"/>
                <a:r>
                  <a:rPr lang="es-CO" sz="1400" dirty="0"/>
                  <a:t>Nelson J. Guarín</a:t>
                </a:r>
              </a:p>
            </p:txBody>
          </p:sp>
          <p:sp>
            <p:nvSpPr>
              <p:cNvPr id="6" name="Hexágono 5">
                <a:extLst>
                  <a:ext uri="{FF2B5EF4-FFF2-40B4-BE49-F238E27FC236}">
                    <a16:creationId xmlns:a16="http://schemas.microsoft.com/office/drawing/2014/main" id="{71AC2768-AAA8-3BD9-AE67-15FD6BE31F75}"/>
                  </a:ext>
                </a:extLst>
              </p:cNvPr>
              <p:cNvSpPr/>
              <p:nvPr/>
            </p:nvSpPr>
            <p:spPr>
              <a:xfrm>
                <a:off x="3889786" y="320786"/>
                <a:ext cx="1721839" cy="1492897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/>
              </a:p>
            </p:txBody>
          </p:sp>
        </p:grpSp>
        <p:pic>
          <p:nvPicPr>
            <p:cNvPr id="27" name="Picture 24" descr="Businessman and Businesswoman Icons - 免版稅套裝圖庫向量圖形">
              <a:extLst>
                <a:ext uri="{FF2B5EF4-FFF2-40B4-BE49-F238E27FC236}">
                  <a16:creationId xmlns:a16="http://schemas.microsoft.com/office/drawing/2014/main" id="{198D0200-84E1-1965-B83A-7E7C50CD80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336" b="55566" l="14160" r="46191">
                          <a14:foregroundMark x1="12988" y1="53320" x2="37598" y2="55566"/>
                          <a14:foregroundMark x1="37598" y1="55566" x2="45215" y2="54102"/>
                          <a14:foregroundMark x1="22461" y1="29297" x2="21191" y2="288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8" t="15261" r="49724" b="43407"/>
            <a:stretch/>
          </p:blipFill>
          <p:spPr bwMode="auto">
            <a:xfrm>
              <a:off x="4277010" y="612222"/>
              <a:ext cx="755265" cy="777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6E710665-A013-A496-15E2-9103ECA82639}"/>
              </a:ext>
            </a:extLst>
          </p:cNvPr>
          <p:cNvGrpSpPr/>
          <p:nvPr/>
        </p:nvGrpSpPr>
        <p:grpSpPr>
          <a:xfrm>
            <a:off x="478957" y="3919659"/>
            <a:ext cx="3057066" cy="609638"/>
            <a:chOff x="4033431" y="2886619"/>
            <a:chExt cx="3043207" cy="813135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0E75E94E-CC55-8E18-A35D-C8BE2C05E302}"/>
                </a:ext>
              </a:extLst>
            </p:cNvPr>
            <p:cNvGrpSpPr/>
            <p:nvPr/>
          </p:nvGrpSpPr>
          <p:grpSpPr>
            <a:xfrm>
              <a:off x="4033431" y="2887620"/>
              <a:ext cx="3043207" cy="812134"/>
              <a:chOff x="3596523" y="322721"/>
              <a:chExt cx="3680285" cy="1569201"/>
            </a:xfrm>
          </p:grpSpPr>
          <p:sp>
            <p:nvSpPr>
              <p:cNvPr id="37" name="Diagrama de flujo: terminador 36">
                <a:extLst>
                  <a:ext uri="{FF2B5EF4-FFF2-40B4-BE49-F238E27FC236}">
                    <a16:creationId xmlns:a16="http://schemas.microsoft.com/office/drawing/2014/main" id="{E660B99B-48A2-1420-CCAD-28AF09D7AF81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200" b="1" dirty="0">
                    <a:solidFill>
                      <a:schemeClr val="tx1"/>
                    </a:solidFill>
                  </a:rPr>
                  <a:t>HSE OPERATIVO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Yulieth Nieto (TA)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38" name="Hexágono 37">
                <a:extLst>
                  <a:ext uri="{FF2B5EF4-FFF2-40B4-BE49-F238E27FC236}">
                    <a16:creationId xmlns:a16="http://schemas.microsoft.com/office/drawing/2014/main" id="{86DC063C-79C2-3FA2-5829-104E8D645FE2}"/>
                  </a:ext>
                </a:extLst>
              </p:cNvPr>
              <p:cNvSpPr/>
              <p:nvPr/>
            </p:nvSpPr>
            <p:spPr>
              <a:xfrm>
                <a:off x="3596523" y="322721"/>
                <a:ext cx="1302113" cy="1492896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6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156184D3-18BF-06CC-333A-74CCB310D0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260139" y="2886619"/>
              <a:ext cx="633344" cy="792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C89E2F9B-56BC-6E7E-7D9A-32D36B0B07C5}"/>
              </a:ext>
            </a:extLst>
          </p:cNvPr>
          <p:cNvGrpSpPr/>
          <p:nvPr/>
        </p:nvGrpSpPr>
        <p:grpSpPr>
          <a:xfrm>
            <a:off x="4213974" y="3873125"/>
            <a:ext cx="3057066" cy="637862"/>
            <a:chOff x="4033431" y="2848974"/>
            <a:chExt cx="3043207" cy="850780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5DA83E2A-D9F3-A1EE-061A-6D3CA1DA42AA}"/>
                </a:ext>
              </a:extLst>
            </p:cNvPr>
            <p:cNvGrpSpPr/>
            <p:nvPr/>
          </p:nvGrpSpPr>
          <p:grpSpPr>
            <a:xfrm>
              <a:off x="4033431" y="2887620"/>
              <a:ext cx="3043207" cy="812134"/>
              <a:chOff x="3596523" y="322721"/>
              <a:chExt cx="3680285" cy="1569201"/>
            </a:xfrm>
          </p:grpSpPr>
          <p:sp>
            <p:nvSpPr>
              <p:cNvPr id="42" name="Diagrama de flujo: terminador 41">
                <a:extLst>
                  <a:ext uri="{FF2B5EF4-FFF2-40B4-BE49-F238E27FC236}">
                    <a16:creationId xmlns:a16="http://schemas.microsoft.com/office/drawing/2014/main" id="{0984FC39-C0EE-6C55-8C3B-BBA30D1B41D8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HSE OPERATIVO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Cristian Parsons  (TB)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43" name="Hexágono 42">
                <a:extLst>
                  <a:ext uri="{FF2B5EF4-FFF2-40B4-BE49-F238E27FC236}">
                    <a16:creationId xmlns:a16="http://schemas.microsoft.com/office/drawing/2014/main" id="{9C80F8DC-8355-A9B6-31C5-EDA6AB513117}"/>
                  </a:ext>
                </a:extLst>
              </p:cNvPr>
              <p:cNvSpPr/>
              <p:nvPr/>
            </p:nvSpPr>
            <p:spPr>
              <a:xfrm>
                <a:off x="3596523" y="322721"/>
                <a:ext cx="1262695" cy="1492896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1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EA522CDF-6A40-98BF-BFDA-63926D75EE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251164" y="2848974"/>
              <a:ext cx="608087" cy="792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3C1E30CD-2CF6-E41F-9DB3-99392DE07C2E}"/>
              </a:ext>
            </a:extLst>
          </p:cNvPr>
          <p:cNvGrpSpPr/>
          <p:nvPr/>
        </p:nvGrpSpPr>
        <p:grpSpPr>
          <a:xfrm>
            <a:off x="8529770" y="3864527"/>
            <a:ext cx="3057066" cy="608887"/>
            <a:chOff x="4033431" y="2887620"/>
            <a:chExt cx="3043207" cy="812134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5FD15693-3AE0-795B-5BCA-9D393C21F9CC}"/>
                </a:ext>
              </a:extLst>
            </p:cNvPr>
            <p:cNvGrpSpPr/>
            <p:nvPr/>
          </p:nvGrpSpPr>
          <p:grpSpPr>
            <a:xfrm>
              <a:off x="4033431" y="2887620"/>
              <a:ext cx="3043207" cy="812134"/>
              <a:chOff x="3596523" y="322721"/>
              <a:chExt cx="3680285" cy="1569201"/>
            </a:xfrm>
          </p:grpSpPr>
          <p:sp>
            <p:nvSpPr>
              <p:cNvPr id="47" name="Diagrama de flujo: terminador 46">
                <a:extLst>
                  <a:ext uri="{FF2B5EF4-FFF2-40B4-BE49-F238E27FC236}">
                    <a16:creationId xmlns:a16="http://schemas.microsoft.com/office/drawing/2014/main" id="{0B9C1B82-6FCE-958A-B6AD-13B2C6FF13D2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HSE OPERATIVO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Oscar Correa (TC)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48" name="Hexágono 47">
                <a:extLst>
                  <a:ext uri="{FF2B5EF4-FFF2-40B4-BE49-F238E27FC236}">
                    <a16:creationId xmlns:a16="http://schemas.microsoft.com/office/drawing/2014/main" id="{96267BC3-77A7-AB6E-5C9A-BC5217CE5DE5}"/>
                  </a:ext>
                </a:extLst>
              </p:cNvPr>
              <p:cNvSpPr/>
              <p:nvPr/>
            </p:nvSpPr>
            <p:spPr>
              <a:xfrm>
                <a:off x="3596523" y="322721"/>
                <a:ext cx="1262695" cy="1492896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04B67210-D3D1-E705-A2B3-B173A4ACA1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272441" y="2903195"/>
              <a:ext cx="605593" cy="7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6" name="Grupo 2055">
            <a:extLst>
              <a:ext uri="{FF2B5EF4-FFF2-40B4-BE49-F238E27FC236}">
                <a16:creationId xmlns:a16="http://schemas.microsoft.com/office/drawing/2014/main" id="{E7081303-25A1-EF9C-1375-59C0F2170137}"/>
              </a:ext>
            </a:extLst>
          </p:cNvPr>
          <p:cNvGrpSpPr/>
          <p:nvPr/>
        </p:nvGrpSpPr>
        <p:grpSpPr>
          <a:xfrm>
            <a:off x="486980" y="4757014"/>
            <a:ext cx="3057065" cy="806677"/>
            <a:chOff x="812395" y="5143292"/>
            <a:chExt cx="3043206" cy="812134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F45796A3-11FE-65A5-558D-18B5D208313E}"/>
                </a:ext>
              </a:extLst>
            </p:cNvPr>
            <p:cNvGrpSpPr/>
            <p:nvPr/>
          </p:nvGrpSpPr>
          <p:grpSpPr>
            <a:xfrm>
              <a:off x="812395" y="5143292"/>
              <a:ext cx="3043206" cy="812134"/>
              <a:chOff x="3596524" y="322721"/>
              <a:chExt cx="3680284" cy="1569201"/>
            </a:xfrm>
          </p:grpSpPr>
          <p:sp>
            <p:nvSpPr>
              <p:cNvPr id="52" name="Diagrama de flujo: terminador 51">
                <a:extLst>
                  <a:ext uri="{FF2B5EF4-FFF2-40B4-BE49-F238E27FC236}">
                    <a16:creationId xmlns:a16="http://schemas.microsoft.com/office/drawing/2014/main" id="{1E9887EB-BD95-C6ED-27CF-8BE5921432DD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5B5B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RESCATISTA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Wilder Martínez  (TA)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:a16="http://schemas.microsoft.com/office/drawing/2014/main" id="{3DD1F768-E498-AB32-1724-F09C440E28BA}"/>
                  </a:ext>
                </a:extLst>
              </p:cNvPr>
              <p:cNvSpPr/>
              <p:nvPr/>
            </p:nvSpPr>
            <p:spPr>
              <a:xfrm>
                <a:off x="3596524" y="322721"/>
                <a:ext cx="1249198" cy="1569201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4" name="Picture 16" descr="Construction Worker Icon - 免版稅圖示圖庫向量圖形">
              <a:extLst>
                <a:ext uri="{FF2B5EF4-FFF2-40B4-BE49-F238E27FC236}">
                  <a16:creationId xmlns:a16="http://schemas.microsoft.com/office/drawing/2014/main" id="{536EF1EE-A9B0-2D8C-6A28-FD5600A292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9" t="72926" r="50128" b="4081"/>
            <a:stretch/>
          </p:blipFill>
          <p:spPr bwMode="auto">
            <a:xfrm>
              <a:off x="873522" y="5166442"/>
              <a:ext cx="878688" cy="740605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5A7CF80E-E5B7-153F-8C4F-890E91BE6285}"/>
              </a:ext>
            </a:extLst>
          </p:cNvPr>
          <p:cNvGrpSpPr/>
          <p:nvPr/>
        </p:nvGrpSpPr>
        <p:grpSpPr>
          <a:xfrm>
            <a:off x="4255640" y="1451296"/>
            <a:ext cx="3280820" cy="666413"/>
            <a:chOff x="3979676" y="2743015"/>
            <a:chExt cx="3265947" cy="769077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A8111987-FD80-CC73-B554-340560233B0E}"/>
                </a:ext>
              </a:extLst>
            </p:cNvPr>
            <p:cNvGrpSpPr/>
            <p:nvPr/>
          </p:nvGrpSpPr>
          <p:grpSpPr>
            <a:xfrm>
              <a:off x="3979676" y="2743015"/>
              <a:ext cx="3265947" cy="769077"/>
              <a:chOff x="3596524" y="320786"/>
              <a:chExt cx="4474304" cy="1494832"/>
            </a:xfrm>
          </p:grpSpPr>
          <p:sp>
            <p:nvSpPr>
              <p:cNvPr id="19" name="Diagrama de flujo: terminador 18">
                <a:extLst>
                  <a:ext uri="{FF2B5EF4-FFF2-40B4-BE49-F238E27FC236}">
                    <a16:creationId xmlns:a16="http://schemas.microsoft.com/office/drawing/2014/main" id="{6DB0E17D-354A-FF52-150F-F3FCB0DBDE36}"/>
                  </a:ext>
                </a:extLst>
              </p:cNvPr>
              <p:cNvSpPr/>
              <p:nvPr/>
            </p:nvSpPr>
            <p:spPr>
              <a:xfrm>
                <a:off x="4121172" y="320786"/>
                <a:ext cx="3949656" cy="1492897"/>
              </a:xfrm>
              <a:prstGeom prst="flowChartTerminator">
                <a:avLst/>
              </a:prstGeom>
              <a:solidFill>
                <a:schemeClr val="accent1">
                  <a:lumMod val="50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400" b="1" dirty="0"/>
                  <a:t>COORDINADOR HSE</a:t>
                </a:r>
              </a:p>
              <a:p>
                <a:pPr algn="r"/>
                <a:r>
                  <a:rPr lang="es-CO" sz="1400" dirty="0"/>
                  <a:t>Mauricio Caballero (TE)</a:t>
                </a:r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:a16="http://schemas.microsoft.com/office/drawing/2014/main" id="{608315BD-CAB3-1039-7874-EF2110BE0AA4}"/>
                  </a:ext>
                </a:extLst>
              </p:cNvPr>
              <p:cNvSpPr/>
              <p:nvPr/>
            </p:nvSpPr>
            <p:spPr>
              <a:xfrm>
                <a:off x="3596524" y="322722"/>
                <a:ext cx="1405178" cy="1492896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/>
              </a:p>
            </p:txBody>
          </p:sp>
        </p:grpSp>
        <p:pic>
          <p:nvPicPr>
            <p:cNvPr id="2050" name="Picture 2" descr="Avatar Masculino Del Perfil De La Persona Del Servicio De La ...">
              <a:extLst>
                <a:ext uri="{FF2B5EF4-FFF2-40B4-BE49-F238E27FC236}">
                  <a16:creationId xmlns:a16="http://schemas.microsoft.com/office/drawing/2014/main" id="{1AB23062-7BB3-2561-EFBA-04AC69D961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6" t="3901" r="19370" b="5769"/>
            <a:stretch/>
          </p:blipFill>
          <p:spPr bwMode="auto">
            <a:xfrm>
              <a:off x="4225050" y="2788152"/>
              <a:ext cx="502148" cy="710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9" name="Grupo 2048">
            <a:extLst>
              <a:ext uri="{FF2B5EF4-FFF2-40B4-BE49-F238E27FC236}">
                <a16:creationId xmlns:a16="http://schemas.microsoft.com/office/drawing/2014/main" id="{09583448-845A-E7FA-99C1-8188BAA111D1}"/>
              </a:ext>
            </a:extLst>
          </p:cNvPr>
          <p:cNvGrpSpPr/>
          <p:nvPr/>
        </p:nvGrpSpPr>
        <p:grpSpPr>
          <a:xfrm>
            <a:off x="4219819" y="4728111"/>
            <a:ext cx="3057066" cy="765288"/>
            <a:chOff x="4607281" y="5166442"/>
            <a:chExt cx="3043207" cy="812134"/>
          </a:xfrm>
        </p:grpSpPr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829120D5-5A44-7DEC-5A7A-9230A428E257}"/>
                </a:ext>
              </a:extLst>
            </p:cNvPr>
            <p:cNvGrpSpPr/>
            <p:nvPr/>
          </p:nvGrpSpPr>
          <p:grpSpPr>
            <a:xfrm>
              <a:off x="4607281" y="5166442"/>
              <a:ext cx="3043207" cy="812134"/>
              <a:chOff x="3596523" y="322721"/>
              <a:chExt cx="3680285" cy="1569201"/>
            </a:xfrm>
          </p:grpSpPr>
          <p:sp>
            <p:nvSpPr>
              <p:cNvPr id="59" name="Diagrama de flujo: terminador 58">
                <a:extLst>
                  <a:ext uri="{FF2B5EF4-FFF2-40B4-BE49-F238E27FC236}">
                    <a16:creationId xmlns:a16="http://schemas.microsoft.com/office/drawing/2014/main" id="{7A7DC81C-BEB5-41ED-F98C-7F593E58445E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5B5B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RESCATISTA</a:t>
                </a:r>
              </a:p>
              <a:p>
                <a:pPr algn="r"/>
                <a:r>
                  <a:rPr lang="es-CO" sz="1100" dirty="0">
                    <a:solidFill>
                      <a:schemeClr val="tx1"/>
                    </a:solidFill>
                  </a:rPr>
                  <a:t>Elmer Moya</a:t>
                </a:r>
                <a:r>
                  <a:rPr lang="es-CO" sz="951" dirty="0">
                    <a:solidFill>
                      <a:schemeClr val="tx1"/>
                    </a:solidFill>
                  </a:rPr>
                  <a:t>  (TB)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60" name="Hexágono 59">
                <a:extLst>
                  <a:ext uri="{FF2B5EF4-FFF2-40B4-BE49-F238E27FC236}">
                    <a16:creationId xmlns:a16="http://schemas.microsoft.com/office/drawing/2014/main" id="{D77E0589-369B-4E2F-A2E1-9FF8675CFAE2}"/>
                  </a:ext>
                </a:extLst>
              </p:cNvPr>
              <p:cNvSpPr/>
              <p:nvPr/>
            </p:nvSpPr>
            <p:spPr>
              <a:xfrm>
                <a:off x="3596523" y="322721"/>
                <a:ext cx="1356394" cy="1569201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1" name="Picture 16" descr="Construction Worker Icon - 免版稅圖示圖庫向量圖形">
              <a:extLst>
                <a:ext uri="{FF2B5EF4-FFF2-40B4-BE49-F238E27FC236}">
                  <a16:creationId xmlns:a16="http://schemas.microsoft.com/office/drawing/2014/main" id="{226B71E2-EB61-CB70-DB21-E33A995FC9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9" t="72926" r="50128" b="4081"/>
            <a:stretch/>
          </p:blipFill>
          <p:spPr bwMode="auto">
            <a:xfrm>
              <a:off x="4742354" y="5168907"/>
              <a:ext cx="842202" cy="781235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1" name="Grupo 2050">
            <a:extLst>
              <a:ext uri="{FF2B5EF4-FFF2-40B4-BE49-F238E27FC236}">
                <a16:creationId xmlns:a16="http://schemas.microsoft.com/office/drawing/2014/main" id="{ECCBA260-2675-0B9C-C239-949F4206E81F}"/>
              </a:ext>
            </a:extLst>
          </p:cNvPr>
          <p:cNvGrpSpPr/>
          <p:nvPr/>
        </p:nvGrpSpPr>
        <p:grpSpPr>
          <a:xfrm>
            <a:off x="8656548" y="4765369"/>
            <a:ext cx="3057065" cy="750270"/>
            <a:chOff x="4607282" y="5166442"/>
            <a:chExt cx="3043206" cy="812134"/>
          </a:xfrm>
        </p:grpSpPr>
        <p:grpSp>
          <p:nvGrpSpPr>
            <p:cNvPr id="2052" name="Grupo 2051">
              <a:extLst>
                <a:ext uri="{FF2B5EF4-FFF2-40B4-BE49-F238E27FC236}">
                  <a16:creationId xmlns:a16="http://schemas.microsoft.com/office/drawing/2014/main" id="{F249A7D3-D220-E65C-03FA-31C673901543}"/>
                </a:ext>
              </a:extLst>
            </p:cNvPr>
            <p:cNvGrpSpPr/>
            <p:nvPr/>
          </p:nvGrpSpPr>
          <p:grpSpPr>
            <a:xfrm>
              <a:off x="4607282" y="5166442"/>
              <a:ext cx="3043206" cy="812134"/>
              <a:chOff x="3596524" y="322721"/>
              <a:chExt cx="3680284" cy="1569201"/>
            </a:xfrm>
          </p:grpSpPr>
          <p:sp>
            <p:nvSpPr>
              <p:cNvPr id="2054" name="Diagrama de flujo: terminador 2053">
                <a:extLst>
                  <a:ext uri="{FF2B5EF4-FFF2-40B4-BE49-F238E27FC236}">
                    <a16:creationId xmlns:a16="http://schemas.microsoft.com/office/drawing/2014/main" id="{A4803E09-400B-06A6-118F-306353A421A3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5B5B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RESCATISTA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Leonardo Serrano  (TC)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055" name="Hexágono 2054">
                <a:extLst>
                  <a:ext uri="{FF2B5EF4-FFF2-40B4-BE49-F238E27FC236}">
                    <a16:creationId xmlns:a16="http://schemas.microsoft.com/office/drawing/2014/main" id="{51CDC8A2-3D28-EE06-BD2A-B484A7338338}"/>
                  </a:ext>
                </a:extLst>
              </p:cNvPr>
              <p:cNvSpPr/>
              <p:nvPr/>
            </p:nvSpPr>
            <p:spPr>
              <a:xfrm>
                <a:off x="3596524" y="322721"/>
                <a:ext cx="1188898" cy="1569201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3" name="Picture 16" descr="Construction Worker Icon - 免版稅圖示圖庫向量圖形">
              <a:extLst>
                <a:ext uri="{FF2B5EF4-FFF2-40B4-BE49-F238E27FC236}">
                  <a16:creationId xmlns:a16="http://schemas.microsoft.com/office/drawing/2014/main" id="{2DF0E19A-A98F-10C4-E416-136C13357A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9" t="72926" r="50128" b="4081"/>
            <a:stretch/>
          </p:blipFill>
          <p:spPr bwMode="auto">
            <a:xfrm>
              <a:off x="4693387" y="5189592"/>
              <a:ext cx="805385" cy="788984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8" name="Grupo 2057">
            <a:extLst>
              <a:ext uri="{FF2B5EF4-FFF2-40B4-BE49-F238E27FC236}">
                <a16:creationId xmlns:a16="http://schemas.microsoft.com/office/drawing/2014/main" id="{9ED5D0B8-B0BC-86A4-F113-E157C76FD642}"/>
              </a:ext>
            </a:extLst>
          </p:cNvPr>
          <p:cNvGrpSpPr/>
          <p:nvPr/>
        </p:nvGrpSpPr>
        <p:grpSpPr>
          <a:xfrm>
            <a:off x="528972" y="6823212"/>
            <a:ext cx="2982685" cy="724406"/>
            <a:chOff x="3596523" y="322721"/>
            <a:chExt cx="3590742" cy="1866909"/>
          </a:xfrm>
        </p:grpSpPr>
        <p:sp>
          <p:nvSpPr>
            <p:cNvPr id="2060" name="Diagrama de flujo: terminador 2059">
              <a:extLst>
                <a:ext uri="{FF2B5EF4-FFF2-40B4-BE49-F238E27FC236}">
                  <a16:creationId xmlns:a16="http://schemas.microsoft.com/office/drawing/2014/main" id="{75D60574-462F-F687-38F1-AF0990CF6335}"/>
                </a:ext>
              </a:extLst>
            </p:cNvPr>
            <p:cNvSpPr/>
            <p:nvPr/>
          </p:nvSpPr>
          <p:spPr>
            <a:xfrm>
              <a:off x="4328483" y="329406"/>
              <a:ext cx="2858782" cy="1860224"/>
            </a:xfrm>
            <a:prstGeom prst="flowChartTerminator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1100" b="1" dirty="0">
                  <a:solidFill>
                    <a:schemeClr val="tx1"/>
                  </a:solidFill>
                </a:rPr>
                <a:t>VIGÍAS DE SEGURIDAD (TA)</a:t>
              </a:r>
            </a:p>
            <a:p>
              <a:pPr algn="r"/>
              <a:r>
                <a:rPr lang="es-CO" sz="951" dirty="0">
                  <a:solidFill>
                    <a:schemeClr val="tx1"/>
                  </a:solidFill>
                </a:rPr>
                <a:t>José Santa</a:t>
              </a:r>
            </a:p>
            <a:p>
              <a:pPr algn="r"/>
              <a:r>
                <a:rPr lang="es-CO" sz="951" dirty="0">
                  <a:solidFill>
                    <a:schemeClr val="tx1"/>
                  </a:solidFill>
                </a:rPr>
                <a:t>Andrés Morales</a:t>
              </a:r>
            </a:p>
            <a:p>
              <a:pPr algn="r"/>
              <a:r>
                <a:rPr lang="es-CO" sz="951" dirty="0">
                  <a:solidFill>
                    <a:schemeClr val="tx1"/>
                  </a:solidFill>
                </a:rPr>
                <a:t>Iván Moreno</a:t>
              </a:r>
            </a:p>
          </p:txBody>
        </p:sp>
        <p:sp>
          <p:nvSpPr>
            <p:cNvPr id="2061" name="Hexágono 2060">
              <a:extLst>
                <a:ext uri="{FF2B5EF4-FFF2-40B4-BE49-F238E27FC236}">
                  <a16:creationId xmlns:a16="http://schemas.microsoft.com/office/drawing/2014/main" id="{CD848BB7-4531-47D6-9EC7-70906F105F97}"/>
                </a:ext>
              </a:extLst>
            </p:cNvPr>
            <p:cNvSpPr/>
            <p:nvPr/>
          </p:nvSpPr>
          <p:spPr>
            <a:xfrm>
              <a:off x="3596523" y="322721"/>
              <a:ext cx="1440904" cy="1860225"/>
            </a:xfrm>
            <a:prstGeom prst="hexagon">
              <a:avLst>
                <a:gd name="adj" fmla="val 26250"/>
                <a:gd name="vf" fmla="val 115470"/>
              </a:avLst>
            </a:prstGeom>
            <a:solidFill>
              <a:schemeClr val="bg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CO" sz="95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65" name="Grupo 2064">
            <a:extLst>
              <a:ext uri="{FF2B5EF4-FFF2-40B4-BE49-F238E27FC236}">
                <a16:creationId xmlns:a16="http://schemas.microsoft.com/office/drawing/2014/main" id="{E1ADA9F7-0D46-9BD4-6014-C114F227D1AB}"/>
              </a:ext>
            </a:extLst>
          </p:cNvPr>
          <p:cNvGrpSpPr/>
          <p:nvPr/>
        </p:nvGrpSpPr>
        <p:grpSpPr>
          <a:xfrm>
            <a:off x="681984" y="6948699"/>
            <a:ext cx="886696" cy="601765"/>
            <a:chOff x="2441731" y="7480261"/>
            <a:chExt cx="1192349" cy="720731"/>
          </a:xfrm>
        </p:grpSpPr>
        <p:pic>
          <p:nvPicPr>
            <p:cNvPr id="2063" name="Picture 22" descr="女工程師圖示 - 免版稅女人圖庫向量圖形">
              <a:extLst>
                <a:ext uri="{FF2B5EF4-FFF2-40B4-BE49-F238E27FC236}">
                  <a16:creationId xmlns:a16="http://schemas.microsoft.com/office/drawing/2014/main" id="{42529675-DC44-8042-75B3-4A1C005412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0" t="12108" r="28030" b="37143"/>
            <a:stretch/>
          </p:blipFill>
          <p:spPr bwMode="auto">
            <a:xfrm>
              <a:off x="2441731" y="7485721"/>
              <a:ext cx="603544" cy="709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D2F81360-2547-AB5F-A542-3D3977BE58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2793" b="62988" l="30469" r="72852">
                          <a14:foregroundMark x1="38770" y1="21680" x2="61133" y2="20605"/>
                          <a14:foregroundMark x1="45996" y1="12793" x2="51074" y2="12793"/>
                          <a14:foregroundMark x1="33203" y1="54102" x2="72949" y2="62500"/>
                          <a14:foregroundMark x1="72949" y1="62500" x2="67285" y2="57422"/>
                          <a14:foregroundMark x1="31543" y1="59668" x2="36523" y2="629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2969075" y="7480261"/>
              <a:ext cx="665005" cy="720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86" name="Grupo 2185">
            <a:extLst>
              <a:ext uri="{FF2B5EF4-FFF2-40B4-BE49-F238E27FC236}">
                <a16:creationId xmlns:a16="http://schemas.microsoft.com/office/drawing/2014/main" id="{8525DD45-0C51-ADDB-145E-FCDDA9AABA20}"/>
              </a:ext>
            </a:extLst>
          </p:cNvPr>
          <p:cNvGrpSpPr/>
          <p:nvPr/>
        </p:nvGrpSpPr>
        <p:grpSpPr>
          <a:xfrm>
            <a:off x="893453" y="2482952"/>
            <a:ext cx="3268542" cy="679832"/>
            <a:chOff x="480359" y="2355272"/>
            <a:chExt cx="3268542" cy="679832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3D6EAED6-10F1-437B-9EF8-D6FA6E0751B9}"/>
                </a:ext>
              </a:extLst>
            </p:cNvPr>
            <p:cNvGrpSpPr/>
            <p:nvPr/>
          </p:nvGrpSpPr>
          <p:grpSpPr>
            <a:xfrm>
              <a:off x="480359" y="2398726"/>
              <a:ext cx="3268542" cy="607079"/>
              <a:chOff x="3596521" y="320786"/>
              <a:chExt cx="6153726" cy="1494832"/>
            </a:xfrm>
          </p:grpSpPr>
          <p:sp>
            <p:nvSpPr>
              <p:cNvPr id="24" name="Diagrama de flujo: terminador 23">
                <a:extLst>
                  <a:ext uri="{FF2B5EF4-FFF2-40B4-BE49-F238E27FC236}">
                    <a16:creationId xmlns:a16="http://schemas.microsoft.com/office/drawing/2014/main" id="{A28FDDE5-3CD1-2B33-2B91-B29C23C1D02F}"/>
                  </a:ext>
                </a:extLst>
              </p:cNvPr>
              <p:cNvSpPr/>
              <p:nvPr/>
            </p:nvSpPr>
            <p:spPr>
              <a:xfrm>
                <a:off x="4121171" y="320786"/>
                <a:ext cx="5629076" cy="1492897"/>
              </a:xfrm>
              <a:prstGeom prst="flowChartTerminator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200" b="1" dirty="0">
                    <a:solidFill>
                      <a:schemeClr val="tx1"/>
                    </a:solidFill>
                  </a:rPr>
                  <a:t>GESTOR DOCUMENTAL  HSE</a:t>
                </a:r>
              </a:p>
              <a:p>
                <a:pPr algn="r"/>
                <a:r>
                  <a:rPr lang="es-CO" sz="1200" dirty="0">
                    <a:solidFill>
                      <a:schemeClr val="tx1"/>
                    </a:solidFill>
                  </a:rPr>
                  <a:t>Claudia T. Moreno Pérez</a:t>
                </a:r>
                <a:endParaRPr lang="es-CO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:a16="http://schemas.microsoft.com/office/drawing/2014/main" id="{1E1888D0-BC2F-1E6D-2F8E-F2312032DB91}"/>
                  </a:ext>
                </a:extLst>
              </p:cNvPr>
              <p:cNvSpPr/>
              <p:nvPr/>
            </p:nvSpPr>
            <p:spPr>
              <a:xfrm>
                <a:off x="3596521" y="322721"/>
                <a:ext cx="2097479" cy="1492897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1050" dirty="0"/>
              </a:p>
            </p:txBody>
          </p:sp>
        </p:grpSp>
        <p:pic>
          <p:nvPicPr>
            <p:cNvPr id="2066" name="Picture 32" descr="Software Developer Woman Illustrations, Royalty-Free Vector Graphics ...">
              <a:extLst>
                <a:ext uri="{FF2B5EF4-FFF2-40B4-BE49-F238E27FC236}">
                  <a16:creationId xmlns:a16="http://schemas.microsoft.com/office/drawing/2014/main" id="{725612E4-5716-E128-FFA9-8869E758AC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1438" b="90850" l="21242" r="79575">
                          <a14:foregroundMark x1="42974" y1="11438" x2="43954" y2="36765"/>
                          <a14:foregroundMark x1="43954" y1="36765" x2="39869" y2="52288"/>
                          <a14:foregroundMark x1="43954" y1="14542" x2="54412" y2="43301"/>
                          <a14:foregroundMark x1="58007" y1="15196" x2="60621" y2="39216"/>
                          <a14:foregroundMark x1="75490" y1="58007" x2="72712" y2="85131"/>
                          <a14:foregroundMark x1="72712" y1="85131" x2="25817" y2="86765"/>
                          <a14:foregroundMark x1="50163" y1="67320" x2="50163" y2="79902"/>
                          <a14:foregroundMark x1="56373" y1="17810" x2="60621" y2="47549"/>
                          <a14:foregroundMark x1="26307" y1="90359" x2="76634" y2="90850"/>
                          <a14:foregroundMark x1="25817" y1="54902" x2="60784" y2="58987"/>
                          <a14:foregroundMark x1="60784" y1="58987" x2="79575" y2="66993"/>
                          <a14:foregroundMark x1="79575" y1="66993" x2="77614" y2="68464"/>
                          <a14:foregroundMark x1="30065" y1="52778" x2="54902" y2="55556"/>
                          <a14:foregroundMark x1="54902" y1="55556" x2="75000" y2="542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57" t="5227" r="18123" b="6174"/>
            <a:stretch/>
          </p:blipFill>
          <p:spPr bwMode="auto">
            <a:xfrm>
              <a:off x="751553" y="2355272"/>
              <a:ext cx="594352" cy="67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7" name="Grupo 2066">
            <a:extLst>
              <a:ext uri="{FF2B5EF4-FFF2-40B4-BE49-F238E27FC236}">
                <a16:creationId xmlns:a16="http://schemas.microsoft.com/office/drawing/2014/main" id="{C81231C2-BCAC-81BC-4D30-41123DBD950B}"/>
              </a:ext>
            </a:extLst>
          </p:cNvPr>
          <p:cNvGrpSpPr/>
          <p:nvPr/>
        </p:nvGrpSpPr>
        <p:grpSpPr>
          <a:xfrm>
            <a:off x="4221310" y="6809310"/>
            <a:ext cx="3057065" cy="724406"/>
            <a:chOff x="3596523" y="322721"/>
            <a:chExt cx="3680285" cy="1866909"/>
          </a:xfrm>
        </p:grpSpPr>
        <p:sp>
          <p:nvSpPr>
            <p:cNvPr id="2068" name="Diagrama de flujo: terminador 2067">
              <a:extLst>
                <a:ext uri="{FF2B5EF4-FFF2-40B4-BE49-F238E27FC236}">
                  <a16:creationId xmlns:a16="http://schemas.microsoft.com/office/drawing/2014/main" id="{1AAD6B5D-A681-F0E5-F70A-8EADFA9BBCED}"/>
                </a:ext>
              </a:extLst>
            </p:cNvPr>
            <p:cNvSpPr/>
            <p:nvPr/>
          </p:nvSpPr>
          <p:spPr>
            <a:xfrm>
              <a:off x="4328483" y="329406"/>
              <a:ext cx="2948325" cy="1860224"/>
            </a:xfrm>
            <a:prstGeom prst="flowChartTerminator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1100" b="1" dirty="0">
                  <a:solidFill>
                    <a:schemeClr val="tx1"/>
                  </a:solidFill>
                </a:rPr>
                <a:t>VIGÍAS DE SEGURIDAD (TB)</a:t>
              </a:r>
            </a:p>
            <a:p>
              <a:pPr algn="r"/>
              <a:r>
                <a:rPr lang="es-CO" sz="951" dirty="0">
                  <a:solidFill>
                    <a:schemeClr val="tx1"/>
                  </a:solidFill>
                </a:rPr>
                <a:t>Omaira Mattos</a:t>
              </a:r>
            </a:p>
            <a:p>
              <a:pPr algn="r"/>
              <a:r>
                <a:rPr lang="es-CO" sz="951" dirty="0">
                  <a:solidFill>
                    <a:schemeClr val="tx1"/>
                  </a:solidFill>
                </a:rPr>
                <a:t>William Salom</a:t>
              </a:r>
            </a:p>
            <a:p>
              <a:pPr algn="r"/>
              <a:r>
                <a:rPr lang="es-CO" sz="951" dirty="0">
                  <a:solidFill>
                    <a:schemeClr val="tx1"/>
                  </a:solidFill>
                </a:rPr>
                <a:t>Carmen Montoya  </a:t>
              </a:r>
            </a:p>
          </p:txBody>
        </p:sp>
        <p:sp>
          <p:nvSpPr>
            <p:cNvPr id="2069" name="Hexágono 2068">
              <a:extLst>
                <a:ext uri="{FF2B5EF4-FFF2-40B4-BE49-F238E27FC236}">
                  <a16:creationId xmlns:a16="http://schemas.microsoft.com/office/drawing/2014/main" id="{AF326F5F-092E-C3AC-5449-EDE82ECD941E}"/>
                </a:ext>
              </a:extLst>
            </p:cNvPr>
            <p:cNvSpPr/>
            <p:nvPr/>
          </p:nvSpPr>
          <p:spPr>
            <a:xfrm>
              <a:off x="3596523" y="322721"/>
              <a:ext cx="1463926" cy="1860225"/>
            </a:xfrm>
            <a:prstGeom prst="hexagon">
              <a:avLst>
                <a:gd name="adj" fmla="val 26250"/>
                <a:gd name="vf" fmla="val 115470"/>
              </a:avLst>
            </a:prstGeom>
            <a:solidFill>
              <a:schemeClr val="bg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CO" sz="95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70" name="Grupo 2069">
            <a:extLst>
              <a:ext uri="{FF2B5EF4-FFF2-40B4-BE49-F238E27FC236}">
                <a16:creationId xmlns:a16="http://schemas.microsoft.com/office/drawing/2014/main" id="{441E105B-76FC-6638-6E91-97DED3D0DCF3}"/>
              </a:ext>
            </a:extLst>
          </p:cNvPr>
          <p:cNvGrpSpPr/>
          <p:nvPr/>
        </p:nvGrpSpPr>
        <p:grpSpPr>
          <a:xfrm>
            <a:off x="4415207" y="6976590"/>
            <a:ext cx="843084" cy="576070"/>
            <a:chOff x="2441731" y="7480261"/>
            <a:chExt cx="1192349" cy="720731"/>
          </a:xfrm>
        </p:grpSpPr>
        <p:pic>
          <p:nvPicPr>
            <p:cNvPr id="2071" name="Picture 22" descr="女工程師圖示 - 免版稅女人圖庫向量圖形">
              <a:extLst>
                <a:ext uri="{FF2B5EF4-FFF2-40B4-BE49-F238E27FC236}">
                  <a16:creationId xmlns:a16="http://schemas.microsoft.com/office/drawing/2014/main" id="{59138825-01A8-CDD6-EDE1-A8E5EB4F1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0" t="12108" r="28030" b="37143"/>
            <a:stretch/>
          </p:blipFill>
          <p:spPr bwMode="auto">
            <a:xfrm>
              <a:off x="2441731" y="7485721"/>
              <a:ext cx="603544" cy="709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AB5103E6-CD61-7197-A692-02333A99A8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2793" b="62988" l="30469" r="72852">
                          <a14:foregroundMark x1="38770" y1="21680" x2="61133" y2="20605"/>
                          <a14:foregroundMark x1="45996" y1="12793" x2="51074" y2="12793"/>
                          <a14:foregroundMark x1="33203" y1="54102" x2="72949" y2="62500"/>
                          <a14:foregroundMark x1="72949" y1="62500" x2="67285" y2="57422"/>
                          <a14:foregroundMark x1="31543" y1="59668" x2="36523" y2="629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2969075" y="7480261"/>
              <a:ext cx="665005" cy="720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73" name="Grupo 2072">
            <a:extLst>
              <a:ext uri="{FF2B5EF4-FFF2-40B4-BE49-F238E27FC236}">
                <a16:creationId xmlns:a16="http://schemas.microsoft.com/office/drawing/2014/main" id="{F8BE81CB-8A7E-8D34-7B0E-1BFF21AB2B14}"/>
              </a:ext>
            </a:extLst>
          </p:cNvPr>
          <p:cNvGrpSpPr/>
          <p:nvPr/>
        </p:nvGrpSpPr>
        <p:grpSpPr>
          <a:xfrm>
            <a:off x="8743046" y="6786855"/>
            <a:ext cx="2986613" cy="731576"/>
            <a:chOff x="3596524" y="329403"/>
            <a:chExt cx="4327430" cy="1885388"/>
          </a:xfrm>
        </p:grpSpPr>
        <p:sp>
          <p:nvSpPr>
            <p:cNvPr id="2074" name="Diagrama de flujo: terminador 2073">
              <a:extLst>
                <a:ext uri="{FF2B5EF4-FFF2-40B4-BE49-F238E27FC236}">
                  <a16:creationId xmlns:a16="http://schemas.microsoft.com/office/drawing/2014/main" id="{8C36EF15-C21D-E2AE-F538-BA6A37B620EC}"/>
                </a:ext>
              </a:extLst>
            </p:cNvPr>
            <p:cNvSpPr/>
            <p:nvPr/>
          </p:nvSpPr>
          <p:spPr>
            <a:xfrm>
              <a:off x="4328483" y="329403"/>
              <a:ext cx="3595471" cy="1885385"/>
            </a:xfrm>
            <a:prstGeom prst="flowChartTerminator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CO" sz="1100" b="1" dirty="0">
                <a:solidFill>
                  <a:schemeClr val="tx1"/>
                </a:solidFill>
              </a:endParaRPr>
            </a:p>
            <a:p>
              <a:pPr algn="r"/>
              <a:r>
                <a:rPr lang="es-CO" sz="1100" b="1" dirty="0">
                  <a:solidFill>
                    <a:schemeClr val="tx1"/>
                  </a:solidFill>
                </a:rPr>
                <a:t>VIGÍAS DE SEGURIDAD (TC)</a:t>
              </a:r>
            </a:p>
            <a:p>
              <a:pPr algn="r"/>
              <a:r>
                <a:rPr lang="es-CO" sz="1100" dirty="0">
                  <a:solidFill>
                    <a:schemeClr val="tx1"/>
                  </a:solidFill>
                </a:rPr>
                <a:t>Mariam </a:t>
              </a:r>
              <a:r>
                <a:rPr lang="es-CO" sz="1100" dirty="0" err="1">
                  <a:solidFill>
                    <a:schemeClr val="tx1"/>
                  </a:solidFill>
                </a:rPr>
                <a:t>Marquez</a:t>
              </a:r>
              <a:endParaRPr lang="es-CO" sz="1100" dirty="0">
                <a:solidFill>
                  <a:schemeClr val="tx1"/>
                </a:solidFill>
              </a:endParaRPr>
            </a:p>
            <a:p>
              <a:pPr algn="r"/>
              <a:r>
                <a:rPr lang="es-CO" sz="1100" dirty="0">
                  <a:solidFill>
                    <a:schemeClr val="tx1"/>
                  </a:solidFill>
                </a:rPr>
                <a:t>Geovanny Rincón</a:t>
              </a:r>
            </a:p>
            <a:p>
              <a:pPr algn="r"/>
              <a:endParaRPr lang="es-CO" sz="951" dirty="0">
                <a:solidFill>
                  <a:schemeClr val="tx1"/>
                </a:solidFill>
              </a:endParaRPr>
            </a:p>
          </p:txBody>
        </p:sp>
        <p:sp>
          <p:nvSpPr>
            <p:cNvPr id="2075" name="Hexágono 2074">
              <a:extLst>
                <a:ext uri="{FF2B5EF4-FFF2-40B4-BE49-F238E27FC236}">
                  <a16:creationId xmlns:a16="http://schemas.microsoft.com/office/drawing/2014/main" id="{D1B750F9-5450-9118-7703-EA44F9B3EA7C}"/>
                </a:ext>
              </a:extLst>
            </p:cNvPr>
            <p:cNvSpPr/>
            <p:nvPr/>
          </p:nvSpPr>
          <p:spPr>
            <a:xfrm>
              <a:off x="3596524" y="354567"/>
              <a:ext cx="1651003" cy="1860224"/>
            </a:xfrm>
            <a:prstGeom prst="hexagon">
              <a:avLst>
                <a:gd name="adj" fmla="val 26250"/>
                <a:gd name="vf" fmla="val 115470"/>
              </a:avLst>
            </a:prstGeom>
            <a:solidFill>
              <a:schemeClr val="bg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CO" sz="95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76" name="Grupo 2075">
            <a:extLst>
              <a:ext uri="{FF2B5EF4-FFF2-40B4-BE49-F238E27FC236}">
                <a16:creationId xmlns:a16="http://schemas.microsoft.com/office/drawing/2014/main" id="{5CB9562C-CB4C-AEE1-9404-8B955EDF6C9A}"/>
              </a:ext>
            </a:extLst>
          </p:cNvPr>
          <p:cNvGrpSpPr/>
          <p:nvPr/>
        </p:nvGrpSpPr>
        <p:grpSpPr>
          <a:xfrm>
            <a:off x="8941569" y="6918097"/>
            <a:ext cx="752052" cy="608148"/>
            <a:chOff x="2441732" y="7465426"/>
            <a:chExt cx="1192347" cy="730108"/>
          </a:xfrm>
        </p:grpSpPr>
        <p:pic>
          <p:nvPicPr>
            <p:cNvPr id="2077" name="Picture 22" descr="女工程師圖示 - 免版稅女人圖庫向量圖形">
              <a:extLst>
                <a:ext uri="{FF2B5EF4-FFF2-40B4-BE49-F238E27FC236}">
                  <a16:creationId xmlns:a16="http://schemas.microsoft.com/office/drawing/2014/main" id="{B286230F-9548-F39A-B82E-D3FA9F2C8A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0" t="12108" r="28030" b="37143"/>
            <a:stretch/>
          </p:blipFill>
          <p:spPr bwMode="auto">
            <a:xfrm>
              <a:off x="2441732" y="7485721"/>
              <a:ext cx="603544" cy="709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C4D43FBF-EABE-2223-0AAE-E775AF09CF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2793" b="62988" l="30469" r="72852">
                          <a14:foregroundMark x1="38770" y1="21680" x2="61133" y2="20605"/>
                          <a14:foregroundMark x1="45996" y1="12793" x2="51074" y2="12793"/>
                          <a14:foregroundMark x1="33203" y1="54102" x2="72949" y2="62500"/>
                          <a14:foregroundMark x1="72949" y1="62500" x2="67285" y2="57422"/>
                          <a14:foregroundMark x1="31543" y1="59668" x2="36523" y2="629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2969074" y="7465426"/>
              <a:ext cx="665005" cy="720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1" name="Grupo 2090">
            <a:extLst>
              <a:ext uri="{FF2B5EF4-FFF2-40B4-BE49-F238E27FC236}">
                <a16:creationId xmlns:a16="http://schemas.microsoft.com/office/drawing/2014/main" id="{F998C020-BEAE-DA4D-D520-14A59183366D}"/>
              </a:ext>
            </a:extLst>
          </p:cNvPr>
          <p:cNvGrpSpPr/>
          <p:nvPr/>
        </p:nvGrpSpPr>
        <p:grpSpPr>
          <a:xfrm>
            <a:off x="270883" y="7775339"/>
            <a:ext cx="2984951" cy="1318487"/>
            <a:chOff x="430085" y="7410938"/>
            <a:chExt cx="3600575" cy="1196253"/>
          </a:xfrm>
        </p:grpSpPr>
        <p:grpSp>
          <p:nvGrpSpPr>
            <p:cNvPr id="2079" name="Grupo 2078">
              <a:extLst>
                <a:ext uri="{FF2B5EF4-FFF2-40B4-BE49-F238E27FC236}">
                  <a16:creationId xmlns:a16="http://schemas.microsoft.com/office/drawing/2014/main" id="{B8B9B2F8-43B4-4146-2D91-E53C9E6D29C9}"/>
                </a:ext>
              </a:extLst>
            </p:cNvPr>
            <p:cNvGrpSpPr/>
            <p:nvPr/>
          </p:nvGrpSpPr>
          <p:grpSpPr>
            <a:xfrm>
              <a:off x="430085" y="7410938"/>
              <a:ext cx="3600575" cy="1189334"/>
              <a:chOff x="3596522" y="288299"/>
              <a:chExt cx="4354344" cy="2298026"/>
            </a:xfrm>
          </p:grpSpPr>
          <p:sp>
            <p:nvSpPr>
              <p:cNvPr id="2080" name="Diagrama de flujo: terminador 2079">
                <a:extLst>
                  <a:ext uri="{FF2B5EF4-FFF2-40B4-BE49-F238E27FC236}">
                    <a16:creationId xmlns:a16="http://schemas.microsoft.com/office/drawing/2014/main" id="{F3D103B1-D0EB-17DF-6DDB-6407BFAEBBBF}"/>
                  </a:ext>
                </a:extLst>
              </p:cNvPr>
              <p:cNvSpPr/>
              <p:nvPr/>
            </p:nvSpPr>
            <p:spPr>
              <a:xfrm>
                <a:off x="4148911" y="288299"/>
                <a:ext cx="3801955" cy="2263606"/>
              </a:xfrm>
              <a:prstGeom prst="flowChartTerminato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OBREROS / AMBIENTAL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Edwin Isaza  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Robinson Téllez 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Alexander </a:t>
                </a:r>
                <a:r>
                  <a:rPr lang="es-CO" sz="800" dirty="0" err="1">
                    <a:solidFill>
                      <a:schemeClr val="tx1"/>
                    </a:solidFill>
                  </a:rPr>
                  <a:t>Peñaredonda</a:t>
                </a:r>
                <a:endParaRPr lang="es-CO" sz="800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Jesús Tarazona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Ruben </a:t>
                </a:r>
                <a:r>
                  <a:rPr lang="es-CO" sz="800" dirty="0" err="1">
                    <a:solidFill>
                      <a:schemeClr val="tx1"/>
                    </a:solidFill>
                  </a:rPr>
                  <a:t>Rodriguez</a:t>
                </a:r>
                <a:r>
                  <a:rPr lang="es-CO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Andrés Delgado  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Jean Carlos Díaz </a:t>
                </a:r>
              </a:p>
              <a:p>
                <a:pPr algn="r"/>
                <a:r>
                  <a:rPr lang="es-CO" sz="800" dirty="0">
                    <a:solidFill>
                      <a:schemeClr val="tx1"/>
                    </a:solidFill>
                  </a:rPr>
                  <a:t>Edgar Torres </a:t>
                </a:r>
              </a:p>
              <a:p>
                <a:pPr algn="r"/>
                <a:r>
                  <a:rPr lang="es-CO" sz="800" dirty="0" err="1">
                    <a:solidFill>
                      <a:schemeClr val="tx1"/>
                    </a:solidFill>
                  </a:rPr>
                  <a:t>Diofer</a:t>
                </a:r>
                <a:r>
                  <a:rPr lang="es-CO" sz="800" dirty="0">
                    <a:solidFill>
                      <a:schemeClr val="tx1"/>
                    </a:solidFill>
                  </a:rPr>
                  <a:t> Rangel</a:t>
                </a:r>
              </a:p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081" name="Hexágono 2080">
                <a:extLst>
                  <a:ext uri="{FF2B5EF4-FFF2-40B4-BE49-F238E27FC236}">
                    <a16:creationId xmlns:a16="http://schemas.microsoft.com/office/drawing/2014/main" id="{B2648CA3-5F21-1FF0-6358-7A9C16605D4D}"/>
                  </a:ext>
                </a:extLst>
              </p:cNvPr>
              <p:cNvSpPr/>
              <p:nvPr/>
            </p:nvSpPr>
            <p:spPr>
              <a:xfrm>
                <a:off x="3596522" y="322721"/>
                <a:ext cx="1982887" cy="2263604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82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3DB80C78-E709-1477-C401-9E43DC4F33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863826" y="7896958"/>
              <a:ext cx="747239" cy="710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2" name="Grupo 2091">
            <a:extLst>
              <a:ext uri="{FF2B5EF4-FFF2-40B4-BE49-F238E27FC236}">
                <a16:creationId xmlns:a16="http://schemas.microsoft.com/office/drawing/2014/main" id="{06558A41-3304-BFDB-E82E-7852EB6879BC}"/>
              </a:ext>
            </a:extLst>
          </p:cNvPr>
          <p:cNvGrpSpPr/>
          <p:nvPr/>
        </p:nvGrpSpPr>
        <p:grpSpPr>
          <a:xfrm>
            <a:off x="6502807" y="7982661"/>
            <a:ext cx="2472581" cy="907935"/>
            <a:chOff x="4277863" y="7499243"/>
            <a:chExt cx="3578327" cy="966215"/>
          </a:xfrm>
        </p:grpSpPr>
        <p:grpSp>
          <p:nvGrpSpPr>
            <p:cNvPr id="2083" name="Grupo 2082">
              <a:extLst>
                <a:ext uri="{FF2B5EF4-FFF2-40B4-BE49-F238E27FC236}">
                  <a16:creationId xmlns:a16="http://schemas.microsoft.com/office/drawing/2014/main" id="{400D6611-8A61-5C0D-7EB0-DF626D6BE2A1}"/>
                </a:ext>
              </a:extLst>
            </p:cNvPr>
            <p:cNvGrpSpPr/>
            <p:nvPr/>
          </p:nvGrpSpPr>
          <p:grpSpPr>
            <a:xfrm>
              <a:off x="4277863" y="7499243"/>
              <a:ext cx="3578327" cy="966215"/>
              <a:chOff x="3596524" y="322715"/>
              <a:chExt cx="4327430" cy="1866915"/>
            </a:xfrm>
          </p:grpSpPr>
          <p:sp>
            <p:nvSpPr>
              <p:cNvPr id="2084" name="Diagrama de flujo: terminador 2083">
                <a:extLst>
                  <a:ext uri="{FF2B5EF4-FFF2-40B4-BE49-F238E27FC236}">
                    <a16:creationId xmlns:a16="http://schemas.microsoft.com/office/drawing/2014/main" id="{800BAEB2-453F-1DA6-F9D5-E169713EC8D2}"/>
                  </a:ext>
                </a:extLst>
              </p:cNvPr>
              <p:cNvSpPr/>
              <p:nvPr/>
            </p:nvSpPr>
            <p:spPr>
              <a:xfrm>
                <a:off x="4328483" y="329406"/>
                <a:ext cx="3595471" cy="1860224"/>
              </a:xfrm>
              <a:prstGeom prst="flowChartTerminato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endParaRPr lang="es-CO" sz="1100" b="1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OBREROS / CARPA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Julio Mármol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Carlos Alberto Arias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Cristian </a:t>
                </a:r>
                <a:r>
                  <a:rPr lang="es-CO" sz="951" dirty="0" err="1">
                    <a:solidFill>
                      <a:schemeClr val="tx1"/>
                    </a:solidFill>
                  </a:rPr>
                  <a:t>Garcia</a:t>
                </a:r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085" name="Hexágono 2084">
                <a:extLst>
                  <a:ext uri="{FF2B5EF4-FFF2-40B4-BE49-F238E27FC236}">
                    <a16:creationId xmlns:a16="http://schemas.microsoft.com/office/drawing/2014/main" id="{FBC9D2C2-C575-FD2C-9762-2B002593FC2E}"/>
                  </a:ext>
                </a:extLst>
              </p:cNvPr>
              <p:cNvSpPr/>
              <p:nvPr/>
            </p:nvSpPr>
            <p:spPr>
              <a:xfrm>
                <a:off x="3596523" y="322721"/>
                <a:ext cx="1898614" cy="1860224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86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AF262CF8-78C1-E5B4-AE43-09D40E3BC0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619934" y="7669328"/>
              <a:ext cx="935667" cy="769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3" name="Grupo 2092">
            <a:extLst>
              <a:ext uri="{FF2B5EF4-FFF2-40B4-BE49-F238E27FC236}">
                <a16:creationId xmlns:a16="http://schemas.microsoft.com/office/drawing/2014/main" id="{F9EC5434-1275-2B45-AF5B-CC627AB11350}"/>
              </a:ext>
            </a:extLst>
          </p:cNvPr>
          <p:cNvGrpSpPr/>
          <p:nvPr/>
        </p:nvGrpSpPr>
        <p:grpSpPr>
          <a:xfrm>
            <a:off x="3602714" y="8002452"/>
            <a:ext cx="2707472" cy="882960"/>
            <a:chOff x="4277863" y="7499246"/>
            <a:chExt cx="3578327" cy="966212"/>
          </a:xfrm>
        </p:grpSpPr>
        <p:grpSp>
          <p:nvGrpSpPr>
            <p:cNvPr id="2094" name="Grupo 2093">
              <a:extLst>
                <a:ext uri="{FF2B5EF4-FFF2-40B4-BE49-F238E27FC236}">
                  <a16:creationId xmlns:a16="http://schemas.microsoft.com/office/drawing/2014/main" id="{47DD0BCE-3A12-0814-B720-3865C9257AFE}"/>
                </a:ext>
              </a:extLst>
            </p:cNvPr>
            <p:cNvGrpSpPr/>
            <p:nvPr/>
          </p:nvGrpSpPr>
          <p:grpSpPr>
            <a:xfrm>
              <a:off x="4277863" y="7499246"/>
              <a:ext cx="3578327" cy="966212"/>
              <a:chOff x="3596524" y="322721"/>
              <a:chExt cx="4327430" cy="1866909"/>
            </a:xfrm>
          </p:grpSpPr>
          <p:sp>
            <p:nvSpPr>
              <p:cNvPr id="2096" name="Diagrama de flujo: terminador 2095">
                <a:extLst>
                  <a:ext uri="{FF2B5EF4-FFF2-40B4-BE49-F238E27FC236}">
                    <a16:creationId xmlns:a16="http://schemas.microsoft.com/office/drawing/2014/main" id="{56593566-E101-280D-3E36-57F71F3683FF}"/>
                  </a:ext>
                </a:extLst>
              </p:cNvPr>
              <p:cNvSpPr/>
              <p:nvPr/>
            </p:nvSpPr>
            <p:spPr>
              <a:xfrm>
                <a:off x="4328483" y="329406"/>
                <a:ext cx="3595471" cy="1860224"/>
              </a:xfrm>
              <a:prstGeom prst="flowChartTerminato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OBREROS / HIDRATACIÓN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Dalia Jaimes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Liseth </a:t>
                </a:r>
                <a:r>
                  <a:rPr lang="es-CO" sz="951" dirty="0" err="1">
                    <a:solidFill>
                      <a:schemeClr val="tx1"/>
                    </a:solidFill>
                  </a:rPr>
                  <a:t>Sabala</a:t>
                </a:r>
                <a:endParaRPr lang="es-CO" sz="951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s-CO" sz="951" dirty="0" err="1">
                    <a:solidFill>
                      <a:schemeClr val="tx1"/>
                    </a:solidFill>
                  </a:rPr>
                  <a:t>Marineth</a:t>
                </a:r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  <a:r>
                  <a:rPr lang="es-CO" sz="951" dirty="0" err="1">
                    <a:solidFill>
                      <a:schemeClr val="tx1"/>
                    </a:solidFill>
                  </a:rPr>
                  <a:t>Dominguez</a:t>
                </a:r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097" name="Hexágono 2096">
                <a:extLst>
                  <a:ext uri="{FF2B5EF4-FFF2-40B4-BE49-F238E27FC236}">
                    <a16:creationId xmlns:a16="http://schemas.microsoft.com/office/drawing/2014/main" id="{68A64892-8EFF-968F-FF92-F00973F37476}"/>
                  </a:ext>
                </a:extLst>
              </p:cNvPr>
              <p:cNvSpPr/>
              <p:nvPr/>
            </p:nvSpPr>
            <p:spPr>
              <a:xfrm>
                <a:off x="3596524" y="322721"/>
                <a:ext cx="1733897" cy="1860225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95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02AF3094-9BFD-0B39-4576-8A0E3A6268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583942" y="7636028"/>
              <a:ext cx="848118" cy="805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8" name="Grupo 2097">
            <a:extLst>
              <a:ext uri="{FF2B5EF4-FFF2-40B4-BE49-F238E27FC236}">
                <a16:creationId xmlns:a16="http://schemas.microsoft.com/office/drawing/2014/main" id="{3F03BEAE-B218-BCE2-F862-1C71A9C6600A}"/>
              </a:ext>
            </a:extLst>
          </p:cNvPr>
          <p:cNvGrpSpPr/>
          <p:nvPr/>
        </p:nvGrpSpPr>
        <p:grpSpPr>
          <a:xfrm>
            <a:off x="9163643" y="8009799"/>
            <a:ext cx="2891214" cy="873763"/>
            <a:chOff x="4277863" y="7499246"/>
            <a:chExt cx="3578327" cy="966212"/>
          </a:xfrm>
        </p:grpSpPr>
        <p:grpSp>
          <p:nvGrpSpPr>
            <p:cNvPr id="2099" name="Grupo 2098">
              <a:extLst>
                <a:ext uri="{FF2B5EF4-FFF2-40B4-BE49-F238E27FC236}">
                  <a16:creationId xmlns:a16="http://schemas.microsoft.com/office/drawing/2014/main" id="{D2780E24-9134-E6AD-5A37-C9EBF1FD174A}"/>
                </a:ext>
              </a:extLst>
            </p:cNvPr>
            <p:cNvGrpSpPr/>
            <p:nvPr/>
          </p:nvGrpSpPr>
          <p:grpSpPr>
            <a:xfrm>
              <a:off x="4277863" y="7499246"/>
              <a:ext cx="3578327" cy="966212"/>
              <a:chOff x="3596524" y="322721"/>
              <a:chExt cx="4327430" cy="1866909"/>
            </a:xfrm>
          </p:grpSpPr>
          <p:sp>
            <p:nvSpPr>
              <p:cNvPr id="2101" name="Diagrama de flujo: terminador 2100">
                <a:extLst>
                  <a:ext uri="{FF2B5EF4-FFF2-40B4-BE49-F238E27FC236}">
                    <a16:creationId xmlns:a16="http://schemas.microsoft.com/office/drawing/2014/main" id="{5E4329E2-5835-EFB5-2FE7-13629078543F}"/>
                  </a:ext>
                </a:extLst>
              </p:cNvPr>
              <p:cNvSpPr/>
              <p:nvPr/>
            </p:nvSpPr>
            <p:spPr>
              <a:xfrm>
                <a:off x="4328483" y="329406"/>
                <a:ext cx="3595471" cy="1860224"/>
              </a:xfrm>
              <a:prstGeom prst="flowChartTerminato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chemeClr val="tx1"/>
                    </a:solidFill>
                  </a:rPr>
                  <a:t>OBREROS / MTTO BATERIAS </a:t>
                </a:r>
              </a:p>
              <a:p>
                <a:pPr algn="r"/>
                <a:r>
                  <a:rPr lang="es-CO" sz="1000" b="1" dirty="0">
                    <a:solidFill>
                      <a:schemeClr val="tx1"/>
                    </a:solidFill>
                  </a:rPr>
                  <a:t>SANITARIAS</a:t>
                </a:r>
              </a:p>
              <a:p>
                <a:pPr algn="r"/>
                <a:r>
                  <a:rPr lang="es-CO" sz="951" dirty="0" err="1">
                    <a:solidFill>
                      <a:schemeClr val="tx1"/>
                    </a:solidFill>
                  </a:rPr>
                  <a:t>Edtih</a:t>
                </a:r>
                <a:r>
                  <a:rPr lang="es-CO" sz="951" dirty="0">
                    <a:solidFill>
                      <a:schemeClr val="tx1"/>
                    </a:solidFill>
                  </a:rPr>
                  <a:t> Hernandez(TA)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Luz Mila Guerra  (TB)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Liliana </a:t>
                </a:r>
                <a:r>
                  <a:rPr lang="es-CO" sz="951" dirty="0" err="1">
                    <a:solidFill>
                      <a:schemeClr val="tx1"/>
                    </a:solidFill>
                  </a:rPr>
                  <a:t>Guzman</a:t>
                </a:r>
                <a:r>
                  <a:rPr lang="es-CO" sz="951" dirty="0">
                    <a:solidFill>
                      <a:schemeClr val="tx1"/>
                    </a:solidFill>
                  </a:rPr>
                  <a:t> (TC)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102" name="Hexágono 2101">
                <a:extLst>
                  <a:ext uri="{FF2B5EF4-FFF2-40B4-BE49-F238E27FC236}">
                    <a16:creationId xmlns:a16="http://schemas.microsoft.com/office/drawing/2014/main" id="{9C3C5045-C4F3-4AD6-6200-650C09D266D6}"/>
                  </a:ext>
                </a:extLst>
              </p:cNvPr>
              <p:cNvSpPr/>
              <p:nvPr/>
            </p:nvSpPr>
            <p:spPr>
              <a:xfrm>
                <a:off x="3596524" y="322721"/>
                <a:ext cx="1705480" cy="1860226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100" name="Picture 18" descr="Construction Worker Icon - 免版稅圖示圖庫向量圖形">
              <a:extLst>
                <a:ext uri="{FF2B5EF4-FFF2-40B4-BE49-F238E27FC236}">
                  <a16:creationId xmlns:a16="http://schemas.microsoft.com/office/drawing/2014/main" id="{A658A824-75F1-ACE9-41E8-D9429DCC17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6" t="8844" r="25556" b="38367"/>
            <a:stretch/>
          </p:blipFill>
          <p:spPr bwMode="auto">
            <a:xfrm>
              <a:off x="4578793" y="7656178"/>
              <a:ext cx="856439" cy="792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11" name="Conector recto 2110">
            <a:extLst>
              <a:ext uri="{FF2B5EF4-FFF2-40B4-BE49-F238E27FC236}">
                <a16:creationId xmlns:a16="http://schemas.microsoft.com/office/drawing/2014/main" id="{67DC8AB5-FF6F-170B-3705-C97F47B51C2F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6088401" y="1186434"/>
            <a:ext cx="0" cy="26486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7" name="Conector: angular 2116">
            <a:extLst>
              <a:ext uri="{FF2B5EF4-FFF2-40B4-BE49-F238E27FC236}">
                <a16:creationId xmlns:a16="http://schemas.microsoft.com/office/drawing/2014/main" id="{04E87143-5090-ACC5-274A-3501ACF3C0E5}"/>
              </a:ext>
            </a:extLst>
          </p:cNvPr>
          <p:cNvCxnSpPr>
            <a:cxnSpLocks/>
          </p:cNvCxnSpPr>
          <p:nvPr/>
        </p:nvCxnSpPr>
        <p:spPr>
          <a:xfrm rot="5400000">
            <a:off x="4984607" y="1733311"/>
            <a:ext cx="291916" cy="1901865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5" name="Conector: angular 2124">
            <a:extLst>
              <a:ext uri="{FF2B5EF4-FFF2-40B4-BE49-F238E27FC236}">
                <a16:creationId xmlns:a16="http://schemas.microsoft.com/office/drawing/2014/main" id="{EE9832A3-1FD3-196D-2F95-F89F1CD6A435}"/>
              </a:ext>
            </a:extLst>
          </p:cNvPr>
          <p:cNvCxnSpPr>
            <a:cxnSpLocks/>
          </p:cNvCxnSpPr>
          <p:nvPr/>
        </p:nvCxnSpPr>
        <p:spPr>
          <a:xfrm rot="5400000">
            <a:off x="3515949" y="1527763"/>
            <a:ext cx="1368000" cy="377690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Conector: angular 2127">
            <a:extLst>
              <a:ext uri="{FF2B5EF4-FFF2-40B4-BE49-F238E27FC236}">
                <a16:creationId xmlns:a16="http://schemas.microsoft.com/office/drawing/2014/main" id="{FAF97C83-60AD-5BC3-E83D-F7D35947E8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73351" y="1278628"/>
            <a:ext cx="1679584" cy="427390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Conector recto 2130">
            <a:extLst>
              <a:ext uri="{FF2B5EF4-FFF2-40B4-BE49-F238E27FC236}">
                <a16:creationId xmlns:a16="http://schemas.microsoft.com/office/drawing/2014/main" id="{F8343D56-925D-253D-F8E1-180A964981DA}"/>
              </a:ext>
            </a:extLst>
          </p:cNvPr>
          <p:cNvCxnSpPr>
            <a:stCxn id="19" idx="2"/>
            <a:endCxn id="42" idx="0"/>
          </p:cNvCxnSpPr>
          <p:nvPr/>
        </p:nvCxnSpPr>
        <p:spPr>
          <a:xfrm flipH="1">
            <a:off x="6046513" y="2116846"/>
            <a:ext cx="41888" cy="17878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Conector: angular 2139">
            <a:extLst>
              <a:ext uri="{FF2B5EF4-FFF2-40B4-BE49-F238E27FC236}">
                <a16:creationId xmlns:a16="http://schemas.microsoft.com/office/drawing/2014/main" id="{9CA0ECB3-E375-3E00-CCD1-88A1C4AF4659}"/>
              </a:ext>
            </a:extLst>
          </p:cNvPr>
          <p:cNvCxnSpPr>
            <a:cxnSpLocks/>
            <a:stCxn id="37" idx="3"/>
            <a:endCxn id="52" idx="3"/>
          </p:cNvCxnSpPr>
          <p:nvPr/>
        </p:nvCxnSpPr>
        <p:spPr>
          <a:xfrm>
            <a:off x="3536023" y="4226150"/>
            <a:ext cx="8022" cy="935921"/>
          </a:xfrm>
          <a:prstGeom prst="bentConnector3">
            <a:avLst>
              <a:gd name="adj1" fmla="val 294966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Conector: angular 2142">
            <a:extLst>
              <a:ext uri="{FF2B5EF4-FFF2-40B4-BE49-F238E27FC236}">
                <a16:creationId xmlns:a16="http://schemas.microsoft.com/office/drawing/2014/main" id="{34C5238D-6893-C1A1-0C89-749399A4219D}"/>
              </a:ext>
            </a:extLst>
          </p:cNvPr>
          <p:cNvCxnSpPr>
            <a:cxnSpLocks/>
            <a:stCxn id="47" idx="3"/>
            <a:endCxn id="2054" idx="3"/>
          </p:cNvCxnSpPr>
          <p:nvPr/>
        </p:nvCxnSpPr>
        <p:spPr>
          <a:xfrm>
            <a:off x="11586836" y="4170268"/>
            <a:ext cx="126777" cy="971835"/>
          </a:xfrm>
          <a:prstGeom prst="bentConnector3">
            <a:avLst>
              <a:gd name="adj1" fmla="val 28031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5" name="Conector recto 2144">
            <a:extLst>
              <a:ext uri="{FF2B5EF4-FFF2-40B4-BE49-F238E27FC236}">
                <a16:creationId xmlns:a16="http://schemas.microsoft.com/office/drawing/2014/main" id="{B33E55EE-A7D0-34F0-43C9-45C94388A4D7}"/>
              </a:ext>
            </a:extLst>
          </p:cNvPr>
          <p:cNvCxnSpPr>
            <a:stCxn id="52" idx="2"/>
            <a:endCxn id="2060" idx="0"/>
          </p:cNvCxnSpPr>
          <p:nvPr/>
        </p:nvCxnSpPr>
        <p:spPr>
          <a:xfrm>
            <a:off x="2319518" y="5563691"/>
            <a:ext cx="4802" cy="126211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7" name="Conector recto 2146">
            <a:extLst>
              <a:ext uri="{FF2B5EF4-FFF2-40B4-BE49-F238E27FC236}">
                <a16:creationId xmlns:a16="http://schemas.microsoft.com/office/drawing/2014/main" id="{88429B56-1690-C6E8-DB85-859806BAB408}"/>
              </a:ext>
            </a:extLst>
          </p:cNvPr>
          <p:cNvCxnSpPr>
            <a:stCxn id="59" idx="2"/>
            <a:endCxn id="2068" idx="0"/>
          </p:cNvCxnSpPr>
          <p:nvPr/>
        </p:nvCxnSpPr>
        <p:spPr>
          <a:xfrm>
            <a:off x="6052358" y="5493399"/>
            <a:ext cx="1490" cy="131850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Conector recto 2148">
            <a:extLst>
              <a:ext uri="{FF2B5EF4-FFF2-40B4-BE49-F238E27FC236}">
                <a16:creationId xmlns:a16="http://schemas.microsoft.com/office/drawing/2014/main" id="{A55447BC-72F0-5552-7924-5426D2E94FB3}"/>
              </a:ext>
            </a:extLst>
          </p:cNvPr>
          <p:cNvCxnSpPr>
            <a:cxnSpLocks/>
            <a:stCxn id="2054" idx="2"/>
            <a:endCxn id="2074" idx="0"/>
          </p:cNvCxnSpPr>
          <p:nvPr/>
        </p:nvCxnSpPr>
        <p:spPr>
          <a:xfrm flipH="1">
            <a:off x="10488937" y="5515639"/>
            <a:ext cx="149" cy="127121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" name="Conector: angular 2150">
            <a:extLst>
              <a:ext uri="{FF2B5EF4-FFF2-40B4-BE49-F238E27FC236}">
                <a16:creationId xmlns:a16="http://schemas.microsoft.com/office/drawing/2014/main" id="{635858F5-EED8-1F3A-9A19-47596628C1D3}"/>
              </a:ext>
            </a:extLst>
          </p:cNvPr>
          <p:cNvCxnSpPr>
            <a:cxnSpLocks/>
            <a:stCxn id="20" idx="3"/>
            <a:endCxn id="2081" idx="3"/>
          </p:cNvCxnSpPr>
          <p:nvPr/>
        </p:nvCxnSpPr>
        <p:spPr>
          <a:xfrm rot="10800000" flipV="1">
            <a:off x="270886" y="1784934"/>
            <a:ext cx="3984755" cy="6655662"/>
          </a:xfrm>
          <a:prstGeom prst="bentConnector3">
            <a:avLst>
              <a:gd name="adj1" fmla="val 105737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0" name="Conector: angular 2169">
            <a:extLst>
              <a:ext uri="{FF2B5EF4-FFF2-40B4-BE49-F238E27FC236}">
                <a16:creationId xmlns:a16="http://schemas.microsoft.com/office/drawing/2014/main" id="{4548FE43-C92D-C11E-4C6B-31D23922248E}"/>
              </a:ext>
            </a:extLst>
          </p:cNvPr>
          <p:cNvCxnSpPr>
            <a:cxnSpLocks/>
            <a:stCxn id="42" idx="3"/>
            <a:endCxn id="59" idx="3"/>
          </p:cNvCxnSpPr>
          <p:nvPr/>
        </p:nvCxnSpPr>
        <p:spPr>
          <a:xfrm>
            <a:off x="7271040" y="4207840"/>
            <a:ext cx="5845" cy="904546"/>
          </a:xfrm>
          <a:prstGeom prst="bentConnector3">
            <a:avLst>
              <a:gd name="adj1" fmla="val 401103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4" name="Conector: angular 2173">
            <a:extLst>
              <a:ext uri="{FF2B5EF4-FFF2-40B4-BE49-F238E27FC236}">
                <a16:creationId xmlns:a16="http://schemas.microsoft.com/office/drawing/2014/main" id="{9D88A961-51A8-2069-60B7-DB3509CA4C33}"/>
              </a:ext>
            </a:extLst>
          </p:cNvPr>
          <p:cNvCxnSpPr>
            <a:stCxn id="38" idx="3"/>
            <a:endCxn id="2061" idx="3"/>
          </p:cNvCxnSpPr>
          <p:nvPr/>
        </p:nvCxnSpPr>
        <p:spPr>
          <a:xfrm rot="10800000" flipH="1" flipV="1">
            <a:off x="478956" y="4210048"/>
            <a:ext cx="50015" cy="2974069"/>
          </a:xfrm>
          <a:prstGeom prst="bentConnector3">
            <a:avLst>
              <a:gd name="adj1" fmla="val -45706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6" name="Conector: angular 2175">
            <a:extLst>
              <a:ext uri="{FF2B5EF4-FFF2-40B4-BE49-F238E27FC236}">
                <a16:creationId xmlns:a16="http://schemas.microsoft.com/office/drawing/2014/main" id="{91171A67-04A0-31E6-24A7-922D0EFD3A09}"/>
              </a:ext>
            </a:extLst>
          </p:cNvPr>
          <p:cNvCxnSpPr>
            <a:stCxn id="43" idx="3"/>
            <a:endCxn id="2069" idx="3"/>
          </p:cNvCxnSpPr>
          <p:nvPr/>
        </p:nvCxnSpPr>
        <p:spPr>
          <a:xfrm rot="10800000" flipH="1" flipV="1">
            <a:off x="4213974" y="4191738"/>
            <a:ext cx="7336" cy="2978477"/>
          </a:xfrm>
          <a:prstGeom prst="bentConnector3">
            <a:avLst>
              <a:gd name="adj1" fmla="val -311614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Conector: angular 2177">
            <a:extLst>
              <a:ext uri="{FF2B5EF4-FFF2-40B4-BE49-F238E27FC236}">
                <a16:creationId xmlns:a16="http://schemas.microsoft.com/office/drawing/2014/main" id="{2748FE30-D606-F663-50D6-F4B892E1943F}"/>
              </a:ext>
            </a:extLst>
          </p:cNvPr>
          <p:cNvCxnSpPr>
            <a:stCxn id="48" idx="3"/>
            <a:endCxn id="2075" idx="3"/>
          </p:cNvCxnSpPr>
          <p:nvPr/>
        </p:nvCxnSpPr>
        <p:spPr>
          <a:xfrm rot="10800000" flipH="1" flipV="1">
            <a:off x="8529770" y="4154167"/>
            <a:ext cx="213276" cy="3003358"/>
          </a:xfrm>
          <a:prstGeom prst="bentConnector3">
            <a:avLst>
              <a:gd name="adj1" fmla="val -1071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1" name="CuadroTexto 2190">
            <a:extLst>
              <a:ext uri="{FF2B5EF4-FFF2-40B4-BE49-F238E27FC236}">
                <a16:creationId xmlns:a16="http://schemas.microsoft.com/office/drawing/2014/main" id="{74F1DDBA-9C40-1B2F-8724-30635C9C97D5}"/>
              </a:ext>
            </a:extLst>
          </p:cNvPr>
          <p:cNvSpPr txBox="1"/>
          <p:nvPr/>
        </p:nvSpPr>
        <p:spPr>
          <a:xfrm>
            <a:off x="-1" y="-51642"/>
            <a:ext cx="12179301" cy="584775"/>
          </a:xfrm>
          <a:prstGeom prst="rect">
            <a:avLst/>
          </a:prstGeom>
          <a:solidFill>
            <a:srgbClr val="002060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s-CO" sz="3200" dirty="0"/>
              <a:t>ORGANIGRAMA MONTAJE SB-2405</a:t>
            </a:r>
          </a:p>
        </p:txBody>
      </p:sp>
      <p:grpSp>
        <p:nvGrpSpPr>
          <p:cNvPr id="2198" name="Grupo 2197">
            <a:extLst>
              <a:ext uri="{FF2B5EF4-FFF2-40B4-BE49-F238E27FC236}">
                <a16:creationId xmlns:a16="http://schemas.microsoft.com/office/drawing/2014/main" id="{E911837D-82F6-8E02-F7FE-EA1FB85D439C}"/>
              </a:ext>
            </a:extLst>
          </p:cNvPr>
          <p:cNvGrpSpPr/>
          <p:nvPr/>
        </p:nvGrpSpPr>
        <p:grpSpPr>
          <a:xfrm>
            <a:off x="4262215" y="5713784"/>
            <a:ext cx="3057066" cy="765288"/>
            <a:chOff x="4607281" y="5166442"/>
            <a:chExt cx="3043207" cy="812134"/>
          </a:xfrm>
        </p:grpSpPr>
        <p:grpSp>
          <p:nvGrpSpPr>
            <p:cNvPr id="2199" name="Grupo 2198">
              <a:extLst>
                <a:ext uri="{FF2B5EF4-FFF2-40B4-BE49-F238E27FC236}">
                  <a16:creationId xmlns:a16="http://schemas.microsoft.com/office/drawing/2014/main" id="{C8C64309-B6F4-1880-87DF-B90795C647AD}"/>
                </a:ext>
              </a:extLst>
            </p:cNvPr>
            <p:cNvGrpSpPr/>
            <p:nvPr/>
          </p:nvGrpSpPr>
          <p:grpSpPr>
            <a:xfrm>
              <a:off x="4607281" y="5166442"/>
              <a:ext cx="3043207" cy="812134"/>
              <a:chOff x="3596523" y="322721"/>
              <a:chExt cx="3680285" cy="1569201"/>
            </a:xfrm>
          </p:grpSpPr>
          <p:sp>
            <p:nvSpPr>
              <p:cNvPr id="2201" name="Diagrama de flujo: terminador 2200">
                <a:extLst>
                  <a:ext uri="{FF2B5EF4-FFF2-40B4-BE49-F238E27FC236}">
                    <a16:creationId xmlns:a16="http://schemas.microsoft.com/office/drawing/2014/main" id="{AFC8E223-F546-3AEE-74F1-A05273A27379}"/>
                  </a:ext>
                </a:extLst>
              </p:cNvPr>
              <p:cNvSpPr/>
              <p:nvPr/>
            </p:nvSpPr>
            <p:spPr>
              <a:xfrm>
                <a:off x="4328485" y="329407"/>
                <a:ext cx="2948323" cy="1562515"/>
              </a:xfrm>
              <a:prstGeom prst="flowChartTerminator">
                <a:avLst/>
              </a:prstGeom>
              <a:solidFill>
                <a:srgbClr val="FF5B5B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100" b="1" dirty="0">
                    <a:solidFill>
                      <a:srgbClr val="FFFFFF"/>
                    </a:solidFill>
                  </a:rPr>
                  <a:t>RESCATISTA / TURNADOR</a:t>
                </a:r>
              </a:p>
              <a:p>
                <a:pPr algn="r"/>
                <a:r>
                  <a:rPr lang="es-CO" sz="951" dirty="0" err="1">
                    <a:solidFill>
                      <a:schemeClr val="tx1"/>
                    </a:solidFill>
                  </a:rPr>
                  <a:t>Boniek</a:t>
                </a:r>
                <a:r>
                  <a:rPr lang="es-CO" sz="951" dirty="0">
                    <a:solidFill>
                      <a:schemeClr val="tx1"/>
                    </a:solidFill>
                  </a:rPr>
                  <a:t> Devia  (TA/B/C)</a:t>
                </a:r>
              </a:p>
              <a:p>
                <a:pPr algn="r"/>
                <a:r>
                  <a:rPr lang="es-CO" sz="95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202" name="Hexágono 2201">
                <a:extLst>
                  <a:ext uri="{FF2B5EF4-FFF2-40B4-BE49-F238E27FC236}">
                    <a16:creationId xmlns:a16="http://schemas.microsoft.com/office/drawing/2014/main" id="{D0711D0E-8CFB-DB8B-28FE-CE6752028F5F}"/>
                  </a:ext>
                </a:extLst>
              </p:cNvPr>
              <p:cNvSpPr/>
              <p:nvPr/>
            </p:nvSpPr>
            <p:spPr>
              <a:xfrm>
                <a:off x="3596523" y="322721"/>
                <a:ext cx="1356394" cy="1569201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95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200" name="Picture 16" descr="Construction Worker Icon - 免版稅圖示圖庫向量圖形">
              <a:extLst>
                <a:ext uri="{FF2B5EF4-FFF2-40B4-BE49-F238E27FC236}">
                  <a16:creationId xmlns:a16="http://schemas.microsoft.com/office/drawing/2014/main" id="{975A10B9-68B4-5B7E-0CAE-A0806D23CB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9" t="72926" r="50128" b="4081"/>
            <a:stretch/>
          </p:blipFill>
          <p:spPr bwMode="auto">
            <a:xfrm>
              <a:off x="4742354" y="5168907"/>
              <a:ext cx="842202" cy="781235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15B7D790-7FBB-FD7C-F4B3-6ED3CA59E8E3}"/>
              </a:ext>
            </a:extLst>
          </p:cNvPr>
          <p:cNvCxnSpPr>
            <a:cxnSpLocks/>
          </p:cNvCxnSpPr>
          <p:nvPr/>
        </p:nvCxnSpPr>
        <p:spPr>
          <a:xfrm flipH="1">
            <a:off x="6093591" y="3062768"/>
            <a:ext cx="2885739" cy="925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FA40AE8D-E654-B77E-B6C1-5AC6B156899C}"/>
              </a:ext>
            </a:extLst>
          </p:cNvPr>
          <p:cNvGrpSpPr/>
          <p:nvPr/>
        </p:nvGrpSpPr>
        <p:grpSpPr>
          <a:xfrm>
            <a:off x="8478693" y="2693260"/>
            <a:ext cx="3268542" cy="679832"/>
            <a:chOff x="480359" y="2355272"/>
            <a:chExt cx="3268542" cy="679832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E330D588-6127-A60A-8D14-D3621F3614DE}"/>
                </a:ext>
              </a:extLst>
            </p:cNvPr>
            <p:cNvGrpSpPr/>
            <p:nvPr/>
          </p:nvGrpSpPr>
          <p:grpSpPr>
            <a:xfrm>
              <a:off x="480359" y="2398726"/>
              <a:ext cx="3268542" cy="607079"/>
              <a:chOff x="3596521" y="320786"/>
              <a:chExt cx="6153726" cy="1494832"/>
            </a:xfrm>
          </p:grpSpPr>
          <p:sp>
            <p:nvSpPr>
              <p:cNvPr id="7" name="Diagrama de flujo: terminador 6">
                <a:extLst>
                  <a:ext uri="{FF2B5EF4-FFF2-40B4-BE49-F238E27FC236}">
                    <a16:creationId xmlns:a16="http://schemas.microsoft.com/office/drawing/2014/main" id="{7F5DB0BE-DBE6-63FB-80A5-BF06518F64A0}"/>
                  </a:ext>
                </a:extLst>
              </p:cNvPr>
              <p:cNvSpPr/>
              <p:nvPr/>
            </p:nvSpPr>
            <p:spPr>
              <a:xfrm>
                <a:off x="4121171" y="320786"/>
                <a:ext cx="5629076" cy="1492897"/>
              </a:xfrm>
              <a:prstGeom prst="flowChartTerminator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CO" sz="1200" b="1" dirty="0">
                    <a:solidFill>
                      <a:schemeClr val="tx1"/>
                    </a:solidFill>
                  </a:rPr>
                  <a:t>GESTOR PERMIOS DE TRABAJO</a:t>
                </a:r>
              </a:p>
              <a:p>
                <a:pPr algn="r"/>
                <a:r>
                  <a:rPr lang="es-CO" sz="1200" dirty="0">
                    <a:solidFill>
                      <a:schemeClr val="tx1"/>
                    </a:solidFill>
                  </a:rPr>
                  <a:t>Sandra Navarro </a:t>
                </a:r>
                <a:r>
                  <a:rPr lang="es-CO" sz="1050" dirty="0">
                    <a:solidFill>
                      <a:schemeClr val="tx1"/>
                    </a:solidFill>
                  </a:rPr>
                  <a:t>(TF)</a:t>
                </a:r>
              </a:p>
              <a:p>
                <a:pPr algn="r"/>
                <a:endParaRPr lang="es-CO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Hexágono 8">
                <a:extLst>
                  <a:ext uri="{FF2B5EF4-FFF2-40B4-BE49-F238E27FC236}">
                    <a16:creationId xmlns:a16="http://schemas.microsoft.com/office/drawing/2014/main" id="{42FE8B21-A40E-D7A6-6926-7A5D917EFFC8}"/>
                  </a:ext>
                </a:extLst>
              </p:cNvPr>
              <p:cNvSpPr/>
              <p:nvPr/>
            </p:nvSpPr>
            <p:spPr>
              <a:xfrm>
                <a:off x="3596521" y="322721"/>
                <a:ext cx="2097479" cy="1492897"/>
              </a:xfrm>
              <a:prstGeom prst="hexagon">
                <a:avLst>
                  <a:gd name="adj" fmla="val 26250"/>
                  <a:gd name="vf" fmla="val 115470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sz="1050" dirty="0"/>
              </a:p>
            </p:txBody>
          </p:sp>
        </p:grpSp>
        <p:pic>
          <p:nvPicPr>
            <p:cNvPr id="4" name="Picture 32" descr="Software Developer Woman Illustrations, Royalty-Free Vector Graphics ...">
              <a:extLst>
                <a:ext uri="{FF2B5EF4-FFF2-40B4-BE49-F238E27FC236}">
                  <a16:creationId xmlns:a16="http://schemas.microsoft.com/office/drawing/2014/main" id="{ABA3374F-4784-C449-4158-5A9B919A6B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1438" b="90850" l="21242" r="79575">
                          <a14:foregroundMark x1="42974" y1="11438" x2="43954" y2="36765"/>
                          <a14:foregroundMark x1="43954" y1="36765" x2="39869" y2="52288"/>
                          <a14:foregroundMark x1="43954" y1="14542" x2="54412" y2="43301"/>
                          <a14:foregroundMark x1="58007" y1="15196" x2="60621" y2="39216"/>
                          <a14:foregroundMark x1="75490" y1="58007" x2="72712" y2="85131"/>
                          <a14:foregroundMark x1="72712" y1="85131" x2="25817" y2="86765"/>
                          <a14:foregroundMark x1="50163" y1="67320" x2="50163" y2="79902"/>
                          <a14:foregroundMark x1="56373" y1="17810" x2="60621" y2="47549"/>
                          <a14:foregroundMark x1="26307" y1="90359" x2="76634" y2="90850"/>
                          <a14:foregroundMark x1="25817" y1="54902" x2="60784" y2="58987"/>
                          <a14:foregroundMark x1="60784" y1="58987" x2="79575" y2="66993"/>
                          <a14:foregroundMark x1="79575" y1="66993" x2="77614" y2="68464"/>
                          <a14:foregroundMark x1="30065" y1="52778" x2="54902" y2="55556"/>
                          <a14:foregroundMark x1="54902" y1="55556" x2="75000" y2="542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57" t="5227" r="18123" b="6174"/>
            <a:stretch/>
          </p:blipFill>
          <p:spPr bwMode="auto">
            <a:xfrm>
              <a:off x="751553" y="2355272"/>
              <a:ext cx="594352" cy="67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B8E6946-58FA-8A1D-ACEF-8A052855C280}"/>
              </a:ext>
            </a:extLst>
          </p:cNvPr>
          <p:cNvGrpSpPr/>
          <p:nvPr/>
        </p:nvGrpSpPr>
        <p:grpSpPr>
          <a:xfrm>
            <a:off x="6072964" y="1983076"/>
            <a:ext cx="5665725" cy="679832"/>
            <a:chOff x="6085045" y="2004965"/>
            <a:chExt cx="5665725" cy="679832"/>
          </a:xfrm>
        </p:grpSpPr>
        <p:cxnSp>
          <p:nvCxnSpPr>
            <p:cNvPr id="11" name="Conector: angular 9">
              <a:extLst>
                <a:ext uri="{FF2B5EF4-FFF2-40B4-BE49-F238E27FC236}">
                  <a16:creationId xmlns:a16="http://schemas.microsoft.com/office/drawing/2014/main" id="{6FFAFCB3-37F9-5D21-53DE-CEB638DE7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5045" y="2386236"/>
              <a:ext cx="2885739" cy="925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DA8CDA4-C966-6B4E-C438-0C94E8A1EB25}"/>
                </a:ext>
              </a:extLst>
            </p:cNvPr>
            <p:cNvGrpSpPr/>
            <p:nvPr/>
          </p:nvGrpSpPr>
          <p:grpSpPr>
            <a:xfrm>
              <a:off x="8482228" y="2004965"/>
              <a:ext cx="3268542" cy="679832"/>
              <a:chOff x="480359" y="2355272"/>
              <a:chExt cx="3268542" cy="679832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96DB538A-A0C5-956C-F50B-A3E4147CF43D}"/>
                  </a:ext>
                </a:extLst>
              </p:cNvPr>
              <p:cNvGrpSpPr/>
              <p:nvPr/>
            </p:nvGrpSpPr>
            <p:grpSpPr>
              <a:xfrm>
                <a:off x="480359" y="2398726"/>
                <a:ext cx="3268542" cy="607079"/>
                <a:chOff x="3596521" y="320786"/>
                <a:chExt cx="6153726" cy="1494832"/>
              </a:xfrm>
            </p:grpSpPr>
            <p:sp>
              <p:nvSpPr>
                <p:cNvPr id="15" name="Diagrama de flujo: terminador 14">
                  <a:extLst>
                    <a:ext uri="{FF2B5EF4-FFF2-40B4-BE49-F238E27FC236}">
                      <a16:creationId xmlns:a16="http://schemas.microsoft.com/office/drawing/2014/main" id="{48058B29-B143-8BD7-17B5-529322B6EF9A}"/>
                    </a:ext>
                  </a:extLst>
                </p:cNvPr>
                <p:cNvSpPr/>
                <p:nvPr/>
              </p:nvSpPr>
              <p:spPr>
                <a:xfrm>
                  <a:off x="4121171" y="320786"/>
                  <a:ext cx="5629076" cy="1492897"/>
                </a:xfrm>
                <a:prstGeom prst="flowChartTerminator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s-CO" sz="1200" b="1" dirty="0">
                      <a:solidFill>
                        <a:schemeClr val="tx1"/>
                      </a:solidFill>
                    </a:rPr>
                    <a:t>GESTOR PERMIOS DE TRABAJO</a:t>
                  </a:r>
                </a:p>
                <a:p>
                  <a:pPr algn="r"/>
                  <a:r>
                    <a:rPr lang="es-CO" sz="1200" dirty="0">
                      <a:solidFill>
                        <a:schemeClr val="tx1"/>
                      </a:solidFill>
                    </a:rPr>
                    <a:t>Cindy Cruz </a:t>
                  </a:r>
                  <a:r>
                    <a:rPr lang="es-CO" sz="1050" dirty="0">
                      <a:solidFill>
                        <a:schemeClr val="tx1"/>
                      </a:solidFill>
                    </a:rPr>
                    <a:t>(TE)</a:t>
                  </a:r>
                </a:p>
                <a:p>
                  <a:pPr algn="r"/>
                  <a:endParaRPr lang="es-CO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Hexágono 15">
                  <a:extLst>
                    <a:ext uri="{FF2B5EF4-FFF2-40B4-BE49-F238E27FC236}">
                      <a16:creationId xmlns:a16="http://schemas.microsoft.com/office/drawing/2014/main" id="{D00D2094-8302-69EE-71F4-3EA29577AC0F}"/>
                    </a:ext>
                  </a:extLst>
                </p:cNvPr>
                <p:cNvSpPr/>
                <p:nvPr/>
              </p:nvSpPr>
              <p:spPr>
                <a:xfrm>
                  <a:off x="3596521" y="322721"/>
                  <a:ext cx="2097479" cy="1492897"/>
                </a:xfrm>
                <a:prstGeom prst="hexagon">
                  <a:avLst>
                    <a:gd name="adj" fmla="val 26250"/>
                    <a:gd name="vf" fmla="val 115470"/>
                  </a:avLst>
                </a:prstGeom>
                <a:solidFill>
                  <a:schemeClr val="bg1"/>
                </a:solidFill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s-CO" sz="1050" dirty="0"/>
                </a:p>
              </p:txBody>
            </p:sp>
          </p:grpSp>
          <p:pic>
            <p:nvPicPr>
              <p:cNvPr id="14" name="Picture 32" descr="Software Developer Woman Illustrations, Royalty-Free Vector Graphics ...">
                <a:extLst>
                  <a:ext uri="{FF2B5EF4-FFF2-40B4-BE49-F238E27FC236}">
                    <a16:creationId xmlns:a16="http://schemas.microsoft.com/office/drawing/2014/main" id="{521273C9-9F15-6D37-5371-C2337AEF07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1438" b="90850" l="21242" r="79575">
                            <a14:foregroundMark x1="42974" y1="11438" x2="43954" y2="36765"/>
                            <a14:foregroundMark x1="43954" y1="36765" x2="39869" y2="52288"/>
                            <a14:foregroundMark x1="43954" y1="14542" x2="54412" y2="43301"/>
                            <a14:foregroundMark x1="58007" y1="15196" x2="60621" y2="39216"/>
                            <a14:foregroundMark x1="75490" y1="58007" x2="72712" y2="85131"/>
                            <a14:foregroundMark x1="72712" y1="85131" x2="25817" y2="86765"/>
                            <a14:foregroundMark x1="50163" y1="67320" x2="50163" y2="79902"/>
                            <a14:foregroundMark x1="56373" y1="17810" x2="60621" y2="47549"/>
                            <a14:foregroundMark x1="26307" y1="90359" x2="76634" y2="90850"/>
                            <a14:foregroundMark x1="25817" y1="54902" x2="60784" y2="58987"/>
                            <a14:foregroundMark x1="60784" y1="58987" x2="79575" y2="66993"/>
                            <a14:foregroundMark x1="79575" y1="66993" x2="77614" y2="68464"/>
                            <a14:foregroundMark x1="30065" y1="52778" x2="54902" y2="55556"/>
                            <a14:foregroundMark x1="54902" y1="55556" x2="75000" y2="5424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57" t="5227" r="18123" b="6174"/>
              <a:stretch/>
            </p:blipFill>
            <p:spPr bwMode="auto">
              <a:xfrm>
                <a:off x="751553" y="2355272"/>
                <a:ext cx="594352" cy="679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98443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352</TotalTime>
  <Words>481</Words>
  <Application>Microsoft Office PowerPoint</Application>
  <PresentationFormat>Doble carta (432 x 279 mm)</PresentationFormat>
  <Paragraphs>196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Pérez</dc:creator>
  <cp:lastModifiedBy>OSCAR MAURICIO CABALLERO JARAMILLO</cp:lastModifiedBy>
  <cp:revision>28</cp:revision>
  <dcterms:created xsi:type="dcterms:W3CDTF">2023-10-22T20:41:19Z</dcterms:created>
  <dcterms:modified xsi:type="dcterms:W3CDTF">2024-02-05T12:08:55Z</dcterms:modified>
</cp:coreProperties>
</file>