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39E61-9C91-D98C-A621-223B33F93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51087-7345-740A-B492-BF5810B3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CF905-D819-A7D3-DFB2-5CAF2F28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BCF76-7BFF-E3BB-79FA-55F4BE9E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B68722-93C7-DC3B-AFF0-19CCEBDA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7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69AC3-AFE6-02F4-791D-661BDE75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55339-B9A8-1BF0-915D-563C6C82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148DC-C30A-B1DE-F1B7-A7714AF5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414-8B41-C5EA-8D92-7672CEA1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5B8F4-3DEF-BA84-0276-2F339150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8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C5020A-5ED6-21CE-1267-CE4115E66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2F78D6-3542-828E-FEAA-8C7DDBA0F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14525-B7C4-1FE2-8119-CE62084D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6959F-5A2C-6EB3-9032-9EEC6033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30265-7F1F-EDCD-551F-17AC10A5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6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AF66-24F9-7B9C-B315-BB541995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68AB0-D0F6-B71E-DF4C-40BAD2E2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38E8B-ABCD-8681-B04B-F30A27B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0CF32-ADEB-81E8-2311-184F847C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BFEAC-14CC-9619-5489-596BDF47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7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D7FD8-776B-E58B-603E-DB871B46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084DCA-C45A-BF67-645C-C28A4E186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04B3F-06E5-C147-F9AD-A0D7F715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08AB0B-34A4-8AF7-E60A-DAEAA7C2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0D2B3-3D0C-4F0B-997F-DD92193C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33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B8814-D2EF-D7AF-87AC-90EE65CF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44A96-B128-E912-9531-22322820B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B88F9D-6495-582D-4329-6D34CC0D9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02DCDA-CA5F-8CAE-1150-EAAC8164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B97A8-8FF5-7880-60AD-9A65E6BB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C6694-C0C1-74A7-5D8E-B786EBC2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15D9C-B923-064B-0B8C-6BD30D74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88DF78-9187-6196-92CD-4FB0ED66C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DBEC2-8A4F-256B-8F49-D880BFA6C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D426CF-8C01-40E3-DF0C-EDE3F668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D403D5-815A-1C76-2D96-47F9782AC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7175D2-D068-A5CB-1BFA-186407C1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EB3E3A-19B5-DD56-3771-A2D94EB9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53D83C-B529-3C62-EB07-CE659EC4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3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71B22-05B6-DB19-6CA6-2EAFD9D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C22700-72DF-60B8-98DC-C013C560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B04CD0-1F68-EEF2-25FE-81F47EE3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F2C728-0E8D-87DA-6C2A-EE5D6036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85A3F0-A689-6E52-E31A-92CB656C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898B54-9CAE-2119-6676-24CA5B73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46F76F-7B10-A804-E01C-7E36E562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71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227A-5DA2-C40A-3290-714B537D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6C8BE-70B7-F9F4-34F0-8D763AAE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7D50AB-5C15-FF83-CFF3-CADD84B5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EAD346-14A4-92DD-A0A0-79C2E0DB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27852-649C-B776-28A7-4893DAAD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D8DC89-0C47-1530-1AC6-AD982FF0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47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1B382-205C-CF38-5748-5D0E28F5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80330-11C9-5AAA-7E90-94FF64751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DE0204-5704-4C6A-CB3E-5E9CA539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DEA4D-3455-09C9-0148-C04F5221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E366C-D311-DF0B-6017-B4737B31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7CE2C8-BB9F-AAA1-98B0-EF2EC5A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96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9230EE-F45D-0E2D-38E6-F18946B1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5CC015-2DE9-CDB4-DB52-F9A9A5BA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7040B-59DA-9E0D-7A57-BAD517985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3DCD-E085-4D08-9DD3-6A48D4F1E1D5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E20254-10FB-1593-2541-9810DECD3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1555F-D421-AD18-7298-3E11FD17B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EF57-AF55-4819-981A-499058A51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77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0C519C-6808-F245-D883-E770BD79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" y="157307"/>
            <a:ext cx="2362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210A0D-3AE2-8D9F-5BB6-9166984F8E83}"/>
              </a:ext>
            </a:extLst>
          </p:cNvPr>
          <p:cNvSpPr/>
          <p:nvPr/>
        </p:nvSpPr>
        <p:spPr>
          <a:xfrm>
            <a:off x="4747017" y="-28827"/>
            <a:ext cx="3637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VISIÓN WEB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AACEE0-DFC2-C9A5-D3CC-1569BAFAC47D}"/>
              </a:ext>
            </a:extLst>
          </p:cNvPr>
          <p:cNvSpPr txBox="1"/>
          <p:nvPr/>
        </p:nvSpPr>
        <p:spPr>
          <a:xfrm>
            <a:off x="0" y="1067828"/>
            <a:ext cx="248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Fecha de corte: 08 de Mayo 2023 4:00 am</a:t>
            </a:r>
            <a:endParaRPr lang="es-CO" sz="1100" dirty="0">
              <a:latin typeface="Arial Narrow" panose="020B060602020203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F57F019-DF6F-572A-404C-6AC0289B0FD8}"/>
              </a:ext>
            </a:extLst>
          </p:cNvPr>
          <p:cNvSpPr/>
          <p:nvPr/>
        </p:nvSpPr>
        <p:spPr>
          <a:xfrm>
            <a:off x="461394" y="1603849"/>
            <a:ext cx="1291904" cy="10821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467CC1-AB06-8FFD-4205-8E0345575F9A}"/>
              </a:ext>
            </a:extLst>
          </p:cNvPr>
          <p:cNvSpPr txBox="1"/>
          <p:nvPr/>
        </p:nvSpPr>
        <p:spPr>
          <a:xfrm>
            <a:off x="637563" y="1760217"/>
            <a:ext cx="939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latin typeface="Arial Narrow" panose="020B0606020202030204" pitchFamily="34" charset="0"/>
              </a:rPr>
              <a:t>24</a:t>
            </a:r>
            <a:endParaRPr lang="es-CO" sz="4400" b="1" dirty="0">
              <a:latin typeface="Arial Narrow" panose="020B0606020202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303855-9920-D6BC-35BF-04DA8F2089BC}"/>
              </a:ext>
            </a:extLst>
          </p:cNvPr>
          <p:cNvSpPr txBox="1"/>
          <p:nvPr/>
        </p:nvSpPr>
        <p:spPr>
          <a:xfrm>
            <a:off x="121228" y="2951241"/>
            <a:ext cx="820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latin typeface="Arial Narrow" panose="020B0606020202030204" pitchFamily="34" charset="0"/>
              </a:rPr>
              <a:t>Programados</a:t>
            </a:r>
            <a:endParaRPr lang="es-CO" sz="900" dirty="0">
              <a:latin typeface="Arial Narrow" panose="020B0606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0DA0EE-B23A-A7D8-63DD-C00E4F683BC0}"/>
              </a:ext>
            </a:extLst>
          </p:cNvPr>
          <p:cNvSpPr/>
          <p:nvPr/>
        </p:nvSpPr>
        <p:spPr>
          <a:xfrm>
            <a:off x="502051" y="1299456"/>
            <a:ext cx="12105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Día Mecánico</a:t>
            </a:r>
            <a:endParaRPr lang="es-E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06A823-1A3E-753F-94A3-DAC548F6A263}"/>
              </a:ext>
            </a:extLst>
          </p:cNvPr>
          <p:cNvSpPr txBox="1"/>
          <p:nvPr/>
        </p:nvSpPr>
        <p:spPr>
          <a:xfrm>
            <a:off x="679651" y="2960439"/>
            <a:ext cx="820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latin typeface="Arial Narrow" panose="020B0606020202030204" pitchFamily="34" charset="0"/>
              </a:rPr>
              <a:t>Faltantes</a:t>
            </a:r>
            <a:endParaRPr lang="es-CO" sz="900" dirty="0">
              <a:latin typeface="Arial Narrow" panose="020B0606020202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57B857-411D-2A96-FF3F-19E7EB0BB668}"/>
              </a:ext>
            </a:extLst>
          </p:cNvPr>
          <p:cNvSpPr txBox="1"/>
          <p:nvPr/>
        </p:nvSpPr>
        <p:spPr>
          <a:xfrm>
            <a:off x="322563" y="2691301"/>
            <a:ext cx="41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 Narrow" panose="020B0606020202030204" pitchFamily="34" charset="0"/>
              </a:rPr>
              <a:t>27</a:t>
            </a:r>
            <a:endParaRPr lang="es-CO" sz="2000" b="1" dirty="0">
              <a:latin typeface="Arial Narrow" panose="020B0606020202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F9932C-2657-4149-5FBA-D21881FE5D36}"/>
              </a:ext>
            </a:extLst>
          </p:cNvPr>
          <p:cNvSpPr txBox="1"/>
          <p:nvPr/>
        </p:nvSpPr>
        <p:spPr>
          <a:xfrm>
            <a:off x="880987" y="2692936"/>
            <a:ext cx="41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 Narrow" panose="020B0606020202030204" pitchFamily="34" charset="0"/>
              </a:rPr>
              <a:t>3</a:t>
            </a:r>
            <a:endParaRPr lang="es-CO" sz="2000" b="1" dirty="0">
              <a:latin typeface="Arial Narrow" panose="020B060602020203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E4509BB-C552-897D-B0E2-2CE002593B4C}"/>
              </a:ext>
            </a:extLst>
          </p:cNvPr>
          <p:cNvSpPr/>
          <p:nvPr/>
        </p:nvSpPr>
        <p:spPr>
          <a:xfrm>
            <a:off x="475235" y="3506801"/>
            <a:ext cx="1291904" cy="10821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401DF3-E2C7-70F4-3EB6-F8F2C416E264}"/>
              </a:ext>
            </a:extLst>
          </p:cNvPr>
          <p:cNvSpPr txBox="1"/>
          <p:nvPr/>
        </p:nvSpPr>
        <p:spPr>
          <a:xfrm>
            <a:off x="1230384" y="2966526"/>
            <a:ext cx="820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>
                <a:latin typeface="Arial Narrow" panose="020B0606020202030204" pitchFamily="34" charset="0"/>
              </a:rPr>
              <a:t>% Transcurridos</a:t>
            </a:r>
            <a:endParaRPr lang="es-CO" sz="800" dirty="0">
              <a:latin typeface="Arial Narrow" panose="020B0606020202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2450AB-2C25-420A-7117-32D1C83993E7}"/>
              </a:ext>
            </a:extLst>
          </p:cNvPr>
          <p:cNvSpPr txBox="1"/>
          <p:nvPr/>
        </p:nvSpPr>
        <p:spPr>
          <a:xfrm>
            <a:off x="1361385" y="2696982"/>
            <a:ext cx="68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 Narrow" panose="020B0606020202030204" pitchFamily="34" charset="0"/>
              </a:rPr>
              <a:t>89%</a:t>
            </a:r>
            <a:endParaRPr lang="es-CO" sz="2000" b="1" dirty="0">
              <a:latin typeface="Arial Narrow" panose="020B060602020203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9D5403E-8641-BFDF-F7FE-5DB6B2291ED5}"/>
              </a:ext>
            </a:extLst>
          </p:cNvPr>
          <p:cNvSpPr/>
          <p:nvPr/>
        </p:nvSpPr>
        <p:spPr>
          <a:xfrm>
            <a:off x="409723" y="3170561"/>
            <a:ext cx="139525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Avance de Obra</a:t>
            </a:r>
            <a:endParaRPr lang="es-E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369846-0A63-AF93-CF3A-440726909085}"/>
              </a:ext>
            </a:extLst>
          </p:cNvPr>
          <p:cNvSpPr/>
          <p:nvPr/>
        </p:nvSpPr>
        <p:spPr>
          <a:xfrm>
            <a:off x="786800" y="3487539"/>
            <a:ext cx="6687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Global</a:t>
            </a:r>
            <a:endParaRPr lang="es-ES" sz="1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81ECB5-143C-82B8-EE20-5321B046161A}"/>
              </a:ext>
            </a:extLst>
          </p:cNvPr>
          <p:cNvSpPr txBox="1"/>
          <p:nvPr/>
        </p:nvSpPr>
        <p:spPr>
          <a:xfrm>
            <a:off x="685099" y="3891521"/>
            <a:ext cx="93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rial Narrow" panose="020B0606020202030204" pitchFamily="34" charset="0"/>
              </a:rPr>
              <a:t>0,91%</a:t>
            </a:r>
            <a:endParaRPr lang="es-CO" sz="2400" b="1" dirty="0">
              <a:latin typeface="Arial Narrow" panose="020B0606020202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64DBAE-FF59-CB97-1A69-96C01BF308C7}"/>
              </a:ext>
            </a:extLst>
          </p:cNvPr>
          <p:cNvSpPr txBox="1"/>
          <p:nvPr/>
        </p:nvSpPr>
        <p:spPr>
          <a:xfrm>
            <a:off x="447557" y="4846772"/>
            <a:ext cx="820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latin typeface="Arial Narrow" panose="020B0606020202030204" pitchFamily="34" charset="0"/>
              </a:rPr>
              <a:t>Programado</a:t>
            </a:r>
            <a:endParaRPr lang="es-CO" sz="900" dirty="0">
              <a:latin typeface="Arial Narrow" panose="020B0606020202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66DA4F5-728C-C193-8678-531FB795C34E}"/>
              </a:ext>
            </a:extLst>
          </p:cNvPr>
          <p:cNvSpPr txBox="1"/>
          <p:nvPr/>
        </p:nvSpPr>
        <p:spPr>
          <a:xfrm>
            <a:off x="1045211" y="4855970"/>
            <a:ext cx="820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latin typeface="Arial Narrow" panose="020B0606020202030204" pitchFamily="34" charset="0"/>
              </a:rPr>
              <a:t>Ejecutado</a:t>
            </a:r>
            <a:endParaRPr lang="es-CO" sz="900" dirty="0">
              <a:latin typeface="Arial Narrow" panose="020B0606020202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DED99B-F0EA-48B7-8472-1B7E88B9DC15}"/>
              </a:ext>
            </a:extLst>
          </p:cNvPr>
          <p:cNvSpPr txBox="1"/>
          <p:nvPr/>
        </p:nvSpPr>
        <p:spPr>
          <a:xfrm>
            <a:off x="648892" y="4625886"/>
            <a:ext cx="505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>
                <a:latin typeface="Arial Narrow" panose="020B0606020202030204" pitchFamily="34" charset="0"/>
              </a:rPr>
              <a:t>98,65%</a:t>
            </a:r>
            <a:endParaRPr lang="es-CO" sz="900" b="1" dirty="0">
              <a:latin typeface="Arial Narrow" panose="020B0606020202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54693E8-AAB8-554E-76A9-AADE8ADA8C28}"/>
              </a:ext>
            </a:extLst>
          </p:cNvPr>
          <p:cNvSpPr txBox="1"/>
          <p:nvPr/>
        </p:nvSpPr>
        <p:spPr>
          <a:xfrm>
            <a:off x="1207316" y="4627521"/>
            <a:ext cx="505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>
                <a:latin typeface="Arial Narrow" panose="020B0606020202030204" pitchFamily="34" charset="0"/>
              </a:rPr>
              <a:t>99,56%</a:t>
            </a:r>
            <a:endParaRPr lang="es-CO" sz="900" b="1" dirty="0">
              <a:latin typeface="Arial Narrow" panose="020B0606020202030204" pitchFamily="34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BFDC866-EC5E-49E3-1A46-6808420517CD}"/>
              </a:ext>
            </a:extLst>
          </p:cNvPr>
          <p:cNvSpPr/>
          <p:nvPr/>
        </p:nvSpPr>
        <p:spPr>
          <a:xfrm>
            <a:off x="490417" y="5296217"/>
            <a:ext cx="1291904" cy="10821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4264682-86EC-C218-2A4A-224F2E135C00}"/>
              </a:ext>
            </a:extLst>
          </p:cNvPr>
          <p:cNvSpPr txBox="1"/>
          <p:nvPr/>
        </p:nvSpPr>
        <p:spPr>
          <a:xfrm>
            <a:off x="699613" y="5556978"/>
            <a:ext cx="93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rial Narrow" panose="020B0606020202030204" pitchFamily="34" charset="0"/>
              </a:rPr>
              <a:t>1,66%</a:t>
            </a:r>
            <a:endParaRPr lang="es-CO" sz="2400" b="1" dirty="0">
              <a:latin typeface="Arial Narrow" panose="020B0606020202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D07BE4A-7703-77E6-7A1C-85DF04B513C5}"/>
              </a:ext>
            </a:extLst>
          </p:cNvPr>
          <p:cNvSpPr txBox="1"/>
          <p:nvPr/>
        </p:nvSpPr>
        <p:spPr>
          <a:xfrm>
            <a:off x="462739" y="6636188"/>
            <a:ext cx="820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latin typeface="Arial Narrow" panose="020B0606020202030204" pitchFamily="34" charset="0"/>
              </a:rPr>
              <a:t>Programado</a:t>
            </a:r>
            <a:endParaRPr lang="es-CO" sz="900" dirty="0">
              <a:latin typeface="Arial Narrow" panose="020B0606020202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AF7C44-3DE9-E054-476F-5B440A7F6D92}"/>
              </a:ext>
            </a:extLst>
          </p:cNvPr>
          <p:cNvSpPr txBox="1"/>
          <p:nvPr/>
        </p:nvSpPr>
        <p:spPr>
          <a:xfrm>
            <a:off x="1060393" y="6645386"/>
            <a:ext cx="820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latin typeface="Arial Narrow" panose="020B0606020202030204" pitchFamily="34" charset="0"/>
              </a:rPr>
              <a:t>Ejecutado</a:t>
            </a:r>
            <a:endParaRPr lang="es-CO" sz="900" dirty="0">
              <a:latin typeface="Arial Narrow" panose="020B060602020203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DB8342C-41E7-DFBE-9023-63A18C9FEEB0}"/>
              </a:ext>
            </a:extLst>
          </p:cNvPr>
          <p:cNvSpPr txBox="1"/>
          <p:nvPr/>
        </p:nvSpPr>
        <p:spPr>
          <a:xfrm>
            <a:off x="664074" y="6415302"/>
            <a:ext cx="505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>
                <a:latin typeface="Arial Narrow" panose="020B0606020202030204" pitchFamily="34" charset="0"/>
              </a:rPr>
              <a:t>98,82%</a:t>
            </a:r>
            <a:endParaRPr lang="es-CO" sz="900" b="1" dirty="0">
              <a:latin typeface="Arial Narrow" panose="020B0606020202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CD52D40-2D4D-C269-76E0-521997AD8656}"/>
              </a:ext>
            </a:extLst>
          </p:cNvPr>
          <p:cNvSpPr txBox="1"/>
          <p:nvPr/>
        </p:nvSpPr>
        <p:spPr>
          <a:xfrm>
            <a:off x="1222498" y="6416937"/>
            <a:ext cx="505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b="1" dirty="0">
                <a:latin typeface="Arial Narrow" panose="020B0606020202030204" pitchFamily="34" charset="0"/>
              </a:rPr>
              <a:t>98.48%</a:t>
            </a:r>
            <a:endParaRPr lang="es-CO" sz="900" b="1" dirty="0">
              <a:latin typeface="Arial Narrow" panose="020B060602020203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770D3FF-6D4B-4B10-6E1C-D596194F7DB1}"/>
              </a:ext>
            </a:extLst>
          </p:cNvPr>
          <p:cNvSpPr/>
          <p:nvPr/>
        </p:nvSpPr>
        <p:spPr>
          <a:xfrm>
            <a:off x="567565" y="4975651"/>
            <a:ext cx="10342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Ruta crítica</a:t>
            </a:r>
            <a:endParaRPr lang="es-E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E1B2FEB-BBB5-36EB-FBAA-9B05799C5547}"/>
              </a:ext>
            </a:extLst>
          </p:cNvPr>
          <p:cNvSpPr/>
          <p:nvPr/>
        </p:nvSpPr>
        <p:spPr>
          <a:xfrm>
            <a:off x="4277234" y="973753"/>
            <a:ext cx="1291904" cy="224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Gestión de Calidad</a:t>
            </a:r>
            <a:endParaRPr lang="es-CO" sz="1100" dirty="0">
              <a:latin typeface="Arial Narrow" panose="020B060602020203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9A0B1F8-5776-610D-C722-CA6CD1DD0F36}"/>
              </a:ext>
            </a:extLst>
          </p:cNvPr>
          <p:cNvSpPr/>
          <p:nvPr/>
        </p:nvSpPr>
        <p:spPr>
          <a:xfrm>
            <a:off x="5726885" y="973753"/>
            <a:ext cx="1291904" cy="224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Gestión HSE</a:t>
            </a:r>
            <a:endParaRPr lang="es-CO" sz="1100" dirty="0">
              <a:latin typeface="Arial Narrow" panose="020B060602020203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9012AAE-6FFA-9109-2A6C-2F52AA1FE4D4}"/>
              </a:ext>
            </a:extLst>
          </p:cNvPr>
          <p:cNvSpPr/>
          <p:nvPr/>
        </p:nvSpPr>
        <p:spPr>
          <a:xfrm>
            <a:off x="7255079" y="973752"/>
            <a:ext cx="1291904" cy="224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Programación</a:t>
            </a:r>
            <a:endParaRPr lang="es-CO" sz="1100" dirty="0">
              <a:latin typeface="Arial Narrow" panose="020B0606020202030204" pitchFamily="34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2AA67C9-3E5C-91FE-FB3E-5B4725B48B33}"/>
              </a:ext>
            </a:extLst>
          </p:cNvPr>
          <p:cNvSpPr/>
          <p:nvPr/>
        </p:nvSpPr>
        <p:spPr>
          <a:xfrm>
            <a:off x="8783273" y="981148"/>
            <a:ext cx="1291904" cy="224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Talento Humano</a:t>
            </a:r>
            <a:endParaRPr lang="es-CO" sz="1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0C519C-6808-F245-D883-E770BD79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" y="157307"/>
            <a:ext cx="2362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210A0D-3AE2-8D9F-5BB6-9166984F8E83}"/>
              </a:ext>
            </a:extLst>
          </p:cNvPr>
          <p:cNvSpPr/>
          <p:nvPr/>
        </p:nvSpPr>
        <p:spPr>
          <a:xfrm>
            <a:off x="4747017" y="-28827"/>
            <a:ext cx="3637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VISIÓN WEB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E1B2FEB-BBB5-36EB-FBAA-9B05799C5547}"/>
              </a:ext>
            </a:extLst>
          </p:cNvPr>
          <p:cNvSpPr/>
          <p:nvPr/>
        </p:nvSpPr>
        <p:spPr>
          <a:xfrm>
            <a:off x="4277234" y="973753"/>
            <a:ext cx="1291904" cy="224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Gestión de Calidad</a:t>
            </a:r>
            <a:endParaRPr lang="es-CO" sz="1100" dirty="0">
              <a:latin typeface="Arial Narrow" panose="020B0606020202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5518D-04C4-BD36-0F52-4E2D2580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74" y="1655147"/>
            <a:ext cx="106013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0C519C-6808-F245-D883-E770BD79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" y="157307"/>
            <a:ext cx="2362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210A0D-3AE2-8D9F-5BB6-9166984F8E83}"/>
              </a:ext>
            </a:extLst>
          </p:cNvPr>
          <p:cNvSpPr/>
          <p:nvPr/>
        </p:nvSpPr>
        <p:spPr>
          <a:xfrm>
            <a:off x="4747017" y="-28827"/>
            <a:ext cx="3637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VISIÓN WEB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9A0B1F8-5776-610D-C722-CA6CD1DD0F36}"/>
              </a:ext>
            </a:extLst>
          </p:cNvPr>
          <p:cNvSpPr/>
          <p:nvPr/>
        </p:nvSpPr>
        <p:spPr>
          <a:xfrm>
            <a:off x="5726885" y="973753"/>
            <a:ext cx="1291904" cy="224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Gestión HSE</a:t>
            </a:r>
            <a:endParaRPr lang="es-CO" sz="1100" dirty="0">
              <a:latin typeface="Arial Narrow" panose="020B06060202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926EBF-B2B0-2005-CEC8-03E82C49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8" y="1430715"/>
            <a:ext cx="12125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5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0C519C-6808-F245-D883-E770BD79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" y="157307"/>
            <a:ext cx="2362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210A0D-3AE2-8D9F-5BB6-9166984F8E83}"/>
              </a:ext>
            </a:extLst>
          </p:cNvPr>
          <p:cNvSpPr/>
          <p:nvPr/>
        </p:nvSpPr>
        <p:spPr>
          <a:xfrm>
            <a:off x="4747017" y="-28827"/>
            <a:ext cx="3637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VISIÓN WEB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9012AAE-6FFA-9109-2A6C-2F52AA1FE4D4}"/>
              </a:ext>
            </a:extLst>
          </p:cNvPr>
          <p:cNvSpPr/>
          <p:nvPr/>
        </p:nvSpPr>
        <p:spPr>
          <a:xfrm>
            <a:off x="7255079" y="973752"/>
            <a:ext cx="1291904" cy="224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Programación</a:t>
            </a:r>
            <a:endParaRPr lang="es-CO" sz="1100" dirty="0">
              <a:latin typeface="Arial Narrow" panose="020B060602020203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FCD483A-1EFD-9131-23CE-2C0ACC0C8319}"/>
              </a:ext>
            </a:extLst>
          </p:cNvPr>
          <p:cNvSpPr/>
          <p:nvPr/>
        </p:nvSpPr>
        <p:spPr>
          <a:xfrm>
            <a:off x="461394" y="1603849"/>
            <a:ext cx="1291904" cy="10821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912E65-ACA4-9C99-04C2-28274A415739}"/>
              </a:ext>
            </a:extLst>
          </p:cNvPr>
          <p:cNvSpPr txBox="1"/>
          <p:nvPr/>
        </p:nvSpPr>
        <p:spPr>
          <a:xfrm>
            <a:off x="549478" y="1821772"/>
            <a:ext cx="111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 Narrow" panose="020B0606020202030204" pitchFamily="34" charset="0"/>
              </a:rPr>
              <a:t>Próximas 36 horas</a:t>
            </a:r>
            <a:endParaRPr lang="es-CO" b="1" dirty="0">
              <a:latin typeface="Arial Narrow" panose="020B0606020202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F45A47-108B-221D-C459-A4F3C42C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54" y="1574219"/>
            <a:ext cx="3596530" cy="8040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9F282B3-1768-12ED-C42F-6345AD5324F4}"/>
              </a:ext>
            </a:extLst>
          </p:cNvPr>
          <p:cNvSpPr txBox="1"/>
          <p:nvPr/>
        </p:nvSpPr>
        <p:spPr>
          <a:xfrm>
            <a:off x="2098932" y="2378251"/>
            <a:ext cx="88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>
                <a:latin typeface="Arial Narrow" panose="020B0606020202030204" pitchFamily="34" charset="0"/>
              </a:rPr>
              <a:t>06 de Mayo 2023 4:00 am</a:t>
            </a:r>
            <a:endParaRPr lang="es-CO" sz="700" dirty="0">
              <a:latin typeface="Arial Narrow" panose="020B0606020202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C69926-E0B3-F23F-901B-BF91D850EFF1}"/>
              </a:ext>
            </a:extLst>
          </p:cNvPr>
          <p:cNvSpPr txBox="1"/>
          <p:nvPr/>
        </p:nvSpPr>
        <p:spPr>
          <a:xfrm>
            <a:off x="3412589" y="2378250"/>
            <a:ext cx="88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>
                <a:latin typeface="Arial Narrow" panose="020B0606020202030204" pitchFamily="34" charset="0"/>
              </a:rPr>
              <a:t>07 de Mayo 2023 4:00 am</a:t>
            </a:r>
            <a:endParaRPr lang="es-CO" sz="700" dirty="0">
              <a:latin typeface="Arial Narrow" panose="020B0606020202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C48733-1D7A-6F45-D4BA-5B72B7C7E123}"/>
              </a:ext>
            </a:extLst>
          </p:cNvPr>
          <p:cNvSpPr txBox="1"/>
          <p:nvPr/>
        </p:nvSpPr>
        <p:spPr>
          <a:xfrm>
            <a:off x="4805740" y="2378249"/>
            <a:ext cx="88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>
                <a:latin typeface="Arial Narrow" panose="020B0606020202030204" pitchFamily="34" charset="0"/>
              </a:rPr>
              <a:t>08 de Mayo 2023 4:00 am</a:t>
            </a:r>
            <a:endParaRPr lang="es-CO" sz="700" dirty="0">
              <a:latin typeface="Arial Narrow" panose="020B060602020203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454D61F-78C5-18D8-7C73-0174E30D4BE7}"/>
              </a:ext>
            </a:extLst>
          </p:cNvPr>
          <p:cNvSpPr/>
          <p:nvPr/>
        </p:nvSpPr>
        <p:spPr>
          <a:xfrm>
            <a:off x="549478" y="3429000"/>
            <a:ext cx="1291904" cy="10821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845BBF-E09F-311D-3333-7E5F19963E69}"/>
              </a:ext>
            </a:extLst>
          </p:cNvPr>
          <p:cNvSpPr txBox="1"/>
          <p:nvPr/>
        </p:nvSpPr>
        <p:spPr>
          <a:xfrm>
            <a:off x="637562" y="3646923"/>
            <a:ext cx="111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 Narrow" panose="020B0606020202030204" pitchFamily="34" charset="0"/>
              </a:rPr>
              <a:t>Informes Diarios</a:t>
            </a:r>
            <a:endParaRPr lang="es-CO" b="1" dirty="0">
              <a:latin typeface="Arial Narrow" panose="020B060602020203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709967-4A7A-10C4-F5D7-DF528FFA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32" y="3365740"/>
            <a:ext cx="3596530" cy="80403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8BC753F-8D6C-93BA-1384-BEB62C5AE12C}"/>
              </a:ext>
            </a:extLst>
          </p:cNvPr>
          <p:cNvSpPr txBox="1"/>
          <p:nvPr/>
        </p:nvSpPr>
        <p:spPr>
          <a:xfrm>
            <a:off x="2181710" y="4169772"/>
            <a:ext cx="88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>
                <a:latin typeface="Arial Narrow" panose="020B0606020202030204" pitchFamily="34" charset="0"/>
              </a:rPr>
              <a:t>06 de Mayo 2023 4:00 am</a:t>
            </a:r>
            <a:endParaRPr lang="es-CO" sz="700" dirty="0">
              <a:latin typeface="Arial Narrow" panose="020B0606020202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C6BAECA-D1EA-E387-A187-99FD099F3ABF}"/>
              </a:ext>
            </a:extLst>
          </p:cNvPr>
          <p:cNvSpPr txBox="1"/>
          <p:nvPr/>
        </p:nvSpPr>
        <p:spPr>
          <a:xfrm>
            <a:off x="3495367" y="4169771"/>
            <a:ext cx="88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>
                <a:latin typeface="Arial Narrow" panose="020B0606020202030204" pitchFamily="34" charset="0"/>
              </a:rPr>
              <a:t>07 de Mayo 2023 4:00 am</a:t>
            </a:r>
            <a:endParaRPr lang="es-CO" sz="700" dirty="0">
              <a:latin typeface="Arial Narrow" panose="020B0606020202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E4E0768-5360-6848-A849-E0CFEC6B9357}"/>
              </a:ext>
            </a:extLst>
          </p:cNvPr>
          <p:cNvSpPr txBox="1"/>
          <p:nvPr/>
        </p:nvSpPr>
        <p:spPr>
          <a:xfrm>
            <a:off x="4888518" y="4169770"/>
            <a:ext cx="88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>
                <a:latin typeface="Arial Narrow" panose="020B0606020202030204" pitchFamily="34" charset="0"/>
              </a:rPr>
              <a:t>08 de Mayo 2023 4:00 am</a:t>
            </a:r>
            <a:endParaRPr lang="es-CO" sz="7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5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0C519C-6808-F245-D883-E770BD79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" y="157307"/>
            <a:ext cx="2362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210A0D-3AE2-8D9F-5BB6-9166984F8E83}"/>
              </a:ext>
            </a:extLst>
          </p:cNvPr>
          <p:cNvSpPr/>
          <p:nvPr/>
        </p:nvSpPr>
        <p:spPr>
          <a:xfrm>
            <a:off x="4747017" y="-28827"/>
            <a:ext cx="3637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Narrow" panose="020B0606020202030204" pitchFamily="34" charset="0"/>
              </a:rPr>
              <a:t>VISIÓN WEB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2AA67C9-3E5C-91FE-FB3E-5B4725B48B33}"/>
              </a:ext>
            </a:extLst>
          </p:cNvPr>
          <p:cNvSpPr/>
          <p:nvPr/>
        </p:nvSpPr>
        <p:spPr>
          <a:xfrm>
            <a:off x="8783273" y="981148"/>
            <a:ext cx="1291904" cy="224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 Narrow" panose="020B0606020202030204" pitchFamily="34" charset="0"/>
              </a:rPr>
              <a:t>Talento Humano</a:t>
            </a:r>
            <a:endParaRPr lang="es-CO" sz="1100" dirty="0">
              <a:latin typeface="Arial Narrow" panose="020B060602020203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9E67A44-3EBA-34DB-3A0B-452ADF90FCD6}"/>
              </a:ext>
            </a:extLst>
          </p:cNvPr>
          <p:cNvGraphicFramePr>
            <a:graphicFrameLocks noGrp="1"/>
          </p:cNvGraphicFramePr>
          <p:nvPr/>
        </p:nvGraphicFramePr>
        <p:xfrm>
          <a:off x="-292100" y="-8450263"/>
          <a:ext cx="10515604" cy="2416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84">
                  <a:extLst>
                    <a:ext uri="{9D8B030D-6E8A-4147-A177-3AD203B41FA5}">
                      <a16:colId xmlns:a16="http://schemas.microsoft.com/office/drawing/2014/main" val="972932228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3165241805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3694664825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73417835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1711184708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915921933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2788355822"/>
                    </a:ext>
                  </a:extLst>
                </a:gridCol>
                <a:gridCol w="176149">
                  <a:extLst>
                    <a:ext uri="{9D8B030D-6E8A-4147-A177-3AD203B41FA5}">
                      <a16:colId xmlns:a16="http://schemas.microsoft.com/office/drawing/2014/main" val="2434480695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2470777045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1971466210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2811966664"/>
                    </a:ext>
                  </a:extLst>
                </a:gridCol>
                <a:gridCol w="264225">
                  <a:extLst>
                    <a:ext uri="{9D8B030D-6E8A-4147-A177-3AD203B41FA5}">
                      <a16:colId xmlns:a16="http://schemas.microsoft.com/office/drawing/2014/main" val="3129199019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4203550962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503416662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3353546045"/>
                    </a:ext>
                  </a:extLst>
                </a:gridCol>
                <a:gridCol w="264225">
                  <a:extLst>
                    <a:ext uri="{9D8B030D-6E8A-4147-A177-3AD203B41FA5}">
                      <a16:colId xmlns:a16="http://schemas.microsoft.com/office/drawing/2014/main" val="2250738932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654098408"/>
                    </a:ext>
                  </a:extLst>
                </a:gridCol>
                <a:gridCol w="304258">
                  <a:extLst>
                    <a:ext uri="{9D8B030D-6E8A-4147-A177-3AD203B41FA5}">
                      <a16:colId xmlns:a16="http://schemas.microsoft.com/office/drawing/2014/main" val="721535828"/>
                    </a:ext>
                  </a:extLst>
                </a:gridCol>
                <a:gridCol w="296252">
                  <a:extLst>
                    <a:ext uri="{9D8B030D-6E8A-4147-A177-3AD203B41FA5}">
                      <a16:colId xmlns:a16="http://schemas.microsoft.com/office/drawing/2014/main" val="4225372317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3531758975"/>
                    </a:ext>
                  </a:extLst>
                </a:gridCol>
                <a:gridCol w="240204">
                  <a:extLst>
                    <a:ext uri="{9D8B030D-6E8A-4147-A177-3AD203B41FA5}">
                      <a16:colId xmlns:a16="http://schemas.microsoft.com/office/drawing/2014/main" val="1848538485"/>
                    </a:ext>
                  </a:extLst>
                </a:gridCol>
                <a:gridCol w="192164">
                  <a:extLst>
                    <a:ext uri="{9D8B030D-6E8A-4147-A177-3AD203B41FA5}">
                      <a16:colId xmlns:a16="http://schemas.microsoft.com/office/drawing/2014/main" val="3316791260"/>
                    </a:ext>
                  </a:extLst>
                </a:gridCol>
                <a:gridCol w="352299">
                  <a:extLst>
                    <a:ext uri="{9D8B030D-6E8A-4147-A177-3AD203B41FA5}">
                      <a16:colId xmlns:a16="http://schemas.microsoft.com/office/drawing/2014/main" val="546982318"/>
                    </a:ext>
                  </a:extLst>
                </a:gridCol>
                <a:gridCol w="216184">
                  <a:extLst>
                    <a:ext uri="{9D8B030D-6E8A-4147-A177-3AD203B41FA5}">
                      <a16:colId xmlns:a16="http://schemas.microsoft.com/office/drawing/2014/main" val="3146729909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1948061801"/>
                    </a:ext>
                  </a:extLst>
                </a:gridCol>
                <a:gridCol w="248211">
                  <a:extLst>
                    <a:ext uri="{9D8B030D-6E8A-4147-A177-3AD203B41FA5}">
                      <a16:colId xmlns:a16="http://schemas.microsoft.com/office/drawing/2014/main" val="262339759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3672531218"/>
                    </a:ext>
                  </a:extLst>
                </a:gridCol>
                <a:gridCol w="53378">
                  <a:extLst>
                    <a:ext uri="{9D8B030D-6E8A-4147-A177-3AD203B41FA5}">
                      <a16:colId xmlns:a16="http://schemas.microsoft.com/office/drawing/2014/main" val="3179571712"/>
                    </a:ext>
                  </a:extLst>
                </a:gridCol>
                <a:gridCol w="138784">
                  <a:extLst>
                    <a:ext uri="{9D8B030D-6E8A-4147-A177-3AD203B41FA5}">
                      <a16:colId xmlns:a16="http://schemas.microsoft.com/office/drawing/2014/main" val="1252274674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1847720319"/>
                    </a:ext>
                  </a:extLst>
                </a:gridCol>
                <a:gridCol w="168142">
                  <a:extLst>
                    <a:ext uri="{9D8B030D-6E8A-4147-A177-3AD203B41FA5}">
                      <a16:colId xmlns:a16="http://schemas.microsoft.com/office/drawing/2014/main" val="4112931790"/>
                    </a:ext>
                  </a:extLst>
                </a:gridCol>
                <a:gridCol w="128109">
                  <a:extLst>
                    <a:ext uri="{9D8B030D-6E8A-4147-A177-3AD203B41FA5}">
                      <a16:colId xmlns:a16="http://schemas.microsoft.com/office/drawing/2014/main" val="1269347349"/>
                    </a:ext>
                  </a:extLst>
                </a:gridCol>
                <a:gridCol w="280238">
                  <a:extLst>
                    <a:ext uri="{9D8B030D-6E8A-4147-A177-3AD203B41FA5}">
                      <a16:colId xmlns:a16="http://schemas.microsoft.com/office/drawing/2014/main" val="3139823423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3858824073"/>
                    </a:ext>
                  </a:extLst>
                </a:gridCol>
                <a:gridCol w="120102">
                  <a:extLst>
                    <a:ext uri="{9D8B030D-6E8A-4147-A177-3AD203B41FA5}">
                      <a16:colId xmlns:a16="http://schemas.microsoft.com/office/drawing/2014/main" val="1706013798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2943166985"/>
                    </a:ext>
                  </a:extLst>
                </a:gridCol>
                <a:gridCol w="168142">
                  <a:extLst>
                    <a:ext uri="{9D8B030D-6E8A-4147-A177-3AD203B41FA5}">
                      <a16:colId xmlns:a16="http://schemas.microsoft.com/office/drawing/2014/main" val="1445113805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979509689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2378326872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3095985684"/>
                    </a:ext>
                  </a:extLst>
                </a:gridCol>
                <a:gridCol w="128109">
                  <a:extLst>
                    <a:ext uri="{9D8B030D-6E8A-4147-A177-3AD203B41FA5}">
                      <a16:colId xmlns:a16="http://schemas.microsoft.com/office/drawing/2014/main" val="574826749"/>
                    </a:ext>
                  </a:extLst>
                </a:gridCol>
                <a:gridCol w="192164">
                  <a:extLst>
                    <a:ext uri="{9D8B030D-6E8A-4147-A177-3AD203B41FA5}">
                      <a16:colId xmlns:a16="http://schemas.microsoft.com/office/drawing/2014/main" val="1239522698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3612020350"/>
                    </a:ext>
                  </a:extLst>
                </a:gridCol>
                <a:gridCol w="168142">
                  <a:extLst>
                    <a:ext uri="{9D8B030D-6E8A-4147-A177-3AD203B41FA5}">
                      <a16:colId xmlns:a16="http://schemas.microsoft.com/office/drawing/2014/main" val="1034733986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596938959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3279145505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2094798834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606763814"/>
                    </a:ext>
                  </a:extLst>
                </a:gridCol>
                <a:gridCol w="208177">
                  <a:extLst>
                    <a:ext uri="{9D8B030D-6E8A-4147-A177-3AD203B41FA5}">
                      <a16:colId xmlns:a16="http://schemas.microsoft.com/office/drawing/2014/main" val="1844992588"/>
                    </a:ext>
                  </a:extLst>
                </a:gridCol>
                <a:gridCol w="192164">
                  <a:extLst>
                    <a:ext uri="{9D8B030D-6E8A-4147-A177-3AD203B41FA5}">
                      <a16:colId xmlns:a16="http://schemas.microsoft.com/office/drawing/2014/main" val="4174616086"/>
                    </a:ext>
                  </a:extLst>
                </a:gridCol>
                <a:gridCol w="176149">
                  <a:extLst>
                    <a:ext uri="{9D8B030D-6E8A-4147-A177-3AD203B41FA5}">
                      <a16:colId xmlns:a16="http://schemas.microsoft.com/office/drawing/2014/main" val="1448801449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640172796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1560399235"/>
                    </a:ext>
                  </a:extLst>
                </a:gridCol>
                <a:gridCol w="96081">
                  <a:extLst>
                    <a:ext uri="{9D8B030D-6E8A-4147-A177-3AD203B41FA5}">
                      <a16:colId xmlns:a16="http://schemas.microsoft.com/office/drawing/2014/main" val="4264706739"/>
                    </a:ext>
                  </a:extLst>
                </a:gridCol>
                <a:gridCol w="272231">
                  <a:extLst>
                    <a:ext uri="{9D8B030D-6E8A-4147-A177-3AD203B41FA5}">
                      <a16:colId xmlns:a16="http://schemas.microsoft.com/office/drawing/2014/main" val="2444260311"/>
                    </a:ext>
                  </a:extLst>
                </a:gridCol>
              </a:tblGrid>
              <a:tr h="166956">
                <a:tc gridSpan="27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HORAS HOMBRE DIRECTAS POR PLANTILLA</a:t>
                      </a:r>
                      <a:endParaRPr lang="es-MX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7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PERSONAL DIRECTO POR PLANTILLAS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29255"/>
                  </a:ext>
                </a:extLst>
              </a:tr>
              <a:tr h="166956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PERIODO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ACUMULADO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ACTIVOS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23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01927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833443"/>
                  </a:ext>
                </a:extLst>
              </a:tr>
              <a:tr h="16695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3146726"/>
                  </a:ext>
                </a:extLst>
              </a:tr>
              <a:tr h="16695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1499947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3029997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155294"/>
                  </a:ext>
                </a:extLst>
              </a:tr>
              <a:tr h="16695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7885060"/>
                  </a:ext>
                </a:extLst>
              </a:tr>
              <a:tr h="179147">
                <a:tc gridSpan="27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3390219"/>
                  </a:ext>
                </a:extLst>
              </a:tr>
              <a:tr h="166956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6101109"/>
                  </a:ext>
                </a:extLst>
              </a:tr>
              <a:tr h="153176">
                <a:tc rowSpan="2" gridSpan="8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gridSpan="6">
                  <a:txBody>
                    <a:bodyPr/>
                    <a:lstStyle/>
                    <a:p>
                      <a:pPr algn="ctr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403152"/>
                  </a:ext>
                </a:extLst>
              </a:tr>
              <a:tr h="159006">
                <a:tc gridSpan="8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1370195"/>
                  </a:ext>
                </a:extLst>
              </a:tr>
              <a:tr h="1399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5279449"/>
                  </a:ext>
                </a:extLst>
              </a:tr>
              <a:tr h="166956">
                <a:tc gridSpan="55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HISTOGRAMA DE PERSONAS DIRECTO PLANTILLA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30594"/>
                  </a:ext>
                </a:extLst>
              </a:tr>
              <a:tr h="139925">
                <a:tc gridSpan="55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81963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5286F0A-DFC3-4C4C-AF63-1BF85C4C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213" y="13433425"/>
            <a:ext cx="6694488" cy="18462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EAEA11-DC0D-4C0C-B268-2580C4E64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50" y="13433425"/>
            <a:ext cx="5822950" cy="187642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5FF0036-88B5-D13F-20D3-BDD6B44A94B4}"/>
              </a:ext>
            </a:extLst>
          </p:cNvPr>
          <p:cNvGraphicFramePr>
            <a:graphicFrameLocks noGrp="1"/>
          </p:cNvGraphicFramePr>
          <p:nvPr/>
        </p:nvGraphicFramePr>
        <p:xfrm>
          <a:off x="-292100" y="-8450263"/>
          <a:ext cx="10515604" cy="2416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84">
                  <a:extLst>
                    <a:ext uri="{9D8B030D-6E8A-4147-A177-3AD203B41FA5}">
                      <a16:colId xmlns:a16="http://schemas.microsoft.com/office/drawing/2014/main" val="3147851884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3842234595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3645807577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874623173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3562211409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1361523979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1373505349"/>
                    </a:ext>
                  </a:extLst>
                </a:gridCol>
                <a:gridCol w="176149">
                  <a:extLst>
                    <a:ext uri="{9D8B030D-6E8A-4147-A177-3AD203B41FA5}">
                      <a16:colId xmlns:a16="http://schemas.microsoft.com/office/drawing/2014/main" val="850750795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1723321839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1578875053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3584586456"/>
                    </a:ext>
                  </a:extLst>
                </a:gridCol>
                <a:gridCol w="264225">
                  <a:extLst>
                    <a:ext uri="{9D8B030D-6E8A-4147-A177-3AD203B41FA5}">
                      <a16:colId xmlns:a16="http://schemas.microsoft.com/office/drawing/2014/main" val="1475814634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1176663671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2928078248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1746332787"/>
                    </a:ext>
                  </a:extLst>
                </a:gridCol>
                <a:gridCol w="264225">
                  <a:extLst>
                    <a:ext uri="{9D8B030D-6E8A-4147-A177-3AD203B41FA5}">
                      <a16:colId xmlns:a16="http://schemas.microsoft.com/office/drawing/2014/main" val="81075203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556814954"/>
                    </a:ext>
                  </a:extLst>
                </a:gridCol>
                <a:gridCol w="304258">
                  <a:extLst>
                    <a:ext uri="{9D8B030D-6E8A-4147-A177-3AD203B41FA5}">
                      <a16:colId xmlns:a16="http://schemas.microsoft.com/office/drawing/2014/main" val="1706435734"/>
                    </a:ext>
                  </a:extLst>
                </a:gridCol>
                <a:gridCol w="296252">
                  <a:extLst>
                    <a:ext uri="{9D8B030D-6E8A-4147-A177-3AD203B41FA5}">
                      <a16:colId xmlns:a16="http://schemas.microsoft.com/office/drawing/2014/main" val="539222112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1994863394"/>
                    </a:ext>
                  </a:extLst>
                </a:gridCol>
                <a:gridCol w="240204">
                  <a:extLst>
                    <a:ext uri="{9D8B030D-6E8A-4147-A177-3AD203B41FA5}">
                      <a16:colId xmlns:a16="http://schemas.microsoft.com/office/drawing/2014/main" val="2164460583"/>
                    </a:ext>
                  </a:extLst>
                </a:gridCol>
                <a:gridCol w="192164">
                  <a:extLst>
                    <a:ext uri="{9D8B030D-6E8A-4147-A177-3AD203B41FA5}">
                      <a16:colId xmlns:a16="http://schemas.microsoft.com/office/drawing/2014/main" val="2619987212"/>
                    </a:ext>
                  </a:extLst>
                </a:gridCol>
                <a:gridCol w="352299">
                  <a:extLst>
                    <a:ext uri="{9D8B030D-6E8A-4147-A177-3AD203B41FA5}">
                      <a16:colId xmlns:a16="http://schemas.microsoft.com/office/drawing/2014/main" val="1344946942"/>
                    </a:ext>
                  </a:extLst>
                </a:gridCol>
                <a:gridCol w="216184">
                  <a:extLst>
                    <a:ext uri="{9D8B030D-6E8A-4147-A177-3AD203B41FA5}">
                      <a16:colId xmlns:a16="http://schemas.microsoft.com/office/drawing/2014/main" val="1853204460"/>
                    </a:ext>
                  </a:extLst>
                </a:gridCol>
                <a:gridCol w="320272">
                  <a:extLst>
                    <a:ext uri="{9D8B030D-6E8A-4147-A177-3AD203B41FA5}">
                      <a16:colId xmlns:a16="http://schemas.microsoft.com/office/drawing/2014/main" val="3988767875"/>
                    </a:ext>
                  </a:extLst>
                </a:gridCol>
                <a:gridCol w="248211">
                  <a:extLst>
                    <a:ext uri="{9D8B030D-6E8A-4147-A177-3AD203B41FA5}">
                      <a16:colId xmlns:a16="http://schemas.microsoft.com/office/drawing/2014/main" val="4270758121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3594590365"/>
                    </a:ext>
                  </a:extLst>
                </a:gridCol>
                <a:gridCol w="53378">
                  <a:extLst>
                    <a:ext uri="{9D8B030D-6E8A-4147-A177-3AD203B41FA5}">
                      <a16:colId xmlns:a16="http://schemas.microsoft.com/office/drawing/2014/main" val="3325707290"/>
                    </a:ext>
                  </a:extLst>
                </a:gridCol>
                <a:gridCol w="138784">
                  <a:extLst>
                    <a:ext uri="{9D8B030D-6E8A-4147-A177-3AD203B41FA5}">
                      <a16:colId xmlns:a16="http://schemas.microsoft.com/office/drawing/2014/main" val="3593545538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3304974698"/>
                    </a:ext>
                  </a:extLst>
                </a:gridCol>
                <a:gridCol w="168142">
                  <a:extLst>
                    <a:ext uri="{9D8B030D-6E8A-4147-A177-3AD203B41FA5}">
                      <a16:colId xmlns:a16="http://schemas.microsoft.com/office/drawing/2014/main" val="3960483155"/>
                    </a:ext>
                  </a:extLst>
                </a:gridCol>
                <a:gridCol w="128109">
                  <a:extLst>
                    <a:ext uri="{9D8B030D-6E8A-4147-A177-3AD203B41FA5}">
                      <a16:colId xmlns:a16="http://schemas.microsoft.com/office/drawing/2014/main" val="773789827"/>
                    </a:ext>
                  </a:extLst>
                </a:gridCol>
                <a:gridCol w="280238">
                  <a:extLst>
                    <a:ext uri="{9D8B030D-6E8A-4147-A177-3AD203B41FA5}">
                      <a16:colId xmlns:a16="http://schemas.microsoft.com/office/drawing/2014/main" val="767561941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72122665"/>
                    </a:ext>
                  </a:extLst>
                </a:gridCol>
                <a:gridCol w="120102">
                  <a:extLst>
                    <a:ext uri="{9D8B030D-6E8A-4147-A177-3AD203B41FA5}">
                      <a16:colId xmlns:a16="http://schemas.microsoft.com/office/drawing/2014/main" val="1500992017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3421822450"/>
                    </a:ext>
                  </a:extLst>
                </a:gridCol>
                <a:gridCol w="168142">
                  <a:extLst>
                    <a:ext uri="{9D8B030D-6E8A-4147-A177-3AD203B41FA5}">
                      <a16:colId xmlns:a16="http://schemas.microsoft.com/office/drawing/2014/main" val="190914591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867595565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3979448641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1867310393"/>
                    </a:ext>
                  </a:extLst>
                </a:gridCol>
                <a:gridCol w="128109">
                  <a:extLst>
                    <a:ext uri="{9D8B030D-6E8A-4147-A177-3AD203B41FA5}">
                      <a16:colId xmlns:a16="http://schemas.microsoft.com/office/drawing/2014/main" val="1243457581"/>
                    </a:ext>
                  </a:extLst>
                </a:gridCol>
                <a:gridCol w="192164">
                  <a:extLst>
                    <a:ext uri="{9D8B030D-6E8A-4147-A177-3AD203B41FA5}">
                      <a16:colId xmlns:a16="http://schemas.microsoft.com/office/drawing/2014/main" val="2619515967"/>
                    </a:ext>
                  </a:extLst>
                </a:gridCol>
                <a:gridCol w="184157">
                  <a:extLst>
                    <a:ext uri="{9D8B030D-6E8A-4147-A177-3AD203B41FA5}">
                      <a16:colId xmlns:a16="http://schemas.microsoft.com/office/drawing/2014/main" val="605028172"/>
                    </a:ext>
                  </a:extLst>
                </a:gridCol>
                <a:gridCol w="168142">
                  <a:extLst>
                    <a:ext uri="{9D8B030D-6E8A-4147-A177-3AD203B41FA5}">
                      <a16:colId xmlns:a16="http://schemas.microsoft.com/office/drawing/2014/main" val="1065021220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686465660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2464211345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2486258266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418207246"/>
                    </a:ext>
                  </a:extLst>
                </a:gridCol>
                <a:gridCol w="208177">
                  <a:extLst>
                    <a:ext uri="{9D8B030D-6E8A-4147-A177-3AD203B41FA5}">
                      <a16:colId xmlns:a16="http://schemas.microsoft.com/office/drawing/2014/main" val="2762518165"/>
                    </a:ext>
                  </a:extLst>
                </a:gridCol>
                <a:gridCol w="192164">
                  <a:extLst>
                    <a:ext uri="{9D8B030D-6E8A-4147-A177-3AD203B41FA5}">
                      <a16:colId xmlns:a16="http://schemas.microsoft.com/office/drawing/2014/main" val="4207844921"/>
                    </a:ext>
                  </a:extLst>
                </a:gridCol>
                <a:gridCol w="176149">
                  <a:extLst>
                    <a:ext uri="{9D8B030D-6E8A-4147-A177-3AD203B41FA5}">
                      <a16:colId xmlns:a16="http://schemas.microsoft.com/office/drawing/2014/main" val="3778391958"/>
                    </a:ext>
                  </a:extLst>
                </a:gridCol>
                <a:gridCol w="200170">
                  <a:extLst>
                    <a:ext uri="{9D8B030D-6E8A-4147-A177-3AD203B41FA5}">
                      <a16:colId xmlns:a16="http://schemas.microsoft.com/office/drawing/2014/main" val="1023002267"/>
                    </a:ext>
                  </a:extLst>
                </a:gridCol>
                <a:gridCol w="136116">
                  <a:extLst>
                    <a:ext uri="{9D8B030D-6E8A-4147-A177-3AD203B41FA5}">
                      <a16:colId xmlns:a16="http://schemas.microsoft.com/office/drawing/2014/main" val="2849501743"/>
                    </a:ext>
                  </a:extLst>
                </a:gridCol>
                <a:gridCol w="96081">
                  <a:extLst>
                    <a:ext uri="{9D8B030D-6E8A-4147-A177-3AD203B41FA5}">
                      <a16:colId xmlns:a16="http://schemas.microsoft.com/office/drawing/2014/main" val="3339202288"/>
                    </a:ext>
                  </a:extLst>
                </a:gridCol>
                <a:gridCol w="272231">
                  <a:extLst>
                    <a:ext uri="{9D8B030D-6E8A-4147-A177-3AD203B41FA5}">
                      <a16:colId xmlns:a16="http://schemas.microsoft.com/office/drawing/2014/main" val="3656398114"/>
                    </a:ext>
                  </a:extLst>
                </a:gridCol>
              </a:tblGrid>
              <a:tr h="166956">
                <a:tc gridSpan="27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HORAS HOMBRE DIRECTAS POR PLANTILLA</a:t>
                      </a:r>
                      <a:endParaRPr lang="es-MX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7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PERSONAL DIRECTO POR PLANTILLAS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43997"/>
                  </a:ext>
                </a:extLst>
              </a:tr>
              <a:tr h="166956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PERIODO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ACUMULADO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ACTIVOS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23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94444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538819"/>
                  </a:ext>
                </a:extLst>
              </a:tr>
              <a:tr h="16695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3763352"/>
                  </a:ext>
                </a:extLst>
              </a:tr>
              <a:tr h="16695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6911610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76208"/>
                  </a:ext>
                </a:extLst>
              </a:tr>
              <a:tr h="1590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2574382"/>
                  </a:ext>
                </a:extLst>
              </a:tr>
              <a:tr h="16695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02666"/>
                  </a:ext>
                </a:extLst>
              </a:tr>
              <a:tr h="179147">
                <a:tc gridSpan="27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2663883"/>
                  </a:ext>
                </a:extLst>
              </a:tr>
              <a:tr h="166956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8887093"/>
                  </a:ext>
                </a:extLst>
              </a:tr>
              <a:tr h="153176">
                <a:tc rowSpan="2" gridSpan="8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gridSpan="6">
                  <a:txBody>
                    <a:bodyPr/>
                    <a:lstStyle/>
                    <a:p>
                      <a:pPr algn="ctr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4171016"/>
                  </a:ext>
                </a:extLst>
              </a:tr>
              <a:tr h="159006">
                <a:tc gridSpan="8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3227190"/>
                  </a:ext>
                </a:extLst>
              </a:tr>
              <a:tr h="1399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3268392"/>
                  </a:ext>
                </a:extLst>
              </a:tr>
              <a:tr h="166956">
                <a:tc gridSpan="55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HISTOGRAMA DE PERSONAS DIRECTO PLANTILLA</a:t>
                      </a:r>
                      <a:endParaRPr lang="es-CO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78700"/>
                  </a:ext>
                </a:extLst>
              </a:tr>
              <a:tr h="139925">
                <a:tc gridSpan="55"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93545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F5286F0A-DFC3-4C4C-AF63-1BF85C4C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213" y="13433425"/>
            <a:ext cx="6694488" cy="18462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EAEA11-DC0D-4C0C-B268-2580C4E64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50" y="13433425"/>
            <a:ext cx="5822950" cy="18764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BA8996-B3E4-68A1-B612-BD29C778C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837" y="1604875"/>
            <a:ext cx="86963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14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380</Words>
  <Application>Microsoft Office PowerPoint</Application>
  <PresentationFormat>Panorámica</PresentationFormat>
  <Paragraphs>291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BEST PRINT SUMINISTROS</dc:creator>
  <cp:lastModifiedBy>BEST PRINT SUMINISTROS</cp:lastModifiedBy>
  <cp:revision>2</cp:revision>
  <dcterms:created xsi:type="dcterms:W3CDTF">2023-05-08T15:43:08Z</dcterms:created>
  <dcterms:modified xsi:type="dcterms:W3CDTF">2023-05-08T16:39:32Z</dcterms:modified>
</cp:coreProperties>
</file>